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wdp" ContentType="image/vnd.ms-photo"/>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media/image6.bin" ContentType="image/png"/>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4.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5.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6.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7.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78.bin" ContentType="image/png"/>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3.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4082" r:id="rId4"/>
    <p:sldMasterId id="2147484265" r:id="rId5"/>
    <p:sldMasterId id="2147484296" r:id="rId6"/>
    <p:sldMasterId id="2147484326" r:id="rId7"/>
    <p:sldMasterId id="2147484351" r:id="rId8"/>
    <p:sldMasterId id="2147484380" r:id="rId9"/>
    <p:sldMasterId id="2147484411" r:id="rId10"/>
    <p:sldMasterId id="2147484432" r:id="rId11"/>
  </p:sldMasterIdLst>
  <p:notesMasterIdLst>
    <p:notesMasterId r:id="rId119"/>
  </p:notesMasterIdLst>
  <p:handoutMasterIdLst>
    <p:handoutMasterId r:id="rId120"/>
  </p:handoutMasterIdLst>
  <p:sldIdLst>
    <p:sldId id="1308" r:id="rId12"/>
    <p:sldId id="1476" r:id="rId13"/>
    <p:sldId id="1328" r:id="rId14"/>
    <p:sldId id="1477" r:id="rId15"/>
    <p:sldId id="1478" r:id="rId16"/>
    <p:sldId id="1489" r:id="rId17"/>
    <p:sldId id="1490" r:id="rId18"/>
    <p:sldId id="1491" r:id="rId19"/>
    <p:sldId id="1492" r:id="rId20"/>
    <p:sldId id="1483" r:id="rId21"/>
    <p:sldId id="1484" r:id="rId22"/>
    <p:sldId id="1487" r:id="rId23"/>
    <p:sldId id="1488" r:id="rId24"/>
    <p:sldId id="1493" r:id="rId25"/>
    <p:sldId id="1494" r:id="rId26"/>
    <p:sldId id="1496" r:id="rId27"/>
    <p:sldId id="1497" r:id="rId28"/>
    <p:sldId id="1501" r:id="rId29"/>
    <p:sldId id="1510" r:id="rId30"/>
    <p:sldId id="1507" r:id="rId31"/>
    <p:sldId id="1508" r:id="rId32"/>
    <p:sldId id="1509" r:id="rId33"/>
    <p:sldId id="1511" r:id="rId34"/>
    <p:sldId id="1502" r:id="rId35"/>
    <p:sldId id="1503" r:id="rId36"/>
    <p:sldId id="1504" r:id="rId37"/>
    <p:sldId id="1505" r:id="rId38"/>
    <p:sldId id="1455" r:id="rId39"/>
    <p:sldId id="1457" r:id="rId40"/>
    <p:sldId id="1419" r:id="rId41"/>
    <p:sldId id="1530" r:id="rId42"/>
    <p:sldId id="1531" r:id="rId43"/>
    <p:sldId id="1437" r:id="rId44"/>
    <p:sldId id="1438" r:id="rId45"/>
    <p:sldId id="1439" r:id="rId46"/>
    <p:sldId id="1440" r:id="rId47"/>
    <p:sldId id="1441" r:id="rId48"/>
    <p:sldId id="1447" r:id="rId49"/>
    <p:sldId id="1448" r:id="rId50"/>
    <p:sldId id="1449" r:id="rId51"/>
    <p:sldId id="1450" r:id="rId52"/>
    <p:sldId id="1451" r:id="rId53"/>
    <p:sldId id="1452" r:id="rId54"/>
    <p:sldId id="1453" r:id="rId55"/>
    <p:sldId id="1444" r:id="rId56"/>
    <p:sldId id="1445" r:id="rId57"/>
    <p:sldId id="1446" r:id="rId58"/>
    <p:sldId id="1532" r:id="rId59"/>
    <p:sldId id="1533" r:id="rId60"/>
    <p:sldId id="1534" r:id="rId61"/>
    <p:sldId id="1535" r:id="rId62"/>
    <p:sldId id="1536" r:id="rId63"/>
    <p:sldId id="1537" r:id="rId64"/>
    <p:sldId id="1529" r:id="rId65"/>
    <p:sldId id="1515" r:id="rId66"/>
    <p:sldId id="1516" r:id="rId67"/>
    <p:sldId id="1550" r:id="rId68"/>
    <p:sldId id="1517" r:id="rId69"/>
    <p:sldId id="1539" r:id="rId70"/>
    <p:sldId id="1518" r:id="rId71"/>
    <p:sldId id="1519" r:id="rId72"/>
    <p:sldId id="1520" r:id="rId73"/>
    <p:sldId id="1521" r:id="rId74"/>
    <p:sldId id="1522" r:id="rId75"/>
    <p:sldId id="1523" r:id="rId76"/>
    <p:sldId id="1524" r:id="rId77"/>
    <p:sldId id="1525" r:id="rId78"/>
    <p:sldId id="1526" r:id="rId79"/>
    <p:sldId id="1527" r:id="rId80"/>
    <p:sldId id="1528" r:id="rId81"/>
    <p:sldId id="1420" r:id="rId82"/>
    <p:sldId id="1549" r:id="rId83"/>
    <p:sldId id="1547" r:id="rId84"/>
    <p:sldId id="1548" r:id="rId85"/>
    <p:sldId id="1543" r:id="rId86"/>
    <p:sldId id="1544" r:id="rId87"/>
    <p:sldId id="1545" r:id="rId88"/>
    <p:sldId id="1546" r:id="rId89"/>
    <p:sldId id="1422" r:id="rId90"/>
    <p:sldId id="1512" r:id="rId91"/>
    <p:sldId id="1513" r:id="rId92"/>
    <p:sldId id="1458" r:id="rId93"/>
    <p:sldId id="1474" r:id="rId94"/>
    <p:sldId id="1475" r:id="rId95"/>
    <p:sldId id="1461" r:id="rId96"/>
    <p:sldId id="1462" r:id="rId97"/>
    <p:sldId id="1463" r:id="rId98"/>
    <p:sldId id="1464" r:id="rId99"/>
    <p:sldId id="1465" r:id="rId100"/>
    <p:sldId id="1466" r:id="rId101"/>
    <p:sldId id="1467" r:id="rId102"/>
    <p:sldId id="1468" r:id="rId103"/>
    <p:sldId id="1469" r:id="rId104"/>
    <p:sldId id="1470" r:id="rId105"/>
    <p:sldId id="1471" r:id="rId106"/>
    <p:sldId id="1472" r:id="rId107"/>
    <p:sldId id="1473" r:id="rId108"/>
    <p:sldId id="1423" r:id="rId109"/>
    <p:sldId id="1424" r:id="rId110"/>
    <p:sldId id="1425" r:id="rId111"/>
    <p:sldId id="1426" r:id="rId112"/>
    <p:sldId id="1427" r:id="rId113"/>
    <p:sldId id="1428" r:id="rId114"/>
    <p:sldId id="1429" r:id="rId115"/>
    <p:sldId id="1415" r:id="rId116"/>
    <p:sldId id="1414" r:id="rId117"/>
    <p:sldId id="1540" r:id="rId118"/>
  </p:sldIdLst>
  <p:sldSz cx="12434888"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hite Template" id="{5B0B8DFF-57E5-4D4B-BA72-542DF84B8E2F}">
          <p14:sldIdLst>
            <p14:sldId id="1308"/>
            <p14:sldId id="1476"/>
            <p14:sldId id="1328"/>
            <p14:sldId id="1477"/>
            <p14:sldId id="1478"/>
            <p14:sldId id="1489"/>
            <p14:sldId id="1490"/>
            <p14:sldId id="1491"/>
            <p14:sldId id="1492"/>
            <p14:sldId id="1483"/>
            <p14:sldId id="1484"/>
            <p14:sldId id="1487"/>
            <p14:sldId id="1488"/>
            <p14:sldId id="1493"/>
            <p14:sldId id="1494"/>
            <p14:sldId id="1496"/>
            <p14:sldId id="1497"/>
            <p14:sldId id="1501"/>
            <p14:sldId id="1510"/>
            <p14:sldId id="1507"/>
            <p14:sldId id="1508"/>
            <p14:sldId id="1509"/>
            <p14:sldId id="1511"/>
            <p14:sldId id="1502"/>
            <p14:sldId id="1503"/>
            <p14:sldId id="1504"/>
            <p14:sldId id="1505"/>
            <p14:sldId id="1455"/>
            <p14:sldId id="1457"/>
            <p14:sldId id="1419"/>
            <p14:sldId id="1530"/>
            <p14:sldId id="1531"/>
            <p14:sldId id="1437"/>
            <p14:sldId id="1438"/>
            <p14:sldId id="1439"/>
            <p14:sldId id="1440"/>
            <p14:sldId id="1441"/>
            <p14:sldId id="1447"/>
            <p14:sldId id="1448"/>
            <p14:sldId id="1449"/>
            <p14:sldId id="1450"/>
            <p14:sldId id="1451"/>
            <p14:sldId id="1452"/>
            <p14:sldId id="1453"/>
            <p14:sldId id="1444"/>
            <p14:sldId id="1445"/>
            <p14:sldId id="1446"/>
            <p14:sldId id="1532"/>
            <p14:sldId id="1533"/>
            <p14:sldId id="1534"/>
            <p14:sldId id="1535"/>
            <p14:sldId id="1536"/>
            <p14:sldId id="1537"/>
            <p14:sldId id="1529"/>
            <p14:sldId id="1515"/>
            <p14:sldId id="1516"/>
            <p14:sldId id="1550"/>
            <p14:sldId id="1517"/>
            <p14:sldId id="1539"/>
            <p14:sldId id="1518"/>
            <p14:sldId id="1519"/>
            <p14:sldId id="1520"/>
            <p14:sldId id="1521"/>
            <p14:sldId id="1522"/>
            <p14:sldId id="1523"/>
            <p14:sldId id="1524"/>
            <p14:sldId id="1525"/>
            <p14:sldId id="1526"/>
            <p14:sldId id="1527"/>
            <p14:sldId id="1528"/>
            <p14:sldId id="1420"/>
            <p14:sldId id="1549"/>
            <p14:sldId id="1547"/>
            <p14:sldId id="1548"/>
            <p14:sldId id="1543"/>
            <p14:sldId id="1544"/>
            <p14:sldId id="1545"/>
            <p14:sldId id="1546"/>
            <p14:sldId id="1422"/>
            <p14:sldId id="1512"/>
            <p14:sldId id="1513"/>
            <p14:sldId id="1458"/>
            <p14:sldId id="1474"/>
            <p14:sldId id="1475"/>
            <p14:sldId id="1461"/>
            <p14:sldId id="1462"/>
            <p14:sldId id="1463"/>
            <p14:sldId id="1464"/>
            <p14:sldId id="1465"/>
            <p14:sldId id="1466"/>
            <p14:sldId id="1467"/>
            <p14:sldId id="1468"/>
            <p14:sldId id="1469"/>
            <p14:sldId id="1470"/>
            <p14:sldId id="1471"/>
            <p14:sldId id="1472"/>
            <p14:sldId id="1473"/>
            <p14:sldId id="1423"/>
            <p14:sldId id="1424"/>
            <p14:sldId id="1425"/>
            <p14:sldId id="1426"/>
            <p14:sldId id="1427"/>
            <p14:sldId id="1428"/>
            <p14:sldId id="1429"/>
            <p14:sldId id="1415"/>
            <p14:sldId id="1414"/>
            <p14:sldId id="154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525252"/>
    <a:srgbClr val="0078D7"/>
    <a:srgbClr val="004B1C"/>
    <a:srgbClr val="004B50"/>
    <a:srgbClr val="002050"/>
    <a:srgbClr val="D83B01"/>
    <a:srgbClr val="737373"/>
    <a:srgbClr val="5C2D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117" Type="http://schemas.openxmlformats.org/officeDocument/2006/relationships/slide" Target="slides/slide106.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slide" Target="slides/slide101.xml"/><Relationship Id="rId16" Type="http://schemas.openxmlformats.org/officeDocument/2006/relationships/slide" Target="slides/slide5.xml"/><Relationship Id="rId107" Type="http://schemas.openxmlformats.org/officeDocument/2006/relationships/slide" Target="slides/slide96.xml"/><Relationship Id="rId11" Type="http://schemas.openxmlformats.org/officeDocument/2006/relationships/slideMaster" Target="slideMasters/slideMaster8.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123" Type="http://schemas.openxmlformats.org/officeDocument/2006/relationships/viewProps" Target="viewProps.xml"/><Relationship Id="rId5" Type="http://schemas.openxmlformats.org/officeDocument/2006/relationships/slideMaster" Target="slideMasters/slideMaster2.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113" Type="http://schemas.openxmlformats.org/officeDocument/2006/relationships/slide" Target="slides/slide102.xml"/><Relationship Id="rId118" Type="http://schemas.openxmlformats.org/officeDocument/2006/relationships/slide" Target="slides/slide107.xml"/><Relationship Id="rId80" Type="http://schemas.openxmlformats.org/officeDocument/2006/relationships/slide" Target="slides/slide69.xml"/><Relationship Id="rId85" Type="http://schemas.openxmlformats.org/officeDocument/2006/relationships/slide" Target="slides/slide74.xml"/><Relationship Id="rId12" Type="http://schemas.openxmlformats.org/officeDocument/2006/relationships/slide" Target="slides/slide1.xml"/><Relationship Id="rId17" Type="http://schemas.openxmlformats.org/officeDocument/2006/relationships/slide" Target="slides/slide6.xml"/><Relationship Id="rId33" Type="http://schemas.openxmlformats.org/officeDocument/2006/relationships/slide" Target="slides/slide22.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slide" Target="slides/slide92.xml"/><Relationship Id="rId108" Type="http://schemas.openxmlformats.org/officeDocument/2006/relationships/slide" Target="slides/slide97.xml"/><Relationship Id="rId124" Type="http://schemas.openxmlformats.org/officeDocument/2006/relationships/theme" Target="theme/theme1.xml"/><Relationship Id="rId54" Type="http://schemas.openxmlformats.org/officeDocument/2006/relationships/slide" Target="slides/slide43.xml"/><Relationship Id="rId70" Type="http://schemas.openxmlformats.org/officeDocument/2006/relationships/slide" Target="slides/slide59.xml"/><Relationship Id="rId75" Type="http://schemas.openxmlformats.org/officeDocument/2006/relationships/slide" Target="slides/slide64.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2.xml"/><Relationship Id="rId28" Type="http://schemas.openxmlformats.org/officeDocument/2006/relationships/slide" Target="slides/slide17.xml"/><Relationship Id="rId49" Type="http://schemas.openxmlformats.org/officeDocument/2006/relationships/slide" Target="slides/slide38.xml"/><Relationship Id="rId114" Type="http://schemas.openxmlformats.org/officeDocument/2006/relationships/slide" Target="slides/slide103.xml"/><Relationship Id="rId119" Type="http://schemas.openxmlformats.org/officeDocument/2006/relationships/notesMaster" Target="notesMasters/notesMaster1.xml"/><Relationship Id="rId44" Type="http://schemas.openxmlformats.org/officeDocument/2006/relationships/slide" Target="slides/slide33.xml"/><Relationship Id="rId60" Type="http://schemas.openxmlformats.org/officeDocument/2006/relationships/slide" Target="slides/slide49.xml"/><Relationship Id="rId65" Type="http://schemas.openxmlformats.org/officeDocument/2006/relationships/slide" Target="slides/slide54.xml"/><Relationship Id="rId81" Type="http://schemas.openxmlformats.org/officeDocument/2006/relationships/slide" Target="slides/slide70.xml"/><Relationship Id="rId86" Type="http://schemas.openxmlformats.org/officeDocument/2006/relationships/slide" Target="slides/slide75.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slide" Target="slides/slide9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120" Type="http://schemas.openxmlformats.org/officeDocument/2006/relationships/handoutMaster" Target="handoutMasters/handoutMaster1.xml"/><Relationship Id="rId125"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customXml" Target="../customXml/item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slide" Target="slides/slide99.xml"/><Relationship Id="rId115" Type="http://schemas.openxmlformats.org/officeDocument/2006/relationships/slide" Target="slides/slide104.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121" Type="http://schemas.openxmlformats.org/officeDocument/2006/relationships/commentAuthors" Target="commentAuthors.xml"/><Relationship Id="rId3" Type="http://schemas.openxmlformats.org/officeDocument/2006/relationships/customXml" Target="../customXml/item3.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 Id="rId116" Type="http://schemas.openxmlformats.org/officeDocument/2006/relationships/slide" Target="slides/slide105.xml"/><Relationship Id="rId20" Type="http://schemas.openxmlformats.org/officeDocument/2006/relationships/slide" Target="slides/slide9.xml"/><Relationship Id="rId41" Type="http://schemas.openxmlformats.org/officeDocument/2006/relationships/slide" Target="slides/slide30.xml"/><Relationship Id="rId62" Type="http://schemas.openxmlformats.org/officeDocument/2006/relationships/slide" Target="slides/slide51.xml"/><Relationship Id="rId83" Type="http://schemas.openxmlformats.org/officeDocument/2006/relationships/slide" Target="slides/slide72.xml"/><Relationship Id="rId88" Type="http://schemas.openxmlformats.org/officeDocument/2006/relationships/slide" Target="slides/slide77.xml"/><Relationship Id="rId111" Type="http://schemas.openxmlformats.org/officeDocument/2006/relationships/slide" Target="slides/slide100.xml"/><Relationship Id="rId15" Type="http://schemas.openxmlformats.org/officeDocument/2006/relationships/slide" Target="slides/slide4.xml"/><Relationship Id="rId36" Type="http://schemas.openxmlformats.org/officeDocument/2006/relationships/slide" Target="slides/slide25.xml"/><Relationship Id="rId57" Type="http://schemas.openxmlformats.org/officeDocument/2006/relationships/slide" Target="slides/slide46.xml"/><Relationship Id="rId106" Type="http://schemas.openxmlformats.org/officeDocument/2006/relationships/slide" Target="slides/slide95.xml"/><Relationship Id="rId10" Type="http://schemas.openxmlformats.org/officeDocument/2006/relationships/slideMaster" Target="slideMasters/slideMaster7.xml"/><Relationship Id="rId31" Type="http://schemas.openxmlformats.org/officeDocument/2006/relationships/slide" Target="slides/slide20.xml"/><Relationship Id="rId52" Type="http://schemas.openxmlformats.org/officeDocument/2006/relationships/slide" Target="slides/slide41.xml"/><Relationship Id="rId73" Type="http://schemas.openxmlformats.org/officeDocument/2006/relationships/slide" Target="slides/slide62.xml"/><Relationship Id="rId78" Type="http://schemas.openxmlformats.org/officeDocument/2006/relationships/slide" Target="slides/slide67.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12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Column1</c:v>
                </c:pt>
              </c:strCache>
            </c:strRef>
          </c:tx>
          <c:spPr>
            <a:ln w="38100" cap="rnd">
              <a:solidFill>
                <a:srgbClr val="4C9C70"/>
              </a:solidFill>
              <a:round/>
            </a:ln>
            <a:effectLst/>
          </c:spPr>
          <c:marker>
            <c:symbol val="none"/>
          </c:marker>
          <c:cat>
            <c:strRef>
              <c:f>Sheet1!$A$2:$A$10</c:f>
              <c:strCache>
                <c:ptCount val="1"/>
                <c:pt idx="0">
                  <c:v>Category 1</c:v>
                </c:pt>
              </c:strCache>
            </c:strRef>
          </c:cat>
          <c:val>
            <c:numRef>
              <c:f>Sheet1!$B$2:$B$10</c:f>
              <c:numCache>
                <c:formatCode>General</c:formatCode>
                <c:ptCount val="9"/>
                <c:pt idx="0">
                  <c:v>5</c:v>
                </c:pt>
                <c:pt idx="1">
                  <c:v>3</c:v>
                </c:pt>
                <c:pt idx="2">
                  <c:v>6</c:v>
                </c:pt>
                <c:pt idx="3">
                  <c:v>2</c:v>
                </c:pt>
                <c:pt idx="4">
                  <c:v>8</c:v>
                </c:pt>
                <c:pt idx="5">
                  <c:v>1</c:v>
                </c:pt>
                <c:pt idx="6">
                  <c:v>5</c:v>
                </c:pt>
                <c:pt idx="7">
                  <c:v>2</c:v>
                </c:pt>
                <c:pt idx="8">
                  <c:v>1</c:v>
                </c:pt>
              </c:numCache>
            </c:numRef>
          </c:val>
          <c:smooth val="0"/>
          <c:extLst>
            <c:ext xmlns:c16="http://schemas.microsoft.com/office/drawing/2014/chart" uri="{C3380CC4-5D6E-409C-BE32-E72D297353CC}">
              <c16:uniqueId val="{00000000-CDC8-414D-A30C-53481EC25371}"/>
            </c:ext>
          </c:extLst>
        </c:ser>
        <c:dLbls>
          <c:showLegendKey val="0"/>
          <c:showVal val="0"/>
          <c:showCatName val="0"/>
          <c:showSerName val="0"/>
          <c:showPercent val="0"/>
          <c:showBubbleSize val="0"/>
        </c:dLbls>
        <c:smooth val="0"/>
        <c:axId val="622864912"/>
        <c:axId val="622865304"/>
      </c:lineChart>
      <c:catAx>
        <c:axId val="622864912"/>
        <c:scaling>
          <c:orientation val="minMax"/>
        </c:scaling>
        <c:delete val="1"/>
        <c:axPos val="b"/>
        <c:numFmt formatCode="General" sourceLinked="1"/>
        <c:majorTickMark val="none"/>
        <c:minorTickMark val="none"/>
        <c:tickLblPos val="nextTo"/>
        <c:crossAx val="622865304"/>
        <c:crosses val="autoZero"/>
        <c:auto val="1"/>
        <c:lblAlgn val="ctr"/>
        <c:lblOffset val="100"/>
        <c:noMultiLvlLbl val="0"/>
      </c:catAx>
      <c:valAx>
        <c:axId val="622865304"/>
        <c:scaling>
          <c:orientation val="minMax"/>
          <c:max val="8"/>
        </c:scaling>
        <c:delete val="0"/>
        <c:axPos val="l"/>
        <c:majorGridlines>
          <c:spPr>
            <a:ln w="9525" cap="flat" cmpd="sng" algn="ctr">
              <a:solidFill>
                <a:srgbClr val="FFFFFF">
                  <a:lumMod val="85000"/>
                </a:srgb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622864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Column1</c:v>
                </c:pt>
              </c:strCache>
            </c:strRef>
          </c:tx>
          <c:spPr>
            <a:ln w="38100" cap="rnd">
              <a:solidFill>
                <a:srgbClr val="4C9C70"/>
              </a:solidFill>
              <a:round/>
            </a:ln>
            <a:effectLst/>
          </c:spPr>
          <c:marker>
            <c:symbol val="none"/>
          </c:marker>
          <c:cat>
            <c:strRef>
              <c:f>Sheet1!$A$2:$A$10</c:f>
              <c:strCache>
                <c:ptCount val="1"/>
                <c:pt idx="0">
                  <c:v>Category 1</c:v>
                </c:pt>
              </c:strCache>
            </c:strRef>
          </c:cat>
          <c:val>
            <c:numRef>
              <c:f>Sheet1!$B$2:$B$10</c:f>
              <c:numCache>
                <c:formatCode>General</c:formatCode>
                <c:ptCount val="9"/>
                <c:pt idx="0">
                  <c:v>0</c:v>
                </c:pt>
                <c:pt idx="1">
                  <c:v>0.4</c:v>
                </c:pt>
                <c:pt idx="2">
                  <c:v>0.5</c:v>
                </c:pt>
                <c:pt idx="3">
                  <c:v>0.6</c:v>
                </c:pt>
                <c:pt idx="4">
                  <c:v>1</c:v>
                </c:pt>
                <c:pt idx="5">
                  <c:v>1.2</c:v>
                </c:pt>
                <c:pt idx="6">
                  <c:v>1.3</c:v>
                </c:pt>
                <c:pt idx="7">
                  <c:v>1.4</c:v>
                </c:pt>
                <c:pt idx="8">
                  <c:v>1.5</c:v>
                </c:pt>
              </c:numCache>
            </c:numRef>
          </c:val>
          <c:smooth val="0"/>
          <c:extLst>
            <c:ext xmlns:c16="http://schemas.microsoft.com/office/drawing/2014/chart" uri="{C3380CC4-5D6E-409C-BE32-E72D297353CC}">
              <c16:uniqueId val="{00000000-FF7C-4FAA-B9C6-8F928D63B1F4}"/>
            </c:ext>
          </c:extLst>
        </c:ser>
        <c:dLbls>
          <c:showLegendKey val="0"/>
          <c:showVal val="0"/>
          <c:showCatName val="0"/>
          <c:showSerName val="0"/>
          <c:showPercent val="0"/>
          <c:showBubbleSize val="0"/>
        </c:dLbls>
        <c:smooth val="0"/>
        <c:axId val="622865696"/>
        <c:axId val="622866480"/>
      </c:lineChart>
      <c:catAx>
        <c:axId val="622865696"/>
        <c:scaling>
          <c:orientation val="minMax"/>
        </c:scaling>
        <c:delete val="1"/>
        <c:axPos val="b"/>
        <c:numFmt formatCode="General" sourceLinked="1"/>
        <c:majorTickMark val="none"/>
        <c:minorTickMark val="none"/>
        <c:tickLblPos val="nextTo"/>
        <c:crossAx val="622866480"/>
        <c:crosses val="autoZero"/>
        <c:auto val="1"/>
        <c:lblAlgn val="ctr"/>
        <c:lblOffset val="100"/>
        <c:noMultiLvlLbl val="0"/>
      </c:catAx>
      <c:valAx>
        <c:axId val="622866480"/>
        <c:scaling>
          <c:orientation val="minMax"/>
          <c:max val="8"/>
          <c:min val="0"/>
        </c:scaling>
        <c:delete val="0"/>
        <c:axPos val="l"/>
        <c:majorGridlines>
          <c:spPr>
            <a:ln w="9525" cap="flat" cmpd="sng" algn="ctr">
              <a:solidFill>
                <a:srgbClr val="FFFFFF">
                  <a:lumMod val="85000"/>
                </a:srgb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622865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Column1</c:v>
                </c:pt>
              </c:strCache>
            </c:strRef>
          </c:tx>
          <c:spPr>
            <a:ln w="38100" cap="rnd">
              <a:solidFill>
                <a:srgbClr val="4C9C70"/>
              </a:solidFill>
              <a:round/>
            </a:ln>
            <a:effectLst/>
          </c:spPr>
          <c:marker>
            <c:symbol val="none"/>
          </c:marker>
          <c:cat>
            <c:strRef>
              <c:f>Sheet1!$A$2:$A$10</c:f>
              <c:strCache>
                <c:ptCount val="1"/>
                <c:pt idx="0">
                  <c:v>Category 1</c:v>
                </c:pt>
              </c:strCache>
            </c:strRef>
          </c:cat>
          <c:val>
            <c:numRef>
              <c:f>Sheet1!$B$2:$B$10</c:f>
              <c:numCache>
                <c:formatCode>General</c:formatCode>
                <c:ptCount val="9"/>
                <c:pt idx="0">
                  <c:v>0</c:v>
                </c:pt>
                <c:pt idx="1">
                  <c:v>0.5</c:v>
                </c:pt>
                <c:pt idx="2">
                  <c:v>1</c:v>
                </c:pt>
                <c:pt idx="3">
                  <c:v>2.6</c:v>
                </c:pt>
                <c:pt idx="4">
                  <c:v>3</c:v>
                </c:pt>
                <c:pt idx="5">
                  <c:v>3.5</c:v>
                </c:pt>
                <c:pt idx="6">
                  <c:v>4.2</c:v>
                </c:pt>
                <c:pt idx="7">
                  <c:v>5.3</c:v>
                </c:pt>
                <c:pt idx="8">
                  <c:v>6.4</c:v>
                </c:pt>
              </c:numCache>
            </c:numRef>
          </c:val>
          <c:smooth val="0"/>
          <c:extLst>
            <c:ext xmlns:c16="http://schemas.microsoft.com/office/drawing/2014/chart" uri="{C3380CC4-5D6E-409C-BE32-E72D297353CC}">
              <c16:uniqueId val="{00000000-4445-4B06-A26F-AE00820CEBEF}"/>
            </c:ext>
          </c:extLst>
        </c:ser>
        <c:dLbls>
          <c:showLegendKey val="0"/>
          <c:showVal val="0"/>
          <c:showCatName val="0"/>
          <c:showSerName val="0"/>
          <c:showPercent val="0"/>
          <c:showBubbleSize val="0"/>
        </c:dLbls>
        <c:smooth val="0"/>
        <c:axId val="622871968"/>
        <c:axId val="622863736"/>
      </c:lineChart>
      <c:catAx>
        <c:axId val="622871968"/>
        <c:scaling>
          <c:orientation val="minMax"/>
        </c:scaling>
        <c:delete val="1"/>
        <c:axPos val="b"/>
        <c:numFmt formatCode="General" sourceLinked="1"/>
        <c:majorTickMark val="none"/>
        <c:minorTickMark val="none"/>
        <c:tickLblPos val="nextTo"/>
        <c:crossAx val="622863736"/>
        <c:crosses val="autoZero"/>
        <c:auto val="1"/>
        <c:lblAlgn val="ctr"/>
        <c:lblOffset val="100"/>
        <c:noMultiLvlLbl val="0"/>
      </c:catAx>
      <c:valAx>
        <c:axId val="622863736"/>
        <c:scaling>
          <c:orientation val="minMax"/>
        </c:scaling>
        <c:delete val="0"/>
        <c:axPos val="l"/>
        <c:majorGridlines>
          <c:spPr>
            <a:ln w="9525" cap="flat" cmpd="sng" algn="ctr">
              <a:solidFill>
                <a:srgbClr val="FFFFFF">
                  <a:lumMod val="85000"/>
                </a:srgb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622871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2097E0-A856-4138-AF50-A216D77732E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00FF8C5-96F4-43EF-8A28-776F4FD4D0C0}">
      <dgm:prSet phldrT="[Text]" custT="1"/>
      <dgm:spPr/>
      <dgm:t>
        <a:bodyPr/>
        <a:lstStyle/>
        <a:p>
          <a:r>
            <a:rPr lang="en-US" sz="1800" dirty="0">
              <a:latin typeface="+mj-lt"/>
            </a:rPr>
            <a:t>Simplified Subscription Management</a:t>
          </a:r>
        </a:p>
      </dgm:t>
    </dgm:pt>
    <dgm:pt modelId="{9948BE05-809B-470F-8AF5-C409A6F10C92}" type="parTrans" cxnId="{155D5967-A3FF-4FFD-9D30-563C30A86090}">
      <dgm:prSet/>
      <dgm:spPr/>
      <dgm:t>
        <a:bodyPr/>
        <a:lstStyle/>
        <a:p>
          <a:endParaRPr lang="en-US" sz="2800">
            <a:latin typeface="+mj-lt"/>
          </a:endParaRPr>
        </a:p>
      </dgm:t>
    </dgm:pt>
    <dgm:pt modelId="{521DEF91-2934-4084-96A4-C40807F2F7B2}" type="sibTrans" cxnId="{155D5967-A3FF-4FFD-9D30-563C30A86090}">
      <dgm:prSet/>
      <dgm:spPr/>
      <dgm:t>
        <a:bodyPr/>
        <a:lstStyle/>
        <a:p>
          <a:endParaRPr lang="en-US" sz="2800">
            <a:latin typeface="+mj-lt"/>
          </a:endParaRPr>
        </a:p>
      </dgm:t>
    </dgm:pt>
    <dgm:pt modelId="{403EB694-DFDA-4032-B810-7286468834A8}">
      <dgm:prSet phldrT="[Text]" custT="1"/>
      <dgm:spPr/>
      <dgm:t>
        <a:bodyPr/>
        <a:lstStyle/>
        <a:p>
          <a:r>
            <a:rPr lang="en-US" sz="2400" dirty="0">
              <a:latin typeface="+mj-lt"/>
            </a:rPr>
            <a:t>Cons</a:t>
          </a:r>
        </a:p>
      </dgm:t>
    </dgm:pt>
    <dgm:pt modelId="{6CB69C15-AABA-4A2E-83C1-1A9B67617584}" type="parTrans" cxnId="{425AF483-51D0-4467-B3FA-F6C8FF869CC3}">
      <dgm:prSet/>
      <dgm:spPr/>
      <dgm:t>
        <a:bodyPr/>
        <a:lstStyle/>
        <a:p>
          <a:endParaRPr lang="en-US" sz="2800">
            <a:latin typeface="+mj-lt"/>
          </a:endParaRPr>
        </a:p>
      </dgm:t>
    </dgm:pt>
    <dgm:pt modelId="{70B81C57-36BE-4F59-903D-1C6EFA8F9E03}" type="sibTrans" cxnId="{425AF483-51D0-4467-B3FA-F6C8FF869CC3}">
      <dgm:prSet/>
      <dgm:spPr/>
      <dgm:t>
        <a:bodyPr/>
        <a:lstStyle/>
        <a:p>
          <a:endParaRPr lang="en-US" sz="2800">
            <a:latin typeface="+mj-lt"/>
          </a:endParaRPr>
        </a:p>
      </dgm:t>
    </dgm:pt>
    <dgm:pt modelId="{1693FADE-F3A9-4B1F-B0F4-814522802027}">
      <dgm:prSet phldrT="[Text]" custT="1"/>
      <dgm:spPr/>
      <dgm:t>
        <a:bodyPr/>
        <a:lstStyle/>
        <a:p>
          <a:r>
            <a:rPr lang="en-US" sz="1800" dirty="0">
              <a:latin typeface="+mj-lt"/>
            </a:rPr>
            <a:t>Granular RBAC model required</a:t>
          </a:r>
        </a:p>
      </dgm:t>
    </dgm:pt>
    <dgm:pt modelId="{D7D5DE70-7FC4-4AE1-8AA6-69C3151C05F5}" type="parTrans" cxnId="{7D3B4032-D47A-470D-BCCF-38C6C268424E}">
      <dgm:prSet/>
      <dgm:spPr/>
      <dgm:t>
        <a:bodyPr/>
        <a:lstStyle/>
        <a:p>
          <a:endParaRPr lang="en-US" sz="2800">
            <a:latin typeface="+mj-lt"/>
          </a:endParaRPr>
        </a:p>
      </dgm:t>
    </dgm:pt>
    <dgm:pt modelId="{B4CFB893-97BC-4A76-8631-2CCAC869C3FB}" type="sibTrans" cxnId="{7D3B4032-D47A-470D-BCCF-38C6C268424E}">
      <dgm:prSet/>
      <dgm:spPr/>
      <dgm:t>
        <a:bodyPr/>
        <a:lstStyle/>
        <a:p>
          <a:endParaRPr lang="en-US" sz="2800">
            <a:latin typeface="+mj-lt"/>
          </a:endParaRPr>
        </a:p>
      </dgm:t>
    </dgm:pt>
    <dgm:pt modelId="{C62D41A3-CC7B-4B9C-92F4-DFE6436B6A9C}">
      <dgm:prSet phldrT="[Text]" custT="1"/>
      <dgm:spPr/>
      <dgm:t>
        <a:bodyPr/>
        <a:lstStyle/>
        <a:p>
          <a:r>
            <a:rPr lang="en-US" sz="1800" dirty="0">
              <a:latin typeface="+mj-lt"/>
            </a:rPr>
            <a:t>Low ExpressRoute Circuit Costs</a:t>
          </a:r>
        </a:p>
      </dgm:t>
    </dgm:pt>
    <dgm:pt modelId="{4526D29A-C5CF-45CA-B0FD-F8F547947669}" type="parTrans" cxnId="{B993BE52-E064-481B-8605-C7D8346EB053}">
      <dgm:prSet/>
      <dgm:spPr/>
      <dgm:t>
        <a:bodyPr/>
        <a:lstStyle/>
        <a:p>
          <a:endParaRPr lang="en-US" sz="2800">
            <a:latin typeface="+mj-lt"/>
          </a:endParaRPr>
        </a:p>
      </dgm:t>
    </dgm:pt>
    <dgm:pt modelId="{076D5DA4-B731-4309-B710-6A7FAE88FC94}" type="sibTrans" cxnId="{B993BE52-E064-481B-8605-C7D8346EB053}">
      <dgm:prSet/>
      <dgm:spPr/>
      <dgm:t>
        <a:bodyPr/>
        <a:lstStyle/>
        <a:p>
          <a:endParaRPr lang="en-US" sz="2800">
            <a:latin typeface="+mj-lt"/>
          </a:endParaRPr>
        </a:p>
      </dgm:t>
    </dgm:pt>
    <dgm:pt modelId="{33D7F814-12A9-403F-B023-8A0793BC3587}">
      <dgm:prSet phldrT="[Text]" custT="1"/>
      <dgm:spPr/>
      <dgm:t>
        <a:bodyPr/>
        <a:lstStyle/>
        <a:p>
          <a:r>
            <a:rPr lang="en-US" sz="1800" dirty="0">
              <a:latin typeface="+mj-lt"/>
            </a:rPr>
            <a:t>No </a:t>
          </a:r>
          <a:r>
            <a:rPr lang="en-US" sz="1800" dirty="0" err="1">
              <a:latin typeface="+mj-lt"/>
            </a:rPr>
            <a:t>Vnet</a:t>
          </a:r>
          <a:r>
            <a:rPr lang="en-US" sz="1800" dirty="0">
              <a:latin typeface="+mj-lt"/>
            </a:rPr>
            <a:t> Subscription Limit</a:t>
          </a:r>
        </a:p>
      </dgm:t>
    </dgm:pt>
    <dgm:pt modelId="{6475B02A-21A8-436B-BB1D-5B7DFBD4CE3A}" type="parTrans" cxnId="{ABA61FF5-950A-41B4-AF39-FEE22BFFD4F9}">
      <dgm:prSet/>
      <dgm:spPr/>
      <dgm:t>
        <a:bodyPr/>
        <a:lstStyle/>
        <a:p>
          <a:endParaRPr lang="en-US" sz="2800">
            <a:latin typeface="+mj-lt"/>
          </a:endParaRPr>
        </a:p>
      </dgm:t>
    </dgm:pt>
    <dgm:pt modelId="{8542350B-6192-4488-8D77-F4077FC9FBD0}" type="sibTrans" cxnId="{ABA61FF5-950A-41B4-AF39-FEE22BFFD4F9}">
      <dgm:prSet/>
      <dgm:spPr/>
      <dgm:t>
        <a:bodyPr/>
        <a:lstStyle/>
        <a:p>
          <a:endParaRPr lang="en-US" sz="2800">
            <a:latin typeface="+mj-lt"/>
          </a:endParaRPr>
        </a:p>
      </dgm:t>
    </dgm:pt>
    <dgm:pt modelId="{5F2C8CEA-68CA-4E03-A3A9-89A5F7673724}">
      <dgm:prSet phldrT="[Text]" custT="1"/>
      <dgm:spPr/>
      <dgm:t>
        <a:bodyPr/>
        <a:lstStyle/>
        <a:p>
          <a:r>
            <a:rPr lang="en-US" sz="1800" dirty="0">
              <a:latin typeface="+mj-lt"/>
            </a:rPr>
            <a:t>Subscription Limit Issues in Cloud Services, Storage, NSGs</a:t>
          </a:r>
        </a:p>
      </dgm:t>
    </dgm:pt>
    <dgm:pt modelId="{A892838A-6F2C-4A22-843E-07726203A754}" type="parTrans" cxnId="{7E68D173-7567-4D58-B095-7B3DAC496BE7}">
      <dgm:prSet/>
      <dgm:spPr/>
      <dgm:t>
        <a:bodyPr/>
        <a:lstStyle/>
        <a:p>
          <a:endParaRPr lang="en-US" sz="2800">
            <a:latin typeface="+mj-lt"/>
          </a:endParaRPr>
        </a:p>
      </dgm:t>
    </dgm:pt>
    <dgm:pt modelId="{6FDA6EF1-B5C7-4006-B0DD-31DA22C26C6D}" type="sibTrans" cxnId="{7E68D173-7567-4D58-B095-7B3DAC496BE7}">
      <dgm:prSet/>
      <dgm:spPr/>
      <dgm:t>
        <a:bodyPr/>
        <a:lstStyle/>
        <a:p>
          <a:endParaRPr lang="en-US" sz="2800">
            <a:latin typeface="+mj-lt"/>
          </a:endParaRPr>
        </a:p>
      </dgm:t>
    </dgm:pt>
    <dgm:pt modelId="{4B3D4597-5394-4C62-A29C-53C61321F5DB}">
      <dgm:prSet phldrT="[Text]" custT="1"/>
      <dgm:spPr/>
      <dgm:t>
        <a:bodyPr/>
        <a:lstStyle/>
        <a:p>
          <a:r>
            <a:rPr lang="en-US" sz="1800" dirty="0">
              <a:latin typeface="+mj-lt"/>
            </a:rPr>
            <a:t>Complex </a:t>
          </a:r>
          <a:r>
            <a:rPr lang="en-US" sz="1800" dirty="0" err="1">
              <a:latin typeface="+mj-lt"/>
            </a:rPr>
            <a:t>Vnet</a:t>
          </a:r>
          <a:r>
            <a:rPr lang="en-US" sz="1800" dirty="0">
              <a:latin typeface="+mj-lt"/>
            </a:rPr>
            <a:t> addressing</a:t>
          </a:r>
        </a:p>
      </dgm:t>
    </dgm:pt>
    <dgm:pt modelId="{7D17A338-32A3-4588-AC6F-30CF69CC3812}" type="parTrans" cxnId="{EBF585D0-09A9-404A-A983-8EA135DD5FCA}">
      <dgm:prSet/>
      <dgm:spPr/>
      <dgm:t>
        <a:bodyPr/>
        <a:lstStyle/>
        <a:p>
          <a:endParaRPr lang="en-US" sz="2800">
            <a:latin typeface="+mj-lt"/>
          </a:endParaRPr>
        </a:p>
      </dgm:t>
    </dgm:pt>
    <dgm:pt modelId="{6E348638-2E41-4893-90F3-4FFC4160FD7F}" type="sibTrans" cxnId="{EBF585D0-09A9-404A-A983-8EA135DD5FCA}">
      <dgm:prSet/>
      <dgm:spPr/>
      <dgm:t>
        <a:bodyPr/>
        <a:lstStyle/>
        <a:p>
          <a:endParaRPr lang="en-US" sz="2800">
            <a:latin typeface="+mj-lt"/>
          </a:endParaRPr>
        </a:p>
      </dgm:t>
    </dgm:pt>
    <dgm:pt modelId="{EF69B0A4-5164-4E77-9B70-AD0D3D307657}">
      <dgm:prSet phldrT="[Text]" custT="1"/>
      <dgm:spPr/>
      <dgm:t>
        <a:bodyPr/>
        <a:lstStyle/>
        <a:p>
          <a:r>
            <a:rPr lang="en-US" sz="1800" dirty="0">
              <a:latin typeface="+mj-lt"/>
            </a:rPr>
            <a:t>Mistake in management will affect all environments</a:t>
          </a:r>
        </a:p>
      </dgm:t>
    </dgm:pt>
    <dgm:pt modelId="{4DC0D870-73F2-4042-8539-72E5ECAD3359}" type="parTrans" cxnId="{1A7FC6B8-4794-4D2F-80F6-71EEB8ADB5D4}">
      <dgm:prSet/>
      <dgm:spPr/>
      <dgm:t>
        <a:bodyPr/>
        <a:lstStyle/>
        <a:p>
          <a:endParaRPr lang="en-US" sz="2800">
            <a:latin typeface="+mj-lt"/>
          </a:endParaRPr>
        </a:p>
      </dgm:t>
    </dgm:pt>
    <dgm:pt modelId="{74928E13-B447-498D-B822-09EF8328B640}" type="sibTrans" cxnId="{1A7FC6B8-4794-4D2F-80F6-71EEB8ADB5D4}">
      <dgm:prSet/>
      <dgm:spPr/>
      <dgm:t>
        <a:bodyPr/>
        <a:lstStyle/>
        <a:p>
          <a:endParaRPr lang="en-US" sz="2800">
            <a:latin typeface="+mj-lt"/>
          </a:endParaRPr>
        </a:p>
      </dgm:t>
    </dgm:pt>
    <dgm:pt modelId="{CFBF7F03-02D5-461F-94DE-7CBF9827FBE9}">
      <dgm:prSet phldrT="[Text]" custT="1"/>
      <dgm:spPr/>
      <dgm:t>
        <a:bodyPr/>
        <a:lstStyle/>
        <a:p>
          <a:r>
            <a:rPr lang="en-US" sz="2400" dirty="0">
              <a:latin typeface="+mj-lt"/>
            </a:rPr>
            <a:t>Pros</a:t>
          </a:r>
        </a:p>
      </dgm:t>
    </dgm:pt>
    <dgm:pt modelId="{B236AA15-68A3-4BBF-AC6D-9A4FE815B251}" type="sibTrans" cxnId="{F37A16E4-D058-4553-AE5A-74ECBD2C8EFB}">
      <dgm:prSet/>
      <dgm:spPr/>
      <dgm:t>
        <a:bodyPr/>
        <a:lstStyle/>
        <a:p>
          <a:endParaRPr lang="en-US" sz="2800">
            <a:latin typeface="+mj-lt"/>
          </a:endParaRPr>
        </a:p>
      </dgm:t>
    </dgm:pt>
    <dgm:pt modelId="{0E0E6D8D-C4EA-48BA-8FED-86DBED517231}" type="parTrans" cxnId="{F37A16E4-D058-4553-AE5A-74ECBD2C8EFB}">
      <dgm:prSet/>
      <dgm:spPr/>
      <dgm:t>
        <a:bodyPr/>
        <a:lstStyle/>
        <a:p>
          <a:endParaRPr lang="en-US" sz="2800">
            <a:latin typeface="+mj-lt"/>
          </a:endParaRPr>
        </a:p>
      </dgm:t>
    </dgm:pt>
    <dgm:pt modelId="{D9FE7EE9-7594-43B9-99C2-F0D15CF58393}" type="pres">
      <dgm:prSet presAssocID="{F32097E0-A856-4138-AF50-A216D77732E5}" presName="linear" presStyleCnt="0">
        <dgm:presLayoutVars>
          <dgm:animLvl val="lvl"/>
          <dgm:resizeHandles val="exact"/>
        </dgm:presLayoutVars>
      </dgm:prSet>
      <dgm:spPr/>
    </dgm:pt>
    <dgm:pt modelId="{D984B900-CEF5-432C-95F8-07156464780A}" type="pres">
      <dgm:prSet presAssocID="{CFBF7F03-02D5-461F-94DE-7CBF9827FBE9}" presName="parentText" presStyleLbl="node1" presStyleIdx="0" presStyleCnt="2" custScaleY="27733" custLinFactNeighborX="-650" custLinFactNeighborY="-61">
        <dgm:presLayoutVars>
          <dgm:chMax val="0"/>
          <dgm:bulletEnabled val="1"/>
        </dgm:presLayoutVars>
      </dgm:prSet>
      <dgm:spPr/>
    </dgm:pt>
    <dgm:pt modelId="{E331B044-7534-49D0-983D-0BCBAB19C702}" type="pres">
      <dgm:prSet presAssocID="{CFBF7F03-02D5-461F-94DE-7CBF9827FBE9}" presName="childText" presStyleLbl="revTx" presStyleIdx="0" presStyleCnt="2">
        <dgm:presLayoutVars>
          <dgm:bulletEnabled val="1"/>
        </dgm:presLayoutVars>
      </dgm:prSet>
      <dgm:spPr/>
    </dgm:pt>
    <dgm:pt modelId="{81A61170-85C9-4A53-A86E-4416061D3BFC}" type="pres">
      <dgm:prSet presAssocID="{403EB694-DFDA-4032-B810-7286468834A8}" presName="parentText" presStyleLbl="node1" presStyleIdx="1" presStyleCnt="2" custScaleY="32387">
        <dgm:presLayoutVars>
          <dgm:chMax val="0"/>
          <dgm:bulletEnabled val="1"/>
        </dgm:presLayoutVars>
      </dgm:prSet>
      <dgm:spPr/>
    </dgm:pt>
    <dgm:pt modelId="{7B5666AD-71E7-4A20-A46B-E4ACE4420AC0}" type="pres">
      <dgm:prSet presAssocID="{403EB694-DFDA-4032-B810-7286468834A8}" presName="childText" presStyleLbl="revTx" presStyleIdx="1" presStyleCnt="2">
        <dgm:presLayoutVars>
          <dgm:bulletEnabled val="1"/>
        </dgm:presLayoutVars>
      </dgm:prSet>
      <dgm:spPr/>
    </dgm:pt>
  </dgm:ptLst>
  <dgm:cxnLst>
    <dgm:cxn modelId="{155D5967-A3FF-4FFD-9D30-563C30A86090}" srcId="{CFBF7F03-02D5-461F-94DE-7CBF9827FBE9}" destId="{200FF8C5-96F4-43EF-8A28-776F4FD4D0C0}" srcOrd="1" destOrd="0" parTransId="{9948BE05-809B-470F-8AF5-C409A6F10C92}" sibTransId="{521DEF91-2934-4084-96A4-C40807F2F7B2}"/>
    <dgm:cxn modelId="{1A7FC6B8-4794-4D2F-80F6-71EEB8ADB5D4}" srcId="{403EB694-DFDA-4032-B810-7286468834A8}" destId="{EF69B0A4-5164-4E77-9B70-AD0D3D307657}" srcOrd="3" destOrd="0" parTransId="{4DC0D870-73F2-4042-8539-72E5ECAD3359}" sibTransId="{74928E13-B447-498D-B822-09EF8328B640}"/>
    <dgm:cxn modelId="{64CCA593-E466-4674-BAD9-F40EF3C63B47}" type="presOf" srcId="{200FF8C5-96F4-43EF-8A28-776F4FD4D0C0}" destId="{E331B044-7534-49D0-983D-0BCBAB19C702}" srcOrd="0" destOrd="1" presId="urn:microsoft.com/office/officeart/2005/8/layout/vList2"/>
    <dgm:cxn modelId="{7E68D173-7567-4D58-B095-7B3DAC496BE7}" srcId="{403EB694-DFDA-4032-B810-7286468834A8}" destId="{5F2C8CEA-68CA-4E03-A3A9-89A5F7673724}" srcOrd="1" destOrd="0" parTransId="{A892838A-6F2C-4A22-843E-07726203A754}" sibTransId="{6FDA6EF1-B5C7-4006-B0DD-31DA22C26C6D}"/>
    <dgm:cxn modelId="{83850411-7B36-429E-99A9-372213255146}" type="presOf" srcId="{1693FADE-F3A9-4B1F-B0F4-814522802027}" destId="{7B5666AD-71E7-4A20-A46B-E4ACE4420AC0}" srcOrd="0" destOrd="0" presId="urn:microsoft.com/office/officeart/2005/8/layout/vList2"/>
    <dgm:cxn modelId="{032D7CEA-074F-4BB3-B384-882D90A7BA8F}" type="presOf" srcId="{F32097E0-A856-4138-AF50-A216D77732E5}" destId="{D9FE7EE9-7594-43B9-99C2-F0D15CF58393}" srcOrd="0" destOrd="0" presId="urn:microsoft.com/office/officeart/2005/8/layout/vList2"/>
    <dgm:cxn modelId="{B993BE52-E064-481B-8605-C7D8346EB053}" srcId="{CFBF7F03-02D5-461F-94DE-7CBF9827FBE9}" destId="{C62D41A3-CC7B-4B9C-92F4-DFE6436B6A9C}" srcOrd="0" destOrd="0" parTransId="{4526D29A-C5CF-45CA-B0FD-F8F547947669}" sibTransId="{076D5DA4-B731-4309-B710-6A7FAE88FC94}"/>
    <dgm:cxn modelId="{7D3B4032-D47A-470D-BCCF-38C6C268424E}" srcId="{403EB694-DFDA-4032-B810-7286468834A8}" destId="{1693FADE-F3A9-4B1F-B0F4-814522802027}" srcOrd="0" destOrd="0" parTransId="{D7D5DE70-7FC4-4AE1-8AA6-69C3151C05F5}" sibTransId="{B4CFB893-97BC-4A76-8631-2CCAC869C3FB}"/>
    <dgm:cxn modelId="{F37A16E4-D058-4553-AE5A-74ECBD2C8EFB}" srcId="{F32097E0-A856-4138-AF50-A216D77732E5}" destId="{CFBF7F03-02D5-461F-94DE-7CBF9827FBE9}" srcOrd="0" destOrd="0" parTransId="{0E0E6D8D-C4EA-48BA-8FED-86DBED517231}" sibTransId="{B236AA15-68A3-4BBF-AC6D-9A4FE815B251}"/>
    <dgm:cxn modelId="{05F2CA0E-EBC6-4E1F-9AD4-8CBACD454E05}" type="presOf" srcId="{403EB694-DFDA-4032-B810-7286468834A8}" destId="{81A61170-85C9-4A53-A86E-4416061D3BFC}" srcOrd="0" destOrd="0" presId="urn:microsoft.com/office/officeart/2005/8/layout/vList2"/>
    <dgm:cxn modelId="{88A2F2DD-75D1-4535-97FB-42F9A3FF14F0}" type="presOf" srcId="{33D7F814-12A9-403F-B023-8A0793BC3587}" destId="{E331B044-7534-49D0-983D-0BCBAB19C702}" srcOrd="0" destOrd="2" presId="urn:microsoft.com/office/officeart/2005/8/layout/vList2"/>
    <dgm:cxn modelId="{DE03457E-C58B-4F6D-8C72-A9355F4B69C2}" type="presOf" srcId="{4B3D4597-5394-4C62-A29C-53C61321F5DB}" destId="{7B5666AD-71E7-4A20-A46B-E4ACE4420AC0}" srcOrd="0" destOrd="2" presId="urn:microsoft.com/office/officeart/2005/8/layout/vList2"/>
    <dgm:cxn modelId="{EBF585D0-09A9-404A-A983-8EA135DD5FCA}" srcId="{403EB694-DFDA-4032-B810-7286468834A8}" destId="{4B3D4597-5394-4C62-A29C-53C61321F5DB}" srcOrd="2" destOrd="0" parTransId="{7D17A338-32A3-4588-AC6F-30CF69CC3812}" sibTransId="{6E348638-2E41-4893-90F3-4FFC4160FD7F}"/>
    <dgm:cxn modelId="{34E3CC23-7F0F-4133-977C-136CA4541ABD}" type="presOf" srcId="{CFBF7F03-02D5-461F-94DE-7CBF9827FBE9}" destId="{D984B900-CEF5-432C-95F8-07156464780A}" srcOrd="0" destOrd="0" presId="urn:microsoft.com/office/officeart/2005/8/layout/vList2"/>
    <dgm:cxn modelId="{425AF483-51D0-4467-B3FA-F6C8FF869CC3}" srcId="{F32097E0-A856-4138-AF50-A216D77732E5}" destId="{403EB694-DFDA-4032-B810-7286468834A8}" srcOrd="1" destOrd="0" parTransId="{6CB69C15-AABA-4A2E-83C1-1A9B67617584}" sibTransId="{70B81C57-36BE-4F59-903D-1C6EFA8F9E03}"/>
    <dgm:cxn modelId="{0EE7AB52-9A82-4686-944D-A4594D7C20F9}" type="presOf" srcId="{5F2C8CEA-68CA-4E03-A3A9-89A5F7673724}" destId="{7B5666AD-71E7-4A20-A46B-E4ACE4420AC0}" srcOrd="0" destOrd="1" presId="urn:microsoft.com/office/officeart/2005/8/layout/vList2"/>
    <dgm:cxn modelId="{FE10DAA2-68EE-4C17-9E61-3F297ACE4A62}" type="presOf" srcId="{EF69B0A4-5164-4E77-9B70-AD0D3D307657}" destId="{7B5666AD-71E7-4A20-A46B-E4ACE4420AC0}" srcOrd="0" destOrd="3" presId="urn:microsoft.com/office/officeart/2005/8/layout/vList2"/>
    <dgm:cxn modelId="{ABA61FF5-950A-41B4-AF39-FEE22BFFD4F9}" srcId="{CFBF7F03-02D5-461F-94DE-7CBF9827FBE9}" destId="{33D7F814-12A9-403F-B023-8A0793BC3587}" srcOrd="2" destOrd="0" parTransId="{6475B02A-21A8-436B-BB1D-5B7DFBD4CE3A}" sibTransId="{8542350B-6192-4488-8D77-F4077FC9FBD0}"/>
    <dgm:cxn modelId="{412329CB-398A-4929-B586-8B1AF74AF1C2}" type="presOf" srcId="{C62D41A3-CC7B-4B9C-92F4-DFE6436B6A9C}" destId="{E331B044-7534-49D0-983D-0BCBAB19C702}" srcOrd="0" destOrd="0" presId="urn:microsoft.com/office/officeart/2005/8/layout/vList2"/>
    <dgm:cxn modelId="{97B0978C-ABFA-4E9D-B201-E3FFB9CB7727}" type="presParOf" srcId="{D9FE7EE9-7594-43B9-99C2-F0D15CF58393}" destId="{D984B900-CEF5-432C-95F8-07156464780A}" srcOrd="0" destOrd="0" presId="urn:microsoft.com/office/officeart/2005/8/layout/vList2"/>
    <dgm:cxn modelId="{07506F6E-909E-4CF8-A76F-C511831DF2A2}" type="presParOf" srcId="{D9FE7EE9-7594-43B9-99C2-F0D15CF58393}" destId="{E331B044-7534-49D0-983D-0BCBAB19C702}" srcOrd="1" destOrd="0" presId="urn:microsoft.com/office/officeart/2005/8/layout/vList2"/>
    <dgm:cxn modelId="{95CB4234-30DD-4289-95B6-4A44735C4BF3}" type="presParOf" srcId="{D9FE7EE9-7594-43B9-99C2-F0D15CF58393}" destId="{81A61170-85C9-4A53-A86E-4416061D3BFC}" srcOrd="2" destOrd="0" presId="urn:microsoft.com/office/officeart/2005/8/layout/vList2"/>
    <dgm:cxn modelId="{39A27540-4A59-48B5-9FF5-8DE4D27F4205}" type="presParOf" srcId="{D9FE7EE9-7594-43B9-99C2-F0D15CF58393}" destId="{7B5666AD-71E7-4A20-A46B-E4ACE4420AC0}"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2097E0-A856-4138-AF50-A216D77732E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FBF7F03-02D5-461F-94DE-7CBF9827FBE9}">
      <dgm:prSet phldrT="[Text]" custT="1"/>
      <dgm:spPr/>
      <dgm:t>
        <a:bodyPr/>
        <a:lstStyle/>
        <a:p>
          <a:r>
            <a:rPr lang="en-US" sz="2000" dirty="0">
              <a:latin typeface="+mj-lt"/>
            </a:rPr>
            <a:t>Pros</a:t>
          </a:r>
        </a:p>
      </dgm:t>
    </dgm:pt>
    <dgm:pt modelId="{0E0E6D8D-C4EA-48BA-8FED-86DBED517231}" type="parTrans" cxnId="{F37A16E4-D058-4553-AE5A-74ECBD2C8EFB}">
      <dgm:prSet/>
      <dgm:spPr/>
      <dgm:t>
        <a:bodyPr/>
        <a:lstStyle/>
        <a:p>
          <a:endParaRPr lang="en-US" sz="2400">
            <a:latin typeface="+mj-lt"/>
          </a:endParaRPr>
        </a:p>
      </dgm:t>
    </dgm:pt>
    <dgm:pt modelId="{B236AA15-68A3-4BBF-AC6D-9A4FE815B251}" type="sibTrans" cxnId="{F37A16E4-D058-4553-AE5A-74ECBD2C8EFB}">
      <dgm:prSet/>
      <dgm:spPr/>
      <dgm:t>
        <a:bodyPr/>
        <a:lstStyle/>
        <a:p>
          <a:endParaRPr lang="en-US" sz="2400">
            <a:latin typeface="+mj-lt"/>
          </a:endParaRPr>
        </a:p>
      </dgm:t>
    </dgm:pt>
    <dgm:pt modelId="{403EB694-DFDA-4032-B810-7286468834A8}">
      <dgm:prSet phldrT="[Text]" custT="1"/>
      <dgm:spPr/>
      <dgm:t>
        <a:bodyPr/>
        <a:lstStyle/>
        <a:p>
          <a:r>
            <a:rPr lang="en-US" sz="2000" dirty="0">
              <a:latin typeface="+mj-lt"/>
            </a:rPr>
            <a:t>Cons</a:t>
          </a:r>
        </a:p>
      </dgm:t>
    </dgm:pt>
    <dgm:pt modelId="{6CB69C15-AABA-4A2E-83C1-1A9B67617584}" type="parTrans" cxnId="{425AF483-51D0-4467-B3FA-F6C8FF869CC3}">
      <dgm:prSet/>
      <dgm:spPr/>
      <dgm:t>
        <a:bodyPr/>
        <a:lstStyle/>
        <a:p>
          <a:endParaRPr lang="en-US" sz="2400">
            <a:latin typeface="+mj-lt"/>
          </a:endParaRPr>
        </a:p>
      </dgm:t>
    </dgm:pt>
    <dgm:pt modelId="{70B81C57-36BE-4F59-903D-1C6EFA8F9E03}" type="sibTrans" cxnId="{425AF483-51D0-4467-B3FA-F6C8FF869CC3}">
      <dgm:prSet/>
      <dgm:spPr/>
      <dgm:t>
        <a:bodyPr/>
        <a:lstStyle/>
        <a:p>
          <a:endParaRPr lang="en-US" sz="2400">
            <a:latin typeface="+mj-lt"/>
          </a:endParaRPr>
        </a:p>
      </dgm:t>
    </dgm:pt>
    <dgm:pt modelId="{1693FADE-F3A9-4B1F-B0F4-814522802027}">
      <dgm:prSet phldrT="[Text]" custT="1"/>
      <dgm:spPr/>
      <dgm:t>
        <a:bodyPr/>
        <a:lstStyle/>
        <a:p>
          <a:r>
            <a:rPr lang="en-US" sz="1600" dirty="0">
              <a:latin typeface="+mj-lt"/>
            </a:rPr>
            <a:t>New ExpressRoute circuit required per 10</a:t>
          </a:r>
          <a:r>
            <a:rPr lang="en-US" sz="1600" baseline="30000" dirty="0">
              <a:latin typeface="+mj-lt"/>
            </a:rPr>
            <a:t>th</a:t>
          </a:r>
          <a:r>
            <a:rPr lang="en-US" sz="1600" dirty="0">
              <a:latin typeface="+mj-lt"/>
            </a:rPr>
            <a:t> application</a:t>
          </a:r>
        </a:p>
      </dgm:t>
    </dgm:pt>
    <dgm:pt modelId="{D7D5DE70-7FC4-4AE1-8AA6-69C3151C05F5}" type="parTrans" cxnId="{7D3B4032-D47A-470D-BCCF-38C6C268424E}">
      <dgm:prSet/>
      <dgm:spPr/>
      <dgm:t>
        <a:bodyPr/>
        <a:lstStyle/>
        <a:p>
          <a:endParaRPr lang="en-US" sz="2400">
            <a:latin typeface="+mj-lt"/>
          </a:endParaRPr>
        </a:p>
      </dgm:t>
    </dgm:pt>
    <dgm:pt modelId="{B4CFB893-97BC-4A76-8631-2CCAC869C3FB}" type="sibTrans" cxnId="{7D3B4032-D47A-470D-BCCF-38C6C268424E}">
      <dgm:prSet/>
      <dgm:spPr/>
      <dgm:t>
        <a:bodyPr/>
        <a:lstStyle/>
        <a:p>
          <a:endParaRPr lang="en-US" sz="2400">
            <a:latin typeface="+mj-lt"/>
          </a:endParaRPr>
        </a:p>
      </dgm:t>
    </dgm:pt>
    <dgm:pt modelId="{C62D41A3-CC7B-4B9C-92F4-DFE6436B6A9C}">
      <dgm:prSet phldrT="[Text]" custT="1"/>
      <dgm:spPr/>
      <dgm:t>
        <a:bodyPr/>
        <a:lstStyle/>
        <a:p>
          <a:r>
            <a:rPr lang="en-US" sz="1600" dirty="0">
              <a:latin typeface="+mj-lt"/>
            </a:rPr>
            <a:t>Shared ExpressRoute circuit model</a:t>
          </a:r>
        </a:p>
      </dgm:t>
    </dgm:pt>
    <dgm:pt modelId="{4526D29A-C5CF-45CA-B0FD-F8F547947669}" type="parTrans" cxnId="{B993BE52-E064-481B-8605-C7D8346EB053}">
      <dgm:prSet/>
      <dgm:spPr/>
      <dgm:t>
        <a:bodyPr/>
        <a:lstStyle/>
        <a:p>
          <a:endParaRPr lang="en-US" sz="2400">
            <a:latin typeface="+mj-lt"/>
          </a:endParaRPr>
        </a:p>
      </dgm:t>
    </dgm:pt>
    <dgm:pt modelId="{076D5DA4-B731-4309-B710-6A7FAE88FC94}" type="sibTrans" cxnId="{B993BE52-E064-481B-8605-C7D8346EB053}">
      <dgm:prSet/>
      <dgm:spPr/>
      <dgm:t>
        <a:bodyPr/>
        <a:lstStyle/>
        <a:p>
          <a:endParaRPr lang="en-US" sz="2400">
            <a:latin typeface="+mj-lt"/>
          </a:endParaRPr>
        </a:p>
      </dgm:t>
    </dgm:pt>
    <dgm:pt modelId="{4B3D4597-5394-4C62-A29C-53C61321F5DB}">
      <dgm:prSet phldrT="[Text]" custT="1"/>
      <dgm:spPr/>
      <dgm:t>
        <a:bodyPr/>
        <a:lstStyle/>
        <a:p>
          <a:r>
            <a:rPr lang="en-US" sz="1600" dirty="0">
              <a:latin typeface="+mj-lt"/>
            </a:rPr>
            <a:t>Requires medium capacity planning</a:t>
          </a:r>
        </a:p>
      </dgm:t>
    </dgm:pt>
    <dgm:pt modelId="{7D17A338-32A3-4588-AC6F-30CF69CC3812}" type="parTrans" cxnId="{EBF585D0-09A9-404A-A983-8EA135DD5FCA}">
      <dgm:prSet/>
      <dgm:spPr/>
      <dgm:t>
        <a:bodyPr/>
        <a:lstStyle/>
        <a:p>
          <a:endParaRPr lang="en-US" sz="2400">
            <a:latin typeface="+mj-lt"/>
          </a:endParaRPr>
        </a:p>
      </dgm:t>
    </dgm:pt>
    <dgm:pt modelId="{6E348638-2E41-4893-90F3-4FFC4160FD7F}" type="sibTrans" cxnId="{EBF585D0-09A9-404A-A983-8EA135DD5FCA}">
      <dgm:prSet/>
      <dgm:spPr/>
      <dgm:t>
        <a:bodyPr/>
        <a:lstStyle/>
        <a:p>
          <a:endParaRPr lang="en-US" sz="2400">
            <a:latin typeface="+mj-lt"/>
          </a:endParaRPr>
        </a:p>
      </dgm:t>
    </dgm:pt>
    <dgm:pt modelId="{EF69B0A4-5164-4E77-9B70-AD0D3D307657}">
      <dgm:prSet phldrT="[Text]" custT="1"/>
      <dgm:spPr/>
      <dgm:t>
        <a:bodyPr/>
        <a:lstStyle/>
        <a:p>
          <a:r>
            <a:rPr lang="en-US" sz="1600" dirty="0">
              <a:latin typeface="+mj-lt"/>
            </a:rPr>
            <a:t>Max of 10 dedicated circuits per subscription, max of 100 applications</a:t>
          </a:r>
        </a:p>
      </dgm:t>
    </dgm:pt>
    <dgm:pt modelId="{4DC0D870-73F2-4042-8539-72E5ECAD3359}" type="parTrans" cxnId="{1A7FC6B8-4794-4D2F-80F6-71EEB8ADB5D4}">
      <dgm:prSet/>
      <dgm:spPr/>
      <dgm:t>
        <a:bodyPr/>
        <a:lstStyle/>
        <a:p>
          <a:endParaRPr lang="en-US" sz="2400">
            <a:latin typeface="+mj-lt"/>
          </a:endParaRPr>
        </a:p>
      </dgm:t>
    </dgm:pt>
    <dgm:pt modelId="{74928E13-B447-498D-B822-09EF8328B640}" type="sibTrans" cxnId="{1A7FC6B8-4794-4D2F-80F6-71EEB8ADB5D4}">
      <dgm:prSet/>
      <dgm:spPr/>
      <dgm:t>
        <a:bodyPr/>
        <a:lstStyle/>
        <a:p>
          <a:endParaRPr lang="en-US" sz="2400">
            <a:latin typeface="+mj-lt"/>
          </a:endParaRPr>
        </a:p>
      </dgm:t>
    </dgm:pt>
    <dgm:pt modelId="{B497D66A-B7CF-474A-B2CB-CE5599F85AD0}">
      <dgm:prSet phldrT="[Text]" custT="1"/>
      <dgm:spPr/>
      <dgm:t>
        <a:bodyPr/>
        <a:lstStyle/>
        <a:p>
          <a:r>
            <a:rPr lang="en-US" sz="1600" dirty="0">
              <a:latin typeface="+mj-lt"/>
            </a:rPr>
            <a:t>Low </a:t>
          </a:r>
          <a:r>
            <a:rPr lang="en-US" sz="1600" dirty="0" err="1">
              <a:latin typeface="+mj-lt"/>
            </a:rPr>
            <a:t>Vnet</a:t>
          </a:r>
          <a:r>
            <a:rPr lang="en-US" sz="1600" dirty="0">
              <a:latin typeface="+mj-lt"/>
            </a:rPr>
            <a:t> subscription limit issues (Limit Per 100</a:t>
          </a:r>
          <a:r>
            <a:rPr lang="en-US" sz="1600" baseline="30000" dirty="0">
              <a:latin typeface="+mj-lt"/>
            </a:rPr>
            <a:t>th</a:t>
          </a:r>
          <a:r>
            <a:rPr lang="en-US" sz="1600" dirty="0">
              <a:latin typeface="+mj-lt"/>
            </a:rPr>
            <a:t> application)</a:t>
          </a:r>
        </a:p>
      </dgm:t>
    </dgm:pt>
    <dgm:pt modelId="{5C9C1214-87BF-4E14-827C-CFD43C9C9F5E}" type="parTrans" cxnId="{B3D26025-768D-4FEC-B9A2-4CA45E7D6F5B}">
      <dgm:prSet/>
      <dgm:spPr/>
      <dgm:t>
        <a:bodyPr/>
        <a:lstStyle/>
        <a:p>
          <a:endParaRPr lang="en-US" sz="2400">
            <a:latin typeface="+mj-lt"/>
          </a:endParaRPr>
        </a:p>
      </dgm:t>
    </dgm:pt>
    <dgm:pt modelId="{C8AC4C46-6F38-4D8A-B6AC-69DD95DF9B7E}" type="sibTrans" cxnId="{B3D26025-768D-4FEC-B9A2-4CA45E7D6F5B}">
      <dgm:prSet/>
      <dgm:spPr/>
      <dgm:t>
        <a:bodyPr/>
        <a:lstStyle/>
        <a:p>
          <a:endParaRPr lang="en-US" sz="2400">
            <a:latin typeface="+mj-lt"/>
          </a:endParaRPr>
        </a:p>
      </dgm:t>
    </dgm:pt>
    <dgm:pt modelId="{A55FC345-40F6-47A2-B57D-55A4D118233C}">
      <dgm:prSet phldrT="[Text]" custT="1"/>
      <dgm:spPr/>
      <dgm:t>
        <a:bodyPr/>
        <a:lstStyle/>
        <a:p>
          <a:r>
            <a:rPr lang="en-US" sz="1600" dirty="0" err="1">
              <a:latin typeface="+mj-lt"/>
            </a:rPr>
            <a:t>Vnet</a:t>
          </a:r>
          <a:r>
            <a:rPr lang="en-US" sz="1600" dirty="0">
              <a:latin typeface="+mj-lt"/>
            </a:rPr>
            <a:t> address spaces can be tailored per application</a:t>
          </a:r>
        </a:p>
      </dgm:t>
    </dgm:pt>
    <dgm:pt modelId="{B8E8E3BC-B291-4083-B27A-B4EDE191A649}" type="parTrans" cxnId="{C280D154-BCC3-4CBE-A371-F9B3EBDE6EB5}">
      <dgm:prSet/>
      <dgm:spPr/>
      <dgm:t>
        <a:bodyPr/>
        <a:lstStyle/>
        <a:p>
          <a:endParaRPr lang="en-US" sz="2400">
            <a:latin typeface="+mj-lt"/>
          </a:endParaRPr>
        </a:p>
      </dgm:t>
    </dgm:pt>
    <dgm:pt modelId="{481393DB-4333-4A59-AE7B-F831CAA51553}" type="sibTrans" cxnId="{C280D154-BCC3-4CBE-A371-F9B3EBDE6EB5}">
      <dgm:prSet/>
      <dgm:spPr/>
      <dgm:t>
        <a:bodyPr/>
        <a:lstStyle/>
        <a:p>
          <a:endParaRPr lang="en-US" sz="2400">
            <a:latin typeface="+mj-lt"/>
          </a:endParaRPr>
        </a:p>
      </dgm:t>
    </dgm:pt>
    <dgm:pt modelId="{9AFF84A1-0A80-444E-8156-6B12693A81A2}">
      <dgm:prSet phldrT="[Text]" custT="1"/>
      <dgm:spPr/>
      <dgm:t>
        <a:bodyPr/>
        <a:lstStyle/>
        <a:p>
          <a:r>
            <a:rPr lang="en-US" sz="1600" dirty="0">
              <a:latin typeface="+mj-lt"/>
            </a:rPr>
            <a:t>Granulated Application RBAC model</a:t>
          </a:r>
        </a:p>
      </dgm:t>
    </dgm:pt>
    <dgm:pt modelId="{C7BA1752-18F3-4741-A33A-A2CADBBF48CF}" type="parTrans" cxnId="{52069029-7C85-4BAC-B77F-44B15705817C}">
      <dgm:prSet/>
      <dgm:spPr/>
      <dgm:t>
        <a:bodyPr/>
        <a:lstStyle/>
        <a:p>
          <a:endParaRPr lang="en-US"/>
        </a:p>
      </dgm:t>
    </dgm:pt>
    <dgm:pt modelId="{57676C7C-FA64-42CE-B0E1-BAB16EC42700}" type="sibTrans" cxnId="{52069029-7C85-4BAC-B77F-44B15705817C}">
      <dgm:prSet/>
      <dgm:spPr/>
      <dgm:t>
        <a:bodyPr/>
        <a:lstStyle/>
        <a:p>
          <a:endParaRPr lang="en-US"/>
        </a:p>
      </dgm:t>
    </dgm:pt>
    <dgm:pt modelId="{D9FE7EE9-7594-43B9-99C2-F0D15CF58393}" type="pres">
      <dgm:prSet presAssocID="{F32097E0-A856-4138-AF50-A216D77732E5}" presName="linear" presStyleCnt="0">
        <dgm:presLayoutVars>
          <dgm:animLvl val="lvl"/>
          <dgm:resizeHandles val="exact"/>
        </dgm:presLayoutVars>
      </dgm:prSet>
      <dgm:spPr/>
    </dgm:pt>
    <dgm:pt modelId="{D984B900-CEF5-432C-95F8-07156464780A}" type="pres">
      <dgm:prSet presAssocID="{CFBF7F03-02D5-461F-94DE-7CBF9827FBE9}" presName="parentText" presStyleLbl="node1" presStyleIdx="0" presStyleCnt="2" custScaleY="27733" custLinFactNeighborX="-25000" custLinFactNeighborY="-1729">
        <dgm:presLayoutVars>
          <dgm:chMax val="0"/>
          <dgm:bulletEnabled val="1"/>
        </dgm:presLayoutVars>
      </dgm:prSet>
      <dgm:spPr/>
    </dgm:pt>
    <dgm:pt modelId="{E331B044-7534-49D0-983D-0BCBAB19C702}" type="pres">
      <dgm:prSet presAssocID="{CFBF7F03-02D5-461F-94DE-7CBF9827FBE9}" presName="childText" presStyleLbl="revTx" presStyleIdx="0" presStyleCnt="2">
        <dgm:presLayoutVars>
          <dgm:bulletEnabled val="1"/>
        </dgm:presLayoutVars>
      </dgm:prSet>
      <dgm:spPr/>
    </dgm:pt>
    <dgm:pt modelId="{81A61170-85C9-4A53-A86E-4416061D3BFC}" type="pres">
      <dgm:prSet presAssocID="{403EB694-DFDA-4032-B810-7286468834A8}" presName="parentText" presStyleLbl="node1" presStyleIdx="1" presStyleCnt="2" custScaleY="32387">
        <dgm:presLayoutVars>
          <dgm:chMax val="0"/>
          <dgm:bulletEnabled val="1"/>
        </dgm:presLayoutVars>
      </dgm:prSet>
      <dgm:spPr/>
    </dgm:pt>
    <dgm:pt modelId="{7B5666AD-71E7-4A20-A46B-E4ACE4420AC0}" type="pres">
      <dgm:prSet presAssocID="{403EB694-DFDA-4032-B810-7286468834A8}" presName="childText" presStyleLbl="revTx" presStyleIdx="1" presStyleCnt="2">
        <dgm:presLayoutVars>
          <dgm:bulletEnabled val="1"/>
        </dgm:presLayoutVars>
      </dgm:prSet>
      <dgm:spPr/>
    </dgm:pt>
  </dgm:ptLst>
  <dgm:cxnLst>
    <dgm:cxn modelId="{1F6A6749-316B-4713-A683-7E182C685E0A}" type="presOf" srcId="{CFBF7F03-02D5-461F-94DE-7CBF9827FBE9}" destId="{D984B900-CEF5-432C-95F8-07156464780A}" srcOrd="0" destOrd="0" presId="urn:microsoft.com/office/officeart/2005/8/layout/vList2"/>
    <dgm:cxn modelId="{C280D154-BCC3-4CBE-A371-F9B3EBDE6EB5}" srcId="{CFBF7F03-02D5-461F-94DE-7CBF9827FBE9}" destId="{A55FC345-40F6-47A2-B57D-55A4D118233C}" srcOrd="2" destOrd="0" parTransId="{B8E8E3BC-B291-4083-B27A-B4EDE191A649}" sibTransId="{481393DB-4333-4A59-AE7B-F831CAA51553}"/>
    <dgm:cxn modelId="{1A7FC6B8-4794-4D2F-80F6-71EEB8ADB5D4}" srcId="{403EB694-DFDA-4032-B810-7286468834A8}" destId="{EF69B0A4-5164-4E77-9B70-AD0D3D307657}" srcOrd="3" destOrd="0" parTransId="{4DC0D870-73F2-4042-8539-72E5ECAD3359}" sibTransId="{74928E13-B447-498D-B822-09EF8328B640}"/>
    <dgm:cxn modelId="{2B96D454-EA0E-429B-9F4D-034B2FFC4308}" type="presOf" srcId="{C62D41A3-CC7B-4B9C-92F4-DFE6436B6A9C}" destId="{E331B044-7534-49D0-983D-0BCBAB19C702}" srcOrd="0" destOrd="0" presId="urn:microsoft.com/office/officeart/2005/8/layout/vList2"/>
    <dgm:cxn modelId="{61EF0F19-6A79-4798-9A1C-E8F6D0F2647C}" type="presOf" srcId="{403EB694-DFDA-4032-B810-7286468834A8}" destId="{81A61170-85C9-4A53-A86E-4416061D3BFC}" srcOrd="0" destOrd="0" presId="urn:microsoft.com/office/officeart/2005/8/layout/vList2"/>
    <dgm:cxn modelId="{B6149833-E07C-442A-ACCC-31F7A7D4A640}" type="presOf" srcId="{EF69B0A4-5164-4E77-9B70-AD0D3D307657}" destId="{7B5666AD-71E7-4A20-A46B-E4ACE4420AC0}" srcOrd="0" destOrd="3" presId="urn:microsoft.com/office/officeart/2005/8/layout/vList2"/>
    <dgm:cxn modelId="{B993BE52-E064-481B-8605-C7D8346EB053}" srcId="{CFBF7F03-02D5-461F-94DE-7CBF9827FBE9}" destId="{C62D41A3-CC7B-4B9C-92F4-DFE6436B6A9C}" srcOrd="0" destOrd="0" parTransId="{4526D29A-C5CF-45CA-B0FD-F8F547947669}" sibTransId="{076D5DA4-B731-4309-B710-6A7FAE88FC94}"/>
    <dgm:cxn modelId="{3CA69B0E-B6F3-430D-9A8D-B1BCCB8A7DAA}" type="presOf" srcId="{1693FADE-F3A9-4B1F-B0F4-814522802027}" destId="{7B5666AD-71E7-4A20-A46B-E4ACE4420AC0}" srcOrd="0" destOrd="0" presId="urn:microsoft.com/office/officeart/2005/8/layout/vList2"/>
    <dgm:cxn modelId="{7D3B4032-D47A-470D-BCCF-38C6C268424E}" srcId="{403EB694-DFDA-4032-B810-7286468834A8}" destId="{1693FADE-F3A9-4B1F-B0F4-814522802027}" srcOrd="0" destOrd="0" parTransId="{D7D5DE70-7FC4-4AE1-8AA6-69C3151C05F5}" sibTransId="{B4CFB893-97BC-4A76-8631-2CCAC869C3FB}"/>
    <dgm:cxn modelId="{F37A16E4-D058-4553-AE5A-74ECBD2C8EFB}" srcId="{F32097E0-A856-4138-AF50-A216D77732E5}" destId="{CFBF7F03-02D5-461F-94DE-7CBF9827FBE9}" srcOrd="0" destOrd="0" parTransId="{0E0E6D8D-C4EA-48BA-8FED-86DBED517231}" sibTransId="{B236AA15-68A3-4BBF-AC6D-9A4FE815B251}"/>
    <dgm:cxn modelId="{05E34FD5-6490-47F8-8E52-08BA8C5B61A9}" type="presOf" srcId="{9AFF84A1-0A80-444E-8156-6B12693A81A2}" destId="{7B5666AD-71E7-4A20-A46B-E4ACE4420AC0}" srcOrd="0" destOrd="1" presId="urn:microsoft.com/office/officeart/2005/8/layout/vList2"/>
    <dgm:cxn modelId="{52069029-7C85-4BAC-B77F-44B15705817C}" srcId="{403EB694-DFDA-4032-B810-7286468834A8}" destId="{9AFF84A1-0A80-444E-8156-6B12693A81A2}" srcOrd="1" destOrd="0" parTransId="{C7BA1752-18F3-4741-A33A-A2CADBBF48CF}" sibTransId="{57676C7C-FA64-42CE-B0E1-BAB16EC42700}"/>
    <dgm:cxn modelId="{B3D26025-768D-4FEC-B9A2-4CA45E7D6F5B}" srcId="{CFBF7F03-02D5-461F-94DE-7CBF9827FBE9}" destId="{B497D66A-B7CF-474A-B2CB-CE5599F85AD0}" srcOrd="1" destOrd="0" parTransId="{5C9C1214-87BF-4E14-827C-CFD43C9C9F5E}" sibTransId="{C8AC4C46-6F38-4D8A-B6AC-69DD95DF9B7E}"/>
    <dgm:cxn modelId="{F4E1048E-EC4E-4289-9213-8EA88AFA7E41}" type="presOf" srcId="{A55FC345-40F6-47A2-B57D-55A4D118233C}" destId="{E331B044-7534-49D0-983D-0BCBAB19C702}" srcOrd="0" destOrd="2" presId="urn:microsoft.com/office/officeart/2005/8/layout/vList2"/>
    <dgm:cxn modelId="{EBF585D0-09A9-404A-A983-8EA135DD5FCA}" srcId="{403EB694-DFDA-4032-B810-7286468834A8}" destId="{4B3D4597-5394-4C62-A29C-53C61321F5DB}" srcOrd="2" destOrd="0" parTransId="{7D17A338-32A3-4588-AC6F-30CF69CC3812}" sibTransId="{6E348638-2E41-4893-90F3-4FFC4160FD7F}"/>
    <dgm:cxn modelId="{7329EF95-9479-4A52-83C1-79C3F469BAA0}" type="presOf" srcId="{4B3D4597-5394-4C62-A29C-53C61321F5DB}" destId="{7B5666AD-71E7-4A20-A46B-E4ACE4420AC0}" srcOrd="0" destOrd="2" presId="urn:microsoft.com/office/officeart/2005/8/layout/vList2"/>
    <dgm:cxn modelId="{425AF483-51D0-4467-B3FA-F6C8FF869CC3}" srcId="{F32097E0-A856-4138-AF50-A216D77732E5}" destId="{403EB694-DFDA-4032-B810-7286468834A8}" srcOrd="1" destOrd="0" parTransId="{6CB69C15-AABA-4A2E-83C1-1A9B67617584}" sibTransId="{70B81C57-36BE-4F59-903D-1C6EFA8F9E03}"/>
    <dgm:cxn modelId="{DC50BE06-58F7-4EAC-934F-8DB54F924057}" type="presOf" srcId="{B497D66A-B7CF-474A-B2CB-CE5599F85AD0}" destId="{E331B044-7534-49D0-983D-0BCBAB19C702}" srcOrd="0" destOrd="1" presId="urn:microsoft.com/office/officeart/2005/8/layout/vList2"/>
    <dgm:cxn modelId="{000C47DD-273F-4272-BCB8-EB8D1C254A00}" type="presOf" srcId="{F32097E0-A856-4138-AF50-A216D77732E5}" destId="{D9FE7EE9-7594-43B9-99C2-F0D15CF58393}" srcOrd="0" destOrd="0" presId="urn:microsoft.com/office/officeart/2005/8/layout/vList2"/>
    <dgm:cxn modelId="{940EABF3-FD6A-4B01-9D8D-65B947B9CECE}" type="presParOf" srcId="{D9FE7EE9-7594-43B9-99C2-F0D15CF58393}" destId="{D984B900-CEF5-432C-95F8-07156464780A}" srcOrd="0" destOrd="0" presId="urn:microsoft.com/office/officeart/2005/8/layout/vList2"/>
    <dgm:cxn modelId="{62B853AC-9D55-4183-A034-A06D366DE9ED}" type="presParOf" srcId="{D9FE7EE9-7594-43B9-99C2-F0D15CF58393}" destId="{E331B044-7534-49D0-983D-0BCBAB19C702}" srcOrd="1" destOrd="0" presId="urn:microsoft.com/office/officeart/2005/8/layout/vList2"/>
    <dgm:cxn modelId="{1442DB4F-8C7D-47B0-ADEC-D9F5B30FB677}" type="presParOf" srcId="{D9FE7EE9-7594-43B9-99C2-F0D15CF58393}" destId="{81A61170-85C9-4A53-A86E-4416061D3BFC}" srcOrd="2" destOrd="0" presId="urn:microsoft.com/office/officeart/2005/8/layout/vList2"/>
    <dgm:cxn modelId="{AB3EC98A-8A82-45B3-B20C-B524E2094E9A}" type="presParOf" srcId="{D9FE7EE9-7594-43B9-99C2-F0D15CF58393}" destId="{7B5666AD-71E7-4A20-A46B-E4ACE4420AC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2097E0-A856-4138-AF50-A216D77732E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FBF7F03-02D5-461F-94DE-7CBF9827FBE9}">
      <dgm:prSet phldrT="[Text]" custT="1"/>
      <dgm:spPr/>
      <dgm:t>
        <a:bodyPr/>
        <a:lstStyle/>
        <a:p>
          <a:r>
            <a:rPr lang="en-US" sz="2400" dirty="0">
              <a:latin typeface="+mj-lt"/>
            </a:rPr>
            <a:t>Pros</a:t>
          </a:r>
        </a:p>
      </dgm:t>
    </dgm:pt>
    <dgm:pt modelId="{0E0E6D8D-C4EA-48BA-8FED-86DBED517231}" type="parTrans" cxnId="{F37A16E4-D058-4553-AE5A-74ECBD2C8EFB}">
      <dgm:prSet/>
      <dgm:spPr/>
      <dgm:t>
        <a:bodyPr/>
        <a:lstStyle/>
        <a:p>
          <a:endParaRPr lang="en-US" sz="2800">
            <a:latin typeface="+mj-lt"/>
          </a:endParaRPr>
        </a:p>
      </dgm:t>
    </dgm:pt>
    <dgm:pt modelId="{B236AA15-68A3-4BBF-AC6D-9A4FE815B251}" type="sibTrans" cxnId="{F37A16E4-D058-4553-AE5A-74ECBD2C8EFB}">
      <dgm:prSet/>
      <dgm:spPr/>
      <dgm:t>
        <a:bodyPr/>
        <a:lstStyle/>
        <a:p>
          <a:endParaRPr lang="en-US" sz="2800">
            <a:latin typeface="+mj-lt"/>
          </a:endParaRPr>
        </a:p>
      </dgm:t>
    </dgm:pt>
    <dgm:pt modelId="{403EB694-DFDA-4032-B810-7286468834A8}">
      <dgm:prSet phldrT="[Text]" custT="1"/>
      <dgm:spPr/>
      <dgm:t>
        <a:bodyPr/>
        <a:lstStyle/>
        <a:p>
          <a:r>
            <a:rPr lang="en-US" sz="2400" dirty="0">
              <a:latin typeface="+mj-lt"/>
            </a:rPr>
            <a:t>Cons</a:t>
          </a:r>
        </a:p>
      </dgm:t>
    </dgm:pt>
    <dgm:pt modelId="{6CB69C15-AABA-4A2E-83C1-1A9B67617584}" type="parTrans" cxnId="{425AF483-51D0-4467-B3FA-F6C8FF869CC3}">
      <dgm:prSet/>
      <dgm:spPr/>
      <dgm:t>
        <a:bodyPr/>
        <a:lstStyle/>
        <a:p>
          <a:endParaRPr lang="en-US" sz="2800">
            <a:latin typeface="+mj-lt"/>
          </a:endParaRPr>
        </a:p>
      </dgm:t>
    </dgm:pt>
    <dgm:pt modelId="{70B81C57-36BE-4F59-903D-1C6EFA8F9E03}" type="sibTrans" cxnId="{425AF483-51D0-4467-B3FA-F6C8FF869CC3}">
      <dgm:prSet/>
      <dgm:spPr/>
      <dgm:t>
        <a:bodyPr/>
        <a:lstStyle/>
        <a:p>
          <a:endParaRPr lang="en-US" sz="2800">
            <a:latin typeface="+mj-lt"/>
          </a:endParaRPr>
        </a:p>
      </dgm:t>
    </dgm:pt>
    <dgm:pt modelId="{33D7F814-12A9-403F-B023-8A0793BC3587}">
      <dgm:prSet phldrT="[Text]" custT="1"/>
      <dgm:spPr/>
      <dgm:t>
        <a:bodyPr/>
        <a:lstStyle/>
        <a:p>
          <a:r>
            <a:rPr lang="en-US" sz="2000" dirty="0">
              <a:latin typeface="+mj-lt"/>
            </a:rPr>
            <a:t>Minimal Capacity Planning</a:t>
          </a:r>
        </a:p>
      </dgm:t>
    </dgm:pt>
    <dgm:pt modelId="{6475B02A-21A8-436B-BB1D-5B7DFBD4CE3A}" type="parTrans" cxnId="{ABA61FF5-950A-41B4-AF39-FEE22BFFD4F9}">
      <dgm:prSet/>
      <dgm:spPr/>
      <dgm:t>
        <a:bodyPr/>
        <a:lstStyle/>
        <a:p>
          <a:endParaRPr lang="en-US" sz="2800">
            <a:latin typeface="+mj-lt"/>
          </a:endParaRPr>
        </a:p>
      </dgm:t>
    </dgm:pt>
    <dgm:pt modelId="{8542350B-6192-4488-8D77-F4077FC9FBD0}" type="sibTrans" cxnId="{ABA61FF5-950A-41B4-AF39-FEE22BFFD4F9}">
      <dgm:prSet/>
      <dgm:spPr/>
      <dgm:t>
        <a:bodyPr/>
        <a:lstStyle/>
        <a:p>
          <a:endParaRPr lang="en-US" sz="2800">
            <a:latin typeface="+mj-lt"/>
          </a:endParaRPr>
        </a:p>
      </dgm:t>
    </dgm:pt>
    <dgm:pt modelId="{67CD498D-F47D-404D-A95D-7FF9D9B846D1}">
      <dgm:prSet phldrT="[Text]" custT="1"/>
      <dgm:spPr/>
      <dgm:t>
        <a:bodyPr/>
        <a:lstStyle/>
        <a:p>
          <a:r>
            <a:rPr lang="en-US" sz="2000" dirty="0">
              <a:latin typeface="+mj-lt"/>
            </a:rPr>
            <a:t>Per Application RBAC model</a:t>
          </a:r>
        </a:p>
      </dgm:t>
    </dgm:pt>
    <dgm:pt modelId="{27B5AF33-A7B4-4812-9EBE-F6B7DA7D7E5B}" type="parTrans" cxnId="{26673D49-22A6-45F4-8F6B-FB3D1ABC151D}">
      <dgm:prSet/>
      <dgm:spPr/>
      <dgm:t>
        <a:bodyPr/>
        <a:lstStyle/>
        <a:p>
          <a:endParaRPr lang="en-US" sz="2800">
            <a:latin typeface="+mj-lt"/>
          </a:endParaRPr>
        </a:p>
      </dgm:t>
    </dgm:pt>
    <dgm:pt modelId="{BFC4D362-882F-479E-A79F-85164D6646E7}" type="sibTrans" cxnId="{26673D49-22A6-45F4-8F6B-FB3D1ABC151D}">
      <dgm:prSet/>
      <dgm:spPr/>
      <dgm:t>
        <a:bodyPr/>
        <a:lstStyle/>
        <a:p>
          <a:endParaRPr lang="en-US" sz="2800">
            <a:latin typeface="+mj-lt"/>
          </a:endParaRPr>
        </a:p>
      </dgm:t>
    </dgm:pt>
    <dgm:pt modelId="{0229C653-8136-493E-B106-744CC0E9F765}">
      <dgm:prSet phldrT="[Text]" custT="1"/>
      <dgm:spPr/>
      <dgm:t>
        <a:bodyPr/>
        <a:lstStyle/>
        <a:p>
          <a:r>
            <a:rPr lang="en-US" sz="2000" dirty="0">
              <a:latin typeface="+mj-lt"/>
            </a:rPr>
            <a:t>Management Complexity</a:t>
          </a:r>
        </a:p>
      </dgm:t>
    </dgm:pt>
    <dgm:pt modelId="{A2070251-9F67-4698-A3D1-08DDA2B3A106}" type="parTrans" cxnId="{668CFFEF-15DC-4622-87B7-BA4BFDDBE48E}">
      <dgm:prSet/>
      <dgm:spPr/>
      <dgm:t>
        <a:bodyPr/>
        <a:lstStyle/>
        <a:p>
          <a:endParaRPr lang="en-US" sz="2800">
            <a:latin typeface="+mj-lt"/>
          </a:endParaRPr>
        </a:p>
      </dgm:t>
    </dgm:pt>
    <dgm:pt modelId="{7A3E0AE9-45B6-4233-8F1A-28443FCDA59E}" type="sibTrans" cxnId="{668CFFEF-15DC-4622-87B7-BA4BFDDBE48E}">
      <dgm:prSet/>
      <dgm:spPr/>
      <dgm:t>
        <a:bodyPr/>
        <a:lstStyle/>
        <a:p>
          <a:endParaRPr lang="en-US" sz="2800">
            <a:latin typeface="+mj-lt"/>
          </a:endParaRPr>
        </a:p>
      </dgm:t>
    </dgm:pt>
    <dgm:pt modelId="{3CCB614C-E6FE-4586-8387-21F023B308BD}">
      <dgm:prSet phldrT="[Text]" custT="1"/>
      <dgm:spPr/>
      <dgm:t>
        <a:bodyPr/>
        <a:lstStyle/>
        <a:p>
          <a:endParaRPr lang="en-US" sz="2000" dirty="0">
            <a:latin typeface="+mj-lt"/>
          </a:endParaRPr>
        </a:p>
      </dgm:t>
    </dgm:pt>
    <dgm:pt modelId="{7A956680-DA96-43AB-A368-F0936CCA4F5C}" type="parTrans" cxnId="{CDCFBEDC-DCA9-4A2F-888F-5B78914444E7}">
      <dgm:prSet/>
      <dgm:spPr/>
      <dgm:t>
        <a:bodyPr/>
        <a:lstStyle/>
        <a:p>
          <a:endParaRPr lang="en-US" sz="2800">
            <a:latin typeface="+mj-lt"/>
          </a:endParaRPr>
        </a:p>
      </dgm:t>
    </dgm:pt>
    <dgm:pt modelId="{E77BD9D4-410C-4BC9-ACE2-A4A7F79DA9BA}" type="sibTrans" cxnId="{CDCFBEDC-DCA9-4A2F-888F-5B78914444E7}">
      <dgm:prSet/>
      <dgm:spPr/>
      <dgm:t>
        <a:bodyPr/>
        <a:lstStyle/>
        <a:p>
          <a:endParaRPr lang="en-US" sz="2800">
            <a:latin typeface="+mj-lt"/>
          </a:endParaRPr>
        </a:p>
      </dgm:t>
    </dgm:pt>
    <dgm:pt modelId="{7C64C0A3-5460-4525-BCC3-75C1F32F440B}">
      <dgm:prSet phldrT="[Text]" custT="1"/>
      <dgm:spPr/>
      <dgm:t>
        <a:bodyPr/>
        <a:lstStyle/>
        <a:p>
          <a:r>
            <a:rPr lang="en-US" sz="2000" dirty="0">
              <a:latin typeface="+mj-lt"/>
            </a:rPr>
            <a:t>Minimal Subscription limit issues.</a:t>
          </a:r>
        </a:p>
      </dgm:t>
    </dgm:pt>
    <dgm:pt modelId="{3F41FA93-6817-45D5-8591-149A60DCA561}" type="parTrans" cxnId="{DF9E9D62-176D-463A-B683-58A767FB0F9C}">
      <dgm:prSet/>
      <dgm:spPr/>
      <dgm:t>
        <a:bodyPr/>
        <a:lstStyle/>
        <a:p>
          <a:endParaRPr lang="en-US" sz="2800">
            <a:latin typeface="+mj-lt"/>
          </a:endParaRPr>
        </a:p>
      </dgm:t>
    </dgm:pt>
    <dgm:pt modelId="{2D6A06C6-3252-4D4D-9DA5-9D881BF9C110}" type="sibTrans" cxnId="{DF9E9D62-176D-463A-B683-58A767FB0F9C}">
      <dgm:prSet/>
      <dgm:spPr/>
      <dgm:t>
        <a:bodyPr/>
        <a:lstStyle/>
        <a:p>
          <a:endParaRPr lang="en-US" sz="2800">
            <a:latin typeface="+mj-lt"/>
          </a:endParaRPr>
        </a:p>
      </dgm:t>
    </dgm:pt>
    <dgm:pt modelId="{932E581C-47D7-4305-A7A6-33FB5776AE34}">
      <dgm:prSet phldrT="[Text]" custT="1"/>
      <dgm:spPr/>
      <dgm:t>
        <a:bodyPr/>
        <a:lstStyle/>
        <a:p>
          <a:r>
            <a:rPr lang="en-US" sz="2000" dirty="0">
              <a:latin typeface="+mj-lt"/>
            </a:rPr>
            <a:t>Increased Network Costs</a:t>
          </a:r>
        </a:p>
      </dgm:t>
    </dgm:pt>
    <dgm:pt modelId="{0E963CFA-291F-47C9-8CA8-874814A2FF65}" type="parTrans" cxnId="{7CABA659-319F-4412-BB8A-DF94671A6C28}">
      <dgm:prSet/>
      <dgm:spPr/>
      <dgm:t>
        <a:bodyPr/>
        <a:lstStyle/>
        <a:p>
          <a:endParaRPr lang="en-US" sz="2800">
            <a:latin typeface="+mj-lt"/>
          </a:endParaRPr>
        </a:p>
      </dgm:t>
    </dgm:pt>
    <dgm:pt modelId="{334A5866-A4F8-4EBA-946C-3748E609F6ED}" type="sibTrans" cxnId="{7CABA659-319F-4412-BB8A-DF94671A6C28}">
      <dgm:prSet/>
      <dgm:spPr/>
      <dgm:t>
        <a:bodyPr/>
        <a:lstStyle/>
        <a:p>
          <a:endParaRPr lang="en-US" sz="2800">
            <a:latin typeface="+mj-lt"/>
          </a:endParaRPr>
        </a:p>
      </dgm:t>
    </dgm:pt>
    <dgm:pt modelId="{D9FE7EE9-7594-43B9-99C2-F0D15CF58393}" type="pres">
      <dgm:prSet presAssocID="{F32097E0-A856-4138-AF50-A216D77732E5}" presName="linear" presStyleCnt="0">
        <dgm:presLayoutVars>
          <dgm:animLvl val="lvl"/>
          <dgm:resizeHandles val="exact"/>
        </dgm:presLayoutVars>
      </dgm:prSet>
      <dgm:spPr/>
    </dgm:pt>
    <dgm:pt modelId="{D984B900-CEF5-432C-95F8-07156464780A}" type="pres">
      <dgm:prSet presAssocID="{CFBF7F03-02D5-461F-94DE-7CBF9827FBE9}" presName="parentText" presStyleLbl="node1" presStyleIdx="0" presStyleCnt="2" custScaleY="27733" custLinFactNeighborX="-25000" custLinFactNeighborY="-1729">
        <dgm:presLayoutVars>
          <dgm:chMax val="0"/>
          <dgm:bulletEnabled val="1"/>
        </dgm:presLayoutVars>
      </dgm:prSet>
      <dgm:spPr/>
    </dgm:pt>
    <dgm:pt modelId="{E331B044-7534-49D0-983D-0BCBAB19C702}" type="pres">
      <dgm:prSet presAssocID="{CFBF7F03-02D5-461F-94DE-7CBF9827FBE9}" presName="childText" presStyleLbl="revTx" presStyleIdx="0" presStyleCnt="2">
        <dgm:presLayoutVars>
          <dgm:bulletEnabled val="1"/>
        </dgm:presLayoutVars>
      </dgm:prSet>
      <dgm:spPr/>
    </dgm:pt>
    <dgm:pt modelId="{81A61170-85C9-4A53-A86E-4416061D3BFC}" type="pres">
      <dgm:prSet presAssocID="{403EB694-DFDA-4032-B810-7286468834A8}" presName="parentText" presStyleLbl="node1" presStyleIdx="1" presStyleCnt="2" custScaleY="32387">
        <dgm:presLayoutVars>
          <dgm:chMax val="0"/>
          <dgm:bulletEnabled val="1"/>
        </dgm:presLayoutVars>
      </dgm:prSet>
      <dgm:spPr/>
    </dgm:pt>
    <dgm:pt modelId="{7B5666AD-71E7-4A20-A46B-E4ACE4420AC0}" type="pres">
      <dgm:prSet presAssocID="{403EB694-DFDA-4032-B810-7286468834A8}" presName="childText" presStyleLbl="revTx" presStyleIdx="1" presStyleCnt="2">
        <dgm:presLayoutVars>
          <dgm:bulletEnabled val="1"/>
        </dgm:presLayoutVars>
      </dgm:prSet>
      <dgm:spPr/>
    </dgm:pt>
  </dgm:ptLst>
  <dgm:cxnLst>
    <dgm:cxn modelId="{26673D49-22A6-45F4-8F6B-FB3D1ABC151D}" srcId="{CFBF7F03-02D5-461F-94DE-7CBF9827FBE9}" destId="{67CD498D-F47D-404D-A95D-7FF9D9B846D1}" srcOrd="2" destOrd="0" parTransId="{27B5AF33-A7B4-4812-9EBE-F6B7DA7D7E5B}" sibTransId="{BFC4D362-882F-479E-A79F-85164D6646E7}"/>
    <dgm:cxn modelId="{834B4912-B71A-4206-9E92-FEBE3978E49D}" type="presOf" srcId="{0229C653-8136-493E-B106-744CC0E9F765}" destId="{7B5666AD-71E7-4A20-A46B-E4ACE4420AC0}" srcOrd="0" destOrd="1" presId="urn:microsoft.com/office/officeart/2005/8/layout/vList2"/>
    <dgm:cxn modelId="{ABA61FF5-950A-41B4-AF39-FEE22BFFD4F9}" srcId="{CFBF7F03-02D5-461F-94DE-7CBF9827FBE9}" destId="{33D7F814-12A9-403F-B023-8A0793BC3587}" srcOrd="1" destOrd="0" parTransId="{6475B02A-21A8-436B-BB1D-5B7DFBD4CE3A}" sibTransId="{8542350B-6192-4488-8D77-F4077FC9FBD0}"/>
    <dgm:cxn modelId="{97CD01DB-72F3-446B-9C8D-106DDEA73D82}" type="presOf" srcId="{932E581C-47D7-4305-A7A6-33FB5776AE34}" destId="{7B5666AD-71E7-4A20-A46B-E4ACE4420AC0}" srcOrd="0" destOrd="0" presId="urn:microsoft.com/office/officeart/2005/8/layout/vList2"/>
    <dgm:cxn modelId="{FED8A301-6589-48C2-9D65-8F8065BCFD7A}" type="presOf" srcId="{3CCB614C-E6FE-4586-8387-21F023B308BD}" destId="{7B5666AD-71E7-4A20-A46B-E4ACE4420AC0}" srcOrd="0" destOrd="2" presId="urn:microsoft.com/office/officeart/2005/8/layout/vList2"/>
    <dgm:cxn modelId="{DF9E9D62-176D-463A-B683-58A767FB0F9C}" srcId="{CFBF7F03-02D5-461F-94DE-7CBF9827FBE9}" destId="{7C64C0A3-5460-4525-BCC3-75C1F32F440B}" srcOrd="0" destOrd="0" parTransId="{3F41FA93-6817-45D5-8591-149A60DCA561}" sibTransId="{2D6A06C6-3252-4D4D-9DA5-9D881BF9C110}"/>
    <dgm:cxn modelId="{668CFFEF-15DC-4622-87B7-BA4BFDDBE48E}" srcId="{403EB694-DFDA-4032-B810-7286468834A8}" destId="{0229C653-8136-493E-B106-744CC0E9F765}" srcOrd="1" destOrd="0" parTransId="{A2070251-9F67-4698-A3D1-08DDA2B3A106}" sibTransId="{7A3E0AE9-45B6-4233-8F1A-28443FCDA59E}"/>
    <dgm:cxn modelId="{7CABA659-319F-4412-BB8A-DF94671A6C28}" srcId="{403EB694-DFDA-4032-B810-7286468834A8}" destId="{932E581C-47D7-4305-A7A6-33FB5776AE34}" srcOrd="0" destOrd="0" parTransId="{0E963CFA-291F-47C9-8CA8-874814A2FF65}" sibTransId="{334A5866-A4F8-4EBA-946C-3748E609F6ED}"/>
    <dgm:cxn modelId="{0478848F-E3DE-49B2-8DF0-0C67F6CDF983}" type="presOf" srcId="{7C64C0A3-5460-4525-BCC3-75C1F32F440B}" destId="{E331B044-7534-49D0-983D-0BCBAB19C702}" srcOrd="0" destOrd="0" presId="urn:microsoft.com/office/officeart/2005/8/layout/vList2"/>
    <dgm:cxn modelId="{6173DAAE-83FB-449C-826B-F4DB99E26C9E}" type="presOf" srcId="{CFBF7F03-02D5-461F-94DE-7CBF9827FBE9}" destId="{D984B900-CEF5-432C-95F8-07156464780A}" srcOrd="0" destOrd="0" presId="urn:microsoft.com/office/officeart/2005/8/layout/vList2"/>
    <dgm:cxn modelId="{F9B89D05-5D60-49CA-8809-B8D65D90B9C9}" type="presOf" srcId="{403EB694-DFDA-4032-B810-7286468834A8}" destId="{81A61170-85C9-4A53-A86E-4416061D3BFC}" srcOrd="0" destOrd="0" presId="urn:microsoft.com/office/officeart/2005/8/layout/vList2"/>
    <dgm:cxn modelId="{846E4C51-EE1E-4F9B-AAC9-4D71BF5B1056}" type="presOf" srcId="{33D7F814-12A9-403F-B023-8A0793BC3587}" destId="{E331B044-7534-49D0-983D-0BCBAB19C702}" srcOrd="0" destOrd="1" presId="urn:microsoft.com/office/officeart/2005/8/layout/vList2"/>
    <dgm:cxn modelId="{425AF483-51D0-4467-B3FA-F6C8FF869CC3}" srcId="{F32097E0-A856-4138-AF50-A216D77732E5}" destId="{403EB694-DFDA-4032-B810-7286468834A8}" srcOrd="1" destOrd="0" parTransId="{6CB69C15-AABA-4A2E-83C1-1A9B67617584}" sibTransId="{70B81C57-36BE-4F59-903D-1C6EFA8F9E03}"/>
    <dgm:cxn modelId="{46F1FF65-F7A1-4044-9098-ABD63760B55F}" type="presOf" srcId="{67CD498D-F47D-404D-A95D-7FF9D9B846D1}" destId="{E331B044-7534-49D0-983D-0BCBAB19C702}" srcOrd="0" destOrd="2" presId="urn:microsoft.com/office/officeart/2005/8/layout/vList2"/>
    <dgm:cxn modelId="{CDCFBEDC-DCA9-4A2F-888F-5B78914444E7}" srcId="{403EB694-DFDA-4032-B810-7286468834A8}" destId="{3CCB614C-E6FE-4586-8387-21F023B308BD}" srcOrd="2" destOrd="0" parTransId="{7A956680-DA96-43AB-A368-F0936CCA4F5C}" sibTransId="{E77BD9D4-410C-4BC9-ACE2-A4A7F79DA9BA}"/>
    <dgm:cxn modelId="{AC068368-FE4A-4143-A9AB-320FE68FE871}" type="presOf" srcId="{F32097E0-A856-4138-AF50-A216D77732E5}" destId="{D9FE7EE9-7594-43B9-99C2-F0D15CF58393}" srcOrd="0" destOrd="0" presId="urn:microsoft.com/office/officeart/2005/8/layout/vList2"/>
    <dgm:cxn modelId="{F37A16E4-D058-4553-AE5A-74ECBD2C8EFB}" srcId="{F32097E0-A856-4138-AF50-A216D77732E5}" destId="{CFBF7F03-02D5-461F-94DE-7CBF9827FBE9}" srcOrd="0" destOrd="0" parTransId="{0E0E6D8D-C4EA-48BA-8FED-86DBED517231}" sibTransId="{B236AA15-68A3-4BBF-AC6D-9A4FE815B251}"/>
    <dgm:cxn modelId="{A913FCDD-8E04-4E0B-8A04-386D3D0D90E1}" type="presParOf" srcId="{D9FE7EE9-7594-43B9-99C2-F0D15CF58393}" destId="{D984B900-CEF5-432C-95F8-07156464780A}" srcOrd="0" destOrd="0" presId="urn:microsoft.com/office/officeart/2005/8/layout/vList2"/>
    <dgm:cxn modelId="{498C99C6-07F2-4020-B912-D0F2BEFE1D61}" type="presParOf" srcId="{D9FE7EE9-7594-43B9-99C2-F0D15CF58393}" destId="{E331B044-7534-49D0-983D-0BCBAB19C702}" srcOrd="1" destOrd="0" presId="urn:microsoft.com/office/officeart/2005/8/layout/vList2"/>
    <dgm:cxn modelId="{D7C57B7C-8B16-4EB2-8C78-16644BA4771F}" type="presParOf" srcId="{D9FE7EE9-7594-43B9-99C2-F0D15CF58393}" destId="{81A61170-85C9-4A53-A86E-4416061D3BFC}" srcOrd="2" destOrd="0" presId="urn:microsoft.com/office/officeart/2005/8/layout/vList2"/>
    <dgm:cxn modelId="{3189BCB9-0427-4569-A49D-3EE27DFC40B6}" type="presParOf" srcId="{D9FE7EE9-7594-43B9-99C2-F0D15CF58393}" destId="{7B5666AD-71E7-4A20-A46B-E4ACE4420AC0}"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004B98-E6E1-4833-89C4-BF2E327CDF9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4666DA4-2EA9-444F-AEB3-857E4D3894D5}">
      <dgm:prSet phldrT="[Text]"/>
      <dgm:spPr/>
      <dgm:t>
        <a:bodyPr/>
        <a:lstStyle/>
        <a:p>
          <a:r>
            <a:rPr lang="en-US" dirty="0"/>
            <a:t>Owner</a:t>
          </a:r>
        </a:p>
      </dgm:t>
    </dgm:pt>
    <dgm:pt modelId="{8D8EE7D9-2291-4904-81B9-87A016CE04E4}" type="parTrans" cxnId="{41616454-8138-443D-A598-4F52BD6B82B0}">
      <dgm:prSet/>
      <dgm:spPr/>
      <dgm:t>
        <a:bodyPr/>
        <a:lstStyle/>
        <a:p>
          <a:endParaRPr lang="en-US"/>
        </a:p>
      </dgm:t>
    </dgm:pt>
    <dgm:pt modelId="{1040B4BD-15EA-403C-928C-C81B58D8556E}" type="sibTrans" cxnId="{41616454-8138-443D-A598-4F52BD6B82B0}">
      <dgm:prSet/>
      <dgm:spPr/>
      <dgm:t>
        <a:bodyPr/>
        <a:lstStyle/>
        <a:p>
          <a:endParaRPr lang="en-US"/>
        </a:p>
      </dgm:t>
    </dgm:pt>
    <dgm:pt modelId="{098CA321-A8C9-4055-82F0-2C6CFDCA526A}">
      <dgm:prSet phldrT="[Text]"/>
      <dgm:spPr/>
      <dgm:t>
        <a:bodyPr/>
        <a:lstStyle/>
        <a:p>
          <a:r>
            <a:rPr lang="en-US" dirty="0"/>
            <a:t>Can perform all management operations for a resource and its child resources including access management and granting access to others.</a:t>
          </a:r>
        </a:p>
      </dgm:t>
    </dgm:pt>
    <dgm:pt modelId="{4DD7A632-663B-4A00-98F6-7461FF428D55}" type="parTrans" cxnId="{69C6E51E-9C43-4030-AD3C-1CFCEF8E59AE}">
      <dgm:prSet/>
      <dgm:spPr/>
      <dgm:t>
        <a:bodyPr/>
        <a:lstStyle/>
        <a:p>
          <a:endParaRPr lang="en-US"/>
        </a:p>
      </dgm:t>
    </dgm:pt>
    <dgm:pt modelId="{81196BE1-C9CD-4F11-8C14-20D601A4D264}" type="sibTrans" cxnId="{69C6E51E-9C43-4030-AD3C-1CFCEF8E59AE}">
      <dgm:prSet/>
      <dgm:spPr/>
      <dgm:t>
        <a:bodyPr/>
        <a:lstStyle/>
        <a:p>
          <a:endParaRPr lang="en-US"/>
        </a:p>
      </dgm:t>
    </dgm:pt>
    <dgm:pt modelId="{47D3C7F2-02BD-4348-9343-EA01C47A957E}">
      <dgm:prSet phldrT="[Text]"/>
      <dgm:spPr/>
      <dgm:t>
        <a:bodyPr/>
        <a:lstStyle/>
        <a:p>
          <a:r>
            <a:rPr lang="en-US" dirty="0"/>
            <a:t>Contributor</a:t>
          </a:r>
        </a:p>
      </dgm:t>
    </dgm:pt>
    <dgm:pt modelId="{570D69B4-00F4-4393-896A-BD416E421775}" type="parTrans" cxnId="{D1E62090-FBBC-4FA6-BA4F-9AD2975D2908}">
      <dgm:prSet/>
      <dgm:spPr/>
      <dgm:t>
        <a:bodyPr/>
        <a:lstStyle/>
        <a:p>
          <a:endParaRPr lang="en-US"/>
        </a:p>
      </dgm:t>
    </dgm:pt>
    <dgm:pt modelId="{F63FC4A4-CCBB-4B95-8BD4-4D95DA691301}" type="sibTrans" cxnId="{D1E62090-FBBC-4FA6-BA4F-9AD2975D2908}">
      <dgm:prSet/>
      <dgm:spPr/>
      <dgm:t>
        <a:bodyPr/>
        <a:lstStyle/>
        <a:p>
          <a:endParaRPr lang="en-US"/>
        </a:p>
      </dgm:t>
    </dgm:pt>
    <dgm:pt modelId="{E5A0FE00-A3FB-4730-A4C3-DC4D0F452BCF}">
      <dgm:prSet phldrT="[Text]"/>
      <dgm:spPr/>
      <dgm:t>
        <a:bodyPr/>
        <a:lstStyle/>
        <a:p>
          <a:r>
            <a:rPr lang="en-US" dirty="0"/>
            <a:t>Can perform all management operations for a resource including create and delete resources. A contributor cannot grant access to other.</a:t>
          </a:r>
        </a:p>
      </dgm:t>
    </dgm:pt>
    <dgm:pt modelId="{3E0A7069-CA3A-4CD4-8F4B-86852B654BE0}" type="parTrans" cxnId="{AA02B632-98C9-4D3B-B918-76013204FCE8}">
      <dgm:prSet/>
      <dgm:spPr/>
      <dgm:t>
        <a:bodyPr/>
        <a:lstStyle/>
        <a:p>
          <a:endParaRPr lang="en-US"/>
        </a:p>
      </dgm:t>
    </dgm:pt>
    <dgm:pt modelId="{389A5474-9AE6-4E31-885F-8B93AFAEA2FF}" type="sibTrans" cxnId="{AA02B632-98C9-4D3B-B918-76013204FCE8}">
      <dgm:prSet/>
      <dgm:spPr/>
      <dgm:t>
        <a:bodyPr/>
        <a:lstStyle/>
        <a:p>
          <a:endParaRPr lang="en-US"/>
        </a:p>
      </dgm:t>
    </dgm:pt>
    <dgm:pt modelId="{D045E789-1A34-4F59-B413-7097C0444B3B}">
      <dgm:prSet phldrT="[Text]"/>
      <dgm:spPr/>
      <dgm:t>
        <a:bodyPr/>
        <a:lstStyle/>
        <a:p>
          <a:r>
            <a:rPr lang="en-US" dirty="0"/>
            <a:t>Reader</a:t>
          </a:r>
        </a:p>
      </dgm:t>
    </dgm:pt>
    <dgm:pt modelId="{AFF3DC7D-9F3B-495C-82D0-863D2DB539DA}" type="parTrans" cxnId="{7DDD1307-B78B-4CE7-8326-5D4803862C7E}">
      <dgm:prSet/>
      <dgm:spPr/>
      <dgm:t>
        <a:bodyPr/>
        <a:lstStyle/>
        <a:p>
          <a:endParaRPr lang="en-US"/>
        </a:p>
      </dgm:t>
    </dgm:pt>
    <dgm:pt modelId="{3807B3D1-9E69-42BA-8312-5DBFF30642F9}" type="sibTrans" cxnId="{7DDD1307-B78B-4CE7-8326-5D4803862C7E}">
      <dgm:prSet/>
      <dgm:spPr/>
      <dgm:t>
        <a:bodyPr/>
        <a:lstStyle/>
        <a:p>
          <a:endParaRPr lang="en-US"/>
        </a:p>
      </dgm:t>
    </dgm:pt>
    <dgm:pt modelId="{E32B6046-3D2D-46E4-9D41-C9AFAB84A7A6}">
      <dgm:prSet phldrT="[Text]"/>
      <dgm:spPr/>
      <dgm:t>
        <a:bodyPr/>
        <a:lstStyle/>
        <a:p>
          <a:r>
            <a:rPr lang="en-US" dirty="0"/>
            <a:t>Has read-only access to a resource and its child resources. A reader cannot read secrets.</a:t>
          </a:r>
        </a:p>
      </dgm:t>
    </dgm:pt>
    <dgm:pt modelId="{29AA90A5-354C-4B75-B175-EF93B6D7899E}" type="parTrans" cxnId="{ED3986B0-FC9B-4010-A34E-4EF9C5E59180}">
      <dgm:prSet/>
      <dgm:spPr/>
      <dgm:t>
        <a:bodyPr/>
        <a:lstStyle/>
        <a:p>
          <a:endParaRPr lang="en-US"/>
        </a:p>
      </dgm:t>
    </dgm:pt>
    <dgm:pt modelId="{417FED98-8A07-44FA-80EE-B9AF25B96E41}" type="sibTrans" cxnId="{ED3986B0-FC9B-4010-A34E-4EF9C5E59180}">
      <dgm:prSet/>
      <dgm:spPr/>
      <dgm:t>
        <a:bodyPr/>
        <a:lstStyle/>
        <a:p>
          <a:endParaRPr lang="en-US"/>
        </a:p>
      </dgm:t>
    </dgm:pt>
    <dgm:pt modelId="{26EB68F3-BE31-43E9-B630-888D1976C792}" type="pres">
      <dgm:prSet presAssocID="{FC004B98-E6E1-4833-89C4-BF2E327CDF94}" presName="linearFlow" presStyleCnt="0">
        <dgm:presLayoutVars>
          <dgm:dir/>
          <dgm:animLvl val="lvl"/>
          <dgm:resizeHandles val="exact"/>
        </dgm:presLayoutVars>
      </dgm:prSet>
      <dgm:spPr/>
    </dgm:pt>
    <dgm:pt modelId="{FF0FD548-F668-4996-B303-B6259773469B}" type="pres">
      <dgm:prSet presAssocID="{F4666DA4-2EA9-444F-AEB3-857E4D3894D5}" presName="composite" presStyleCnt="0"/>
      <dgm:spPr/>
    </dgm:pt>
    <dgm:pt modelId="{6FB27D7A-0FB1-4ABC-9667-9A44708F74EA}" type="pres">
      <dgm:prSet presAssocID="{F4666DA4-2EA9-444F-AEB3-857E4D3894D5}" presName="parentText" presStyleLbl="alignNode1" presStyleIdx="0" presStyleCnt="3">
        <dgm:presLayoutVars>
          <dgm:chMax val="1"/>
          <dgm:bulletEnabled val="1"/>
        </dgm:presLayoutVars>
      </dgm:prSet>
      <dgm:spPr/>
    </dgm:pt>
    <dgm:pt modelId="{12923025-AE3B-40AF-B1D2-E78836227FD8}" type="pres">
      <dgm:prSet presAssocID="{F4666DA4-2EA9-444F-AEB3-857E4D3894D5}" presName="descendantText" presStyleLbl="alignAcc1" presStyleIdx="0" presStyleCnt="3">
        <dgm:presLayoutVars>
          <dgm:bulletEnabled val="1"/>
        </dgm:presLayoutVars>
      </dgm:prSet>
      <dgm:spPr/>
    </dgm:pt>
    <dgm:pt modelId="{897E390C-B751-4E24-BC70-DB039384F034}" type="pres">
      <dgm:prSet presAssocID="{1040B4BD-15EA-403C-928C-C81B58D8556E}" presName="sp" presStyleCnt="0"/>
      <dgm:spPr/>
    </dgm:pt>
    <dgm:pt modelId="{7D4F6C0F-2C55-46E9-9011-07B662026041}" type="pres">
      <dgm:prSet presAssocID="{47D3C7F2-02BD-4348-9343-EA01C47A957E}" presName="composite" presStyleCnt="0"/>
      <dgm:spPr/>
    </dgm:pt>
    <dgm:pt modelId="{DFA55E7A-D3B2-4BF1-96AB-BABCAD2B3D69}" type="pres">
      <dgm:prSet presAssocID="{47D3C7F2-02BD-4348-9343-EA01C47A957E}" presName="parentText" presStyleLbl="alignNode1" presStyleIdx="1" presStyleCnt="3">
        <dgm:presLayoutVars>
          <dgm:chMax val="1"/>
          <dgm:bulletEnabled val="1"/>
        </dgm:presLayoutVars>
      </dgm:prSet>
      <dgm:spPr/>
    </dgm:pt>
    <dgm:pt modelId="{1910F92D-45ED-4648-951A-0B47B09C495B}" type="pres">
      <dgm:prSet presAssocID="{47D3C7F2-02BD-4348-9343-EA01C47A957E}" presName="descendantText" presStyleLbl="alignAcc1" presStyleIdx="1" presStyleCnt="3">
        <dgm:presLayoutVars>
          <dgm:bulletEnabled val="1"/>
        </dgm:presLayoutVars>
      </dgm:prSet>
      <dgm:spPr/>
    </dgm:pt>
    <dgm:pt modelId="{4203E78F-B859-4CBE-AA69-7B950C795C3B}" type="pres">
      <dgm:prSet presAssocID="{F63FC4A4-CCBB-4B95-8BD4-4D95DA691301}" presName="sp" presStyleCnt="0"/>
      <dgm:spPr/>
    </dgm:pt>
    <dgm:pt modelId="{FC399805-47F7-4662-99D2-A8F9D6B05339}" type="pres">
      <dgm:prSet presAssocID="{D045E789-1A34-4F59-B413-7097C0444B3B}" presName="composite" presStyleCnt="0"/>
      <dgm:spPr/>
    </dgm:pt>
    <dgm:pt modelId="{B65AE470-89C8-40AB-8C4E-74DF3082D5DB}" type="pres">
      <dgm:prSet presAssocID="{D045E789-1A34-4F59-B413-7097C0444B3B}" presName="parentText" presStyleLbl="alignNode1" presStyleIdx="2" presStyleCnt="3">
        <dgm:presLayoutVars>
          <dgm:chMax val="1"/>
          <dgm:bulletEnabled val="1"/>
        </dgm:presLayoutVars>
      </dgm:prSet>
      <dgm:spPr/>
    </dgm:pt>
    <dgm:pt modelId="{318D6716-B916-46A1-95E7-58B4DF5345D4}" type="pres">
      <dgm:prSet presAssocID="{D045E789-1A34-4F59-B413-7097C0444B3B}" presName="descendantText" presStyleLbl="alignAcc1" presStyleIdx="2" presStyleCnt="3">
        <dgm:presLayoutVars>
          <dgm:bulletEnabled val="1"/>
        </dgm:presLayoutVars>
      </dgm:prSet>
      <dgm:spPr/>
    </dgm:pt>
  </dgm:ptLst>
  <dgm:cxnLst>
    <dgm:cxn modelId="{ED3986B0-FC9B-4010-A34E-4EF9C5E59180}" srcId="{D045E789-1A34-4F59-B413-7097C0444B3B}" destId="{E32B6046-3D2D-46E4-9D41-C9AFAB84A7A6}" srcOrd="0" destOrd="0" parTransId="{29AA90A5-354C-4B75-B175-EF93B6D7899E}" sibTransId="{417FED98-8A07-44FA-80EE-B9AF25B96E41}"/>
    <dgm:cxn modelId="{DC471510-838C-40F0-BD8B-CD9F63463B4F}" type="presOf" srcId="{098CA321-A8C9-4055-82F0-2C6CFDCA526A}" destId="{12923025-AE3B-40AF-B1D2-E78836227FD8}" srcOrd="0" destOrd="0" presId="urn:microsoft.com/office/officeart/2005/8/layout/chevron2"/>
    <dgm:cxn modelId="{6A3877B5-C0AA-4CCC-B775-D30D5528C48A}" type="presOf" srcId="{E5A0FE00-A3FB-4730-A4C3-DC4D0F452BCF}" destId="{1910F92D-45ED-4648-951A-0B47B09C495B}" srcOrd="0" destOrd="0" presId="urn:microsoft.com/office/officeart/2005/8/layout/chevron2"/>
    <dgm:cxn modelId="{44FE8613-AB96-443D-8CA3-54CC62BCA10C}" type="presOf" srcId="{F4666DA4-2EA9-444F-AEB3-857E4D3894D5}" destId="{6FB27D7A-0FB1-4ABC-9667-9A44708F74EA}" srcOrd="0" destOrd="0" presId="urn:microsoft.com/office/officeart/2005/8/layout/chevron2"/>
    <dgm:cxn modelId="{41616454-8138-443D-A598-4F52BD6B82B0}" srcId="{FC004B98-E6E1-4833-89C4-BF2E327CDF94}" destId="{F4666DA4-2EA9-444F-AEB3-857E4D3894D5}" srcOrd="0" destOrd="0" parTransId="{8D8EE7D9-2291-4904-81B9-87A016CE04E4}" sibTransId="{1040B4BD-15EA-403C-928C-C81B58D8556E}"/>
    <dgm:cxn modelId="{F1372446-9E1A-4894-841E-F9396A8B9F3A}" type="presOf" srcId="{47D3C7F2-02BD-4348-9343-EA01C47A957E}" destId="{DFA55E7A-D3B2-4BF1-96AB-BABCAD2B3D69}" srcOrd="0" destOrd="0" presId="urn:microsoft.com/office/officeart/2005/8/layout/chevron2"/>
    <dgm:cxn modelId="{43E0C9E0-7D91-4C6C-A3C9-E5D5A08145AA}" type="presOf" srcId="{E32B6046-3D2D-46E4-9D41-C9AFAB84A7A6}" destId="{318D6716-B916-46A1-95E7-58B4DF5345D4}" srcOrd="0" destOrd="0" presId="urn:microsoft.com/office/officeart/2005/8/layout/chevron2"/>
    <dgm:cxn modelId="{AA02B632-98C9-4D3B-B918-76013204FCE8}" srcId="{47D3C7F2-02BD-4348-9343-EA01C47A957E}" destId="{E5A0FE00-A3FB-4730-A4C3-DC4D0F452BCF}" srcOrd="0" destOrd="0" parTransId="{3E0A7069-CA3A-4CD4-8F4B-86852B654BE0}" sibTransId="{389A5474-9AE6-4E31-885F-8B93AFAEA2FF}"/>
    <dgm:cxn modelId="{D1E62090-FBBC-4FA6-BA4F-9AD2975D2908}" srcId="{FC004B98-E6E1-4833-89C4-BF2E327CDF94}" destId="{47D3C7F2-02BD-4348-9343-EA01C47A957E}" srcOrd="1" destOrd="0" parTransId="{570D69B4-00F4-4393-896A-BD416E421775}" sibTransId="{F63FC4A4-CCBB-4B95-8BD4-4D95DA691301}"/>
    <dgm:cxn modelId="{FCDD55CF-7DF4-455A-BE97-86CC68AB3A34}" type="presOf" srcId="{FC004B98-E6E1-4833-89C4-BF2E327CDF94}" destId="{26EB68F3-BE31-43E9-B630-888D1976C792}" srcOrd="0" destOrd="0" presId="urn:microsoft.com/office/officeart/2005/8/layout/chevron2"/>
    <dgm:cxn modelId="{7DDD1307-B78B-4CE7-8326-5D4803862C7E}" srcId="{FC004B98-E6E1-4833-89C4-BF2E327CDF94}" destId="{D045E789-1A34-4F59-B413-7097C0444B3B}" srcOrd="2" destOrd="0" parTransId="{AFF3DC7D-9F3B-495C-82D0-863D2DB539DA}" sibTransId="{3807B3D1-9E69-42BA-8312-5DBFF30642F9}"/>
    <dgm:cxn modelId="{4F9A80B1-8024-475B-A3FE-6A88A5562612}" type="presOf" srcId="{D045E789-1A34-4F59-B413-7097C0444B3B}" destId="{B65AE470-89C8-40AB-8C4E-74DF3082D5DB}" srcOrd="0" destOrd="0" presId="urn:microsoft.com/office/officeart/2005/8/layout/chevron2"/>
    <dgm:cxn modelId="{69C6E51E-9C43-4030-AD3C-1CFCEF8E59AE}" srcId="{F4666DA4-2EA9-444F-AEB3-857E4D3894D5}" destId="{098CA321-A8C9-4055-82F0-2C6CFDCA526A}" srcOrd="0" destOrd="0" parTransId="{4DD7A632-663B-4A00-98F6-7461FF428D55}" sibTransId="{81196BE1-C9CD-4F11-8C14-20D601A4D264}"/>
    <dgm:cxn modelId="{A9A97D7E-4BBC-4CD0-A0B4-91C8105D5F37}" type="presParOf" srcId="{26EB68F3-BE31-43E9-B630-888D1976C792}" destId="{FF0FD548-F668-4996-B303-B6259773469B}" srcOrd="0" destOrd="0" presId="urn:microsoft.com/office/officeart/2005/8/layout/chevron2"/>
    <dgm:cxn modelId="{B479245B-B11C-48D3-A5EF-05AD4B641850}" type="presParOf" srcId="{FF0FD548-F668-4996-B303-B6259773469B}" destId="{6FB27D7A-0FB1-4ABC-9667-9A44708F74EA}" srcOrd="0" destOrd="0" presId="urn:microsoft.com/office/officeart/2005/8/layout/chevron2"/>
    <dgm:cxn modelId="{03C22FD8-046B-4248-BDA3-1CE66286C394}" type="presParOf" srcId="{FF0FD548-F668-4996-B303-B6259773469B}" destId="{12923025-AE3B-40AF-B1D2-E78836227FD8}" srcOrd="1" destOrd="0" presId="urn:microsoft.com/office/officeart/2005/8/layout/chevron2"/>
    <dgm:cxn modelId="{474A5756-4B9E-4057-966D-3824BA1FD822}" type="presParOf" srcId="{26EB68F3-BE31-43E9-B630-888D1976C792}" destId="{897E390C-B751-4E24-BC70-DB039384F034}" srcOrd="1" destOrd="0" presId="urn:microsoft.com/office/officeart/2005/8/layout/chevron2"/>
    <dgm:cxn modelId="{E8C1209E-04F5-451F-95DE-DA906F65F1E9}" type="presParOf" srcId="{26EB68F3-BE31-43E9-B630-888D1976C792}" destId="{7D4F6C0F-2C55-46E9-9011-07B662026041}" srcOrd="2" destOrd="0" presId="urn:microsoft.com/office/officeart/2005/8/layout/chevron2"/>
    <dgm:cxn modelId="{C2BC9B98-95D7-4CD3-AE13-BDC333EEAF93}" type="presParOf" srcId="{7D4F6C0F-2C55-46E9-9011-07B662026041}" destId="{DFA55E7A-D3B2-4BF1-96AB-BABCAD2B3D69}" srcOrd="0" destOrd="0" presId="urn:microsoft.com/office/officeart/2005/8/layout/chevron2"/>
    <dgm:cxn modelId="{678E8116-1FE3-4DDB-BF13-DFFFDC076681}" type="presParOf" srcId="{7D4F6C0F-2C55-46E9-9011-07B662026041}" destId="{1910F92D-45ED-4648-951A-0B47B09C495B}" srcOrd="1" destOrd="0" presId="urn:microsoft.com/office/officeart/2005/8/layout/chevron2"/>
    <dgm:cxn modelId="{3C9F03C7-4D15-4C12-8815-5C5284294C3E}" type="presParOf" srcId="{26EB68F3-BE31-43E9-B630-888D1976C792}" destId="{4203E78F-B859-4CBE-AA69-7B950C795C3B}" srcOrd="3" destOrd="0" presId="urn:microsoft.com/office/officeart/2005/8/layout/chevron2"/>
    <dgm:cxn modelId="{E5CB9395-A348-4A42-A720-F6686303D0B4}" type="presParOf" srcId="{26EB68F3-BE31-43E9-B630-888D1976C792}" destId="{FC399805-47F7-4662-99D2-A8F9D6B05339}" srcOrd="4" destOrd="0" presId="urn:microsoft.com/office/officeart/2005/8/layout/chevron2"/>
    <dgm:cxn modelId="{F7E572A0-BB59-4CAA-A49D-DA8B922A6840}" type="presParOf" srcId="{FC399805-47F7-4662-99D2-A8F9D6B05339}" destId="{B65AE470-89C8-40AB-8C4E-74DF3082D5DB}" srcOrd="0" destOrd="0" presId="urn:microsoft.com/office/officeart/2005/8/layout/chevron2"/>
    <dgm:cxn modelId="{9C67A110-1953-4B03-A3E9-9131BF70CAAE}" type="presParOf" srcId="{FC399805-47F7-4662-99D2-A8F9D6B05339}" destId="{318D6716-B916-46A1-95E7-58B4DF5345D4}"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EF823B-AC39-47B9-8DB4-A49B1CE287DC}"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8C77F85D-79B5-4576-8244-35BF5B4A1C7C}">
      <dgm:prSet phldrT="[Text]"/>
      <dgm:spPr/>
      <dgm:t>
        <a:bodyPr/>
        <a:lstStyle/>
        <a:p>
          <a:r>
            <a:rPr lang="en-US" dirty="0"/>
            <a:t>Classic</a:t>
          </a:r>
        </a:p>
        <a:p>
          <a:r>
            <a:rPr lang="en-US" dirty="0"/>
            <a:t>(v1)</a:t>
          </a:r>
        </a:p>
      </dgm:t>
    </dgm:pt>
    <dgm:pt modelId="{48C1100C-C8A6-4F95-BD86-5F287029B06F}" type="parTrans" cxnId="{4EF58D28-5C01-44D0-B455-9336C54D44F8}">
      <dgm:prSet/>
      <dgm:spPr/>
      <dgm:t>
        <a:bodyPr/>
        <a:lstStyle/>
        <a:p>
          <a:endParaRPr lang="en-US"/>
        </a:p>
      </dgm:t>
    </dgm:pt>
    <dgm:pt modelId="{95CC2E90-D399-46F6-96C9-526B62A78794}" type="sibTrans" cxnId="{4EF58D28-5C01-44D0-B455-9336C54D44F8}">
      <dgm:prSet/>
      <dgm:spPr/>
      <dgm:t>
        <a:bodyPr/>
        <a:lstStyle/>
        <a:p>
          <a:endParaRPr lang="en-US"/>
        </a:p>
      </dgm:t>
    </dgm:pt>
    <dgm:pt modelId="{B18C4768-422F-4533-A5C8-4E8C84900369}">
      <dgm:prSet phldrT="[Text]"/>
      <dgm:spPr/>
      <dgm:t>
        <a:bodyPr/>
        <a:lstStyle/>
        <a:p>
          <a:r>
            <a:rPr lang="en-US" dirty="0"/>
            <a:t>Azure Service Management (ASM)</a:t>
          </a:r>
        </a:p>
      </dgm:t>
    </dgm:pt>
    <dgm:pt modelId="{0D4A828A-E6C5-4823-A327-2FEDDBA6A354}" type="parTrans" cxnId="{E5031D91-46CB-405A-ADEF-FE7D028509B9}">
      <dgm:prSet/>
      <dgm:spPr/>
      <dgm:t>
        <a:bodyPr/>
        <a:lstStyle/>
        <a:p>
          <a:endParaRPr lang="en-US"/>
        </a:p>
      </dgm:t>
    </dgm:pt>
    <dgm:pt modelId="{C3C07AE7-9988-46E7-8076-C16F0BA3BE69}" type="sibTrans" cxnId="{E5031D91-46CB-405A-ADEF-FE7D028509B9}">
      <dgm:prSet/>
      <dgm:spPr/>
      <dgm:t>
        <a:bodyPr/>
        <a:lstStyle/>
        <a:p>
          <a:endParaRPr lang="en-US"/>
        </a:p>
      </dgm:t>
    </dgm:pt>
    <dgm:pt modelId="{84E599FC-5B0B-4BE6-A1C4-001259643739}">
      <dgm:prSet phldrT="[Text]"/>
      <dgm:spPr/>
      <dgm:t>
        <a:bodyPr/>
        <a:lstStyle/>
        <a:p>
          <a:r>
            <a:rPr lang="en-US" dirty="0"/>
            <a:t>Resource Manager (v2)</a:t>
          </a:r>
        </a:p>
      </dgm:t>
    </dgm:pt>
    <dgm:pt modelId="{6AEFD8AE-FBD1-4526-9BC7-95F1CAFC1E5C}" type="parTrans" cxnId="{FE237815-BD82-4444-8EDF-E1010071A413}">
      <dgm:prSet/>
      <dgm:spPr/>
      <dgm:t>
        <a:bodyPr/>
        <a:lstStyle/>
        <a:p>
          <a:endParaRPr lang="en-US"/>
        </a:p>
      </dgm:t>
    </dgm:pt>
    <dgm:pt modelId="{087E4B29-1312-4EA8-B10F-EAA2CDD31FE7}" type="sibTrans" cxnId="{FE237815-BD82-4444-8EDF-E1010071A413}">
      <dgm:prSet/>
      <dgm:spPr/>
      <dgm:t>
        <a:bodyPr/>
        <a:lstStyle/>
        <a:p>
          <a:endParaRPr lang="en-US"/>
        </a:p>
      </dgm:t>
    </dgm:pt>
    <dgm:pt modelId="{06226B68-A3E1-4944-B430-15D9F1B0A047}">
      <dgm:prSet phldrT="[Text]"/>
      <dgm:spPr/>
      <dgm:t>
        <a:bodyPr/>
        <a:lstStyle/>
        <a:p>
          <a:r>
            <a:rPr lang="en-US" dirty="0"/>
            <a:t>Azure Resource Manager (ARM)</a:t>
          </a:r>
        </a:p>
      </dgm:t>
    </dgm:pt>
    <dgm:pt modelId="{C55B9DC6-2545-4940-9801-3C73C23C3553}" type="parTrans" cxnId="{7F0DDA3D-8FA1-4C3D-8B03-E2B2EE1C2B5C}">
      <dgm:prSet/>
      <dgm:spPr/>
      <dgm:t>
        <a:bodyPr/>
        <a:lstStyle/>
        <a:p>
          <a:endParaRPr lang="en-US"/>
        </a:p>
      </dgm:t>
    </dgm:pt>
    <dgm:pt modelId="{3272B38D-B8BF-4A75-AE3E-FFC413D3D725}" type="sibTrans" cxnId="{7F0DDA3D-8FA1-4C3D-8B03-E2B2EE1C2B5C}">
      <dgm:prSet/>
      <dgm:spPr/>
      <dgm:t>
        <a:bodyPr/>
        <a:lstStyle/>
        <a:p>
          <a:endParaRPr lang="en-US"/>
        </a:p>
      </dgm:t>
    </dgm:pt>
    <dgm:pt modelId="{BC1461D7-6466-4949-A19E-AF22633F17FE}" type="pres">
      <dgm:prSet presAssocID="{FCEF823B-AC39-47B9-8DB4-A49B1CE287DC}" presName="Name0" presStyleCnt="0">
        <dgm:presLayoutVars>
          <dgm:dir/>
          <dgm:animLvl val="lvl"/>
          <dgm:resizeHandles val="exact"/>
        </dgm:presLayoutVars>
      </dgm:prSet>
      <dgm:spPr/>
    </dgm:pt>
    <dgm:pt modelId="{DA93BFF4-8A16-42B0-A8BD-1A0B50F1A7BD}" type="pres">
      <dgm:prSet presAssocID="{8C77F85D-79B5-4576-8244-35BF5B4A1C7C}" presName="linNode" presStyleCnt="0"/>
      <dgm:spPr/>
    </dgm:pt>
    <dgm:pt modelId="{E17FE746-91E0-44EF-BFC1-4C40225CA031}" type="pres">
      <dgm:prSet presAssocID="{8C77F85D-79B5-4576-8244-35BF5B4A1C7C}" presName="parTx" presStyleLbl="revTx" presStyleIdx="0" presStyleCnt="2">
        <dgm:presLayoutVars>
          <dgm:chMax val="1"/>
          <dgm:bulletEnabled val="1"/>
        </dgm:presLayoutVars>
      </dgm:prSet>
      <dgm:spPr/>
    </dgm:pt>
    <dgm:pt modelId="{A38FABC2-E48D-4FEE-9536-63DD34F2D4ED}" type="pres">
      <dgm:prSet presAssocID="{8C77F85D-79B5-4576-8244-35BF5B4A1C7C}" presName="bracket" presStyleLbl="parChTrans1D1" presStyleIdx="0" presStyleCnt="2"/>
      <dgm:spPr/>
    </dgm:pt>
    <dgm:pt modelId="{A69C7E26-DA3C-4D58-B558-CA8493223DEF}" type="pres">
      <dgm:prSet presAssocID="{8C77F85D-79B5-4576-8244-35BF5B4A1C7C}" presName="spH" presStyleCnt="0"/>
      <dgm:spPr/>
    </dgm:pt>
    <dgm:pt modelId="{8D35436B-8DBC-4303-8A35-433983CAC35A}" type="pres">
      <dgm:prSet presAssocID="{8C77F85D-79B5-4576-8244-35BF5B4A1C7C}" presName="desTx" presStyleLbl="node1" presStyleIdx="0" presStyleCnt="2">
        <dgm:presLayoutVars>
          <dgm:bulletEnabled val="1"/>
        </dgm:presLayoutVars>
      </dgm:prSet>
      <dgm:spPr/>
    </dgm:pt>
    <dgm:pt modelId="{F3A829E6-B8FB-45F3-A1B9-A02744EC1703}" type="pres">
      <dgm:prSet presAssocID="{95CC2E90-D399-46F6-96C9-526B62A78794}" presName="spV" presStyleCnt="0"/>
      <dgm:spPr/>
    </dgm:pt>
    <dgm:pt modelId="{DFAFC56A-DD80-4E25-8515-0BB00616D35A}" type="pres">
      <dgm:prSet presAssocID="{84E599FC-5B0B-4BE6-A1C4-001259643739}" presName="linNode" presStyleCnt="0"/>
      <dgm:spPr/>
    </dgm:pt>
    <dgm:pt modelId="{AF0529F9-A10A-4938-94A7-2891C549E74D}" type="pres">
      <dgm:prSet presAssocID="{84E599FC-5B0B-4BE6-A1C4-001259643739}" presName="parTx" presStyleLbl="revTx" presStyleIdx="1" presStyleCnt="2">
        <dgm:presLayoutVars>
          <dgm:chMax val="1"/>
          <dgm:bulletEnabled val="1"/>
        </dgm:presLayoutVars>
      </dgm:prSet>
      <dgm:spPr/>
    </dgm:pt>
    <dgm:pt modelId="{B6FB9AA7-114F-4070-AABA-65EFEE8D20A0}" type="pres">
      <dgm:prSet presAssocID="{84E599FC-5B0B-4BE6-A1C4-001259643739}" presName="bracket" presStyleLbl="parChTrans1D1" presStyleIdx="1" presStyleCnt="2"/>
      <dgm:spPr/>
    </dgm:pt>
    <dgm:pt modelId="{64BA1D45-341A-469A-BCC5-F9F5FBAF7007}" type="pres">
      <dgm:prSet presAssocID="{84E599FC-5B0B-4BE6-A1C4-001259643739}" presName="spH" presStyleCnt="0"/>
      <dgm:spPr/>
    </dgm:pt>
    <dgm:pt modelId="{9B2F0E70-80D1-454E-A56B-B63E255B6012}" type="pres">
      <dgm:prSet presAssocID="{84E599FC-5B0B-4BE6-A1C4-001259643739}" presName="desTx" presStyleLbl="node1" presStyleIdx="1" presStyleCnt="2">
        <dgm:presLayoutVars>
          <dgm:bulletEnabled val="1"/>
        </dgm:presLayoutVars>
      </dgm:prSet>
      <dgm:spPr/>
    </dgm:pt>
  </dgm:ptLst>
  <dgm:cxnLst>
    <dgm:cxn modelId="{4EF58D28-5C01-44D0-B455-9336C54D44F8}" srcId="{FCEF823B-AC39-47B9-8DB4-A49B1CE287DC}" destId="{8C77F85D-79B5-4576-8244-35BF5B4A1C7C}" srcOrd="0" destOrd="0" parTransId="{48C1100C-C8A6-4F95-BD86-5F287029B06F}" sibTransId="{95CC2E90-D399-46F6-96C9-526B62A78794}"/>
    <dgm:cxn modelId="{3849F75A-1EFA-4BCA-B783-6817E1088441}" type="presOf" srcId="{06226B68-A3E1-4944-B430-15D9F1B0A047}" destId="{9B2F0E70-80D1-454E-A56B-B63E255B6012}" srcOrd="0" destOrd="0" presId="urn:diagrams.loki3.com/BracketList"/>
    <dgm:cxn modelId="{9AA50053-1A9A-4760-8D70-999930085C40}" type="presOf" srcId="{FCEF823B-AC39-47B9-8DB4-A49B1CE287DC}" destId="{BC1461D7-6466-4949-A19E-AF22633F17FE}" srcOrd="0" destOrd="0" presId="urn:diagrams.loki3.com/BracketList"/>
    <dgm:cxn modelId="{7F0DDA3D-8FA1-4C3D-8B03-E2B2EE1C2B5C}" srcId="{84E599FC-5B0B-4BE6-A1C4-001259643739}" destId="{06226B68-A3E1-4944-B430-15D9F1B0A047}" srcOrd="0" destOrd="0" parTransId="{C55B9DC6-2545-4940-9801-3C73C23C3553}" sibTransId="{3272B38D-B8BF-4A75-AE3E-FFC413D3D725}"/>
    <dgm:cxn modelId="{FE237815-BD82-4444-8EDF-E1010071A413}" srcId="{FCEF823B-AC39-47B9-8DB4-A49B1CE287DC}" destId="{84E599FC-5B0B-4BE6-A1C4-001259643739}" srcOrd="1" destOrd="0" parTransId="{6AEFD8AE-FBD1-4526-9BC7-95F1CAFC1E5C}" sibTransId="{087E4B29-1312-4EA8-B10F-EAA2CDD31FE7}"/>
    <dgm:cxn modelId="{E5031D91-46CB-405A-ADEF-FE7D028509B9}" srcId="{8C77F85D-79B5-4576-8244-35BF5B4A1C7C}" destId="{B18C4768-422F-4533-A5C8-4E8C84900369}" srcOrd="0" destOrd="0" parTransId="{0D4A828A-E6C5-4823-A327-2FEDDBA6A354}" sibTransId="{C3C07AE7-9988-46E7-8076-C16F0BA3BE69}"/>
    <dgm:cxn modelId="{312066A7-0117-4B0E-86E2-B0965AC81DAB}" type="presOf" srcId="{84E599FC-5B0B-4BE6-A1C4-001259643739}" destId="{AF0529F9-A10A-4938-94A7-2891C549E74D}" srcOrd="0" destOrd="0" presId="urn:diagrams.loki3.com/BracketList"/>
    <dgm:cxn modelId="{270E70CD-C7B6-473B-AED8-B98D6A4A4D8E}" type="presOf" srcId="{8C77F85D-79B5-4576-8244-35BF5B4A1C7C}" destId="{E17FE746-91E0-44EF-BFC1-4C40225CA031}" srcOrd="0" destOrd="0" presId="urn:diagrams.loki3.com/BracketList"/>
    <dgm:cxn modelId="{5FE24DFC-61C1-4377-B550-1D52B06AADB1}" type="presOf" srcId="{B18C4768-422F-4533-A5C8-4E8C84900369}" destId="{8D35436B-8DBC-4303-8A35-433983CAC35A}" srcOrd="0" destOrd="0" presId="urn:diagrams.loki3.com/BracketList"/>
    <dgm:cxn modelId="{0F9CD958-D955-4583-A753-5BA9D8D4233D}" type="presParOf" srcId="{BC1461D7-6466-4949-A19E-AF22633F17FE}" destId="{DA93BFF4-8A16-42B0-A8BD-1A0B50F1A7BD}" srcOrd="0" destOrd="0" presId="urn:diagrams.loki3.com/BracketList"/>
    <dgm:cxn modelId="{1404DAC4-96EB-4FFF-ACF5-60E9EE4E60F5}" type="presParOf" srcId="{DA93BFF4-8A16-42B0-A8BD-1A0B50F1A7BD}" destId="{E17FE746-91E0-44EF-BFC1-4C40225CA031}" srcOrd="0" destOrd="0" presId="urn:diagrams.loki3.com/BracketList"/>
    <dgm:cxn modelId="{E5500086-D95B-4895-A729-4D7EA082FFD9}" type="presParOf" srcId="{DA93BFF4-8A16-42B0-A8BD-1A0B50F1A7BD}" destId="{A38FABC2-E48D-4FEE-9536-63DD34F2D4ED}" srcOrd="1" destOrd="0" presId="urn:diagrams.loki3.com/BracketList"/>
    <dgm:cxn modelId="{056876D9-A373-495B-9837-59EC8BA871D0}" type="presParOf" srcId="{DA93BFF4-8A16-42B0-A8BD-1A0B50F1A7BD}" destId="{A69C7E26-DA3C-4D58-B558-CA8493223DEF}" srcOrd="2" destOrd="0" presId="urn:diagrams.loki3.com/BracketList"/>
    <dgm:cxn modelId="{BEC3E0AF-9503-4CCB-A0F0-7F07D7A7FD62}" type="presParOf" srcId="{DA93BFF4-8A16-42B0-A8BD-1A0B50F1A7BD}" destId="{8D35436B-8DBC-4303-8A35-433983CAC35A}" srcOrd="3" destOrd="0" presId="urn:diagrams.loki3.com/BracketList"/>
    <dgm:cxn modelId="{DC3BA0D9-B3E9-4851-94D1-CB811AAAFCD6}" type="presParOf" srcId="{BC1461D7-6466-4949-A19E-AF22633F17FE}" destId="{F3A829E6-B8FB-45F3-A1B9-A02744EC1703}" srcOrd="1" destOrd="0" presId="urn:diagrams.loki3.com/BracketList"/>
    <dgm:cxn modelId="{2AF3D5F9-1FB8-46C0-8D1E-5BA9D6EF291C}" type="presParOf" srcId="{BC1461D7-6466-4949-A19E-AF22633F17FE}" destId="{DFAFC56A-DD80-4E25-8515-0BB00616D35A}" srcOrd="2" destOrd="0" presId="urn:diagrams.loki3.com/BracketList"/>
    <dgm:cxn modelId="{92F14942-AF75-45C6-8991-47194845CD46}" type="presParOf" srcId="{DFAFC56A-DD80-4E25-8515-0BB00616D35A}" destId="{AF0529F9-A10A-4938-94A7-2891C549E74D}" srcOrd="0" destOrd="0" presId="urn:diagrams.loki3.com/BracketList"/>
    <dgm:cxn modelId="{A332F086-10C2-4148-B296-B3AAEFCF0FD1}" type="presParOf" srcId="{DFAFC56A-DD80-4E25-8515-0BB00616D35A}" destId="{B6FB9AA7-114F-4070-AABA-65EFEE8D20A0}" srcOrd="1" destOrd="0" presId="urn:diagrams.loki3.com/BracketList"/>
    <dgm:cxn modelId="{650777E3-7F32-4630-9403-8ADB963DB35F}" type="presParOf" srcId="{DFAFC56A-DD80-4E25-8515-0BB00616D35A}" destId="{64BA1D45-341A-469A-BCC5-F9F5FBAF7007}" srcOrd="2" destOrd="0" presId="urn:diagrams.loki3.com/BracketList"/>
    <dgm:cxn modelId="{C2AA4F3A-8451-409A-8237-A9A1ACBDABCC}" type="presParOf" srcId="{DFAFC56A-DD80-4E25-8515-0BB00616D35A}" destId="{9B2F0E70-80D1-454E-A56B-B63E255B6012}"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4B900-CEF5-432C-95F8-07156464780A}">
      <dsp:nvSpPr>
        <dsp:cNvPr id="0" name=""/>
        <dsp:cNvSpPr/>
      </dsp:nvSpPr>
      <dsp:spPr>
        <a:xfrm>
          <a:off x="0" y="1066138"/>
          <a:ext cx="4764303" cy="332263"/>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Pros</a:t>
          </a:r>
        </a:p>
      </dsp:txBody>
      <dsp:txXfrm>
        <a:off x="16220" y="1082358"/>
        <a:ext cx="4731863" cy="299823"/>
      </dsp:txXfrm>
    </dsp:sp>
    <dsp:sp modelId="{E331B044-7534-49D0-983D-0BCBAB19C702}">
      <dsp:nvSpPr>
        <dsp:cNvPr id="0" name=""/>
        <dsp:cNvSpPr/>
      </dsp:nvSpPr>
      <dsp:spPr>
        <a:xfrm>
          <a:off x="0" y="1399048"/>
          <a:ext cx="4764303"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267"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latin typeface="+mj-lt"/>
            </a:rPr>
            <a:t>Low ExpressRoute Circuit Costs</a:t>
          </a:r>
        </a:p>
        <a:p>
          <a:pPr marL="171450" lvl="1" indent="-171450" algn="l" defTabSz="800100">
            <a:lnSpc>
              <a:spcPct val="90000"/>
            </a:lnSpc>
            <a:spcBef>
              <a:spcPct val="0"/>
            </a:spcBef>
            <a:spcAft>
              <a:spcPct val="20000"/>
            </a:spcAft>
            <a:buChar char="•"/>
          </a:pPr>
          <a:r>
            <a:rPr lang="en-US" sz="1800" kern="1200" dirty="0">
              <a:latin typeface="+mj-lt"/>
            </a:rPr>
            <a:t>Simplified Subscription Management</a:t>
          </a:r>
        </a:p>
        <a:p>
          <a:pPr marL="171450" lvl="1" indent="-171450" algn="l" defTabSz="800100">
            <a:lnSpc>
              <a:spcPct val="90000"/>
            </a:lnSpc>
            <a:spcBef>
              <a:spcPct val="0"/>
            </a:spcBef>
            <a:spcAft>
              <a:spcPct val="20000"/>
            </a:spcAft>
            <a:buChar char="•"/>
          </a:pPr>
          <a:r>
            <a:rPr lang="en-US" sz="1800" kern="1200" dirty="0">
              <a:latin typeface="+mj-lt"/>
            </a:rPr>
            <a:t>No </a:t>
          </a:r>
          <a:r>
            <a:rPr lang="en-US" sz="1800" kern="1200" dirty="0" err="1">
              <a:latin typeface="+mj-lt"/>
            </a:rPr>
            <a:t>Vnet</a:t>
          </a:r>
          <a:r>
            <a:rPr lang="en-US" sz="1800" kern="1200" dirty="0">
              <a:latin typeface="+mj-lt"/>
            </a:rPr>
            <a:t> Subscription Limit</a:t>
          </a:r>
        </a:p>
      </dsp:txBody>
      <dsp:txXfrm>
        <a:off x="0" y="1399048"/>
        <a:ext cx="4764303" cy="1059840"/>
      </dsp:txXfrm>
    </dsp:sp>
    <dsp:sp modelId="{81A61170-85C9-4A53-A86E-4416061D3BFC}">
      <dsp:nvSpPr>
        <dsp:cNvPr id="0" name=""/>
        <dsp:cNvSpPr/>
      </dsp:nvSpPr>
      <dsp:spPr>
        <a:xfrm>
          <a:off x="0" y="2458888"/>
          <a:ext cx="4764303" cy="388022"/>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Cons</a:t>
          </a:r>
        </a:p>
      </dsp:txBody>
      <dsp:txXfrm>
        <a:off x="18942" y="2477830"/>
        <a:ext cx="4726419" cy="350138"/>
      </dsp:txXfrm>
    </dsp:sp>
    <dsp:sp modelId="{7B5666AD-71E7-4A20-A46B-E4ACE4420AC0}">
      <dsp:nvSpPr>
        <dsp:cNvPr id="0" name=""/>
        <dsp:cNvSpPr/>
      </dsp:nvSpPr>
      <dsp:spPr>
        <a:xfrm>
          <a:off x="0" y="2846910"/>
          <a:ext cx="4764303" cy="1887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267"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latin typeface="+mj-lt"/>
            </a:rPr>
            <a:t>Granular RBAC model required</a:t>
          </a:r>
        </a:p>
        <a:p>
          <a:pPr marL="171450" lvl="1" indent="-171450" algn="l" defTabSz="800100">
            <a:lnSpc>
              <a:spcPct val="90000"/>
            </a:lnSpc>
            <a:spcBef>
              <a:spcPct val="0"/>
            </a:spcBef>
            <a:spcAft>
              <a:spcPct val="20000"/>
            </a:spcAft>
            <a:buChar char="•"/>
          </a:pPr>
          <a:r>
            <a:rPr lang="en-US" sz="1800" kern="1200" dirty="0">
              <a:latin typeface="+mj-lt"/>
            </a:rPr>
            <a:t>Subscription Limit Issues in Cloud Services, Storage, NSGs</a:t>
          </a:r>
        </a:p>
        <a:p>
          <a:pPr marL="171450" lvl="1" indent="-171450" algn="l" defTabSz="800100">
            <a:lnSpc>
              <a:spcPct val="90000"/>
            </a:lnSpc>
            <a:spcBef>
              <a:spcPct val="0"/>
            </a:spcBef>
            <a:spcAft>
              <a:spcPct val="20000"/>
            </a:spcAft>
            <a:buChar char="•"/>
          </a:pPr>
          <a:r>
            <a:rPr lang="en-US" sz="1800" kern="1200" dirty="0">
              <a:latin typeface="+mj-lt"/>
            </a:rPr>
            <a:t>Complex </a:t>
          </a:r>
          <a:r>
            <a:rPr lang="en-US" sz="1800" kern="1200" dirty="0" err="1">
              <a:latin typeface="+mj-lt"/>
            </a:rPr>
            <a:t>Vnet</a:t>
          </a:r>
          <a:r>
            <a:rPr lang="en-US" sz="1800" kern="1200" dirty="0">
              <a:latin typeface="+mj-lt"/>
            </a:rPr>
            <a:t> addressing</a:t>
          </a:r>
        </a:p>
        <a:p>
          <a:pPr marL="171450" lvl="1" indent="-171450" algn="l" defTabSz="800100">
            <a:lnSpc>
              <a:spcPct val="90000"/>
            </a:lnSpc>
            <a:spcBef>
              <a:spcPct val="0"/>
            </a:spcBef>
            <a:spcAft>
              <a:spcPct val="20000"/>
            </a:spcAft>
            <a:buChar char="•"/>
          </a:pPr>
          <a:r>
            <a:rPr lang="en-US" sz="1800" kern="1200" dirty="0">
              <a:latin typeface="+mj-lt"/>
            </a:rPr>
            <a:t>Mistake in management will affect all environments</a:t>
          </a:r>
        </a:p>
      </dsp:txBody>
      <dsp:txXfrm>
        <a:off x="0" y="2846910"/>
        <a:ext cx="4764303" cy="1887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4B900-CEF5-432C-95F8-07156464780A}">
      <dsp:nvSpPr>
        <dsp:cNvPr id="0" name=""/>
        <dsp:cNvSpPr/>
      </dsp:nvSpPr>
      <dsp:spPr>
        <a:xfrm>
          <a:off x="0" y="1072798"/>
          <a:ext cx="4495800" cy="332263"/>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j-lt"/>
            </a:rPr>
            <a:t>Pros</a:t>
          </a:r>
        </a:p>
      </dsp:txBody>
      <dsp:txXfrm>
        <a:off x="16220" y="1089018"/>
        <a:ext cx="4463360" cy="299823"/>
      </dsp:txXfrm>
    </dsp:sp>
    <dsp:sp modelId="{E331B044-7534-49D0-983D-0BCBAB19C702}">
      <dsp:nvSpPr>
        <dsp:cNvPr id="0" name=""/>
        <dsp:cNvSpPr/>
      </dsp:nvSpPr>
      <dsp:spPr>
        <a:xfrm>
          <a:off x="0" y="1429113"/>
          <a:ext cx="4495800" cy="139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742"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mj-lt"/>
            </a:rPr>
            <a:t>Shared ExpressRoute circuit model</a:t>
          </a:r>
        </a:p>
        <a:p>
          <a:pPr marL="171450" lvl="1" indent="-171450" algn="l" defTabSz="711200">
            <a:lnSpc>
              <a:spcPct val="90000"/>
            </a:lnSpc>
            <a:spcBef>
              <a:spcPct val="0"/>
            </a:spcBef>
            <a:spcAft>
              <a:spcPct val="20000"/>
            </a:spcAft>
            <a:buChar char="•"/>
          </a:pPr>
          <a:r>
            <a:rPr lang="en-US" sz="1600" kern="1200" dirty="0">
              <a:latin typeface="+mj-lt"/>
            </a:rPr>
            <a:t>Low </a:t>
          </a:r>
          <a:r>
            <a:rPr lang="en-US" sz="1600" kern="1200" dirty="0" err="1">
              <a:latin typeface="+mj-lt"/>
            </a:rPr>
            <a:t>Vnet</a:t>
          </a:r>
          <a:r>
            <a:rPr lang="en-US" sz="1600" kern="1200" dirty="0">
              <a:latin typeface="+mj-lt"/>
            </a:rPr>
            <a:t> subscription limit issues (Limit Per 100</a:t>
          </a:r>
          <a:r>
            <a:rPr lang="en-US" sz="1600" kern="1200" baseline="30000" dirty="0">
              <a:latin typeface="+mj-lt"/>
            </a:rPr>
            <a:t>th</a:t>
          </a:r>
          <a:r>
            <a:rPr lang="en-US" sz="1600" kern="1200" dirty="0">
              <a:latin typeface="+mj-lt"/>
            </a:rPr>
            <a:t> application)</a:t>
          </a:r>
        </a:p>
        <a:p>
          <a:pPr marL="171450" lvl="1" indent="-171450" algn="l" defTabSz="711200">
            <a:lnSpc>
              <a:spcPct val="90000"/>
            </a:lnSpc>
            <a:spcBef>
              <a:spcPct val="0"/>
            </a:spcBef>
            <a:spcAft>
              <a:spcPct val="20000"/>
            </a:spcAft>
            <a:buChar char="•"/>
          </a:pPr>
          <a:r>
            <a:rPr lang="en-US" sz="1600" kern="1200" dirty="0" err="1">
              <a:latin typeface="+mj-lt"/>
            </a:rPr>
            <a:t>Vnet</a:t>
          </a:r>
          <a:r>
            <a:rPr lang="en-US" sz="1600" kern="1200" dirty="0">
              <a:latin typeface="+mj-lt"/>
            </a:rPr>
            <a:t> address spaces can be tailored per application</a:t>
          </a:r>
        </a:p>
      </dsp:txBody>
      <dsp:txXfrm>
        <a:off x="0" y="1429113"/>
        <a:ext cx="4495800" cy="1391040"/>
      </dsp:txXfrm>
    </dsp:sp>
    <dsp:sp modelId="{81A61170-85C9-4A53-A86E-4416061D3BFC}">
      <dsp:nvSpPr>
        <dsp:cNvPr id="0" name=""/>
        <dsp:cNvSpPr/>
      </dsp:nvSpPr>
      <dsp:spPr>
        <a:xfrm>
          <a:off x="0" y="2820153"/>
          <a:ext cx="4495800" cy="388022"/>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j-lt"/>
            </a:rPr>
            <a:t>Cons</a:t>
          </a:r>
        </a:p>
      </dsp:txBody>
      <dsp:txXfrm>
        <a:off x="18942" y="2839095"/>
        <a:ext cx="4457916" cy="350138"/>
      </dsp:txXfrm>
    </dsp:sp>
    <dsp:sp modelId="{7B5666AD-71E7-4A20-A46B-E4ACE4420AC0}">
      <dsp:nvSpPr>
        <dsp:cNvPr id="0" name=""/>
        <dsp:cNvSpPr/>
      </dsp:nvSpPr>
      <dsp:spPr>
        <a:xfrm>
          <a:off x="0" y="3208175"/>
          <a:ext cx="4495800" cy="168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742"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latin typeface="+mj-lt"/>
            </a:rPr>
            <a:t>New ExpressRoute circuit required per 10</a:t>
          </a:r>
          <a:r>
            <a:rPr lang="en-US" sz="1600" kern="1200" baseline="30000" dirty="0">
              <a:latin typeface="+mj-lt"/>
            </a:rPr>
            <a:t>th</a:t>
          </a:r>
          <a:r>
            <a:rPr lang="en-US" sz="1600" kern="1200" dirty="0">
              <a:latin typeface="+mj-lt"/>
            </a:rPr>
            <a:t> application</a:t>
          </a:r>
        </a:p>
        <a:p>
          <a:pPr marL="171450" lvl="1" indent="-171450" algn="l" defTabSz="711200">
            <a:lnSpc>
              <a:spcPct val="90000"/>
            </a:lnSpc>
            <a:spcBef>
              <a:spcPct val="0"/>
            </a:spcBef>
            <a:spcAft>
              <a:spcPct val="20000"/>
            </a:spcAft>
            <a:buChar char="•"/>
          </a:pPr>
          <a:r>
            <a:rPr lang="en-US" sz="1600" kern="1200" dirty="0">
              <a:latin typeface="+mj-lt"/>
            </a:rPr>
            <a:t>Granulated Application RBAC model</a:t>
          </a:r>
        </a:p>
        <a:p>
          <a:pPr marL="171450" lvl="1" indent="-171450" algn="l" defTabSz="711200">
            <a:lnSpc>
              <a:spcPct val="90000"/>
            </a:lnSpc>
            <a:spcBef>
              <a:spcPct val="0"/>
            </a:spcBef>
            <a:spcAft>
              <a:spcPct val="20000"/>
            </a:spcAft>
            <a:buChar char="•"/>
          </a:pPr>
          <a:r>
            <a:rPr lang="en-US" sz="1600" kern="1200" dirty="0">
              <a:latin typeface="+mj-lt"/>
            </a:rPr>
            <a:t>Requires medium capacity planning</a:t>
          </a:r>
        </a:p>
        <a:p>
          <a:pPr marL="171450" lvl="1" indent="-171450" algn="l" defTabSz="711200">
            <a:lnSpc>
              <a:spcPct val="90000"/>
            </a:lnSpc>
            <a:spcBef>
              <a:spcPct val="0"/>
            </a:spcBef>
            <a:spcAft>
              <a:spcPct val="20000"/>
            </a:spcAft>
            <a:buChar char="•"/>
          </a:pPr>
          <a:r>
            <a:rPr lang="en-US" sz="1600" kern="1200" dirty="0">
              <a:latin typeface="+mj-lt"/>
            </a:rPr>
            <a:t>Max of 10 dedicated circuits per subscription, max of 100 applications</a:t>
          </a:r>
        </a:p>
      </dsp:txBody>
      <dsp:txXfrm>
        <a:off x="0" y="3208175"/>
        <a:ext cx="4495800" cy="1689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4B900-CEF5-432C-95F8-07156464780A}">
      <dsp:nvSpPr>
        <dsp:cNvPr id="0" name=""/>
        <dsp:cNvSpPr/>
      </dsp:nvSpPr>
      <dsp:spPr>
        <a:xfrm>
          <a:off x="0" y="588013"/>
          <a:ext cx="3505200" cy="332263"/>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Pros</a:t>
          </a:r>
        </a:p>
      </dsp:txBody>
      <dsp:txXfrm>
        <a:off x="16220" y="604233"/>
        <a:ext cx="3472760" cy="299823"/>
      </dsp:txXfrm>
    </dsp:sp>
    <dsp:sp modelId="{E331B044-7534-49D0-983D-0BCBAB19C702}">
      <dsp:nvSpPr>
        <dsp:cNvPr id="0" name=""/>
        <dsp:cNvSpPr/>
      </dsp:nvSpPr>
      <dsp:spPr>
        <a:xfrm>
          <a:off x="0" y="944900"/>
          <a:ext cx="3505200" cy="1424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latin typeface="+mj-lt"/>
            </a:rPr>
            <a:t>Minimal Subscription limit issues.</a:t>
          </a:r>
        </a:p>
        <a:p>
          <a:pPr marL="228600" lvl="1" indent="-228600" algn="l" defTabSz="889000">
            <a:lnSpc>
              <a:spcPct val="90000"/>
            </a:lnSpc>
            <a:spcBef>
              <a:spcPct val="0"/>
            </a:spcBef>
            <a:spcAft>
              <a:spcPct val="20000"/>
            </a:spcAft>
            <a:buChar char="•"/>
          </a:pPr>
          <a:r>
            <a:rPr lang="en-US" sz="2000" kern="1200" dirty="0">
              <a:latin typeface="+mj-lt"/>
            </a:rPr>
            <a:t>Minimal Capacity Planning</a:t>
          </a:r>
        </a:p>
        <a:p>
          <a:pPr marL="228600" lvl="1" indent="-228600" algn="l" defTabSz="889000">
            <a:lnSpc>
              <a:spcPct val="90000"/>
            </a:lnSpc>
            <a:spcBef>
              <a:spcPct val="0"/>
            </a:spcBef>
            <a:spcAft>
              <a:spcPct val="20000"/>
            </a:spcAft>
            <a:buChar char="•"/>
          </a:pPr>
          <a:r>
            <a:rPr lang="en-US" sz="2000" kern="1200" dirty="0">
              <a:latin typeface="+mj-lt"/>
            </a:rPr>
            <a:t>Per Application RBAC model</a:t>
          </a:r>
        </a:p>
      </dsp:txBody>
      <dsp:txXfrm>
        <a:off x="0" y="944900"/>
        <a:ext cx="3505200" cy="1424160"/>
      </dsp:txXfrm>
    </dsp:sp>
    <dsp:sp modelId="{81A61170-85C9-4A53-A86E-4416061D3BFC}">
      <dsp:nvSpPr>
        <dsp:cNvPr id="0" name=""/>
        <dsp:cNvSpPr/>
      </dsp:nvSpPr>
      <dsp:spPr>
        <a:xfrm>
          <a:off x="0" y="2369060"/>
          <a:ext cx="3505200" cy="388022"/>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j-lt"/>
            </a:rPr>
            <a:t>Cons</a:t>
          </a:r>
        </a:p>
      </dsp:txBody>
      <dsp:txXfrm>
        <a:off x="18942" y="2388002"/>
        <a:ext cx="3467316" cy="350138"/>
      </dsp:txXfrm>
    </dsp:sp>
    <dsp:sp modelId="{7B5666AD-71E7-4A20-A46B-E4ACE4420AC0}">
      <dsp:nvSpPr>
        <dsp:cNvPr id="0" name=""/>
        <dsp:cNvSpPr/>
      </dsp:nvSpPr>
      <dsp:spPr>
        <a:xfrm>
          <a:off x="0" y="2757082"/>
          <a:ext cx="3505200" cy="1126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latin typeface="+mj-lt"/>
            </a:rPr>
            <a:t>Increased Network Costs</a:t>
          </a:r>
        </a:p>
        <a:p>
          <a:pPr marL="228600" lvl="1" indent="-228600" algn="l" defTabSz="889000">
            <a:lnSpc>
              <a:spcPct val="90000"/>
            </a:lnSpc>
            <a:spcBef>
              <a:spcPct val="0"/>
            </a:spcBef>
            <a:spcAft>
              <a:spcPct val="20000"/>
            </a:spcAft>
            <a:buChar char="•"/>
          </a:pPr>
          <a:r>
            <a:rPr lang="en-US" sz="2000" kern="1200" dirty="0">
              <a:latin typeface="+mj-lt"/>
            </a:rPr>
            <a:t>Management Complexity</a:t>
          </a:r>
        </a:p>
        <a:p>
          <a:pPr marL="228600" lvl="1" indent="-228600" algn="l" defTabSz="889000">
            <a:lnSpc>
              <a:spcPct val="90000"/>
            </a:lnSpc>
            <a:spcBef>
              <a:spcPct val="0"/>
            </a:spcBef>
            <a:spcAft>
              <a:spcPct val="20000"/>
            </a:spcAft>
            <a:buChar char="•"/>
          </a:pPr>
          <a:endParaRPr lang="en-US" sz="2000" kern="1200" dirty="0">
            <a:latin typeface="+mj-lt"/>
          </a:endParaRPr>
        </a:p>
      </dsp:txBody>
      <dsp:txXfrm>
        <a:off x="0" y="2757082"/>
        <a:ext cx="3505200" cy="11260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B27D7A-0FB1-4ABC-9667-9A44708F74EA}">
      <dsp:nvSpPr>
        <dsp:cNvPr id="0" name=""/>
        <dsp:cNvSpPr/>
      </dsp:nvSpPr>
      <dsp:spPr>
        <a:xfrm rot="5400000">
          <a:off x="-235210" y="235911"/>
          <a:ext cx="1568070" cy="1097649"/>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Owner</a:t>
          </a:r>
        </a:p>
      </dsp:txBody>
      <dsp:txXfrm rot="-5400000">
        <a:off x="1" y="549526"/>
        <a:ext cx="1097649" cy="470421"/>
      </dsp:txXfrm>
    </dsp:sp>
    <dsp:sp modelId="{12923025-AE3B-40AF-B1D2-E78836227FD8}">
      <dsp:nvSpPr>
        <dsp:cNvPr id="0" name=""/>
        <dsp:cNvSpPr/>
      </dsp:nvSpPr>
      <dsp:spPr>
        <a:xfrm rot="5400000">
          <a:off x="3101364" y="-2003013"/>
          <a:ext cx="1019246" cy="5026675"/>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Can perform all management operations for a resource and its child resources including access management and granting access to others.</a:t>
          </a:r>
        </a:p>
      </dsp:txBody>
      <dsp:txXfrm rot="-5400000">
        <a:off x="1097650" y="50456"/>
        <a:ext cx="4976920" cy="919736"/>
      </dsp:txXfrm>
    </dsp:sp>
    <dsp:sp modelId="{DFA55E7A-D3B2-4BF1-96AB-BABCAD2B3D69}">
      <dsp:nvSpPr>
        <dsp:cNvPr id="0" name=""/>
        <dsp:cNvSpPr/>
      </dsp:nvSpPr>
      <dsp:spPr>
        <a:xfrm rot="5400000">
          <a:off x="-235210" y="1609380"/>
          <a:ext cx="1568070" cy="1097649"/>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Contributor</a:t>
          </a:r>
        </a:p>
      </dsp:txBody>
      <dsp:txXfrm rot="-5400000">
        <a:off x="1" y="1922995"/>
        <a:ext cx="1097649" cy="470421"/>
      </dsp:txXfrm>
    </dsp:sp>
    <dsp:sp modelId="{1910F92D-45ED-4648-951A-0B47B09C495B}">
      <dsp:nvSpPr>
        <dsp:cNvPr id="0" name=""/>
        <dsp:cNvSpPr/>
      </dsp:nvSpPr>
      <dsp:spPr>
        <a:xfrm rot="5400000">
          <a:off x="3101364" y="-629545"/>
          <a:ext cx="1019246" cy="5026675"/>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Can perform all management operations for a resource including create and delete resources. A contributor cannot grant access to other.</a:t>
          </a:r>
        </a:p>
      </dsp:txBody>
      <dsp:txXfrm rot="-5400000">
        <a:off x="1097650" y="1423924"/>
        <a:ext cx="4976920" cy="919736"/>
      </dsp:txXfrm>
    </dsp:sp>
    <dsp:sp modelId="{B65AE470-89C8-40AB-8C4E-74DF3082D5DB}">
      <dsp:nvSpPr>
        <dsp:cNvPr id="0" name=""/>
        <dsp:cNvSpPr/>
      </dsp:nvSpPr>
      <dsp:spPr>
        <a:xfrm rot="5400000">
          <a:off x="-235210" y="2982848"/>
          <a:ext cx="1568070" cy="1097649"/>
        </a:xfrm>
        <a:prstGeom prst="chevron">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Reader</a:t>
          </a:r>
        </a:p>
      </dsp:txBody>
      <dsp:txXfrm rot="-5400000">
        <a:off x="1" y="3296463"/>
        <a:ext cx="1097649" cy="470421"/>
      </dsp:txXfrm>
    </dsp:sp>
    <dsp:sp modelId="{318D6716-B916-46A1-95E7-58B4DF5345D4}">
      <dsp:nvSpPr>
        <dsp:cNvPr id="0" name=""/>
        <dsp:cNvSpPr/>
      </dsp:nvSpPr>
      <dsp:spPr>
        <a:xfrm rot="5400000">
          <a:off x="3101364" y="743923"/>
          <a:ext cx="1019246" cy="5026675"/>
        </a:xfrm>
        <a:prstGeom prst="round2Same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Has read-only access to a resource and its child resources. A reader cannot read secrets.</a:t>
          </a:r>
        </a:p>
      </dsp:txBody>
      <dsp:txXfrm rot="-5400000">
        <a:off x="1097650" y="2797393"/>
        <a:ext cx="4976920" cy="9197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FE746-91E0-44EF-BFC1-4C40225CA031}">
      <dsp:nvSpPr>
        <dsp:cNvPr id="0" name=""/>
        <dsp:cNvSpPr/>
      </dsp:nvSpPr>
      <dsp:spPr>
        <a:xfrm>
          <a:off x="4048" y="1269267"/>
          <a:ext cx="2070721" cy="1304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78740" rIns="220472" bIns="78740" numCol="1" spcCol="1270" anchor="ctr" anchorCtr="0">
          <a:noAutofit/>
        </a:bodyPr>
        <a:lstStyle/>
        <a:p>
          <a:pPr marL="0" lvl="0" indent="0" algn="r" defTabSz="1377950">
            <a:lnSpc>
              <a:spcPct val="90000"/>
            </a:lnSpc>
            <a:spcBef>
              <a:spcPct val="0"/>
            </a:spcBef>
            <a:spcAft>
              <a:spcPct val="35000"/>
            </a:spcAft>
            <a:buNone/>
          </a:pPr>
          <a:r>
            <a:rPr lang="en-US" sz="3100" kern="1200" dirty="0"/>
            <a:t>Classic</a:t>
          </a:r>
        </a:p>
        <a:p>
          <a:pPr marL="0" lvl="0" indent="0" algn="r" defTabSz="1377950">
            <a:lnSpc>
              <a:spcPct val="90000"/>
            </a:lnSpc>
            <a:spcBef>
              <a:spcPct val="0"/>
            </a:spcBef>
            <a:spcAft>
              <a:spcPct val="35000"/>
            </a:spcAft>
            <a:buNone/>
          </a:pPr>
          <a:r>
            <a:rPr lang="en-US" sz="3100" kern="1200" dirty="0"/>
            <a:t>(v1)</a:t>
          </a:r>
        </a:p>
      </dsp:txBody>
      <dsp:txXfrm>
        <a:off x="4048" y="1269267"/>
        <a:ext cx="2070721" cy="1304325"/>
      </dsp:txXfrm>
    </dsp:sp>
    <dsp:sp modelId="{A38FABC2-E48D-4FEE-9536-63DD34F2D4ED}">
      <dsp:nvSpPr>
        <dsp:cNvPr id="0" name=""/>
        <dsp:cNvSpPr/>
      </dsp:nvSpPr>
      <dsp:spPr>
        <a:xfrm>
          <a:off x="2074769" y="1269267"/>
          <a:ext cx="414144" cy="1304325"/>
        </a:xfrm>
        <a:prstGeom prst="leftBrace">
          <a:avLst>
            <a:gd name="adj1" fmla="val 35000"/>
            <a:gd name="adj2" fmla="val 50000"/>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35436B-8DBC-4303-8A35-433983CAC35A}">
      <dsp:nvSpPr>
        <dsp:cNvPr id="0" name=""/>
        <dsp:cNvSpPr/>
      </dsp:nvSpPr>
      <dsp:spPr>
        <a:xfrm>
          <a:off x="2654571" y="1269267"/>
          <a:ext cx="5632362" cy="1304325"/>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a:t>Azure Service Management (ASM)</a:t>
          </a:r>
        </a:p>
      </dsp:txBody>
      <dsp:txXfrm>
        <a:off x="2654571" y="1269267"/>
        <a:ext cx="5632362" cy="1304325"/>
      </dsp:txXfrm>
    </dsp:sp>
    <dsp:sp modelId="{AF0529F9-A10A-4938-94A7-2891C549E74D}">
      <dsp:nvSpPr>
        <dsp:cNvPr id="0" name=""/>
        <dsp:cNvSpPr/>
      </dsp:nvSpPr>
      <dsp:spPr>
        <a:xfrm>
          <a:off x="4048" y="2685192"/>
          <a:ext cx="2070721" cy="1572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78740" rIns="220472" bIns="78740" numCol="1" spcCol="1270" anchor="ctr" anchorCtr="0">
          <a:noAutofit/>
        </a:bodyPr>
        <a:lstStyle/>
        <a:p>
          <a:pPr marL="0" lvl="0" indent="0" algn="r" defTabSz="1377950">
            <a:lnSpc>
              <a:spcPct val="90000"/>
            </a:lnSpc>
            <a:spcBef>
              <a:spcPct val="0"/>
            </a:spcBef>
            <a:spcAft>
              <a:spcPct val="35000"/>
            </a:spcAft>
            <a:buNone/>
          </a:pPr>
          <a:r>
            <a:rPr lang="en-US" sz="3100" kern="1200" dirty="0"/>
            <a:t>Resource Manager (v2)</a:t>
          </a:r>
        </a:p>
      </dsp:txBody>
      <dsp:txXfrm>
        <a:off x="4048" y="2685192"/>
        <a:ext cx="2070721" cy="1572862"/>
      </dsp:txXfrm>
    </dsp:sp>
    <dsp:sp modelId="{B6FB9AA7-114F-4070-AABA-65EFEE8D20A0}">
      <dsp:nvSpPr>
        <dsp:cNvPr id="0" name=""/>
        <dsp:cNvSpPr/>
      </dsp:nvSpPr>
      <dsp:spPr>
        <a:xfrm>
          <a:off x="2074769" y="2685192"/>
          <a:ext cx="414144" cy="1572862"/>
        </a:xfrm>
        <a:prstGeom prst="leftBrace">
          <a:avLst>
            <a:gd name="adj1" fmla="val 35000"/>
            <a:gd name="adj2" fmla="val 50000"/>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2F0E70-80D1-454E-A56B-B63E255B6012}">
      <dsp:nvSpPr>
        <dsp:cNvPr id="0" name=""/>
        <dsp:cNvSpPr/>
      </dsp:nvSpPr>
      <dsp:spPr>
        <a:xfrm>
          <a:off x="2654571" y="2685192"/>
          <a:ext cx="5632362" cy="157286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285750" lvl="1" indent="-285750" algn="l" defTabSz="1377950">
            <a:lnSpc>
              <a:spcPct val="90000"/>
            </a:lnSpc>
            <a:spcBef>
              <a:spcPct val="0"/>
            </a:spcBef>
            <a:spcAft>
              <a:spcPct val="15000"/>
            </a:spcAft>
            <a:buChar char="•"/>
          </a:pPr>
          <a:r>
            <a:rPr lang="en-US" sz="3100" kern="1200" dirty="0"/>
            <a:t>Azure Resource Manager (ARM)</a:t>
          </a:r>
        </a:p>
      </dsp:txBody>
      <dsp:txXfrm>
        <a:off x="2654571" y="2685192"/>
        <a:ext cx="5632362" cy="15728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11/14/2016 4:51 PM</a:t>
            </a:fld>
            <a:endParaRPr lang="en-US">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0</a:t>
            </a:fld>
            <a:endParaRPr lang="en-US">
              <a:latin typeface="Segoe UI" pitchFamily="34" charset="0"/>
            </a:endParaRPr>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11/14/2016 4:51 PM</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D0596E5-6523-4DD8-A9ED-0418BD42519C}" type="datetime8">
              <a:rPr lang="en-US" smtClean="0"/>
              <a:t>11/14/2016 4:51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a:p>
        </p:txBody>
      </p:sp>
    </p:spTree>
    <p:extLst>
      <p:ext uri="{BB962C8B-B14F-4D97-AF65-F5344CB8AC3E}">
        <p14:creationId xmlns:p14="http://schemas.microsoft.com/office/powerpoint/2010/main" val="1342931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Microsoft has proven experience delivering cloud services at global scale and</a:t>
            </a:r>
            <a:r>
              <a:rPr lang="en-US" sz="1200" b="1" i="1" kern="1200">
                <a:solidFill>
                  <a:schemeClr val="tx1"/>
                </a:solidFill>
                <a:effectLst/>
                <a:latin typeface="+mn-lt"/>
                <a:ea typeface="+mn-ea"/>
                <a:cs typeface="+mn-cs"/>
              </a:rPr>
              <a:t> </a:t>
            </a:r>
            <a:r>
              <a:rPr lang="en-US" sz="1200" kern="1200">
                <a:solidFill>
                  <a:schemeClr val="tx1"/>
                </a:solidFill>
                <a:effectLst/>
                <a:latin typeface="+mn-lt"/>
                <a:ea typeface="+mn-ea"/>
                <a:cs typeface="+mn-cs"/>
              </a:rPr>
              <a:t>uses this deep knowledge to develop best practices and technology innovations that support increased reliability and compliance readiness. Microsoft Trustworthy Computing (</a:t>
            </a:r>
            <a:r>
              <a:rPr lang="en-US" sz="1200" kern="1200" err="1">
                <a:solidFill>
                  <a:schemeClr val="tx1"/>
                </a:solidFill>
                <a:effectLst/>
                <a:latin typeface="+mn-lt"/>
                <a:ea typeface="+mn-ea"/>
                <a:cs typeface="+mn-cs"/>
              </a:rPr>
              <a:t>TwC</a:t>
            </a:r>
            <a:r>
              <a:rPr lang="en-US" sz="1200" kern="1200">
                <a:solidFill>
                  <a:schemeClr val="tx1"/>
                </a:solidFill>
                <a:effectLst/>
                <a:latin typeface="+mn-lt"/>
                <a:ea typeface="+mn-ea"/>
                <a:cs typeface="+mn-cs"/>
              </a:rPr>
              <a:t>) is a long-term, collaborative effort to create and deliver secure, private, and reliable computing experiences for everyone. </a:t>
            </a:r>
            <a:r>
              <a:rPr lang="en-US" sz="1200" kern="1200" err="1">
                <a:solidFill>
                  <a:schemeClr val="tx1"/>
                </a:solidFill>
                <a:effectLst/>
                <a:latin typeface="+mn-lt"/>
                <a:ea typeface="+mn-ea"/>
                <a:cs typeface="+mn-cs"/>
              </a:rPr>
              <a:t>TwC</a:t>
            </a:r>
            <a:r>
              <a:rPr lang="en-US" sz="1200" kern="1200">
                <a:solidFill>
                  <a:schemeClr val="tx1"/>
                </a:solidFill>
                <a:effectLst/>
                <a:latin typeface="+mn-lt"/>
                <a:ea typeface="+mn-ea"/>
                <a:cs typeface="+mn-cs"/>
              </a:rPr>
              <a:t> principles and processes inform every aspect of Windows Azure from design to development to operations, helping to deliver a more secure, private, and compliant platform for customers.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Microsoft also engages in industry-leading security efforts through the creation of centers of excellence:</a:t>
            </a:r>
          </a:p>
          <a:p>
            <a:pPr lvl="0"/>
            <a:r>
              <a:rPr lang="en-US" sz="1200" b="1" kern="1200">
                <a:solidFill>
                  <a:schemeClr val="tx1"/>
                </a:solidFill>
                <a:effectLst/>
                <a:latin typeface="+mn-lt"/>
                <a:ea typeface="+mn-ea"/>
                <a:cs typeface="+mn-cs"/>
              </a:rPr>
              <a:t>Microsoft Digital Crime Unit (DCU). </a:t>
            </a:r>
            <a:r>
              <a:rPr lang="en-US" sz="1200" kern="1200">
                <a:solidFill>
                  <a:schemeClr val="tx1"/>
                </a:solidFill>
                <a:effectLst/>
                <a:latin typeface="+mn-lt"/>
                <a:ea typeface="+mn-ea"/>
                <a:cs typeface="+mn-cs"/>
              </a:rPr>
              <a:t>The DCU brings together a unique team of lawyers, investigators, business professionals, intelligence specialists and forensic analysts – deploys trailblazing techniques to fight a wide array of online criminal activity. </a:t>
            </a:r>
          </a:p>
          <a:p>
            <a:pPr lvl="0"/>
            <a:r>
              <a:rPr lang="en-US" sz="1200" b="1" kern="1200">
                <a:solidFill>
                  <a:schemeClr val="tx1"/>
                </a:solidFill>
                <a:effectLst/>
                <a:latin typeface="+mn-lt"/>
                <a:ea typeface="+mn-ea"/>
                <a:cs typeface="+mn-cs"/>
              </a:rPr>
              <a:t>Microsoft Cybercrime Center. </a:t>
            </a:r>
            <a:r>
              <a:rPr lang="en-US" sz="1200" kern="1200">
                <a:solidFill>
                  <a:schemeClr val="tx1"/>
                </a:solidFill>
                <a:effectLst/>
                <a:latin typeface="+mn-lt"/>
                <a:ea typeface="+mn-ea"/>
                <a:cs typeface="+mn-cs"/>
              </a:rPr>
              <a:t>An effort of the DCU, the Microsoft Cybercrime is a secured facility at the company’s Redmond campus. It houses groundbreaking Microsoft technologies that allow the team to visualize and identify global cyber threats developing in real time, The Cybercrime Center includes a separate and secure location for third-party partners, allowing cybersecurity experts from around the world to work in the facility with Microsoft experts. With nearly 100 attorneys, investigators, technical experts and forensic analysts based around the world, the Microsoft Cybercrime Center is well positioned to make it safer for people online worldwide. </a:t>
            </a:r>
          </a:p>
          <a:p>
            <a:pPr lvl="0"/>
            <a:r>
              <a:rPr lang="en-US" sz="1200" b="1" kern="1200">
                <a:solidFill>
                  <a:schemeClr val="tx1"/>
                </a:solidFill>
                <a:effectLst/>
                <a:latin typeface="+mn-lt"/>
                <a:ea typeface="+mn-ea"/>
                <a:cs typeface="+mn-cs"/>
              </a:rPr>
              <a:t>Microsoft Malware Protection Center (MMPC). </a:t>
            </a:r>
            <a:r>
              <a:rPr lang="en-US" sz="1200" kern="1200">
                <a:solidFill>
                  <a:schemeClr val="tx1"/>
                </a:solidFill>
                <a:effectLst/>
                <a:latin typeface="+mn-lt"/>
                <a:ea typeface="+mn-ea"/>
                <a:cs typeface="+mn-cs"/>
              </a:rPr>
              <a:t>By continuously gathering and analyzing data, and by working with organizations inside and outside Microsoft, the MMPC helps combat evolving threats. Labs in Redmond, Washington, U.S.A.; Munich, Germany; Vancouver, Canada; and Melbourne, Australia—with the help of additional researchers in other locations around the world—ensure that a response team is always online.</a:t>
            </a:r>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001433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Initially a subscription was the </a:t>
            </a:r>
            <a:r>
              <a:rPr lang="en-US" b="1"/>
              <a:t>administrative security boundary</a:t>
            </a:r>
            <a:r>
              <a:rPr lang="en-US"/>
              <a:t> of Microsoft Azure. With the advent of Azure Resource Management (ARM) environment, a subscription now has two administrative models. Service Management and Azure Resource Management. With ARM the subscription is no longer needed as an administrative boundary.  ARM provides a more granular Roles Based Access Control (RBAC) model for assigning administrative rights at the resource level. RBAC is currently being released in stages, 22 new roles have been released and user defined roles is coming in a future release. There will be some complexity during the coexistence of the service management and resource management environments and will need to be carefully considered.</a:t>
            </a:r>
          </a:p>
          <a:p>
            <a:r>
              <a:rPr lang="en-US"/>
              <a:t>A subscription additionally forms the </a:t>
            </a:r>
            <a:r>
              <a:rPr lang="en-US" b="1"/>
              <a:t>billing unit</a:t>
            </a:r>
            <a:r>
              <a:rPr lang="en-US"/>
              <a:t>. Services charges are accrued to the subscription currently, as part of the new Azure Resource Management model it will be possible to roll up costs to a resource group. A standard naming convention for Azure resource object types can be used to manage billing across projects teams, business units, or other desired view.</a:t>
            </a:r>
          </a:p>
          <a:p>
            <a:r>
              <a:rPr lang="en-US"/>
              <a:t>A </a:t>
            </a:r>
            <a:r>
              <a:rPr lang="en-US" b="1"/>
              <a:t>logical limit of scale by which resources can be allocated</a:t>
            </a:r>
            <a:r>
              <a:rPr lang="en-US"/>
              <a:t>, these limits include both hard and soft caps of various resource types (like 10,000 compute cores /subscription) and are changing as capacity and capabilities are updated within Azure. Scalability will continue to be a function of subscriptions and therefore is a key element to understand how the Subscription strategy will account for growth as consumption increases.</a:t>
            </a:r>
          </a:p>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3A5C127-CB05-47B6-8D1E-7BC74A68F508}" type="datetime8">
              <a:rPr lang="en-US" smtClean="0"/>
              <a:t>11/14/2016 4:51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a:p>
        </p:txBody>
      </p:sp>
    </p:spTree>
    <p:extLst>
      <p:ext uri="{BB962C8B-B14F-4D97-AF65-F5344CB8AC3E}">
        <p14:creationId xmlns:p14="http://schemas.microsoft.com/office/powerpoint/2010/main" val="1725385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3A5C127-CB05-47B6-8D1E-7BC74A68F508}" type="datetime8">
              <a:rPr lang="en-US" smtClean="0"/>
              <a:t>11/14/2016 4:51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a:p>
        </p:txBody>
      </p:sp>
    </p:spTree>
    <p:extLst>
      <p:ext uri="{BB962C8B-B14F-4D97-AF65-F5344CB8AC3E}">
        <p14:creationId xmlns:p14="http://schemas.microsoft.com/office/powerpoint/2010/main" val="701967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3A5C127-CB05-47B6-8D1E-7BC74A68F508}" type="datetime8">
              <a:rPr lang="en-US" smtClean="0"/>
              <a:t>11/14/2016 4:51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a:p>
        </p:txBody>
      </p:sp>
    </p:spTree>
    <p:extLst>
      <p:ext uri="{BB962C8B-B14F-4D97-AF65-F5344CB8AC3E}">
        <p14:creationId xmlns:p14="http://schemas.microsoft.com/office/powerpoint/2010/main" val="638242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3A5C127-CB05-47B6-8D1E-7BC74A68F508}" type="datetime8">
              <a:rPr lang="en-US" smtClean="0"/>
              <a:t>11/14/2016 4:51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a:p>
        </p:txBody>
      </p:sp>
    </p:spTree>
    <p:extLst>
      <p:ext uri="{BB962C8B-B14F-4D97-AF65-F5344CB8AC3E}">
        <p14:creationId xmlns:p14="http://schemas.microsoft.com/office/powerpoint/2010/main" val="1385892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3A5C127-CB05-47B6-8D1E-7BC74A68F508}" type="datetime8">
              <a:rPr lang="en-US" smtClean="0"/>
              <a:t>11/14/2016 4:51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a:p>
        </p:txBody>
      </p:sp>
    </p:spTree>
    <p:extLst>
      <p:ext uri="{BB962C8B-B14F-4D97-AF65-F5344CB8AC3E}">
        <p14:creationId xmlns:p14="http://schemas.microsoft.com/office/powerpoint/2010/main" val="1193446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3A5C127-CB05-47B6-8D1E-7BC74A68F508}" type="datetime8">
              <a:rPr lang="en-US" smtClean="0"/>
              <a:t>11/14/2016 4:51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22</a:t>
            </a:fld>
            <a:endParaRPr lang="en-US"/>
          </a:p>
        </p:txBody>
      </p:sp>
    </p:spTree>
    <p:extLst>
      <p:ext uri="{BB962C8B-B14F-4D97-AF65-F5344CB8AC3E}">
        <p14:creationId xmlns:p14="http://schemas.microsoft.com/office/powerpoint/2010/main" val="3938399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3A5C127-CB05-47B6-8D1E-7BC74A68F508}" type="datetime8">
              <a:rPr lang="en-US" smtClean="0"/>
              <a:t>11/14/2016 4:51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a:p>
        </p:txBody>
      </p:sp>
    </p:spTree>
    <p:extLst>
      <p:ext uri="{BB962C8B-B14F-4D97-AF65-F5344CB8AC3E}">
        <p14:creationId xmlns:p14="http://schemas.microsoft.com/office/powerpoint/2010/main" val="1676602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sz="900"/>
              <a:t>Key drivers for this scenario include where a given partner or service provider has an established relationship with the customer, the customer is consuming provider services currently or the partner has a desire to provide a combination of provider-hosted and Azure-hosted solutions to provide flexibility and address customer challenges which cannot be satisfied by Azure services alone</a:t>
            </a:r>
          </a:p>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11/14/2016 4:51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a:p>
        </p:txBody>
      </p:sp>
    </p:spTree>
    <p:extLst>
      <p:ext uri="{BB962C8B-B14F-4D97-AF65-F5344CB8AC3E}">
        <p14:creationId xmlns:p14="http://schemas.microsoft.com/office/powerpoint/2010/main" val="4178498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US" sz="900" kern="1200">
                <a:solidFill>
                  <a:schemeClr val="tx1"/>
                </a:solidFill>
                <a:effectLst/>
                <a:latin typeface="Segoe UI Light" pitchFamily="34" charset="0"/>
                <a:ea typeface="+mn-ea"/>
                <a:cs typeface="+mn-cs"/>
              </a:rPr>
              <a:t>Key drivers for this scenario include where a given partner or service provider has an established relationship with the customer, the customer is consuming provider services currently or the partner has a desire to provide services that are based solely Azure-hosted solutions without the need for an existing provider datacenter or infrastructure.  </a:t>
            </a:r>
          </a:p>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11/14/2016 4:51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a:p>
        </p:txBody>
      </p:sp>
    </p:spTree>
    <p:extLst>
      <p:ext uri="{BB962C8B-B14F-4D97-AF65-F5344CB8AC3E}">
        <p14:creationId xmlns:p14="http://schemas.microsoft.com/office/powerpoint/2010/main" val="3131950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503" rtl="0" eaLnBrk="1" fontAlgn="auto" latinLnBrk="0" hangingPunct="1">
              <a:lnSpc>
                <a:spcPct val="90000"/>
              </a:lnSpc>
              <a:spcBef>
                <a:spcPts val="0"/>
              </a:spcBef>
              <a:spcAft>
                <a:spcPts val="340"/>
              </a:spcAft>
              <a:buClrTx/>
              <a:buSzTx/>
              <a:buFontTx/>
              <a:buNone/>
              <a:tabLst/>
              <a:defRPr/>
            </a:pPr>
            <a:r>
              <a:rPr lang="en-US" sz="1000" kern="1200">
                <a:solidFill>
                  <a:schemeClr val="tx1"/>
                </a:solidFill>
                <a:effectLst/>
                <a:latin typeface="Segoe UI Light" pitchFamily="34" charset="0"/>
                <a:ea typeface="+mn-ea"/>
                <a:cs typeface="+mn-cs"/>
              </a:rPr>
              <a:t>In the last few years, we have seen an explosive growth in the use of the public cloud. While most of the initial adoption was seen by startups and smaller orgs, most of the new growth will come from larger organizations adopting the public cloud. </a:t>
            </a:r>
          </a:p>
          <a:p>
            <a:endParaRPr lang="en-US" sz="1000" kern="1200">
              <a:solidFill>
                <a:schemeClr val="tx1"/>
              </a:solidFill>
              <a:effectLst/>
              <a:latin typeface="Segoe UI Light" pitchFamily="34" charset="0"/>
              <a:ea typeface="+mn-ea"/>
              <a:cs typeface="+mn-cs"/>
            </a:endParaRPr>
          </a:p>
          <a:p>
            <a:r>
              <a:rPr lang="en-US" sz="1000" kern="1200">
                <a:solidFill>
                  <a:schemeClr val="tx1"/>
                </a:solidFill>
                <a:effectLst/>
                <a:latin typeface="Segoe UI Light" pitchFamily="34" charset="0"/>
                <a:ea typeface="+mn-ea"/>
                <a:cs typeface="+mn-cs"/>
              </a:rPr>
              <a:t>Now you might ask what’s causing cloud adoption at such a fierce rate. There are 3 fundamentals business drivers at play here:</a:t>
            </a:r>
          </a:p>
          <a:p>
            <a:endParaRPr lang="en-US" sz="1000" b="1" u="sng" kern="1200">
              <a:solidFill>
                <a:schemeClr val="tx1"/>
              </a:solidFill>
              <a:effectLst/>
              <a:latin typeface="Segoe UI Light" pitchFamily="34" charset="0"/>
              <a:ea typeface="+mn-ea"/>
              <a:cs typeface="+mn-cs"/>
            </a:endParaRPr>
          </a:p>
          <a:p>
            <a:r>
              <a:rPr lang="en-US" sz="1000" b="1" u="sng" kern="1200">
                <a:solidFill>
                  <a:schemeClr val="tx1"/>
                </a:solidFill>
                <a:effectLst/>
                <a:latin typeface="Segoe UI Light" pitchFamily="34" charset="0"/>
                <a:ea typeface="+mn-ea"/>
                <a:cs typeface="+mn-cs"/>
              </a:rPr>
              <a:t>SPEED</a:t>
            </a:r>
            <a:r>
              <a:rPr lang="en-US" sz="1000" kern="1200">
                <a:solidFill>
                  <a:schemeClr val="tx1"/>
                </a:solidFill>
                <a:effectLst/>
                <a:latin typeface="Segoe UI Light" pitchFamily="34" charset="0"/>
                <a:ea typeface="+mn-ea"/>
                <a:cs typeface="+mn-cs"/>
              </a:rPr>
              <a:t>: With minutes instead of days/weeks to procure &amp; provision servers, the pace of innovation has dramatically increased. Reduced ‘time to develop’ &amp; ‘time to market’ means your IT can be much more agile in servicing needs of the business units or developers.  Embrace &amp; Enable Innovation. Help your business move forward against the competition. In fact, it is the speed and agility that IT hasn’t been able</a:t>
            </a:r>
            <a:r>
              <a:rPr lang="en-US" sz="1000" kern="1200" baseline="0">
                <a:solidFill>
                  <a:schemeClr val="tx1"/>
                </a:solidFill>
                <a:effectLst/>
                <a:latin typeface="Segoe UI Light" pitchFamily="34" charset="0"/>
                <a:ea typeface="+mn-ea"/>
                <a:cs typeface="+mn-cs"/>
              </a:rPr>
              <a:t> to provide has resulted in what many call “Shadow IT” where business units are resorting to using credit cards to procure computing resources outside of the purview of the IT.</a:t>
            </a:r>
            <a:endParaRPr lang="en-US" sz="1000" kern="1200">
              <a:solidFill>
                <a:schemeClr val="tx1"/>
              </a:solidFill>
              <a:effectLst/>
              <a:latin typeface="Segoe UI Light" pitchFamily="34" charset="0"/>
              <a:ea typeface="+mn-ea"/>
              <a:cs typeface="+mn-cs"/>
            </a:endParaRPr>
          </a:p>
          <a:p>
            <a:endParaRPr lang="en-US" sz="1000" b="1" u="sng" kern="1200">
              <a:solidFill>
                <a:schemeClr val="tx1"/>
              </a:solidFill>
              <a:effectLst/>
              <a:latin typeface="Segoe UI Light" pitchFamily="34" charset="0"/>
              <a:ea typeface="+mn-ea"/>
              <a:cs typeface="+mn-cs"/>
            </a:endParaRPr>
          </a:p>
          <a:p>
            <a:r>
              <a:rPr lang="en-US" sz="1000" b="1" u="sng" kern="1200">
                <a:solidFill>
                  <a:schemeClr val="tx1"/>
                </a:solidFill>
                <a:effectLst/>
                <a:latin typeface="Segoe UI Light" pitchFamily="34" charset="0"/>
                <a:ea typeface="+mn-ea"/>
                <a:cs typeface="+mn-cs"/>
              </a:rPr>
              <a:t>SCALE</a:t>
            </a:r>
            <a:r>
              <a:rPr lang="en-US" sz="1000" kern="1200">
                <a:solidFill>
                  <a:schemeClr val="tx1"/>
                </a:solidFill>
                <a:effectLst/>
                <a:latin typeface="Segoe UI Light" pitchFamily="34" charset="0"/>
                <a:ea typeface="+mn-ea"/>
                <a:cs typeface="+mn-cs"/>
              </a:rPr>
              <a:t>: Cloud gives you an almost infinite set of computing resources. Your applications will enjoy massive global scale, and can easily scale up or down depending on the demand. That means, you never have to worry about running out of capacity or worry about overprovisioning. You use just enough resources for your needs - nothing more, nothing less. </a:t>
            </a:r>
          </a:p>
          <a:p>
            <a:endParaRPr lang="en-US" sz="1000" b="1" u="sng" kern="1200">
              <a:solidFill>
                <a:schemeClr val="tx1"/>
              </a:solidFill>
              <a:effectLst/>
              <a:latin typeface="Segoe UI Light" pitchFamily="34" charset="0"/>
              <a:ea typeface="+mn-ea"/>
              <a:cs typeface="+mn-cs"/>
            </a:endParaRPr>
          </a:p>
          <a:p>
            <a:r>
              <a:rPr lang="en-US" sz="1000" b="1" u="sng" kern="1200">
                <a:solidFill>
                  <a:schemeClr val="tx1"/>
                </a:solidFill>
                <a:effectLst/>
                <a:latin typeface="Segoe UI Light" pitchFamily="34" charset="0"/>
                <a:ea typeface="+mn-ea"/>
                <a:cs typeface="+mn-cs"/>
              </a:rPr>
              <a:t>ECONOMICS:</a:t>
            </a:r>
            <a:r>
              <a:rPr lang="en-US" sz="1000" b="1" kern="1200">
                <a:solidFill>
                  <a:schemeClr val="tx1"/>
                </a:solidFill>
                <a:effectLst/>
                <a:latin typeface="Segoe UI Light" pitchFamily="34" charset="0"/>
                <a:ea typeface="+mn-ea"/>
                <a:cs typeface="+mn-cs"/>
              </a:rPr>
              <a:t> </a:t>
            </a:r>
            <a:r>
              <a:rPr lang="en-US" sz="1000" kern="1200">
                <a:solidFill>
                  <a:schemeClr val="tx1"/>
                </a:solidFill>
                <a:effectLst/>
                <a:latin typeface="Segoe UI Light" pitchFamily="34" charset="0"/>
                <a:ea typeface="+mn-ea"/>
                <a:cs typeface="+mn-cs"/>
              </a:rPr>
              <a:t>And of course, you’re paying only for what you use in the Cloud. This in itself saves you money for any app that has variable computing needs. For some organizations, there is also an additional benefit of changing </a:t>
            </a:r>
            <a:r>
              <a:rPr lang="en-US" sz="1000" kern="1200" err="1">
                <a:solidFill>
                  <a:schemeClr val="tx1"/>
                </a:solidFill>
                <a:effectLst/>
                <a:latin typeface="Segoe UI Light" pitchFamily="34" charset="0"/>
                <a:ea typeface="+mn-ea"/>
                <a:cs typeface="+mn-cs"/>
              </a:rPr>
              <a:t>CapEX</a:t>
            </a:r>
            <a:r>
              <a:rPr lang="en-US" sz="1000" kern="1200">
                <a:solidFill>
                  <a:schemeClr val="tx1"/>
                </a:solidFill>
                <a:effectLst/>
                <a:latin typeface="Segoe UI Light" pitchFamily="34" charset="0"/>
                <a:ea typeface="+mn-ea"/>
                <a:cs typeface="+mn-cs"/>
              </a:rPr>
              <a:t> to </a:t>
            </a:r>
            <a:r>
              <a:rPr lang="en-US" sz="1000" kern="1200" err="1">
                <a:solidFill>
                  <a:schemeClr val="tx1"/>
                </a:solidFill>
                <a:effectLst/>
                <a:latin typeface="Segoe UI Light" pitchFamily="34" charset="0"/>
                <a:ea typeface="+mn-ea"/>
                <a:cs typeface="+mn-cs"/>
              </a:rPr>
              <a:t>OpEX</a:t>
            </a:r>
            <a:r>
              <a:rPr lang="en-US" sz="1000" kern="1200">
                <a:solidFill>
                  <a:schemeClr val="tx1"/>
                </a:solidFill>
                <a:effectLst/>
                <a:latin typeface="Segoe UI Light" pitchFamily="34" charset="0"/>
                <a:ea typeface="+mn-ea"/>
                <a:cs typeface="+mn-cs"/>
              </a:rPr>
              <a:t>, which frees up capital from infrastructure investments so it can be put to other uses. </a:t>
            </a:r>
          </a:p>
          <a:p>
            <a:endParaRPr lang="en-US" sz="1000" kern="120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a:solidFill>
                  <a:prstClr val="black"/>
                </a:solidFill>
              </a:rPr>
              <a:t>Build 2012</a:t>
            </a:r>
          </a:p>
        </p:txBody>
      </p:sp>
      <p:sp>
        <p:nvSpPr>
          <p:cNvPr id="5" name="Footer Placeholder 4"/>
          <p:cNvSpPr>
            <a:spLocks noGrp="1"/>
          </p:cNvSpPr>
          <p:nvPr>
            <p:ph type="ftr" sz="quarter" idx="11"/>
          </p:nvPr>
        </p:nvSpPr>
        <p:spPr/>
        <p:txBody>
          <a:bodyPr/>
          <a:lstStyle/>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C334CA4-0776-4EDD-A4B7-C3035D83D489}" type="datetime1">
              <a:rPr lang="en-US" smtClean="0">
                <a:solidFill>
                  <a:prstClr val="black"/>
                </a:solidFill>
              </a:rPr>
              <a:pPr/>
              <a:t>11/14/2016</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991034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3808">
                <a:latin typeface="Segoe UI Light" panose="020B0502040204020203" pitchFamily="34" charset="0"/>
                <a:cs typeface="Segoe UI Light" panose="020B0502040204020203" pitchFamily="34" charset="0"/>
              </a:rPr>
              <a:t>Azure has two provisioning frameworks:</a:t>
            </a:r>
          </a:p>
          <a:p>
            <a:pPr lvl="1">
              <a:lnSpc>
                <a:spcPct val="110000"/>
              </a:lnSpc>
              <a:buFont typeface="Arial" panose="020B0604020202020204" pitchFamily="34" charset="0"/>
              <a:buChar char="•"/>
            </a:pPr>
            <a:r>
              <a:rPr lang="en-US" sz="2176" kern="1200">
                <a:solidFill>
                  <a:schemeClr val="tx1"/>
                </a:solidFill>
                <a:latin typeface="Segoe UI Light" pitchFamily="34" charset="0"/>
                <a:ea typeface="+mn-ea"/>
                <a:cs typeface="Segoe UI Light" panose="020B0502040204020203" pitchFamily="34" charset="0"/>
              </a:rPr>
              <a:t>Azure Service Management</a:t>
            </a:r>
            <a:r>
              <a:rPr lang="en-US" sz="2176" kern="1200" baseline="0">
                <a:solidFill>
                  <a:schemeClr val="tx1"/>
                </a:solidFill>
                <a:latin typeface="Segoe UI Light" pitchFamily="34" charset="0"/>
                <a:ea typeface="+mn-ea"/>
                <a:cs typeface="Segoe UI Light" panose="020B0502040204020203" pitchFamily="34" charset="0"/>
              </a:rPr>
              <a:t> (ASM) </a:t>
            </a:r>
            <a:r>
              <a:rPr lang="en-US" sz="2176" kern="1200" baseline="0">
                <a:solidFill>
                  <a:schemeClr val="tx1"/>
                </a:solidFill>
                <a:latin typeface="Segoe UI Light" pitchFamily="34" charset="0"/>
                <a:ea typeface="+mn-ea"/>
                <a:cs typeface="Segoe UI Light" panose="020B0502040204020203" pitchFamily="34" charset="0"/>
                <a:sym typeface="Wingdings" panose="05000000000000000000" pitchFamily="2" charset="2"/>
              </a:rPr>
              <a:t> Classic</a:t>
            </a:r>
          </a:p>
          <a:p>
            <a:pPr lvl="1">
              <a:lnSpc>
                <a:spcPct val="110000"/>
              </a:lnSpc>
              <a:buFont typeface="Arial" panose="020B0604020202020204" pitchFamily="34" charset="0"/>
              <a:buChar char="•"/>
            </a:pPr>
            <a:r>
              <a:rPr lang="en-US" sz="2176" kern="1200">
                <a:solidFill>
                  <a:schemeClr val="tx1"/>
                </a:solidFill>
                <a:latin typeface="Segoe UI Light" pitchFamily="34" charset="0"/>
                <a:ea typeface="+mn-ea"/>
                <a:cs typeface="Segoe UI Light" panose="020B0502040204020203" pitchFamily="34" charset="0"/>
              </a:rPr>
              <a:t>ARM (Azure Resource Manager) ← New</a:t>
            </a:r>
          </a:p>
          <a:p>
            <a:pPr lvl="1">
              <a:lnSpc>
                <a:spcPct val="110000"/>
              </a:lnSpc>
              <a:buFont typeface="Arial" panose="020B0604020202020204" pitchFamily="34" charset="0"/>
              <a:buChar char="•"/>
            </a:pPr>
            <a:r>
              <a:rPr lang="en-US" sz="2176">
                <a:latin typeface="Segoe UI Light" panose="020B0502040204020203" pitchFamily="34" charset="0"/>
                <a:cs typeface="Segoe UI Light" panose="020B0502040204020203" pitchFamily="34" charset="0"/>
              </a:rPr>
              <a:t>Separate Portals, CLIs and REST endpoints.</a:t>
            </a:r>
          </a:p>
          <a:p>
            <a:pPr>
              <a:lnSpc>
                <a:spcPct val="110000"/>
              </a:lnSpc>
            </a:pPr>
            <a:r>
              <a:rPr lang="en-US" sz="3808">
                <a:latin typeface="Segoe UI Light" panose="020B0502040204020203" pitchFamily="34" charset="0"/>
                <a:cs typeface="Segoe UI Light" panose="020B0502040204020203" pitchFamily="34" charset="0"/>
              </a:rPr>
              <a:t>Direct subscriptions provisioned into RDFE and ARM:</a:t>
            </a:r>
          </a:p>
          <a:p>
            <a:pPr lvl="1">
              <a:lnSpc>
                <a:spcPct val="110000"/>
              </a:lnSpc>
              <a:buFont typeface="Arial" panose="020B0604020202020204" pitchFamily="34" charset="0"/>
              <a:buChar char="•"/>
            </a:pPr>
            <a:r>
              <a:rPr lang="en-US" sz="2176">
                <a:latin typeface="Segoe UI Light" panose="020B0502040204020203" pitchFamily="34" charset="0"/>
                <a:cs typeface="Segoe UI Light" panose="020B0502040204020203" pitchFamily="34" charset="0"/>
              </a:rPr>
              <a:t>Customers can fallback to RDFE + existing portal for services/features not in ARM yet.</a:t>
            </a:r>
          </a:p>
          <a:p>
            <a:pPr>
              <a:lnSpc>
                <a:spcPct val="110000"/>
              </a:lnSpc>
            </a:pPr>
            <a:r>
              <a:rPr lang="en-US" sz="3808">
                <a:latin typeface="Segoe UI Light" panose="020B0502040204020203" pitchFamily="34" charset="0"/>
                <a:cs typeface="Segoe UI Light" panose="020B0502040204020203" pitchFamily="34" charset="0"/>
              </a:rPr>
              <a:t>CSP subscriptions provisioned into ARM only:</a:t>
            </a:r>
          </a:p>
          <a:p>
            <a:pPr lvl="1">
              <a:lnSpc>
                <a:spcPct val="110000"/>
              </a:lnSpc>
              <a:buFont typeface="Arial" panose="020B0604020202020204" pitchFamily="34" charset="0"/>
              <a:buChar char="•"/>
            </a:pPr>
            <a:r>
              <a:rPr lang="en-US" sz="2176">
                <a:latin typeface="Segoe UI Light" panose="020B0502040204020203" pitchFamily="34" charset="0"/>
                <a:cs typeface="Segoe UI Light" panose="020B0502040204020203" pitchFamily="34" charset="0"/>
              </a:rPr>
              <a:t>RDFE does not understand AOBO + assigning roles to groups (RBAC).</a:t>
            </a:r>
          </a:p>
          <a:p>
            <a:pPr lvl="1">
              <a:lnSpc>
                <a:spcPct val="110000"/>
              </a:lnSpc>
              <a:buFont typeface="Arial" panose="020B0604020202020204" pitchFamily="34" charset="0"/>
              <a:buChar char="•"/>
            </a:pPr>
            <a:r>
              <a:rPr lang="en-US" sz="2176">
                <a:latin typeface="Segoe UI Light" panose="020B0502040204020203" pitchFamily="34" charset="0"/>
                <a:cs typeface="Segoe UI Light" panose="020B0502040204020203" pitchFamily="34" charset="0"/>
              </a:rPr>
              <a:t>Therefore, partners can only access applications/services available in ARM + Azure Preview Portal.</a:t>
            </a:r>
          </a:p>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11/14/2016 4:51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a:p>
        </p:txBody>
      </p:sp>
    </p:spTree>
    <p:extLst>
      <p:ext uri="{BB962C8B-B14F-4D97-AF65-F5344CB8AC3E}">
        <p14:creationId xmlns:p14="http://schemas.microsoft.com/office/powerpoint/2010/main" val="4244152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5412782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solidFill>
                  <a:prstClr val="black"/>
                </a:solidFill>
              </a:rPr>
              <a:t>EMS Overview</a:t>
            </a:r>
          </a:p>
        </p:txBody>
      </p:sp>
      <p:sp>
        <p:nvSpPr>
          <p:cNvPr id="6" name="Date Placeholder 5"/>
          <p:cNvSpPr>
            <a:spLocks noGrp="1"/>
          </p:cNvSpPr>
          <p:nvPr>
            <p:ph type="dt" idx="12"/>
          </p:nvPr>
        </p:nvSpPr>
        <p:spPr/>
        <p:txBody>
          <a:bodyPr/>
          <a:lstStyle/>
          <a:p>
            <a:fld id="{70FB251C-2018-4F4B-973B-3D329B90E57C}" type="datetime1">
              <a:rPr lang="en-US" smtClean="0">
                <a:solidFill>
                  <a:prstClr val="black"/>
                </a:solidFill>
              </a:rPr>
              <a:pPr/>
              <a:t>11/14/2016</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32</a:t>
            </a:fld>
            <a:endParaRPr lang="en-US">
              <a:solidFill>
                <a:prstClr val="black"/>
              </a:solidFill>
            </a:endParaRPr>
          </a:p>
        </p:txBody>
      </p:sp>
      <p:sp>
        <p:nvSpPr>
          <p:cNvPr id="8" name="Footer Placeholder 4"/>
          <p:cNvSpPr>
            <a:spLocks noGrp="1"/>
          </p:cNvSpPr>
          <p:nvPr>
            <p:ph type="ftr" sz="quarter" idx="4"/>
          </p:nvPr>
        </p:nvSpPr>
        <p:spPr>
          <a:xfrm>
            <a:off x="0" y="8686800"/>
            <a:ext cx="5920740" cy="355964"/>
          </a:xfrm>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Surface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925851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default setting should always be </a:t>
            </a:r>
            <a:r>
              <a:rPr lang="en-US" b="1"/>
              <a:t>Not an admin</a:t>
            </a:r>
            <a:r>
              <a:rPr lang="en-US"/>
              <a:t>, unless the user genuinely requires additional access to do their job.</a:t>
            </a:r>
          </a:p>
        </p:txBody>
      </p:sp>
      <p:sp>
        <p:nvSpPr>
          <p:cNvPr id="4" name="Slide Number Placeholder 3"/>
          <p:cNvSpPr>
            <a:spLocks noGrp="1"/>
          </p:cNvSpPr>
          <p:nvPr>
            <p:ph type="sldNum" sz="quarter" idx="10"/>
          </p:nvPr>
        </p:nvSpPr>
        <p:spPr/>
        <p:txBody>
          <a:bodyPr/>
          <a:lstStyle/>
          <a:p>
            <a:fld id="{675416BA-65F7-274A-AD61-D0FA78F3AA6E}" type="slidenum">
              <a:rPr lang="en-US" smtClean="0"/>
              <a:pPr/>
              <a:t>33</a:t>
            </a:fld>
            <a:endParaRPr lang="en-US"/>
          </a:p>
        </p:txBody>
      </p:sp>
    </p:spTree>
    <p:extLst>
      <p:ext uri="{BB962C8B-B14F-4D97-AF65-F5344CB8AC3E}">
        <p14:creationId xmlns:p14="http://schemas.microsoft.com/office/powerpoint/2010/main" val="760770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Provider users can be created using the Partner Center portal (as</a:t>
            </a:r>
            <a:r>
              <a:rPr lang="en-US" baseline="0"/>
              <a:t> this screen shot shows) or using the Azure Active Directory portal at manage.windowsazure.com. </a:t>
            </a:r>
          </a:p>
          <a:p>
            <a:endParaRPr lang="en-US"/>
          </a:p>
          <a:p>
            <a:r>
              <a:rPr lang="en-US"/>
              <a:t>The left hand options</a:t>
            </a:r>
            <a:r>
              <a:rPr lang="en-US" baseline="0"/>
              <a:t> are the roles for customer management (agents).</a:t>
            </a:r>
          </a:p>
          <a:p>
            <a:r>
              <a:rPr lang="en-US" baseline="0"/>
              <a:t>The right hand options are for managing the provider (admins).</a:t>
            </a:r>
          </a:p>
          <a:p>
            <a:r>
              <a:rPr lang="en-US" baseline="0"/>
              <a:t>It is a best practice to be either an agent or an admin but not both.</a:t>
            </a:r>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11/14/2016 4:51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a:p>
        </p:txBody>
      </p:sp>
    </p:spTree>
    <p:extLst>
      <p:ext uri="{BB962C8B-B14F-4D97-AF65-F5344CB8AC3E}">
        <p14:creationId xmlns:p14="http://schemas.microsoft.com/office/powerpoint/2010/main" val="1925194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a new Azure CSP subscription is ordered for a customer, the provider’s Admin Agent Group</a:t>
            </a:r>
            <a:r>
              <a:rPr lang="en-US" baseline="0"/>
              <a:t> is set to be the owner of the subscription. The customer has no rights to the subscription unless specifically granted. </a:t>
            </a:r>
            <a:endParaRPr lang="en-US"/>
          </a:p>
        </p:txBody>
      </p:sp>
      <p:sp>
        <p:nvSpPr>
          <p:cNvPr id="4" name="Slide Number Placeholder 3"/>
          <p:cNvSpPr>
            <a:spLocks noGrp="1"/>
          </p:cNvSpPr>
          <p:nvPr>
            <p:ph type="sldNum" sz="quarter" idx="10"/>
          </p:nvPr>
        </p:nvSpPr>
        <p:spPr/>
        <p:txBody>
          <a:bodyPr/>
          <a:lstStyle/>
          <a:p>
            <a:fld id="{675416BA-65F7-274A-AD61-D0FA78F3AA6E}" type="slidenum">
              <a:rPr lang="en-US" smtClean="0"/>
              <a:pPr/>
              <a:t>37</a:t>
            </a:fld>
            <a:endParaRPr lang="en-US"/>
          </a:p>
        </p:txBody>
      </p:sp>
    </p:spTree>
    <p:extLst>
      <p:ext uri="{BB962C8B-B14F-4D97-AF65-F5344CB8AC3E}">
        <p14:creationId xmlns:p14="http://schemas.microsoft.com/office/powerpoint/2010/main" val="3011949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11/14/2016 4:51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42</a:t>
            </a:fld>
            <a:endParaRPr lang="en-US"/>
          </a:p>
        </p:txBody>
      </p:sp>
    </p:spTree>
    <p:extLst>
      <p:ext uri="{BB962C8B-B14F-4D97-AF65-F5344CB8AC3E}">
        <p14:creationId xmlns:p14="http://schemas.microsoft.com/office/powerpoint/2010/main" val="3898586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we switch to ARM mode and get into the context of the customer</a:t>
            </a:r>
          </a:p>
          <a:p>
            <a:endParaRPr lang="en-US"/>
          </a:p>
          <a:p>
            <a:r>
              <a:rPr lang="en-US"/>
              <a:t>(Fade) Next we create an azure application. Make sure to</a:t>
            </a:r>
            <a:r>
              <a:rPr lang="en-US" baseline="0"/>
              <a:t> save the application ID generated and the password you used</a:t>
            </a:r>
          </a:p>
          <a:p>
            <a:endParaRPr lang="en-US" baseline="0"/>
          </a:p>
          <a:p>
            <a:r>
              <a:rPr lang="en-US" baseline="0"/>
              <a:t>(Fade) Then we create the service principal and give it the owner role assignment</a:t>
            </a:r>
          </a:p>
          <a:p>
            <a:endParaRPr lang="en-US" baseline="0"/>
          </a:p>
          <a:p>
            <a:r>
              <a:rPr lang="en-US" baseline="0"/>
              <a:t>(Fade)Then we get the subscription, the application credentials (use the password from before), and assign it to the subscription. </a:t>
            </a:r>
            <a:endParaRPr lang="en-US"/>
          </a:p>
        </p:txBody>
      </p:sp>
      <p:sp>
        <p:nvSpPr>
          <p:cNvPr id="4" name="Slide Number Placeholder 3"/>
          <p:cNvSpPr>
            <a:spLocks noGrp="1"/>
          </p:cNvSpPr>
          <p:nvPr>
            <p:ph type="sldNum" sz="quarter" idx="10"/>
          </p:nvPr>
        </p:nvSpPr>
        <p:spPr/>
        <p:txBody>
          <a:bodyPr/>
          <a:lstStyle/>
          <a:p>
            <a:fld id="{675416BA-65F7-274A-AD61-D0FA78F3AA6E}" type="slidenum">
              <a:rPr lang="en-US"/>
              <a:pPr/>
              <a:t>45</a:t>
            </a:fld>
            <a:endParaRPr lang="en-US"/>
          </a:p>
        </p:txBody>
      </p:sp>
    </p:spTree>
    <p:extLst>
      <p:ext uri="{BB962C8B-B14F-4D97-AF65-F5344CB8AC3E}">
        <p14:creationId xmlns:p14="http://schemas.microsoft.com/office/powerpoint/2010/main" val="29890411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a:t>Setup the request headers using the application ID and application password from creating the service principal</a:t>
            </a:r>
          </a:p>
          <a:p>
            <a:pPr marL="228600" indent="-228600">
              <a:buAutoNum type="arabicPeriod"/>
            </a:pPr>
            <a:r>
              <a:rPr lang="en-US" baseline="0"/>
              <a:t>(Fade) Create the request URL including the customer tenant ID</a:t>
            </a:r>
          </a:p>
          <a:p>
            <a:pPr marL="228600" indent="-228600">
              <a:buAutoNum type="arabicPeriod"/>
            </a:pPr>
            <a:r>
              <a:rPr lang="en-US" baseline="0"/>
              <a:t>(Fade) Save the token for later use. </a:t>
            </a:r>
            <a:r>
              <a:rPr lang="en-US"/>
              <a:t>The </a:t>
            </a:r>
            <a:r>
              <a:rPr lang="en-US" err="1"/>
              <a:t>AADTokenDetials</a:t>
            </a:r>
            <a:r>
              <a:rPr lang="en-US" baseline="0"/>
              <a:t> class is a simple class that mimics the return data. Of note are the </a:t>
            </a:r>
            <a:r>
              <a:rPr lang="en-US" baseline="0" err="1"/>
              <a:t>expires_in</a:t>
            </a:r>
            <a:r>
              <a:rPr lang="en-US" baseline="0"/>
              <a:t> property which can be used with a caching strategy and the </a:t>
            </a:r>
            <a:r>
              <a:rPr lang="en-US" baseline="0" err="1"/>
              <a:t>access_token</a:t>
            </a:r>
            <a:r>
              <a:rPr lang="en-US" baseline="0"/>
              <a:t> which is what is required for Azure REST API calls.</a:t>
            </a:r>
            <a:endParaRPr lang="en-US"/>
          </a:p>
        </p:txBody>
      </p:sp>
      <p:sp>
        <p:nvSpPr>
          <p:cNvPr id="4" name="Slide Number Placeholder 3"/>
          <p:cNvSpPr>
            <a:spLocks noGrp="1"/>
          </p:cNvSpPr>
          <p:nvPr>
            <p:ph type="sldNum" sz="quarter" idx="10"/>
          </p:nvPr>
        </p:nvSpPr>
        <p:spPr/>
        <p:txBody>
          <a:bodyPr/>
          <a:lstStyle/>
          <a:p>
            <a:fld id="{675416BA-65F7-274A-AD61-D0FA78F3AA6E}" type="slidenum">
              <a:rPr lang="en-US"/>
              <a:pPr/>
              <a:t>46</a:t>
            </a:fld>
            <a:endParaRPr lang="en-US"/>
          </a:p>
        </p:txBody>
      </p:sp>
    </p:spTree>
    <p:extLst>
      <p:ext uri="{BB962C8B-B14F-4D97-AF65-F5344CB8AC3E}">
        <p14:creationId xmlns:p14="http://schemas.microsoft.com/office/powerpoint/2010/main" val="1279169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Set up the</a:t>
            </a:r>
            <a:r>
              <a:rPr lang="en-US" baseline="0"/>
              <a:t> request headers using the access token for the service principal</a:t>
            </a:r>
          </a:p>
          <a:p>
            <a:pPr marL="228600" indent="-228600">
              <a:buAutoNum type="arabicPeriod"/>
            </a:pPr>
            <a:r>
              <a:rPr lang="en-US" baseline="0"/>
              <a:t>(Fade) Provide the URI for the call, using the customer’s subscription ID which can be obtained from the Partner Center portal or CREST API calls.</a:t>
            </a:r>
          </a:p>
          <a:p>
            <a:pPr marL="228600" indent="-228600">
              <a:buAutoNum type="arabicPeriod"/>
            </a:pPr>
            <a:r>
              <a:rPr lang="en-US" baseline="0"/>
              <a:t>(Fade) Make the call and process the results.</a:t>
            </a:r>
          </a:p>
          <a:p>
            <a:pPr marL="0" indent="0">
              <a:buNone/>
            </a:pPr>
            <a:endParaRPr lang="en-US"/>
          </a:p>
        </p:txBody>
      </p:sp>
      <p:sp>
        <p:nvSpPr>
          <p:cNvPr id="4" name="Slide Number Placeholder 3"/>
          <p:cNvSpPr>
            <a:spLocks noGrp="1"/>
          </p:cNvSpPr>
          <p:nvPr>
            <p:ph type="sldNum" sz="quarter" idx="10"/>
          </p:nvPr>
        </p:nvSpPr>
        <p:spPr/>
        <p:txBody>
          <a:bodyPr/>
          <a:lstStyle/>
          <a:p>
            <a:fld id="{675416BA-65F7-274A-AD61-D0FA78F3AA6E}" type="slidenum">
              <a:rPr lang="en-US"/>
              <a:pPr/>
              <a:t>47</a:t>
            </a:fld>
            <a:endParaRPr lang="en-US"/>
          </a:p>
        </p:txBody>
      </p:sp>
    </p:spTree>
    <p:extLst>
      <p:ext uri="{BB962C8B-B14F-4D97-AF65-F5344CB8AC3E}">
        <p14:creationId xmlns:p14="http://schemas.microsoft.com/office/powerpoint/2010/main" val="2194962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kern="1200">
              <a:solidFill>
                <a:schemeClr val="tx1"/>
              </a:solidFill>
              <a:effectLst/>
              <a:latin typeface="Segoe UI Light" pitchFamily="34" charset="0"/>
              <a:ea typeface="+mn-ea"/>
              <a:cs typeface="+mn-cs"/>
            </a:endParaRPr>
          </a:p>
        </p:txBody>
      </p:sp>
      <p:sp>
        <p:nvSpPr>
          <p:cNvPr id="4" name="Slide Number Placeholder 3"/>
          <p:cNvSpPr>
            <a:spLocks noGrp="1"/>
          </p:cNvSpPr>
          <p:nvPr>
            <p:ph type="sldNum" sz="quarter" idx="10"/>
          </p:nvPr>
        </p:nvSpPr>
        <p:spPr/>
        <p:txBody>
          <a:bodyPr/>
          <a:lstStyle/>
          <a:p>
            <a:fld id="{0A7327B1-EA79-42BA-8B82-860D37DAB89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5888463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6917FFD-5E86-4B79-94BA-60236245B09C}" type="datetime1">
              <a:rPr lang="en-US" smtClean="0">
                <a:solidFill>
                  <a:prstClr val="black"/>
                </a:solidFill>
              </a:rPr>
              <a:pPr/>
              <a:t>11/14/2016</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8605214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900" kern="1200">
                <a:solidFill>
                  <a:schemeClr val="tx1"/>
                </a:solidFill>
                <a:effectLst/>
                <a:latin typeface="Segoe UI Light" pitchFamily="34" charset="0"/>
                <a:ea typeface="+mn-ea"/>
                <a:cs typeface="+mn-cs"/>
              </a:rPr>
              <a:t>There are twenty-two built-in Azure RBAC roles for controlling access to Azure resources:</a:t>
            </a:r>
          </a:p>
          <a:p>
            <a:pPr lvl="0"/>
            <a:r>
              <a:rPr lang="en-US" sz="900" kern="1200">
                <a:solidFill>
                  <a:schemeClr val="tx1"/>
                </a:solidFill>
                <a:effectLst/>
                <a:latin typeface="Segoe UI Light" pitchFamily="34" charset="0"/>
                <a:ea typeface="+mn-ea"/>
                <a:cs typeface="+mn-cs"/>
              </a:rPr>
              <a:t>The </a:t>
            </a:r>
            <a:r>
              <a:rPr lang="en-US" sz="900" b="1" kern="1200">
                <a:solidFill>
                  <a:schemeClr val="tx1"/>
                </a:solidFill>
                <a:effectLst/>
                <a:latin typeface="Segoe UI Light" pitchFamily="34" charset="0"/>
                <a:ea typeface="+mn-ea"/>
                <a:cs typeface="+mn-cs"/>
              </a:rPr>
              <a:t>Owner</a:t>
            </a:r>
            <a:r>
              <a:rPr lang="en-US" sz="900" kern="1200">
                <a:solidFill>
                  <a:schemeClr val="tx1"/>
                </a:solidFill>
                <a:effectLst/>
                <a:latin typeface="Segoe UI Light" pitchFamily="34" charset="0"/>
                <a:ea typeface="+mn-ea"/>
                <a:cs typeface="+mn-cs"/>
              </a:rPr>
              <a:t> can perform all management operations for a resource and its child resources including access management or granting access to others. </a:t>
            </a:r>
          </a:p>
          <a:p>
            <a:pPr lvl="0"/>
            <a:r>
              <a:rPr lang="en-US" sz="900" kern="1200">
                <a:solidFill>
                  <a:schemeClr val="tx1"/>
                </a:solidFill>
                <a:effectLst/>
                <a:latin typeface="Segoe UI Light" pitchFamily="34" charset="0"/>
                <a:ea typeface="+mn-ea"/>
                <a:cs typeface="+mn-cs"/>
              </a:rPr>
              <a:t>The </a:t>
            </a:r>
            <a:r>
              <a:rPr lang="en-US" sz="900" b="1" kern="1200">
                <a:solidFill>
                  <a:schemeClr val="tx1"/>
                </a:solidFill>
                <a:effectLst/>
                <a:latin typeface="Segoe UI Light" pitchFamily="34" charset="0"/>
                <a:ea typeface="+mn-ea"/>
                <a:cs typeface="+mn-cs"/>
              </a:rPr>
              <a:t>Contributor</a:t>
            </a:r>
            <a:r>
              <a:rPr lang="en-US" sz="900" kern="1200">
                <a:solidFill>
                  <a:schemeClr val="tx1"/>
                </a:solidFill>
                <a:effectLst/>
                <a:latin typeface="Segoe UI Light" pitchFamily="34" charset="0"/>
                <a:ea typeface="+mn-ea"/>
                <a:cs typeface="+mn-cs"/>
              </a:rPr>
              <a:t> can perform all management operations for a resource including create and delete resources. A contributor cannot grant access to others. </a:t>
            </a:r>
          </a:p>
          <a:p>
            <a:pPr lvl="0"/>
            <a:r>
              <a:rPr lang="en-US" sz="900" kern="1200">
                <a:solidFill>
                  <a:schemeClr val="tx1"/>
                </a:solidFill>
                <a:effectLst/>
                <a:latin typeface="Segoe UI Light" pitchFamily="34" charset="0"/>
                <a:ea typeface="+mn-ea"/>
                <a:cs typeface="+mn-cs"/>
              </a:rPr>
              <a:t>The </a:t>
            </a:r>
            <a:r>
              <a:rPr lang="en-US" sz="900" b="1" kern="1200">
                <a:solidFill>
                  <a:schemeClr val="tx1"/>
                </a:solidFill>
                <a:effectLst/>
                <a:latin typeface="Segoe UI Light" pitchFamily="34" charset="0"/>
                <a:ea typeface="+mn-ea"/>
                <a:cs typeface="+mn-cs"/>
              </a:rPr>
              <a:t>Reader</a:t>
            </a:r>
            <a:r>
              <a:rPr lang="en-US" sz="900" kern="1200">
                <a:solidFill>
                  <a:schemeClr val="tx1"/>
                </a:solidFill>
                <a:effectLst/>
                <a:latin typeface="Segoe UI Light" pitchFamily="34" charset="0"/>
                <a:ea typeface="+mn-ea"/>
                <a:cs typeface="+mn-cs"/>
              </a:rPr>
              <a:t> has read-only access to a resource and its child resources. A Reader cannot read secrets. </a:t>
            </a:r>
          </a:p>
          <a:p>
            <a:endParaRPr lang="en-US"/>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3A5C127-CB05-47B6-8D1E-7BC74A68F508}" type="datetime8">
              <a:rPr lang="en-US" smtClean="0">
                <a:solidFill>
                  <a:prstClr val="black"/>
                </a:solidFill>
              </a:rPr>
              <a:pPr/>
              <a:t>11/14/2016 4:51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5323519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97EC2E71-BC3B-49B8-B2BF-93DCC9B91A9A}" type="datetime1">
              <a:rPr lang="en-US" smtClean="0"/>
              <a:t>11/14/2016</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59</a:t>
            </a:fld>
            <a:endParaRPr lang="en-US"/>
          </a:p>
        </p:txBody>
      </p:sp>
      <p:sp>
        <p:nvSpPr>
          <p:cNvPr id="10" name="Footer Placeholder 9"/>
          <p:cNvSpPr>
            <a:spLocks noGrp="1"/>
          </p:cNvSpPr>
          <p:nvPr>
            <p:ph type="ftr" sz="quarter" idx="1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3688096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3B37D1C-07F4-4FD1-A5A4-37AD88C43B89}" type="datetime1">
              <a:rPr lang="en-US" smtClean="0"/>
              <a:t>11/14/2016</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65</a:t>
            </a:fld>
            <a:endParaRPr lang="en-US"/>
          </a:p>
        </p:txBody>
      </p:sp>
      <p:sp>
        <p:nvSpPr>
          <p:cNvPr id="10" name="Footer Placeholder 9"/>
          <p:cNvSpPr>
            <a:spLocks noGrp="1"/>
          </p:cNvSpPr>
          <p:nvPr>
            <p:ph type="ftr" sz="quarter" idx="1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6313053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3B37D1C-07F4-4FD1-A5A4-37AD88C43B89}" type="datetime1">
              <a:rPr lang="en-US" smtClean="0"/>
              <a:t>11/14/2016</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66</a:t>
            </a:fld>
            <a:endParaRPr lang="en-US"/>
          </a:p>
        </p:txBody>
      </p:sp>
      <p:sp>
        <p:nvSpPr>
          <p:cNvPr id="10" name="Footer Placeholder 9"/>
          <p:cNvSpPr>
            <a:spLocks noGrp="1"/>
          </p:cNvSpPr>
          <p:nvPr>
            <p:ph type="ftr" sz="quarter" idx="1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780289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3B37D1C-07F4-4FD1-A5A4-37AD88C43B89}" type="datetime1">
              <a:rPr lang="en-US" smtClean="0"/>
              <a:t>11/14/2016</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68</a:t>
            </a:fld>
            <a:endParaRPr lang="en-US"/>
          </a:p>
        </p:txBody>
      </p:sp>
      <p:sp>
        <p:nvSpPr>
          <p:cNvPr id="10" name="Footer Placeholder 9"/>
          <p:cNvSpPr>
            <a:spLocks noGrp="1"/>
          </p:cNvSpPr>
          <p:nvPr>
            <p:ph type="ftr" sz="quarter" idx="1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3168681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97EC2E71-BC3B-49B8-B2BF-93DCC9B91A9A}" type="datetime1">
              <a:rPr lang="en-US" smtClean="0"/>
              <a:t>11/14/2016</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70</a:t>
            </a:fld>
            <a:endParaRPr lang="en-US"/>
          </a:p>
        </p:txBody>
      </p:sp>
      <p:sp>
        <p:nvSpPr>
          <p:cNvPr id="10" name="Footer Placeholder 9"/>
          <p:cNvSpPr>
            <a:spLocks noGrp="1"/>
          </p:cNvSpPr>
          <p:nvPr>
            <p:ph type="ftr" sz="quarter" idx="1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3667698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fld id="{9ECFB08E-041A-4965-8398-DBA9E8260AC3}" type="datetime1">
              <a:rPr lang="en-US">
                <a:solidFill>
                  <a:prstClr val="black"/>
                </a:solidFill>
              </a:rPr>
              <a:pPr/>
              <a:t>11/14/2016</a:t>
            </a:fld>
            <a:endParaRPr lang="en-US">
              <a:solidFill>
                <a:prstClr val="black"/>
              </a:solidFill>
            </a:endParaRPr>
          </a:p>
        </p:txBody>
      </p:sp>
      <p:sp>
        <p:nvSpPr>
          <p:cNvPr id="5" name="Slide Number Placeholder 4"/>
          <p:cNvSpPr>
            <a:spLocks noGrp="1"/>
          </p:cNvSpPr>
          <p:nvPr>
            <p:ph type="sldNum" sz="quarter" idx="11"/>
          </p:nvPr>
        </p:nvSpPr>
        <p:spPr/>
        <p:txBody>
          <a:bodyPr/>
          <a:lstStyle/>
          <a:p>
            <a:fld id="{8B263312-38AA-4E1E-B2B5-0F8F122B24FE}" type="slidenum">
              <a:rPr lang="en-US">
                <a:solidFill>
                  <a:prstClr val="black"/>
                </a:solidFill>
              </a:rPr>
              <a:pPr/>
              <a:t>72</a:t>
            </a:fld>
            <a:endParaRPr lang="en-US">
              <a:solidFill>
                <a:prstClr val="black"/>
              </a:solidFill>
            </a:endParaRPr>
          </a:p>
        </p:txBody>
      </p:sp>
      <p:sp>
        <p:nvSpPr>
          <p:cNvPr id="6" name="Header Placeholder 5"/>
          <p:cNvSpPr>
            <a:spLocks noGrp="1"/>
          </p:cNvSpPr>
          <p:nvPr>
            <p:ph type="hdr" sz="quarter" idx="12"/>
          </p:nvPr>
        </p:nvSpPr>
        <p:spPr/>
        <p:txBody>
          <a:bodyPr/>
          <a:lstStyle/>
          <a:p>
            <a:endParaRPr lang="en-US">
              <a:solidFill>
                <a:prstClr val="black"/>
              </a:solidFill>
            </a:endParaRPr>
          </a:p>
        </p:txBody>
      </p:sp>
      <p:sp>
        <p:nvSpPr>
          <p:cNvPr id="7" name="Footer Placeholder 6"/>
          <p:cNvSpPr>
            <a:spLocks noGrp="1"/>
          </p:cNvSpPr>
          <p:nvPr>
            <p:ph type="ftr" sz="quarter" idx="13"/>
          </p:nvPr>
        </p:nvSpPr>
        <p:spPr/>
        <p:txBody>
          <a:bodyPr/>
          <a:lstStyle/>
          <a:p>
            <a:r>
              <a:rPr lang="en-US" sz="50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a:solidFill>
                  <a:srgbClr val="000000"/>
                </a:solidFill>
                <a:latin typeface="Segoe UI" pitchFamily="34" charset="0"/>
              </a:rPr>
            </a:br>
            <a:r>
              <a:rPr lang="en-US" sz="50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21964998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11/14/2016 4:51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74</a:t>
            </a:fld>
            <a:endParaRPr lang="en-US"/>
          </a:p>
        </p:txBody>
      </p:sp>
    </p:spTree>
    <p:extLst>
      <p:ext uri="{BB962C8B-B14F-4D97-AF65-F5344CB8AC3E}">
        <p14:creationId xmlns:p14="http://schemas.microsoft.com/office/powerpoint/2010/main" val="32222941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4198042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a:solidFill>
                  <a:schemeClr val="tx1"/>
                </a:solidFill>
                <a:effectLst/>
                <a:latin typeface="Segoe UI Light" pitchFamily="34" charset="0"/>
                <a:ea typeface="+mn-ea"/>
                <a:cs typeface="+mn-cs"/>
              </a:rPr>
              <a:t>Windows Azure is a broad stack of services that runs in our datacenters globally. </a:t>
            </a:r>
          </a:p>
          <a:p>
            <a:endParaRPr lang="en-US" sz="1000" kern="1200">
              <a:solidFill>
                <a:schemeClr val="tx1"/>
              </a:solidFill>
              <a:effectLst/>
              <a:latin typeface="Segoe UI Light" pitchFamily="34" charset="0"/>
              <a:ea typeface="+mn-ea"/>
              <a:cs typeface="+mn-cs"/>
            </a:endParaRPr>
          </a:p>
          <a:p>
            <a:r>
              <a:rPr lang="en-US" sz="1000" kern="1200">
                <a:solidFill>
                  <a:schemeClr val="tx1"/>
                </a:solidFill>
                <a:effectLst/>
                <a:latin typeface="Segoe UI Light" pitchFamily="34" charset="0"/>
                <a:ea typeface="+mn-ea"/>
                <a:cs typeface="+mn-cs"/>
              </a:rPr>
              <a:t>Think of the different services as </a:t>
            </a:r>
            <a:r>
              <a:rPr lang="en-US" sz="1000" i="1" kern="1200">
                <a:solidFill>
                  <a:schemeClr val="tx1"/>
                </a:solidFill>
                <a:effectLst/>
                <a:latin typeface="Segoe UI Light" pitchFamily="34" charset="0"/>
                <a:ea typeface="+mn-ea"/>
                <a:cs typeface="+mn-cs"/>
              </a:rPr>
              <a:t>building blocks.</a:t>
            </a:r>
            <a:r>
              <a:rPr lang="en-US" sz="1000" kern="1200">
                <a:solidFill>
                  <a:schemeClr val="tx1"/>
                </a:solidFill>
                <a:effectLst/>
                <a:latin typeface="Segoe UI Light" pitchFamily="34" charset="0"/>
                <a:ea typeface="+mn-ea"/>
                <a:cs typeface="+mn-cs"/>
              </a:rPr>
              <a:t> These services can be categorized</a:t>
            </a:r>
            <a:r>
              <a:rPr lang="en-US" sz="1000" kern="1200" baseline="0">
                <a:solidFill>
                  <a:schemeClr val="tx1"/>
                </a:solidFill>
                <a:effectLst/>
                <a:latin typeface="Segoe UI Light" pitchFamily="34" charset="0"/>
                <a:ea typeface="+mn-ea"/>
                <a:cs typeface="+mn-cs"/>
              </a:rPr>
              <a:t> into three classes – </a:t>
            </a:r>
          </a:p>
          <a:p>
            <a:r>
              <a:rPr lang="en-US" sz="1000" b="1" kern="1200" baseline="0">
                <a:solidFill>
                  <a:schemeClr val="tx1"/>
                </a:solidFill>
                <a:effectLst/>
                <a:latin typeface="Segoe UI Light" pitchFamily="34" charset="0"/>
                <a:ea typeface="+mn-ea"/>
                <a:cs typeface="+mn-cs"/>
              </a:rPr>
              <a:t>Infrastructure services </a:t>
            </a:r>
            <a:r>
              <a:rPr lang="en-US" sz="1000" kern="1200" baseline="0">
                <a:solidFill>
                  <a:schemeClr val="tx1"/>
                </a:solidFill>
                <a:effectLst/>
                <a:latin typeface="Segoe UI Light" pitchFamily="34" charset="0"/>
                <a:ea typeface="+mn-ea"/>
                <a:cs typeface="+mn-cs"/>
              </a:rPr>
              <a:t>which are lower level building blocks, </a:t>
            </a:r>
          </a:p>
          <a:p>
            <a:r>
              <a:rPr lang="en-US" sz="1000" b="1" kern="1200" baseline="0">
                <a:solidFill>
                  <a:schemeClr val="tx1"/>
                </a:solidFill>
                <a:effectLst/>
                <a:latin typeface="Segoe UI Light" pitchFamily="34" charset="0"/>
                <a:ea typeface="+mn-ea"/>
                <a:cs typeface="+mn-cs"/>
              </a:rPr>
              <a:t>Data services </a:t>
            </a:r>
            <a:r>
              <a:rPr lang="en-US" sz="1000" kern="1200" baseline="0">
                <a:solidFill>
                  <a:schemeClr val="tx1"/>
                </a:solidFill>
                <a:effectLst/>
                <a:latin typeface="Segoe UI Light" pitchFamily="34" charset="0"/>
                <a:ea typeface="+mn-ea"/>
                <a:cs typeface="+mn-cs"/>
              </a:rPr>
              <a:t>that provide storage and data management capabilities to apps, and </a:t>
            </a:r>
          </a:p>
          <a:p>
            <a:r>
              <a:rPr lang="en-US" sz="1000" b="1" kern="1200" baseline="0">
                <a:solidFill>
                  <a:schemeClr val="tx1"/>
                </a:solidFill>
                <a:effectLst/>
                <a:latin typeface="Segoe UI Light" pitchFamily="34" charset="0"/>
                <a:ea typeface="+mn-ea"/>
                <a:cs typeface="+mn-cs"/>
              </a:rPr>
              <a:t>App services</a:t>
            </a:r>
            <a:r>
              <a:rPr lang="en-US" sz="1000" kern="1200" baseline="0">
                <a:solidFill>
                  <a:schemeClr val="tx1"/>
                </a:solidFill>
                <a:effectLst/>
                <a:latin typeface="Segoe UI Light" pitchFamily="34" charset="0"/>
                <a:ea typeface="+mn-ea"/>
                <a:cs typeface="+mn-cs"/>
              </a:rPr>
              <a:t> which provide different capabilities to rapidly develop apps, scale and run apps at a global scale.</a:t>
            </a:r>
            <a:endParaRPr lang="en-US" sz="1000" kern="1200">
              <a:solidFill>
                <a:schemeClr val="tx1"/>
              </a:solidFill>
              <a:effectLst/>
              <a:latin typeface="Segoe UI Light" pitchFamily="34" charset="0"/>
              <a:ea typeface="+mn-ea"/>
              <a:cs typeface="+mn-cs"/>
            </a:endParaRPr>
          </a:p>
          <a:p>
            <a:endParaRPr lang="en-US" sz="1000" kern="120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a:solidFill>
                  <a:prstClr val="black"/>
                </a:solidFill>
              </a:rPr>
              <a:t>Build 2012</a:t>
            </a:r>
          </a:p>
        </p:txBody>
      </p:sp>
      <p:sp>
        <p:nvSpPr>
          <p:cNvPr id="5" name="Footer Placeholder 4"/>
          <p:cNvSpPr>
            <a:spLocks noGrp="1"/>
          </p:cNvSpPr>
          <p:nvPr>
            <p:ph type="ftr" sz="quarter" idx="11"/>
          </p:nvPr>
        </p:nvSpPr>
        <p:spPr/>
        <p:txBody>
          <a:bodyPr/>
          <a:lstStyle/>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FE4590D-5E94-498D-9872-45222547810D}" type="datetime1">
              <a:rPr lang="en-US" smtClean="0">
                <a:solidFill>
                  <a:prstClr val="black"/>
                </a:solidFill>
              </a:rPr>
              <a:pPr/>
              <a:t>11/14/2016</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9986436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5063" y="850900"/>
            <a:ext cx="2992437" cy="1684338"/>
          </a:xfrm>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r>
              <a:rPr lang="en-US"/>
              <a:t>SMSG Readiness</a:t>
            </a: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0E77B2B4-D237-4BCC-95D9-1D4EDEE25D63}" type="datetime1">
              <a:rPr lang="en-US" smtClean="0"/>
              <a:t>11/14/2016</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77</a:t>
            </a:fld>
            <a:endParaRPr lang="en-US"/>
          </a:p>
        </p:txBody>
      </p:sp>
    </p:spTree>
    <p:extLst>
      <p:ext uri="{BB962C8B-B14F-4D97-AF65-F5344CB8AC3E}">
        <p14:creationId xmlns:p14="http://schemas.microsoft.com/office/powerpoint/2010/main" val="24005006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5063" y="850900"/>
            <a:ext cx="2992437" cy="168433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gradFill>
                  <a:gsLst>
                    <a:gs pos="1250">
                      <a:prstClr val="black"/>
                    </a:gs>
                    <a:gs pos="100000">
                      <a:prstClr val="black"/>
                    </a:gs>
                  </a:gsLst>
                  <a:lin ang="5400000" scaled="0"/>
                </a:gradFill>
              </a:rPr>
              <a:t>Build 2012</a:t>
            </a:r>
          </a:p>
        </p:txBody>
      </p:sp>
      <p:sp>
        <p:nvSpPr>
          <p:cNvPr id="5" name="Footer Placeholder 4"/>
          <p:cNvSpPr>
            <a:spLocks noGrp="1"/>
          </p:cNvSpPr>
          <p:nvPr>
            <p:ph type="ftr" sz="quarter" idx="11"/>
          </p:nvPr>
        </p:nvSpPr>
        <p:spPr/>
        <p:txBody>
          <a:bodyPr/>
          <a:lstStyle/>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BF1516E-D76E-4608-A7C9-8C02BCC4C7B4}" type="datetime1">
              <a:rPr lang="en-US" smtClean="0">
                <a:solidFill>
                  <a:prstClr val="black"/>
                </a:solidFill>
              </a:rPr>
              <a:pPr/>
              <a:t>11/14/2016</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9537999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1" indent="0" algn="l" defTabSz="932742" rtl="0" eaLnBrk="1" fontAlgn="auto" latinLnBrk="0" hangingPunct="1">
              <a:lnSpc>
                <a:spcPct val="90000"/>
              </a:lnSpc>
              <a:spcBef>
                <a:spcPts val="0"/>
              </a:spcBef>
              <a:spcAft>
                <a:spcPts val="340"/>
              </a:spcAft>
              <a:buClrTx/>
              <a:buSzTx/>
              <a:buFontTx/>
              <a:buNone/>
              <a:tabLst/>
              <a:defRPr/>
            </a:pPr>
            <a:r>
              <a:rPr lang="en-US"/>
              <a:t>Azure Resource Management (ARM) environment, a subscription now has two administrative models: Service Management and Azure Resource Management. With ARM the subscription is no longer needed as an administrative boundary.  ARM provides a more granular Roles Based Access Control (RBAC) model for assigning administrative rights at the resource level. RBAC is currently being released in stages, 22 new roles have been released and user defined roles is coming in a future release. There will be some complexity during the coexistence of the service management and resource management environments and will need to be carefully considered.</a:t>
            </a:r>
          </a:p>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3A5C127-CB05-47B6-8D1E-7BC74A68F508}" type="datetime8">
              <a:rPr lang="en-US" smtClean="0"/>
              <a:t>11/14/2016 4:51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80</a:t>
            </a:fld>
            <a:endParaRPr lang="en-US"/>
          </a:p>
        </p:txBody>
      </p:sp>
    </p:spTree>
    <p:extLst>
      <p:ext uri="{BB962C8B-B14F-4D97-AF65-F5344CB8AC3E}">
        <p14:creationId xmlns:p14="http://schemas.microsoft.com/office/powerpoint/2010/main" val="25898828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15491530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201F18-C7BD-4C07-B05C-F9BF48195D78}"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41723692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201F18-C7BD-4C07-B05C-F9BF48195D78}"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15102230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solidFill>
                  <a:prstClr val="black"/>
                </a:solidFill>
              </a:rPr>
              <a:t>Microsoft Ignite 2015</a:t>
            </a:r>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solidFill>
                  <a:prstClr val="black"/>
                </a:solidFill>
              </a:rPr>
              <a:pPr/>
              <a:t>11/14/2016 4:51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31108424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97</a:t>
            </a:fld>
            <a:endParaRPr lang="en-US">
              <a:solidFill>
                <a:prstClr val="black"/>
              </a:solidFill>
            </a:endParaRPr>
          </a:p>
        </p:txBody>
      </p:sp>
    </p:spTree>
    <p:extLst>
      <p:ext uri="{BB962C8B-B14F-4D97-AF65-F5344CB8AC3E}">
        <p14:creationId xmlns:p14="http://schemas.microsoft.com/office/powerpoint/2010/main" val="15045259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example,</a:t>
            </a:r>
            <a:r>
              <a:rPr lang="en-US" baseline="0"/>
              <a:t> edit the location to being East US. </a:t>
            </a:r>
            <a:endParaRPr lang="en-US"/>
          </a:p>
        </p:txBody>
      </p:sp>
      <p:sp>
        <p:nvSpPr>
          <p:cNvPr id="4" name="Slide Number Placeholder 3"/>
          <p:cNvSpPr>
            <a:spLocks noGrp="1"/>
          </p:cNvSpPr>
          <p:nvPr>
            <p:ph type="sldNum" sz="quarter" idx="10"/>
          </p:nvPr>
        </p:nvSpPr>
        <p:spPr/>
        <p:txBody>
          <a:bodyPr/>
          <a:lstStyle/>
          <a:p>
            <a:fld id="{675416BA-65F7-274A-AD61-D0FA78F3AA6E}" type="slidenum">
              <a:rPr lang="en-US"/>
              <a:pPr/>
              <a:t>101</a:t>
            </a:fld>
            <a:endParaRPr lang="en-US"/>
          </a:p>
        </p:txBody>
      </p:sp>
    </p:spTree>
    <p:extLst>
      <p:ext uri="{BB962C8B-B14F-4D97-AF65-F5344CB8AC3E}">
        <p14:creationId xmlns:p14="http://schemas.microsoft.com/office/powerpoint/2010/main" val="15180969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changes here to match your</a:t>
            </a:r>
            <a:r>
              <a:rPr lang="en-US" baseline="0"/>
              <a:t> deployment needs</a:t>
            </a:r>
            <a:endParaRPr lang="en-US"/>
          </a:p>
        </p:txBody>
      </p:sp>
      <p:sp>
        <p:nvSpPr>
          <p:cNvPr id="4" name="Slide Number Placeholder 3"/>
          <p:cNvSpPr>
            <a:spLocks noGrp="1"/>
          </p:cNvSpPr>
          <p:nvPr>
            <p:ph type="sldNum" sz="quarter" idx="10"/>
          </p:nvPr>
        </p:nvSpPr>
        <p:spPr/>
        <p:txBody>
          <a:bodyPr/>
          <a:lstStyle/>
          <a:p>
            <a:fld id="{675416BA-65F7-274A-AD61-D0FA78F3AA6E}" type="slidenum">
              <a:rPr lang="en-US"/>
              <a:pPr/>
              <a:t>102</a:t>
            </a:fld>
            <a:endParaRPr lang="en-US"/>
          </a:p>
        </p:txBody>
      </p:sp>
    </p:spTree>
    <p:extLst>
      <p:ext uri="{BB962C8B-B14F-4D97-AF65-F5344CB8AC3E}">
        <p14:creationId xmlns:p14="http://schemas.microsoft.com/office/powerpoint/2010/main" val="3836209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a:solidFill>
                  <a:schemeClr val="tx1"/>
                </a:solidFill>
                <a:effectLst/>
                <a:latin typeface="Segoe UI Light" pitchFamily="34" charset="0"/>
                <a:ea typeface="+mn-ea"/>
                <a:cs typeface="+mn-cs"/>
              </a:rPr>
              <a:t>You can use these blocks or</a:t>
            </a:r>
            <a:r>
              <a:rPr lang="en-US" sz="1000" kern="1200" baseline="0">
                <a:solidFill>
                  <a:schemeClr val="tx1"/>
                </a:solidFill>
                <a:effectLst/>
                <a:latin typeface="Segoe UI Light" pitchFamily="34" charset="0"/>
                <a:ea typeface="+mn-ea"/>
                <a:cs typeface="+mn-cs"/>
              </a:rPr>
              <a:t> puzzle pieces </a:t>
            </a:r>
            <a:r>
              <a:rPr lang="en-US" sz="1000" kern="1200">
                <a:solidFill>
                  <a:schemeClr val="tx1"/>
                </a:solidFill>
                <a:effectLst/>
                <a:latin typeface="Segoe UI Light" pitchFamily="34" charset="0"/>
                <a:ea typeface="+mn-ea"/>
                <a:cs typeface="+mn-cs"/>
              </a:rPr>
              <a:t>to rapidly build apps, and then choose an Azure datacenter to run the app. Windows Azure takes care of the underlying management, and provides your app the scale it needs. </a:t>
            </a:r>
          </a:p>
          <a:p>
            <a:endParaRPr lang="en-US" sz="1000" kern="1200">
              <a:solidFill>
                <a:schemeClr val="tx1"/>
              </a:solidFill>
              <a:effectLst/>
              <a:latin typeface="Segoe UI Light" pitchFamily="34" charset="0"/>
              <a:ea typeface="+mn-ea"/>
              <a:cs typeface="+mn-cs"/>
            </a:endParaRPr>
          </a:p>
          <a:p>
            <a:r>
              <a:rPr lang="en-US" sz="1000" kern="1200">
                <a:solidFill>
                  <a:schemeClr val="tx1"/>
                </a:solidFill>
                <a:effectLst/>
                <a:latin typeface="Segoe UI Light" pitchFamily="34" charset="0"/>
                <a:ea typeface="+mn-ea"/>
                <a:cs typeface="+mn-cs"/>
              </a:rPr>
              <a:t>This approach is what industry experts call a </a:t>
            </a:r>
            <a:r>
              <a:rPr lang="en-US" sz="1000" b="1" kern="1200">
                <a:solidFill>
                  <a:schemeClr val="tx1"/>
                </a:solidFill>
                <a:effectLst/>
                <a:latin typeface="Segoe UI Light" pitchFamily="34" charset="0"/>
                <a:ea typeface="+mn-ea"/>
                <a:cs typeface="+mn-cs"/>
              </a:rPr>
              <a:t>Platform as a Service</a:t>
            </a:r>
            <a:r>
              <a:rPr lang="en-US" sz="1000" kern="1200">
                <a:solidFill>
                  <a:schemeClr val="tx1"/>
                </a:solidFill>
                <a:effectLst/>
                <a:latin typeface="Segoe UI Light" pitchFamily="34" charset="0"/>
                <a:ea typeface="+mn-ea"/>
                <a:cs typeface="+mn-cs"/>
              </a:rPr>
              <a:t>. </a:t>
            </a:r>
          </a:p>
          <a:p>
            <a:endParaRPr lang="en-US" sz="1000" kern="1200">
              <a:solidFill>
                <a:schemeClr val="tx1"/>
              </a:solidFill>
              <a:effectLst/>
              <a:latin typeface="Segoe UI Light" pitchFamily="34" charset="0"/>
              <a:ea typeface="+mn-ea"/>
              <a:cs typeface="+mn-cs"/>
            </a:endParaRPr>
          </a:p>
        </p:txBody>
      </p:sp>
      <p:sp>
        <p:nvSpPr>
          <p:cNvPr id="4" name="Header Placeholder 3"/>
          <p:cNvSpPr>
            <a:spLocks noGrp="1"/>
          </p:cNvSpPr>
          <p:nvPr>
            <p:ph type="hdr" sz="quarter" idx="10"/>
          </p:nvPr>
        </p:nvSpPr>
        <p:spPr/>
        <p:txBody>
          <a:bodyPr/>
          <a:lstStyle/>
          <a:p>
            <a:r>
              <a:rPr lang="en-US">
                <a:solidFill>
                  <a:prstClr val="black"/>
                </a:solidFill>
              </a:rPr>
              <a:t>Build 2012</a:t>
            </a:r>
          </a:p>
        </p:txBody>
      </p:sp>
      <p:sp>
        <p:nvSpPr>
          <p:cNvPr id="5" name="Footer Placeholder 4"/>
          <p:cNvSpPr>
            <a:spLocks noGrp="1"/>
          </p:cNvSpPr>
          <p:nvPr>
            <p:ph type="ftr" sz="quarter" idx="11"/>
          </p:nvPr>
        </p:nvSpPr>
        <p:spPr/>
        <p:txBody>
          <a:bodyPr/>
          <a:lstStyle/>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FE4590D-5E94-498D-9872-45222547810D}" type="datetime1">
              <a:rPr lang="en-US" smtClean="0">
                <a:solidFill>
                  <a:prstClr val="black"/>
                </a:solidFill>
              </a:rPr>
              <a:pPr/>
              <a:t>11/14/2016</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7962387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a:solidFill>
                  <a:schemeClr val="tx1"/>
                </a:solidFill>
                <a:effectLst/>
                <a:latin typeface="Segoe UI Light"/>
                <a:ea typeface="+mn-ea"/>
                <a:cs typeface="+mn-cs"/>
              </a:rPr>
              <a:t>If there are errors reported, for example, that the storage account name is not valid, correct the values in the parameters file and try the deployment again with the line above.</a:t>
            </a:r>
          </a:p>
          <a:p>
            <a:pPr lvl="0"/>
            <a:r>
              <a:rPr lang="en-US" sz="1200" kern="1200">
                <a:solidFill>
                  <a:schemeClr val="tx1"/>
                </a:solidFill>
                <a:effectLst/>
                <a:latin typeface="Segoe UI Light"/>
                <a:ea typeface="+mn-ea"/>
                <a:cs typeface="+mn-cs"/>
              </a:rPr>
              <a:t>Once no errors are reported, you can track deployment progress in the Azure Portal following the instructions above for logging into the Azure Portal.</a:t>
            </a:r>
          </a:p>
          <a:p>
            <a:pPr lvl="0"/>
            <a:r>
              <a:rPr lang="en-US" sz="1200" kern="1200">
                <a:solidFill>
                  <a:schemeClr val="tx1"/>
                </a:solidFill>
                <a:effectLst/>
                <a:latin typeface="Segoe UI Light"/>
                <a:ea typeface="+mn-ea"/>
                <a:cs typeface="+mn-cs"/>
              </a:rPr>
              <a:t>Once deployment is completed, connect to the VM from the Azure Portal and make sure VM is accessible</a:t>
            </a:r>
          </a:p>
          <a:p>
            <a:endParaRPr lang="en-US"/>
          </a:p>
        </p:txBody>
      </p:sp>
      <p:sp>
        <p:nvSpPr>
          <p:cNvPr id="4" name="Slide Number Placeholder 3"/>
          <p:cNvSpPr>
            <a:spLocks noGrp="1"/>
          </p:cNvSpPr>
          <p:nvPr>
            <p:ph type="sldNum" sz="quarter" idx="10"/>
          </p:nvPr>
        </p:nvSpPr>
        <p:spPr/>
        <p:txBody>
          <a:bodyPr/>
          <a:lstStyle/>
          <a:p>
            <a:fld id="{675416BA-65F7-274A-AD61-D0FA78F3AA6E}" type="slidenum">
              <a:rPr lang="en-US"/>
              <a:pPr/>
              <a:t>103</a:t>
            </a:fld>
            <a:endParaRPr lang="en-US"/>
          </a:p>
        </p:txBody>
      </p:sp>
    </p:spTree>
    <p:extLst>
      <p:ext uri="{BB962C8B-B14F-4D97-AF65-F5344CB8AC3E}">
        <p14:creationId xmlns:p14="http://schemas.microsoft.com/office/powerpoint/2010/main" val="23480135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5416BA-65F7-274A-AD61-D0FA78F3AA6E}" type="slidenum">
              <a:rPr lang="en-US"/>
              <a:pPr/>
              <a:t>104</a:t>
            </a:fld>
            <a:endParaRPr lang="en-US"/>
          </a:p>
        </p:txBody>
      </p:sp>
    </p:spTree>
    <p:extLst>
      <p:ext uri="{BB962C8B-B14F-4D97-AF65-F5344CB8AC3E}">
        <p14:creationId xmlns:p14="http://schemas.microsoft.com/office/powerpoint/2010/main" val="7176747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pPr/>
              <a:t>11/14/2016 4:51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107</a:t>
            </a:fld>
            <a:endParaRPr lang="en-US">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3467051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a:solidFill>
                  <a:schemeClr val="tx1"/>
                </a:solidFill>
                <a:effectLst/>
                <a:latin typeface="Segoe UI Light" pitchFamily="34" charset="0"/>
                <a:ea typeface="+mn-ea"/>
                <a:cs typeface="+mn-cs"/>
              </a:rPr>
              <a:t>But that is not all that you can do with Azure. Windows Azure also provides infrastructure services which allow for more hands on configuration and management similar the servers you have today. However, they’re hosted in Microsoft datacenters letting you use Azure as if you were operating your own datacenter in the Cloud. For example, you can provision VMs, give them private IP addresses, and connect to them using a VPN from your on-premises environment. Most importantly, this lets Windows Azure mimic your on-premises datacenter and run your current apps with little or no change without the expense of having to own servers of racks, cooling and building costs. Furthermore, you</a:t>
            </a:r>
            <a:r>
              <a:rPr lang="en-US" sz="1000" kern="1200" baseline="0">
                <a:solidFill>
                  <a:schemeClr val="tx1"/>
                </a:solidFill>
                <a:effectLst/>
                <a:latin typeface="Segoe UI Light" pitchFamily="34" charset="0"/>
                <a:ea typeface="+mn-ea"/>
                <a:cs typeface="+mn-cs"/>
              </a:rPr>
              <a:t> can connect the “datacenter” you build in the Cloud to your on-premises  datacenter so the datacenter in the Cloud becomes an extension to your on-premises infrastructure. </a:t>
            </a:r>
          </a:p>
          <a:p>
            <a:endParaRPr lang="en-US" sz="1000" kern="1200" baseline="0">
              <a:solidFill>
                <a:schemeClr val="tx1"/>
              </a:solidFill>
              <a:effectLst/>
              <a:latin typeface="Segoe UI Light" pitchFamily="34" charset="0"/>
              <a:ea typeface="+mn-ea"/>
              <a:cs typeface="+mn-cs"/>
            </a:endParaRPr>
          </a:p>
          <a:p>
            <a:r>
              <a:rPr lang="en-US" sz="1000" kern="1200">
                <a:solidFill>
                  <a:schemeClr val="tx1"/>
                </a:solidFill>
                <a:effectLst/>
                <a:latin typeface="Segoe UI Light" pitchFamily="34" charset="0"/>
                <a:ea typeface="+mn-ea"/>
                <a:cs typeface="+mn-cs"/>
              </a:rPr>
              <a:t>These “building blocks” lets Windows Azure to be used as an </a:t>
            </a:r>
            <a:r>
              <a:rPr lang="en-US" sz="1000" b="1" kern="1200">
                <a:solidFill>
                  <a:schemeClr val="tx1"/>
                </a:solidFill>
                <a:effectLst/>
                <a:latin typeface="Segoe UI Light" pitchFamily="34" charset="0"/>
                <a:ea typeface="+mn-ea"/>
                <a:cs typeface="+mn-cs"/>
              </a:rPr>
              <a:t>Infrastructure-a- a-service</a:t>
            </a:r>
            <a:r>
              <a:rPr lang="en-US" sz="1000" kern="1200">
                <a:solidFill>
                  <a:schemeClr val="tx1"/>
                </a:solidFill>
                <a:effectLst/>
                <a:latin typeface="Segoe UI Light" pitchFamily="34" charset="0"/>
                <a:ea typeface="+mn-ea"/>
                <a:cs typeface="+mn-cs"/>
              </a:rPr>
              <a:t>.</a:t>
            </a:r>
          </a:p>
          <a:p>
            <a:endParaRPr lang="en-US" sz="1000" kern="1200">
              <a:solidFill>
                <a:schemeClr val="tx1"/>
              </a:solidFill>
              <a:effectLst/>
              <a:latin typeface="Segoe UI Light" pitchFamily="34" charset="0"/>
              <a:ea typeface="+mn-ea"/>
              <a:cs typeface="+mn-cs"/>
            </a:endParaRPr>
          </a:p>
          <a:p>
            <a:r>
              <a:rPr lang="en-US" sz="1000" b="1" kern="1200">
                <a:solidFill>
                  <a:schemeClr val="tx1"/>
                </a:solidFill>
                <a:effectLst/>
                <a:latin typeface="Segoe UI Light" pitchFamily="34" charset="0"/>
                <a:ea typeface="+mn-ea"/>
                <a:cs typeface="+mn-cs"/>
              </a:rPr>
              <a:t>So, you see Windows Azure offers </a:t>
            </a:r>
            <a:r>
              <a:rPr lang="en-US" sz="1000" b="1" kern="1200" err="1">
                <a:solidFill>
                  <a:schemeClr val="tx1"/>
                </a:solidFill>
                <a:effectLst/>
                <a:latin typeface="Segoe UI Light" pitchFamily="34" charset="0"/>
                <a:ea typeface="+mn-ea"/>
                <a:cs typeface="+mn-cs"/>
              </a:rPr>
              <a:t>IaaS</a:t>
            </a:r>
            <a:r>
              <a:rPr lang="en-US" sz="1000" b="1" kern="1200">
                <a:solidFill>
                  <a:schemeClr val="tx1"/>
                </a:solidFill>
                <a:effectLst/>
                <a:latin typeface="Segoe UI Light" pitchFamily="34" charset="0"/>
                <a:ea typeface="+mn-ea"/>
                <a:cs typeface="+mn-cs"/>
              </a:rPr>
              <a:t> +</a:t>
            </a:r>
            <a:r>
              <a:rPr lang="en-US" sz="1000" b="1" kern="1200" err="1">
                <a:solidFill>
                  <a:schemeClr val="tx1"/>
                </a:solidFill>
                <a:effectLst/>
                <a:latin typeface="Segoe UI Light" pitchFamily="34" charset="0"/>
                <a:ea typeface="+mn-ea"/>
                <a:cs typeface="+mn-cs"/>
              </a:rPr>
              <a:t>PaaS</a:t>
            </a:r>
            <a:r>
              <a:rPr lang="en-US" sz="1000" b="1" kern="1200">
                <a:solidFill>
                  <a:schemeClr val="tx1"/>
                </a:solidFill>
                <a:effectLst/>
                <a:latin typeface="Segoe UI Light" pitchFamily="34" charset="0"/>
                <a:ea typeface="+mn-ea"/>
                <a:cs typeface="+mn-cs"/>
              </a:rPr>
              <a:t> in one platform. </a:t>
            </a:r>
            <a:r>
              <a:rPr lang="en-US" sz="1000" b="1" kern="1200" err="1">
                <a:solidFill>
                  <a:schemeClr val="tx1"/>
                </a:solidFill>
                <a:effectLst/>
                <a:latin typeface="Segoe UI Light" pitchFamily="34" charset="0"/>
                <a:ea typeface="+mn-ea"/>
                <a:cs typeface="+mn-cs"/>
              </a:rPr>
              <a:t>IaaS</a:t>
            </a:r>
            <a:r>
              <a:rPr lang="en-US" sz="1000" b="1" kern="1200">
                <a:solidFill>
                  <a:schemeClr val="tx1"/>
                </a:solidFill>
                <a:effectLst/>
                <a:latin typeface="Segoe UI Light" pitchFamily="34" charset="0"/>
                <a:ea typeface="+mn-ea"/>
                <a:cs typeface="+mn-cs"/>
              </a:rPr>
              <a:t> provides flexibility, </a:t>
            </a:r>
            <a:r>
              <a:rPr lang="en-US" sz="1000" b="1" kern="1200" err="1">
                <a:solidFill>
                  <a:schemeClr val="tx1"/>
                </a:solidFill>
                <a:effectLst/>
                <a:latin typeface="Segoe UI Light" pitchFamily="34" charset="0"/>
                <a:ea typeface="+mn-ea"/>
                <a:cs typeface="+mn-cs"/>
              </a:rPr>
              <a:t>PaaS</a:t>
            </a:r>
            <a:r>
              <a:rPr lang="en-US" sz="1000" b="1" kern="1200">
                <a:solidFill>
                  <a:schemeClr val="tx1"/>
                </a:solidFill>
                <a:effectLst/>
                <a:latin typeface="Segoe UI Light" pitchFamily="34" charset="0"/>
                <a:ea typeface="+mn-ea"/>
                <a:cs typeface="+mn-cs"/>
              </a:rPr>
              <a:t> eliminates complexity. Use </a:t>
            </a:r>
            <a:r>
              <a:rPr lang="en-US" sz="1000" b="1" kern="1200" err="1">
                <a:solidFill>
                  <a:schemeClr val="tx1"/>
                </a:solidFill>
                <a:effectLst/>
                <a:latin typeface="Segoe UI Light" pitchFamily="34" charset="0"/>
                <a:ea typeface="+mn-ea"/>
                <a:cs typeface="+mn-cs"/>
              </a:rPr>
              <a:t>PaaS</a:t>
            </a:r>
            <a:r>
              <a:rPr lang="en-US" sz="1000" b="1" kern="1200">
                <a:solidFill>
                  <a:schemeClr val="tx1"/>
                </a:solidFill>
                <a:effectLst/>
                <a:latin typeface="Segoe UI Light" pitchFamily="34" charset="0"/>
                <a:ea typeface="+mn-ea"/>
                <a:cs typeface="+mn-cs"/>
              </a:rPr>
              <a:t> where you can, use </a:t>
            </a:r>
            <a:r>
              <a:rPr lang="en-US" sz="1000" b="1" kern="1200" err="1">
                <a:solidFill>
                  <a:schemeClr val="tx1"/>
                </a:solidFill>
                <a:effectLst/>
                <a:latin typeface="Segoe UI Light" pitchFamily="34" charset="0"/>
                <a:ea typeface="+mn-ea"/>
                <a:cs typeface="+mn-cs"/>
              </a:rPr>
              <a:t>IaaS</a:t>
            </a:r>
            <a:r>
              <a:rPr lang="en-US" sz="1000" b="1" kern="1200">
                <a:solidFill>
                  <a:schemeClr val="tx1"/>
                </a:solidFill>
                <a:effectLst/>
                <a:latin typeface="Segoe UI Light" pitchFamily="34" charset="0"/>
                <a:ea typeface="+mn-ea"/>
                <a:cs typeface="+mn-cs"/>
              </a:rPr>
              <a:t> where you need. With Azure, you can use both together or independently, and build</a:t>
            </a:r>
            <a:r>
              <a:rPr lang="en-US" sz="1000" b="1" kern="1200" baseline="0">
                <a:solidFill>
                  <a:schemeClr val="tx1"/>
                </a:solidFill>
                <a:effectLst/>
                <a:latin typeface="Segoe UI Light" pitchFamily="34" charset="0"/>
                <a:ea typeface="+mn-ea"/>
                <a:cs typeface="+mn-cs"/>
              </a:rPr>
              <a:t> apps of the future</a:t>
            </a:r>
            <a:r>
              <a:rPr lang="en-US" sz="1000" b="1" kern="1200">
                <a:solidFill>
                  <a:schemeClr val="tx1"/>
                </a:solidFill>
                <a:effectLst/>
                <a:latin typeface="Segoe UI Light" pitchFamily="34" charset="0"/>
                <a:ea typeface="+mn-ea"/>
                <a:cs typeface="+mn-cs"/>
              </a:rPr>
              <a:t>. That uniquely differentiates us. </a:t>
            </a:r>
          </a:p>
          <a:p>
            <a:endParaRPr lang="en-US"/>
          </a:p>
        </p:txBody>
      </p:sp>
      <p:sp>
        <p:nvSpPr>
          <p:cNvPr id="4" name="Header Placeholder 3"/>
          <p:cNvSpPr>
            <a:spLocks noGrp="1"/>
          </p:cNvSpPr>
          <p:nvPr>
            <p:ph type="hdr" sz="quarter" idx="10"/>
          </p:nvPr>
        </p:nvSpPr>
        <p:spPr/>
        <p:txBody>
          <a:bodyPr/>
          <a:lstStyle/>
          <a:p>
            <a:r>
              <a:rPr lang="en-US">
                <a:solidFill>
                  <a:prstClr val="black"/>
                </a:solidFill>
              </a:rPr>
              <a:t>Build 2012</a:t>
            </a:r>
          </a:p>
        </p:txBody>
      </p:sp>
      <p:sp>
        <p:nvSpPr>
          <p:cNvPr id="5" name="Footer Placeholder 4"/>
          <p:cNvSpPr>
            <a:spLocks noGrp="1"/>
          </p:cNvSpPr>
          <p:nvPr>
            <p:ph type="ftr" sz="quarter" idx="11"/>
          </p:nvPr>
        </p:nvSpPr>
        <p:spPr/>
        <p:txBody>
          <a:bodyPr/>
          <a:lstStyle/>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5FE4590D-5E94-498D-9872-45222547810D}" type="datetime1">
              <a:rPr lang="en-US" smtClean="0">
                <a:solidFill>
                  <a:prstClr val="black"/>
                </a:solidFill>
              </a:rPr>
              <a:pPr/>
              <a:t>11/14/2016</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159044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r>
              <a:rPr lang="en-US" sz="1200" kern="1200">
                <a:solidFill>
                  <a:schemeClr val="tx1"/>
                </a:solidFill>
                <a:effectLst/>
                <a:latin typeface="+mn-lt"/>
                <a:ea typeface="+mn-ea"/>
                <a:cs typeface="+mn-cs"/>
              </a:rPr>
              <a:t>Over the last few years we’ve truly delivered a huge infrastructure to enable us to grow our services at scale around the globe.  Whether it’s our flagship facilities in Quincy, Washington or </a:t>
            </a:r>
            <a:r>
              <a:rPr lang="en-US" sz="1200" i="0" kern="1200">
                <a:solidFill>
                  <a:schemeClr val="tx1"/>
                </a:solidFill>
                <a:effectLst/>
                <a:latin typeface="+mn-lt"/>
                <a:ea typeface="+mn-ea"/>
                <a:cs typeface="+mn-cs"/>
              </a:rPr>
              <a:t>Boydton</a:t>
            </a:r>
            <a:r>
              <a:rPr lang="en-US" sz="1200" kern="1200">
                <a:solidFill>
                  <a:schemeClr val="tx1"/>
                </a:solidFill>
                <a:effectLst/>
                <a:latin typeface="+mn-lt"/>
                <a:ea typeface="+mn-ea"/>
                <a:cs typeface="+mn-cs"/>
              </a:rPr>
              <a:t>, Virginia, or some of the newly announced facilities in Shanghai, Australia and Brazil, it really is key for us to make smart investments around the world to deliver services in a resilient and reliable fashion.</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A lot of people ask, what goes into site selection at Microsoft and how do we decide where to place our datacenter investments?  There are over thirty-five factors in our site selection criteria.  But really, the top elements are around proximity to customers and energy and fiber infrastructure, insuring that we have the capacity and the growth platforms to be able to grow our services.</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Another key element is about skilled workforce.  We need to insure that we have the right people to run and operate our datacenters on a day to day basis.</a:t>
            </a:r>
            <a:endParaRPr lang="en-US"/>
          </a:p>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068516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sz="800">
              <a:solidFill>
                <a:schemeClr val="bg1"/>
              </a:solidFill>
              <a:latin typeface="Segoe UI" pitchFamily="34" charset="0"/>
            </a:endParaRPr>
          </a:p>
        </p:txBody>
      </p:sp>
      <p:sp>
        <p:nvSpPr>
          <p:cNvPr id="4" name="Slide Number Placeholder 3"/>
          <p:cNvSpPr>
            <a:spLocks noGrp="1"/>
          </p:cNvSpPr>
          <p:nvPr>
            <p:ph type="sldNum" sz="quarter" idx="10"/>
          </p:nvPr>
        </p:nvSpPr>
        <p:spPr/>
        <p:txBody>
          <a:bodyPr/>
          <a:lstStyle/>
          <a:p>
            <a:pPr>
              <a:defRPr/>
            </a:pPr>
            <a:fld id="{36DAC288-28CF-40C3-A408-271E9A37F250}" type="slidenum">
              <a:rPr lang="en-US">
                <a:solidFill>
                  <a:prstClr val="black"/>
                </a:solidFill>
                <a:latin typeface="Arial"/>
                <a:cs typeface="Arial" pitchFamily="34" charset="0"/>
              </a:rPr>
              <a:pPr>
                <a:defRPr/>
              </a:pPr>
              <a:t>11</a:t>
            </a:fld>
            <a:endParaRPr lang="en-US">
              <a:solidFill>
                <a:prstClr val="black"/>
              </a:solidFill>
              <a:latin typeface="Arial"/>
              <a:cs typeface="Arial" pitchFamily="34" charset="0"/>
            </a:endParaRPr>
          </a:p>
        </p:txBody>
      </p:sp>
    </p:spTree>
    <p:extLst>
      <p:ext uri="{BB962C8B-B14F-4D97-AF65-F5344CB8AC3E}">
        <p14:creationId xmlns:p14="http://schemas.microsoft.com/office/powerpoint/2010/main" val="4017314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We have a shared responsibility for security, privacy,</a:t>
            </a:r>
            <a:r>
              <a:rPr lang="en-US" sz="1200" kern="1200" baseline="0">
                <a:solidFill>
                  <a:schemeClr val="tx1"/>
                </a:solidFill>
                <a:effectLst/>
                <a:latin typeface="+mn-lt"/>
                <a:ea typeface="+mn-ea"/>
                <a:cs typeface="+mn-cs"/>
              </a:rPr>
              <a:t> and compliance.  </a:t>
            </a:r>
            <a:r>
              <a:rPr lang="en-US" sz="1200" kern="1200">
                <a:solidFill>
                  <a:schemeClr val="tx1"/>
                </a:solidFill>
                <a:effectLst/>
                <a:latin typeface="+mn-lt"/>
                <a:ea typeface="+mn-ea"/>
                <a:cs typeface="+mn-cs"/>
              </a:rPr>
              <a:t>Windows Azure helps</a:t>
            </a:r>
            <a:r>
              <a:rPr lang="en-US" sz="1200" kern="1200" baseline="0">
                <a:solidFill>
                  <a:schemeClr val="tx1"/>
                </a:solidFill>
                <a:effectLst/>
                <a:latin typeface="+mn-lt"/>
                <a:ea typeface="+mn-ea"/>
                <a:cs typeface="+mn-cs"/>
              </a:rPr>
              <a:t> reduce </a:t>
            </a:r>
            <a:r>
              <a:rPr lang="en-US" sz="1200" kern="1200">
                <a:solidFill>
                  <a:schemeClr val="tx1"/>
                </a:solidFill>
                <a:effectLst/>
                <a:latin typeface="+mn-lt"/>
                <a:ea typeface="+mn-ea"/>
                <a:cs typeface="+mn-cs"/>
              </a:rPr>
              <a:t>the security and compliance burden for customers with internal tools, processes, and controls, and enables customers to use their own tools, processes, and policies. For example, Microsoft uses access controls to protect the system administrator privileges while the customer is responsible for end user access control. The shared responsibility approach provides a more flexible and secure foundation for all users while giving individual customers the flexibility to build the solution that meets their specific security, privacy, and compliance needs.</a:t>
            </a:r>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3608408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8.xml"/><Relationship Id="rId4" Type="http://schemas.openxmlformats.org/officeDocument/2006/relationships/image" Target="../media/image9.pn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6.bin"/><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_Option">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366168" y="2125677"/>
            <a:ext cx="7314889" cy="1828800"/>
          </a:xfrm>
          <a:noFill/>
        </p:spPr>
        <p:txBody>
          <a:bodyPr lIns="146304" tIns="91440" rIns="146304" bIns="91440" anchor="t" anchorCtr="0"/>
          <a:lstStyle>
            <a:lvl1pPr>
              <a:defRPr sz="6400" spc="-100" baseline="0">
                <a:gradFill>
                  <a:gsLst>
                    <a:gs pos="16162">
                      <a:schemeClr val="tx1"/>
                    </a:gs>
                    <a:gs pos="43000">
                      <a:schemeClr val="tx1"/>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366168" y="3954457"/>
            <a:ext cx="7314889" cy="1737360"/>
          </a:xfrm>
        </p:spPr>
        <p:txBody>
          <a:bodyPr tIns="109728" bIns="109728">
            <a:noAutofit/>
          </a:bodyPr>
          <a:lstStyle>
            <a:lvl1pPr marL="0" indent="0">
              <a:spcBef>
                <a:spcPts val="0"/>
              </a:spcBef>
              <a:buNone/>
              <a:defRPr sz="3733">
                <a:gradFill>
                  <a:gsLst>
                    <a:gs pos="16162">
                      <a:schemeClr val="tx1"/>
                    </a:gs>
                    <a:gs pos="43000">
                      <a:schemeClr val="tx1"/>
                    </a:gs>
                  </a:gsLst>
                  <a:lin ang="5400000" scaled="0"/>
                </a:gradFill>
              </a:defRPr>
            </a:lvl1pPr>
          </a:lstStyle>
          <a:p>
            <a:pPr lvl="0"/>
            <a:r>
              <a:rPr lang="en-US"/>
              <a:t>Speaker Name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654844" y="6240462"/>
            <a:ext cx="1371599" cy="274320"/>
          </a:xfrm>
          <a:prstGeom prst="rect">
            <a:avLst/>
          </a:prstGeom>
        </p:spPr>
      </p:pic>
      <p:grpSp>
        <p:nvGrpSpPr>
          <p:cNvPr id="4" name="Group 3"/>
          <p:cNvGrpSpPr/>
          <p:nvPr userDrawn="1"/>
        </p:nvGrpSpPr>
        <p:grpSpPr>
          <a:xfrm>
            <a:off x="7681056" y="2217123"/>
            <a:ext cx="4414675" cy="3383236"/>
            <a:chOff x="6362728" y="1485604"/>
            <a:chExt cx="5396739" cy="4275173"/>
          </a:xfrm>
        </p:grpSpPr>
        <p:sp>
          <p:nvSpPr>
            <p:cNvPr id="12" name="Freeform 11"/>
            <p:cNvSpPr>
              <a:spLocks/>
            </p:cNvSpPr>
            <p:nvPr userDrawn="1"/>
          </p:nvSpPr>
          <p:spPr bwMode="auto">
            <a:xfrm>
              <a:off x="10286428" y="2540869"/>
              <a:ext cx="1228270" cy="499194"/>
            </a:xfrm>
            <a:custGeom>
              <a:avLst/>
              <a:gdLst>
                <a:gd name="T0" fmla="*/ 621 w 696"/>
                <a:gd name="T1" fmla="*/ 132 h 281"/>
                <a:gd name="T2" fmla="*/ 609 w 696"/>
                <a:gd name="T3" fmla="*/ 133 h 281"/>
                <a:gd name="T4" fmla="*/ 469 w 696"/>
                <a:gd name="T5" fmla="*/ 0 h 281"/>
                <a:gd name="T6" fmla="*/ 333 w 696"/>
                <a:gd name="T7" fmla="*/ 104 h 281"/>
                <a:gd name="T8" fmla="*/ 258 w 696"/>
                <a:gd name="T9" fmla="*/ 73 h 281"/>
                <a:gd name="T10" fmla="*/ 155 w 696"/>
                <a:gd name="T11" fmla="*/ 167 h 281"/>
                <a:gd name="T12" fmla="*/ 105 w 696"/>
                <a:gd name="T13" fmla="*/ 190 h 281"/>
                <a:gd name="T14" fmla="*/ 58 w 696"/>
                <a:gd name="T15" fmla="*/ 166 h 281"/>
                <a:gd name="T16" fmla="*/ 0 w 696"/>
                <a:gd name="T17" fmla="*/ 224 h 281"/>
                <a:gd name="T18" fmla="*/ 58 w 696"/>
                <a:gd name="T19" fmla="*/ 281 h 281"/>
                <a:gd name="T20" fmla="*/ 74 w 696"/>
                <a:gd name="T21" fmla="*/ 281 h 281"/>
                <a:gd name="T22" fmla="*/ 264 w 696"/>
                <a:gd name="T23" fmla="*/ 281 h 281"/>
                <a:gd name="T24" fmla="*/ 370 w 696"/>
                <a:gd name="T25" fmla="*/ 281 h 281"/>
                <a:gd name="T26" fmla="*/ 626 w 696"/>
                <a:gd name="T27" fmla="*/ 281 h 281"/>
                <a:gd name="T28" fmla="*/ 626 w 696"/>
                <a:gd name="T29" fmla="*/ 281 h 281"/>
                <a:gd name="T30" fmla="*/ 696 w 696"/>
                <a:gd name="T31" fmla="*/ 207 h 281"/>
                <a:gd name="T32" fmla="*/ 621 w 696"/>
                <a:gd name="T33" fmla="*/ 1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6" h="281">
                  <a:moveTo>
                    <a:pt x="621" y="132"/>
                  </a:moveTo>
                  <a:cubicBezTo>
                    <a:pt x="617" y="132"/>
                    <a:pt x="613" y="133"/>
                    <a:pt x="609" y="133"/>
                  </a:cubicBezTo>
                  <a:cubicBezTo>
                    <a:pt x="606" y="59"/>
                    <a:pt x="544" y="0"/>
                    <a:pt x="469" y="0"/>
                  </a:cubicBezTo>
                  <a:cubicBezTo>
                    <a:pt x="403" y="0"/>
                    <a:pt x="349" y="44"/>
                    <a:pt x="333" y="104"/>
                  </a:cubicBezTo>
                  <a:cubicBezTo>
                    <a:pt x="314" y="85"/>
                    <a:pt x="287" y="73"/>
                    <a:pt x="258" y="73"/>
                  </a:cubicBezTo>
                  <a:cubicBezTo>
                    <a:pt x="204" y="73"/>
                    <a:pt x="160" y="114"/>
                    <a:pt x="155" y="167"/>
                  </a:cubicBezTo>
                  <a:cubicBezTo>
                    <a:pt x="136" y="170"/>
                    <a:pt x="119" y="178"/>
                    <a:pt x="105" y="190"/>
                  </a:cubicBezTo>
                  <a:cubicBezTo>
                    <a:pt x="95" y="175"/>
                    <a:pt x="78" y="166"/>
                    <a:pt x="58" y="166"/>
                  </a:cubicBezTo>
                  <a:cubicBezTo>
                    <a:pt x="26" y="166"/>
                    <a:pt x="0" y="192"/>
                    <a:pt x="0" y="224"/>
                  </a:cubicBezTo>
                  <a:cubicBezTo>
                    <a:pt x="0" y="256"/>
                    <a:pt x="26" y="281"/>
                    <a:pt x="58" y="281"/>
                  </a:cubicBezTo>
                  <a:cubicBezTo>
                    <a:pt x="74" y="281"/>
                    <a:pt x="74" y="281"/>
                    <a:pt x="74" y="281"/>
                  </a:cubicBezTo>
                  <a:cubicBezTo>
                    <a:pt x="264" y="281"/>
                    <a:pt x="264" y="281"/>
                    <a:pt x="264" y="281"/>
                  </a:cubicBezTo>
                  <a:cubicBezTo>
                    <a:pt x="370" y="281"/>
                    <a:pt x="370" y="281"/>
                    <a:pt x="370" y="281"/>
                  </a:cubicBezTo>
                  <a:cubicBezTo>
                    <a:pt x="626" y="281"/>
                    <a:pt x="626" y="281"/>
                    <a:pt x="626" y="281"/>
                  </a:cubicBezTo>
                  <a:cubicBezTo>
                    <a:pt x="626" y="281"/>
                    <a:pt x="626" y="281"/>
                    <a:pt x="626" y="281"/>
                  </a:cubicBezTo>
                  <a:cubicBezTo>
                    <a:pt x="665" y="279"/>
                    <a:pt x="696" y="247"/>
                    <a:pt x="696" y="207"/>
                  </a:cubicBezTo>
                  <a:cubicBezTo>
                    <a:pt x="696" y="166"/>
                    <a:pt x="662" y="132"/>
                    <a:pt x="621" y="13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2400"/>
            </a:p>
          </p:txBody>
        </p:sp>
        <p:grpSp>
          <p:nvGrpSpPr>
            <p:cNvPr id="13" name="Group 12"/>
            <p:cNvGrpSpPr/>
            <p:nvPr userDrawn="1"/>
          </p:nvGrpSpPr>
          <p:grpSpPr bwMode="auto">
            <a:xfrm>
              <a:off x="6362728" y="3629515"/>
              <a:ext cx="5396739" cy="2131262"/>
              <a:chOff x="8040688" y="7151688"/>
              <a:chExt cx="6745287" cy="2663825"/>
            </a:xfrm>
          </p:grpSpPr>
          <p:sp>
            <p:nvSpPr>
              <p:cNvPr id="14" name="Freeform 5"/>
              <p:cNvSpPr>
                <a:spLocks noEditPoints="1"/>
              </p:cNvSpPr>
              <p:nvPr userDrawn="1"/>
            </p:nvSpPr>
            <p:spPr bwMode="auto">
              <a:xfrm>
                <a:off x="10498138" y="7808913"/>
                <a:ext cx="776287" cy="774700"/>
              </a:xfrm>
              <a:custGeom>
                <a:avLst/>
                <a:gdLst>
                  <a:gd name="T0" fmla="*/ 50 w 221"/>
                  <a:gd name="T1" fmla="*/ 202 h 220"/>
                  <a:gd name="T2" fmla="*/ 73 w 221"/>
                  <a:gd name="T3" fmla="*/ 186 h 220"/>
                  <a:gd name="T4" fmla="*/ 86 w 221"/>
                  <a:gd name="T5" fmla="*/ 183 h 220"/>
                  <a:gd name="T6" fmla="*/ 95 w 221"/>
                  <a:gd name="T7" fmla="*/ 185 h 220"/>
                  <a:gd name="T8" fmla="*/ 109 w 221"/>
                  <a:gd name="T9" fmla="*/ 214 h 220"/>
                  <a:gd name="T10" fmla="*/ 133 w 221"/>
                  <a:gd name="T11" fmla="*/ 218 h 220"/>
                  <a:gd name="T12" fmla="*/ 138 w 221"/>
                  <a:gd name="T13" fmla="*/ 191 h 220"/>
                  <a:gd name="T14" fmla="*/ 145 w 221"/>
                  <a:gd name="T15" fmla="*/ 179 h 220"/>
                  <a:gd name="T16" fmla="*/ 153 w 221"/>
                  <a:gd name="T17" fmla="*/ 174 h 220"/>
                  <a:gd name="T18" fmla="*/ 183 w 221"/>
                  <a:gd name="T19" fmla="*/ 184 h 220"/>
                  <a:gd name="T20" fmla="*/ 202 w 221"/>
                  <a:gd name="T21" fmla="*/ 170 h 220"/>
                  <a:gd name="T22" fmla="*/ 187 w 221"/>
                  <a:gd name="T23" fmla="*/ 148 h 220"/>
                  <a:gd name="T24" fmla="*/ 183 w 221"/>
                  <a:gd name="T25" fmla="*/ 134 h 220"/>
                  <a:gd name="T26" fmla="*/ 186 w 221"/>
                  <a:gd name="T27" fmla="*/ 125 h 220"/>
                  <a:gd name="T28" fmla="*/ 215 w 221"/>
                  <a:gd name="T29" fmla="*/ 111 h 220"/>
                  <a:gd name="T30" fmla="*/ 218 w 221"/>
                  <a:gd name="T31" fmla="*/ 88 h 220"/>
                  <a:gd name="T32" fmla="*/ 191 w 221"/>
                  <a:gd name="T33" fmla="*/ 83 h 220"/>
                  <a:gd name="T34" fmla="*/ 179 w 221"/>
                  <a:gd name="T35" fmla="*/ 76 h 220"/>
                  <a:gd name="T36" fmla="*/ 175 w 221"/>
                  <a:gd name="T37" fmla="*/ 67 h 220"/>
                  <a:gd name="T38" fmla="*/ 185 w 221"/>
                  <a:gd name="T39" fmla="*/ 37 h 220"/>
                  <a:gd name="T40" fmla="*/ 171 w 221"/>
                  <a:gd name="T41" fmla="*/ 18 h 220"/>
                  <a:gd name="T42" fmla="*/ 148 w 221"/>
                  <a:gd name="T43" fmla="*/ 34 h 220"/>
                  <a:gd name="T44" fmla="*/ 135 w 221"/>
                  <a:gd name="T45" fmla="*/ 37 h 220"/>
                  <a:gd name="T46" fmla="*/ 126 w 221"/>
                  <a:gd name="T47" fmla="*/ 34 h 220"/>
                  <a:gd name="T48" fmla="*/ 112 w 221"/>
                  <a:gd name="T49" fmla="*/ 6 h 220"/>
                  <a:gd name="T50" fmla="*/ 88 w 221"/>
                  <a:gd name="T51" fmla="*/ 2 h 220"/>
                  <a:gd name="T52" fmla="*/ 83 w 221"/>
                  <a:gd name="T53" fmla="*/ 29 h 220"/>
                  <a:gd name="T54" fmla="*/ 68 w 221"/>
                  <a:gd name="T55" fmla="*/ 46 h 220"/>
                  <a:gd name="T56" fmla="*/ 38 w 221"/>
                  <a:gd name="T57" fmla="*/ 35 h 220"/>
                  <a:gd name="T58" fmla="*/ 19 w 221"/>
                  <a:gd name="T59" fmla="*/ 49 h 220"/>
                  <a:gd name="T60" fmla="*/ 34 w 221"/>
                  <a:gd name="T61" fmla="*/ 72 h 220"/>
                  <a:gd name="T62" fmla="*/ 35 w 221"/>
                  <a:gd name="T63" fmla="*/ 96 h 220"/>
                  <a:gd name="T64" fmla="*/ 6 w 221"/>
                  <a:gd name="T65" fmla="*/ 109 h 220"/>
                  <a:gd name="T66" fmla="*/ 3 w 221"/>
                  <a:gd name="T67" fmla="*/ 132 h 220"/>
                  <a:gd name="T68" fmla="*/ 30 w 221"/>
                  <a:gd name="T69" fmla="*/ 137 h 220"/>
                  <a:gd name="T70" fmla="*/ 46 w 221"/>
                  <a:gd name="T71" fmla="*/ 152 h 220"/>
                  <a:gd name="T72" fmla="*/ 46 w 221"/>
                  <a:gd name="T73" fmla="*/ 166 h 220"/>
                  <a:gd name="T74" fmla="*/ 37 w 221"/>
                  <a:gd name="T75" fmla="*/ 192 h 220"/>
                  <a:gd name="T76" fmla="*/ 78 w 221"/>
                  <a:gd name="T77" fmla="*/ 85 h 220"/>
                  <a:gd name="T78" fmla="*/ 142 w 221"/>
                  <a:gd name="T79" fmla="*/ 13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 h="220">
                    <a:moveTo>
                      <a:pt x="37" y="192"/>
                    </a:moveTo>
                    <a:cubicBezTo>
                      <a:pt x="50" y="202"/>
                      <a:pt x="50" y="202"/>
                      <a:pt x="50" y="202"/>
                    </a:cubicBezTo>
                    <a:cubicBezTo>
                      <a:pt x="52" y="203"/>
                      <a:pt x="56" y="203"/>
                      <a:pt x="59" y="201"/>
                    </a:cubicBezTo>
                    <a:cubicBezTo>
                      <a:pt x="73" y="186"/>
                      <a:pt x="73" y="186"/>
                      <a:pt x="73" y="186"/>
                    </a:cubicBezTo>
                    <a:cubicBezTo>
                      <a:pt x="78" y="181"/>
                      <a:pt x="82" y="181"/>
                      <a:pt x="85" y="183"/>
                    </a:cubicBezTo>
                    <a:cubicBezTo>
                      <a:pt x="86" y="183"/>
                      <a:pt x="86" y="183"/>
                      <a:pt x="86" y="183"/>
                    </a:cubicBezTo>
                    <a:cubicBezTo>
                      <a:pt x="89" y="184"/>
                      <a:pt x="92" y="185"/>
                      <a:pt x="95" y="185"/>
                    </a:cubicBezTo>
                    <a:cubicBezTo>
                      <a:pt x="95" y="185"/>
                      <a:pt x="95" y="185"/>
                      <a:pt x="95" y="185"/>
                    </a:cubicBezTo>
                    <a:cubicBezTo>
                      <a:pt x="99" y="186"/>
                      <a:pt x="103" y="188"/>
                      <a:pt x="105" y="195"/>
                    </a:cubicBezTo>
                    <a:cubicBezTo>
                      <a:pt x="109" y="214"/>
                      <a:pt x="109" y="214"/>
                      <a:pt x="109" y="214"/>
                    </a:cubicBezTo>
                    <a:cubicBezTo>
                      <a:pt x="110" y="218"/>
                      <a:pt x="114" y="220"/>
                      <a:pt x="116" y="220"/>
                    </a:cubicBezTo>
                    <a:cubicBezTo>
                      <a:pt x="133" y="218"/>
                      <a:pt x="133" y="218"/>
                      <a:pt x="133" y="218"/>
                    </a:cubicBezTo>
                    <a:cubicBezTo>
                      <a:pt x="135" y="217"/>
                      <a:pt x="138" y="214"/>
                      <a:pt x="138" y="210"/>
                    </a:cubicBezTo>
                    <a:cubicBezTo>
                      <a:pt x="138" y="191"/>
                      <a:pt x="138" y="191"/>
                      <a:pt x="138" y="191"/>
                    </a:cubicBezTo>
                    <a:cubicBezTo>
                      <a:pt x="138" y="184"/>
                      <a:pt x="141" y="181"/>
                      <a:pt x="144" y="179"/>
                    </a:cubicBezTo>
                    <a:cubicBezTo>
                      <a:pt x="144" y="179"/>
                      <a:pt x="145" y="179"/>
                      <a:pt x="145" y="179"/>
                    </a:cubicBezTo>
                    <a:cubicBezTo>
                      <a:pt x="147" y="177"/>
                      <a:pt x="150" y="176"/>
                      <a:pt x="153" y="174"/>
                    </a:cubicBezTo>
                    <a:cubicBezTo>
                      <a:pt x="153" y="174"/>
                      <a:pt x="153" y="174"/>
                      <a:pt x="153" y="174"/>
                    </a:cubicBezTo>
                    <a:cubicBezTo>
                      <a:pt x="156" y="172"/>
                      <a:pt x="161" y="171"/>
                      <a:pt x="167" y="174"/>
                    </a:cubicBezTo>
                    <a:cubicBezTo>
                      <a:pt x="183" y="184"/>
                      <a:pt x="183" y="184"/>
                      <a:pt x="183" y="184"/>
                    </a:cubicBezTo>
                    <a:cubicBezTo>
                      <a:pt x="187" y="186"/>
                      <a:pt x="191" y="185"/>
                      <a:pt x="192" y="183"/>
                    </a:cubicBezTo>
                    <a:cubicBezTo>
                      <a:pt x="202" y="170"/>
                      <a:pt x="202" y="170"/>
                      <a:pt x="202" y="170"/>
                    </a:cubicBezTo>
                    <a:cubicBezTo>
                      <a:pt x="204" y="169"/>
                      <a:pt x="204" y="164"/>
                      <a:pt x="201" y="161"/>
                    </a:cubicBezTo>
                    <a:cubicBezTo>
                      <a:pt x="187" y="148"/>
                      <a:pt x="187" y="148"/>
                      <a:pt x="187" y="148"/>
                    </a:cubicBezTo>
                    <a:cubicBezTo>
                      <a:pt x="182" y="143"/>
                      <a:pt x="182" y="139"/>
                      <a:pt x="183" y="135"/>
                    </a:cubicBezTo>
                    <a:cubicBezTo>
                      <a:pt x="183" y="135"/>
                      <a:pt x="183" y="135"/>
                      <a:pt x="183" y="134"/>
                    </a:cubicBezTo>
                    <a:cubicBezTo>
                      <a:pt x="184" y="131"/>
                      <a:pt x="185" y="128"/>
                      <a:pt x="186" y="126"/>
                    </a:cubicBezTo>
                    <a:cubicBezTo>
                      <a:pt x="186" y="125"/>
                      <a:pt x="186" y="125"/>
                      <a:pt x="186" y="125"/>
                    </a:cubicBezTo>
                    <a:cubicBezTo>
                      <a:pt x="187" y="121"/>
                      <a:pt x="189" y="117"/>
                      <a:pt x="196" y="116"/>
                    </a:cubicBezTo>
                    <a:cubicBezTo>
                      <a:pt x="215" y="111"/>
                      <a:pt x="215" y="111"/>
                      <a:pt x="215" y="111"/>
                    </a:cubicBezTo>
                    <a:cubicBezTo>
                      <a:pt x="218" y="110"/>
                      <a:pt x="221" y="106"/>
                      <a:pt x="220" y="104"/>
                    </a:cubicBezTo>
                    <a:cubicBezTo>
                      <a:pt x="218" y="88"/>
                      <a:pt x="218" y="88"/>
                      <a:pt x="218" y="88"/>
                    </a:cubicBezTo>
                    <a:cubicBezTo>
                      <a:pt x="218" y="85"/>
                      <a:pt x="215" y="82"/>
                      <a:pt x="211" y="82"/>
                    </a:cubicBezTo>
                    <a:cubicBezTo>
                      <a:pt x="191" y="83"/>
                      <a:pt x="191" y="83"/>
                      <a:pt x="191" y="83"/>
                    </a:cubicBezTo>
                    <a:cubicBezTo>
                      <a:pt x="184" y="83"/>
                      <a:pt x="181" y="80"/>
                      <a:pt x="180" y="76"/>
                    </a:cubicBezTo>
                    <a:cubicBezTo>
                      <a:pt x="180" y="76"/>
                      <a:pt x="179" y="76"/>
                      <a:pt x="179" y="76"/>
                    </a:cubicBezTo>
                    <a:cubicBezTo>
                      <a:pt x="178" y="73"/>
                      <a:pt x="176" y="70"/>
                      <a:pt x="175" y="68"/>
                    </a:cubicBezTo>
                    <a:cubicBezTo>
                      <a:pt x="175" y="67"/>
                      <a:pt x="175" y="67"/>
                      <a:pt x="175" y="67"/>
                    </a:cubicBezTo>
                    <a:cubicBezTo>
                      <a:pt x="172" y="64"/>
                      <a:pt x="171" y="60"/>
                      <a:pt x="175" y="53"/>
                    </a:cubicBezTo>
                    <a:cubicBezTo>
                      <a:pt x="185" y="37"/>
                      <a:pt x="185" y="37"/>
                      <a:pt x="185" y="37"/>
                    </a:cubicBezTo>
                    <a:cubicBezTo>
                      <a:pt x="187" y="34"/>
                      <a:pt x="186" y="29"/>
                      <a:pt x="184" y="28"/>
                    </a:cubicBezTo>
                    <a:cubicBezTo>
                      <a:pt x="171" y="18"/>
                      <a:pt x="171" y="18"/>
                      <a:pt x="171" y="18"/>
                    </a:cubicBezTo>
                    <a:cubicBezTo>
                      <a:pt x="169" y="17"/>
                      <a:pt x="164" y="16"/>
                      <a:pt x="162" y="19"/>
                    </a:cubicBezTo>
                    <a:cubicBezTo>
                      <a:pt x="148" y="34"/>
                      <a:pt x="148" y="34"/>
                      <a:pt x="148" y="34"/>
                    </a:cubicBezTo>
                    <a:cubicBezTo>
                      <a:pt x="143" y="38"/>
                      <a:pt x="139" y="38"/>
                      <a:pt x="135" y="37"/>
                    </a:cubicBezTo>
                    <a:cubicBezTo>
                      <a:pt x="135" y="37"/>
                      <a:pt x="135" y="37"/>
                      <a:pt x="135" y="37"/>
                    </a:cubicBezTo>
                    <a:cubicBezTo>
                      <a:pt x="132" y="36"/>
                      <a:pt x="129" y="35"/>
                      <a:pt x="126" y="34"/>
                    </a:cubicBezTo>
                    <a:cubicBezTo>
                      <a:pt x="126" y="34"/>
                      <a:pt x="126" y="34"/>
                      <a:pt x="126" y="34"/>
                    </a:cubicBezTo>
                    <a:cubicBezTo>
                      <a:pt x="121" y="34"/>
                      <a:pt x="118" y="32"/>
                      <a:pt x="116" y="24"/>
                    </a:cubicBezTo>
                    <a:cubicBezTo>
                      <a:pt x="112" y="6"/>
                      <a:pt x="112" y="6"/>
                      <a:pt x="112" y="6"/>
                    </a:cubicBezTo>
                    <a:cubicBezTo>
                      <a:pt x="111" y="2"/>
                      <a:pt x="107" y="0"/>
                      <a:pt x="104" y="0"/>
                    </a:cubicBezTo>
                    <a:cubicBezTo>
                      <a:pt x="88" y="2"/>
                      <a:pt x="88" y="2"/>
                      <a:pt x="88" y="2"/>
                    </a:cubicBezTo>
                    <a:cubicBezTo>
                      <a:pt x="86" y="2"/>
                      <a:pt x="83" y="6"/>
                      <a:pt x="83" y="9"/>
                    </a:cubicBezTo>
                    <a:cubicBezTo>
                      <a:pt x="83" y="29"/>
                      <a:pt x="83" y="29"/>
                      <a:pt x="83" y="29"/>
                    </a:cubicBezTo>
                    <a:cubicBezTo>
                      <a:pt x="83" y="36"/>
                      <a:pt x="80" y="39"/>
                      <a:pt x="77" y="41"/>
                    </a:cubicBezTo>
                    <a:cubicBezTo>
                      <a:pt x="73" y="42"/>
                      <a:pt x="70" y="44"/>
                      <a:pt x="68" y="46"/>
                    </a:cubicBezTo>
                    <a:cubicBezTo>
                      <a:pt x="64" y="48"/>
                      <a:pt x="60" y="49"/>
                      <a:pt x="54" y="46"/>
                    </a:cubicBezTo>
                    <a:cubicBezTo>
                      <a:pt x="38" y="35"/>
                      <a:pt x="38" y="35"/>
                      <a:pt x="38" y="35"/>
                    </a:cubicBezTo>
                    <a:cubicBezTo>
                      <a:pt x="34" y="33"/>
                      <a:pt x="30" y="35"/>
                      <a:pt x="29" y="36"/>
                    </a:cubicBezTo>
                    <a:cubicBezTo>
                      <a:pt x="19" y="49"/>
                      <a:pt x="19" y="49"/>
                      <a:pt x="19" y="49"/>
                    </a:cubicBezTo>
                    <a:cubicBezTo>
                      <a:pt x="17" y="51"/>
                      <a:pt x="17" y="56"/>
                      <a:pt x="20" y="59"/>
                    </a:cubicBezTo>
                    <a:cubicBezTo>
                      <a:pt x="34" y="72"/>
                      <a:pt x="34" y="72"/>
                      <a:pt x="34" y="72"/>
                    </a:cubicBezTo>
                    <a:cubicBezTo>
                      <a:pt x="38" y="76"/>
                      <a:pt x="39" y="80"/>
                      <a:pt x="38" y="83"/>
                    </a:cubicBezTo>
                    <a:cubicBezTo>
                      <a:pt x="37" y="87"/>
                      <a:pt x="36" y="91"/>
                      <a:pt x="35" y="96"/>
                    </a:cubicBezTo>
                    <a:cubicBezTo>
                      <a:pt x="34" y="99"/>
                      <a:pt x="32" y="103"/>
                      <a:pt x="25" y="104"/>
                    </a:cubicBezTo>
                    <a:cubicBezTo>
                      <a:pt x="6" y="109"/>
                      <a:pt x="6" y="109"/>
                      <a:pt x="6" y="109"/>
                    </a:cubicBezTo>
                    <a:cubicBezTo>
                      <a:pt x="2" y="110"/>
                      <a:pt x="0" y="113"/>
                      <a:pt x="1" y="116"/>
                    </a:cubicBezTo>
                    <a:cubicBezTo>
                      <a:pt x="3" y="132"/>
                      <a:pt x="3" y="132"/>
                      <a:pt x="3" y="132"/>
                    </a:cubicBezTo>
                    <a:cubicBezTo>
                      <a:pt x="3" y="134"/>
                      <a:pt x="6" y="138"/>
                      <a:pt x="10" y="138"/>
                    </a:cubicBezTo>
                    <a:cubicBezTo>
                      <a:pt x="30" y="137"/>
                      <a:pt x="30" y="137"/>
                      <a:pt x="30" y="137"/>
                    </a:cubicBezTo>
                    <a:cubicBezTo>
                      <a:pt x="37" y="137"/>
                      <a:pt x="40" y="140"/>
                      <a:pt x="41" y="144"/>
                    </a:cubicBezTo>
                    <a:cubicBezTo>
                      <a:pt x="43" y="147"/>
                      <a:pt x="44" y="150"/>
                      <a:pt x="46" y="152"/>
                    </a:cubicBezTo>
                    <a:cubicBezTo>
                      <a:pt x="46" y="153"/>
                      <a:pt x="46" y="153"/>
                      <a:pt x="46" y="153"/>
                    </a:cubicBezTo>
                    <a:cubicBezTo>
                      <a:pt x="49" y="156"/>
                      <a:pt x="50" y="160"/>
                      <a:pt x="46" y="166"/>
                    </a:cubicBezTo>
                    <a:cubicBezTo>
                      <a:pt x="36" y="183"/>
                      <a:pt x="36" y="183"/>
                      <a:pt x="36" y="183"/>
                    </a:cubicBezTo>
                    <a:cubicBezTo>
                      <a:pt x="34" y="186"/>
                      <a:pt x="35" y="190"/>
                      <a:pt x="37" y="192"/>
                    </a:cubicBezTo>
                    <a:close/>
                    <a:moveTo>
                      <a:pt x="86" y="142"/>
                    </a:moveTo>
                    <a:cubicBezTo>
                      <a:pt x="68" y="128"/>
                      <a:pt x="65" y="103"/>
                      <a:pt x="78" y="85"/>
                    </a:cubicBezTo>
                    <a:cubicBezTo>
                      <a:pt x="92" y="68"/>
                      <a:pt x="117" y="64"/>
                      <a:pt x="135" y="78"/>
                    </a:cubicBezTo>
                    <a:cubicBezTo>
                      <a:pt x="152" y="92"/>
                      <a:pt x="156" y="117"/>
                      <a:pt x="142" y="134"/>
                    </a:cubicBezTo>
                    <a:cubicBezTo>
                      <a:pt x="129" y="152"/>
                      <a:pt x="103" y="155"/>
                      <a:pt x="86" y="142"/>
                    </a:cubicBezTo>
                    <a:close/>
                  </a:path>
                </a:pathLst>
              </a:custGeom>
              <a:solidFill>
                <a:srgbClr val="D83B01"/>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15" name="Freeform 6"/>
              <p:cNvSpPr>
                <a:spLocks noEditPoints="1"/>
              </p:cNvSpPr>
              <p:nvPr userDrawn="1"/>
            </p:nvSpPr>
            <p:spPr bwMode="auto">
              <a:xfrm>
                <a:off x="9758363" y="8366126"/>
                <a:ext cx="1060450" cy="1062038"/>
              </a:xfrm>
              <a:custGeom>
                <a:avLst/>
                <a:gdLst>
                  <a:gd name="T0" fmla="*/ 264 w 302"/>
                  <a:gd name="T1" fmla="*/ 100 h 302"/>
                  <a:gd name="T2" fmla="*/ 274 w 302"/>
                  <a:gd name="T3" fmla="*/ 69 h 302"/>
                  <a:gd name="T4" fmla="*/ 248 w 302"/>
                  <a:gd name="T5" fmla="*/ 61 h 302"/>
                  <a:gd name="T6" fmla="*/ 233 w 302"/>
                  <a:gd name="T7" fmla="*/ 47 h 302"/>
                  <a:gd name="T8" fmla="*/ 224 w 302"/>
                  <a:gd name="T9" fmla="*/ 22 h 302"/>
                  <a:gd name="T10" fmla="*/ 196 w 302"/>
                  <a:gd name="T11" fmla="*/ 35 h 302"/>
                  <a:gd name="T12" fmla="*/ 180 w 302"/>
                  <a:gd name="T13" fmla="*/ 6 h 302"/>
                  <a:gd name="T14" fmla="*/ 157 w 302"/>
                  <a:gd name="T15" fmla="*/ 19 h 302"/>
                  <a:gd name="T16" fmla="*/ 136 w 302"/>
                  <a:gd name="T17" fmla="*/ 20 h 302"/>
                  <a:gd name="T18" fmla="*/ 112 w 302"/>
                  <a:gd name="T19" fmla="*/ 8 h 302"/>
                  <a:gd name="T20" fmla="*/ 101 w 302"/>
                  <a:gd name="T21" fmla="*/ 38 h 302"/>
                  <a:gd name="T22" fmla="*/ 69 w 302"/>
                  <a:gd name="T23" fmla="*/ 28 h 302"/>
                  <a:gd name="T24" fmla="*/ 62 w 302"/>
                  <a:gd name="T25" fmla="*/ 54 h 302"/>
                  <a:gd name="T26" fmla="*/ 48 w 302"/>
                  <a:gd name="T27" fmla="*/ 69 h 302"/>
                  <a:gd name="T28" fmla="*/ 23 w 302"/>
                  <a:gd name="T29" fmla="*/ 78 h 302"/>
                  <a:gd name="T30" fmla="*/ 36 w 302"/>
                  <a:gd name="T31" fmla="*/ 107 h 302"/>
                  <a:gd name="T32" fmla="*/ 6 w 302"/>
                  <a:gd name="T33" fmla="*/ 122 h 302"/>
                  <a:gd name="T34" fmla="*/ 20 w 302"/>
                  <a:gd name="T35" fmla="*/ 145 h 302"/>
                  <a:gd name="T36" fmla="*/ 20 w 302"/>
                  <a:gd name="T37" fmla="*/ 166 h 302"/>
                  <a:gd name="T38" fmla="*/ 9 w 302"/>
                  <a:gd name="T39" fmla="*/ 190 h 302"/>
                  <a:gd name="T40" fmla="*/ 38 w 302"/>
                  <a:gd name="T41" fmla="*/ 201 h 302"/>
                  <a:gd name="T42" fmla="*/ 28 w 302"/>
                  <a:gd name="T43" fmla="*/ 233 h 302"/>
                  <a:gd name="T44" fmla="*/ 54 w 302"/>
                  <a:gd name="T45" fmla="*/ 240 h 302"/>
                  <a:gd name="T46" fmla="*/ 69 w 302"/>
                  <a:gd name="T47" fmla="*/ 254 h 302"/>
                  <a:gd name="T48" fmla="*/ 78 w 302"/>
                  <a:gd name="T49" fmla="*/ 279 h 302"/>
                  <a:gd name="T50" fmla="*/ 107 w 302"/>
                  <a:gd name="T51" fmla="*/ 266 h 302"/>
                  <a:gd name="T52" fmla="*/ 123 w 302"/>
                  <a:gd name="T53" fmla="*/ 296 h 302"/>
                  <a:gd name="T54" fmla="*/ 146 w 302"/>
                  <a:gd name="T55" fmla="*/ 282 h 302"/>
                  <a:gd name="T56" fmla="*/ 166 w 302"/>
                  <a:gd name="T57" fmla="*/ 282 h 302"/>
                  <a:gd name="T58" fmla="*/ 191 w 302"/>
                  <a:gd name="T59" fmla="*/ 293 h 302"/>
                  <a:gd name="T60" fmla="*/ 202 w 302"/>
                  <a:gd name="T61" fmla="*/ 264 h 302"/>
                  <a:gd name="T62" fmla="*/ 233 w 302"/>
                  <a:gd name="T63" fmla="*/ 274 h 302"/>
                  <a:gd name="T64" fmla="*/ 241 w 302"/>
                  <a:gd name="T65" fmla="*/ 248 h 302"/>
                  <a:gd name="T66" fmla="*/ 255 w 302"/>
                  <a:gd name="T67" fmla="*/ 233 h 302"/>
                  <a:gd name="T68" fmla="*/ 280 w 302"/>
                  <a:gd name="T69" fmla="*/ 224 h 302"/>
                  <a:gd name="T70" fmla="*/ 267 w 302"/>
                  <a:gd name="T71" fmla="*/ 195 h 302"/>
                  <a:gd name="T72" fmla="*/ 296 w 302"/>
                  <a:gd name="T73" fmla="*/ 180 h 302"/>
                  <a:gd name="T74" fmla="*/ 283 w 302"/>
                  <a:gd name="T75" fmla="*/ 156 h 302"/>
                  <a:gd name="T76" fmla="*/ 282 w 302"/>
                  <a:gd name="T77" fmla="*/ 136 h 302"/>
                  <a:gd name="T78" fmla="*/ 294 w 302"/>
                  <a:gd name="T79" fmla="*/ 111 h 302"/>
                  <a:gd name="T80" fmla="*/ 147 w 302"/>
                  <a:gd name="T81" fmla="*/ 176 h 302"/>
                  <a:gd name="T82" fmla="*/ 156 w 302"/>
                  <a:gd name="T83" fmla="*/ 125 h 302"/>
                  <a:gd name="T84" fmla="*/ 147 w 302"/>
                  <a:gd name="T85" fmla="*/ 17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2" h="302">
                    <a:moveTo>
                      <a:pt x="275" y="105"/>
                    </a:moveTo>
                    <a:cubicBezTo>
                      <a:pt x="270" y="103"/>
                      <a:pt x="265" y="101"/>
                      <a:pt x="264" y="100"/>
                    </a:cubicBezTo>
                    <a:cubicBezTo>
                      <a:pt x="264" y="99"/>
                      <a:pt x="264" y="92"/>
                      <a:pt x="267" y="87"/>
                    </a:cubicBezTo>
                    <a:cubicBezTo>
                      <a:pt x="274" y="69"/>
                      <a:pt x="274" y="69"/>
                      <a:pt x="274" y="69"/>
                    </a:cubicBezTo>
                    <a:cubicBezTo>
                      <a:pt x="276" y="63"/>
                      <a:pt x="274" y="60"/>
                      <a:pt x="268" y="60"/>
                    </a:cubicBezTo>
                    <a:cubicBezTo>
                      <a:pt x="248" y="61"/>
                      <a:pt x="248" y="61"/>
                      <a:pt x="248" y="61"/>
                    </a:cubicBezTo>
                    <a:cubicBezTo>
                      <a:pt x="243" y="62"/>
                      <a:pt x="237" y="62"/>
                      <a:pt x="237" y="61"/>
                    </a:cubicBezTo>
                    <a:cubicBezTo>
                      <a:pt x="236" y="60"/>
                      <a:pt x="233" y="53"/>
                      <a:pt x="233" y="47"/>
                    </a:cubicBezTo>
                    <a:cubicBezTo>
                      <a:pt x="233" y="28"/>
                      <a:pt x="233" y="28"/>
                      <a:pt x="233" y="28"/>
                    </a:cubicBezTo>
                    <a:cubicBezTo>
                      <a:pt x="233" y="22"/>
                      <a:pt x="229" y="20"/>
                      <a:pt x="224" y="22"/>
                    </a:cubicBezTo>
                    <a:cubicBezTo>
                      <a:pt x="207" y="31"/>
                      <a:pt x="207" y="31"/>
                      <a:pt x="207" y="31"/>
                    </a:cubicBezTo>
                    <a:cubicBezTo>
                      <a:pt x="202" y="34"/>
                      <a:pt x="197" y="35"/>
                      <a:pt x="196" y="35"/>
                    </a:cubicBezTo>
                    <a:cubicBezTo>
                      <a:pt x="194" y="34"/>
                      <a:pt x="190" y="29"/>
                      <a:pt x="188" y="24"/>
                    </a:cubicBezTo>
                    <a:cubicBezTo>
                      <a:pt x="180" y="6"/>
                      <a:pt x="180" y="6"/>
                      <a:pt x="180" y="6"/>
                    </a:cubicBezTo>
                    <a:cubicBezTo>
                      <a:pt x="178" y="1"/>
                      <a:pt x="173" y="0"/>
                      <a:pt x="170" y="4"/>
                    </a:cubicBezTo>
                    <a:cubicBezTo>
                      <a:pt x="157" y="19"/>
                      <a:pt x="157" y="19"/>
                      <a:pt x="157" y="19"/>
                    </a:cubicBezTo>
                    <a:cubicBezTo>
                      <a:pt x="153" y="23"/>
                      <a:pt x="149" y="27"/>
                      <a:pt x="148" y="27"/>
                    </a:cubicBezTo>
                    <a:cubicBezTo>
                      <a:pt x="147" y="27"/>
                      <a:pt x="140" y="24"/>
                      <a:pt x="136" y="20"/>
                    </a:cubicBezTo>
                    <a:cubicBezTo>
                      <a:pt x="122" y="6"/>
                      <a:pt x="122" y="6"/>
                      <a:pt x="122" y="6"/>
                    </a:cubicBezTo>
                    <a:cubicBezTo>
                      <a:pt x="118" y="2"/>
                      <a:pt x="114" y="3"/>
                      <a:pt x="112" y="8"/>
                    </a:cubicBezTo>
                    <a:cubicBezTo>
                      <a:pt x="106" y="27"/>
                      <a:pt x="106" y="27"/>
                      <a:pt x="106" y="27"/>
                    </a:cubicBezTo>
                    <a:cubicBezTo>
                      <a:pt x="104" y="32"/>
                      <a:pt x="102" y="37"/>
                      <a:pt x="101" y="38"/>
                    </a:cubicBezTo>
                    <a:cubicBezTo>
                      <a:pt x="100" y="38"/>
                      <a:pt x="93" y="38"/>
                      <a:pt x="88" y="35"/>
                    </a:cubicBezTo>
                    <a:cubicBezTo>
                      <a:pt x="69" y="28"/>
                      <a:pt x="69" y="28"/>
                      <a:pt x="69" y="28"/>
                    </a:cubicBezTo>
                    <a:cubicBezTo>
                      <a:pt x="64" y="26"/>
                      <a:pt x="60" y="28"/>
                      <a:pt x="61" y="34"/>
                    </a:cubicBezTo>
                    <a:cubicBezTo>
                      <a:pt x="62" y="54"/>
                      <a:pt x="62" y="54"/>
                      <a:pt x="62" y="54"/>
                    </a:cubicBezTo>
                    <a:cubicBezTo>
                      <a:pt x="63" y="59"/>
                      <a:pt x="62" y="65"/>
                      <a:pt x="61" y="66"/>
                    </a:cubicBezTo>
                    <a:cubicBezTo>
                      <a:pt x="61" y="66"/>
                      <a:pt x="54" y="69"/>
                      <a:pt x="48" y="69"/>
                    </a:cubicBezTo>
                    <a:cubicBezTo>
                      <a:pt x="28" y="69"/>
                      <a:pt x="28" y="69"/>
                      <a:pt x="28" y="69"/>
                    </a:cubicBezTo>
                    <a:cubicBezTo>
                      <a:pt x="23" y="69"/>
                      <a:pt x="20" y="73"/>
                      <a:pt x="23" y="78"/>
                    </a:cubicBezTo>
                    <a:cubicBezTo>
                      <a:pt x="32" y="95"/>
                      <a:pt x="32" y="95"/>
                      <a:pt x="32" y="95"/>
                    </a:cubicBezTo>
                    <a:cubicBezTo>
                      <a:pt x="34" y="100"/>
                      <a:pt x="36" y="105"/>
                      <a:pt x="36" y="107"/>
                    </a:cubicBezTo>
                    <a:cubicBezTo>
                      <a:pt x="35" y="108"/>
                      <a:pt x="30" y="112"/>
                      <a:pt x="25" y="114"/>
                    </a:cubicBezTo>
                    <a:cubicBezTo>
                      <a:pt x="6" y="122"/>
                      <a:pt x="6" y="122"/>
                      <a:pt x="6" y="122"/>
                    </a:cubicBezTo>
                    <a:cubicBezTo>
                      <a:pt x="1" y="124"/>
                      <a:pt x="0" y="129"/>
                      <a:pt x="5" y="132"/>
                    </a:cubicBezTo>
                    <a:cubicBezTo>
                      <a:pt x="20" y="145"/>
                      <a:pt x="20" y="145"/>
                      <a:pt x="20" y="145"/>
                    </a:cubicBezTo>
                    <a:cubicBezTo>
                      <a:pt x="24" y="149"/>
                      <a:pt x="27" y="153"/>
                      <a:pt x="27" y="154"/>
                    </a:cubicBezTo>
                    <a:cubicBezTo>
                      <a:pt x="28" y="155"/>
                      <a:pt x="24" y="162"/>
                      <a:pt x="20" y="166"/>
                    </a:cubicBezTo>
                    <a:cubicBezTo>
                      <a:pt x="6" y="180"/>
                      <a:pt x="6" y="180"/>
                      <a:pt x="6" y="180"/>
                    </a:cubicBezTo>
                    <a:cubicBezTo>
                      <a:pt x="2" y="184"/>
                      <a:pt x="4" y="188"/>
                      <a:pt x="9" y="190"/>
                    </a:cubicBezTo>
                    <a:cubicBezTo>
                      <a:pt x="28" y="196"/>
                      <a:pt x="28" y="196"/>
                      <a:pt x="28" y="196"/>
                    </a:cubicBezTo>
                    <a:cubicBezTo>
                      <a:pt x="33" y="198"/>
                      <a:pt x="38" y="200"/>
                      <a:pt x="38" y="201"/>
                    </a:cubicBezTo>
                    <a:cubicBezTo>
                      <a:pt x="39" y="202"/>
                      <a:pt x="38" y="209"/>
                      <a:pt x="36" y="214"/>
                    </a:cubicBezTo>
                    <a:cubicBezTo>
                      <a:pt x="28" y="233"/>
                      <a:pt x="28" y="233"/>
                      <a:pt x="28" y="233"/>
                    </a:cubicBezTo>
                    <a:cubicBezTo>
                      <a:pt x="26" y="238"/>
                      <a:pt x="29" y="242"/>
                      <a:pt x="35" y="241"/>
                    </a:cubicBezTo>
                    <a:cubicBezTo>
                      <a:pt x="54" y="240"/>
                      <a:pt x="54" y="240"/>
                      <a:pt x="54" y="240"/>
                    </a:cubicBezTo>
                    <a:cubicBezTo>
                      <a:pt x="60" y="240"/>
                      <a:pt x="65" y="240"/>
                      <a:pt x="66" y="241"/>
                    </a:cubicBezTo>
                    <a:cubicBezTo>
                      <a:pt x="67" y="242"/>
                      <a:pt x="69" y="248"/>
                      <a:pt x="69" y="254"/>
                    </a:cubicBezTo>
                    <a:cubicBezTo>
                      <a:pt x="69" y="274"/>
                      <a:pt x="69" y="274"/>
                      <a:pt x="69" y="274"/>
                    </a:cubicBezTo>
                    <a:cubicBezTo>
                      <a:pt x="69" y="279"/>
                      <a:pt x="73" y="282"/>
                      <a:pt x="78" y="279"/>
                    </a:cubicBezTo>
                    <a:cubicBezTo>
                      <a:pt x="96" y="270"/>
                      <a:pt x="96" y="270"/>
                      <a:pt x="96" y="270"/>
                    </a:cubicBezTo>
                    <a:cubicBezTo>
                      <a:pt x="101" y="268"/>
                      <a:pt x="106" y="266"/>
                      <a:pt x="107" y="266"/>
                    </a:cubicBezTo>
                    <a:cubicBezTo>
                      <a:pt x="108" y="267"/>
                      <a:pt x="113" y="272"/>
                      <a:pt x="115" y="277"/>
                    </a:cubicBezTo>
                    <a:cubicBezTo>
                      <a:pt x="123" y="296"/>
                      <a:pt x="123" y="296"/>
                      <a:pt x="123" y="296"/>
                    </a:cubicBezTo>
                    <a:cubicBezTo>
                      <a:pt x="125" y="301"/>
                      <a:pt x="129" y="302"/>
                      <a:pt x="133" y="297"/>
                    </a:cubicBezTo>
                    <a:cubicBezTo>
                      <a:pt x="146" y="282"/>
                      <a:pt x="146" y="282"/>
                      <a:pt x="146" y="282"/>
                    </a:cubicBezTo>
                    <a:cubicBezTo>
                      <a:pt x="150" y="278"/>
                      <a:pt x="154" y="275"/>
                      <a:pt x="155" y="275"/>
                    </a:cubicBezTo>
                    <a:cubicBezTo>
                      <a:pt x="156" y="275"/>
                      <a:pt x="162" y="278"/>
                      <a:pt x="166" y="282"/>
                    </a:cubicBezTo>
                    <a:cubicBezTo>
                      <a:pt x="180" y="296"/>
                      <a:pt x="180" y="296"/>
                      <a:pt x="180" y="296"/>
                    </a:cubicBezTo>
                    <a:cubicBezTo>
                      <a:pt x="184" y="300"/>
                      <a:pt x="189" y="298"/>
                      <a:pt x="191" y="293"/>
                    </a:cubicBezTo>
                    <a:cubicBezTo>
                      <a:pt x="197" y="274"/>
                      <a:pt x="197" y="274"/>
                      <a:pt x="197" y="274"/>
                    </a:cubicBezTo>
                    <a:cubicBezTo>
                      <a:pt x="199" y="269"/>
                      <a:pt x="201" y="264"/>
                      <a:pt x="202" y="264"/>
                    </a:cubicBezTo>
                    <a:cubicBezTo>
                      <a:pt x="203" y="263"/>
                      <a:pt x="210" y="264"/>
                      <a:pt x="215" y="266"/>
                    </a:cubicBezTo>
                    <a:cubicBezTo>
                      <a:pt x="233" y="274"/>
                      <a:pt x="233" y="274"/>
                      <a:pt x="233" y="274"/>
                    </a:cubicBezTo>
                    <a:cubicBezTo>
                      <a:pt x="239" y="276"/>
                      <a:pt x="243" y="273"/>
                      <a:pt x="242" y="267"/>
                    </a:cubicBezTo>
                    <a:cubicBezTo>
                      <a:pt x="241" y="248"/>
                      <a:pt x="241" y="248"/>
                      <a:pt x="241" y="248"/>
                    </a:cubicBezTo>
                    <a:cubicBezTo>
                      <a:pt x="240" y="242"/>
                      <a:pt x="241" y="237"/>
                      <a:pt x="241" y="236"/>
                    </a:cubicBezTo>
                    <a:cubicBezTo>
                      <a:pt x="242" y="235"/>
                      <a:pt x="249" y="233"/>
                      <a:pt x="255" y="233"/>
                    </a:cubicBezTo>
                    <a:cubicBezTo>
                      <a:pt x="274" y="233"/>
                      <a:pt x="274" y="233"/>
                      <a:pt x="274" y="233"/>
                    </a:cubicBezTo>
                    <a:cubicBezTo>
                      <a:pt x="280" y="233"/>
                      <a:pt x="283" y="229"/>
                      <a:pt x="280" y="224"/>
                    </a:cubicBezTo>
                    <a:cubicBezTo>
                      <a:pt x="271" y="206"/>
                      <a:pt x="271" y="206"/>
                      <a:pt x="271" y="206"/>
                    </a:cubicBezTo>
                    <a:cubicBezTo>
                      <a:pt x="268" y="201"/>
                      <a:pt x="267" y="196"/>
                      <a:pt x="267" y="195"/>
                    </a:cubicBezTo>
                    <a:cubicBezTo>
                      <a:pt x="268" y="194"/>
                      <a:pt x="273" y="189"/>
                      <a:pt x="278" y="187"/>
                    </a:cubicBezTo>
                    <a:cubicBezTo>
                      <a:pt x="296" y="180"/>
                      <a:pt x="296" y="180"/>
                      <a:pt x="296" y="180"/>
                    </a:cubicBezTo>
                    <a:cubicBezTo>
                      <a:pt x="302" y="177"/>
                      <a:pt x="302" y="173"/>
                      <a:pt x="298" y="169"/>
                    </a:cubicBezTo>
                    <a:cubicBezTo>
                      <a:pt x="283" y="156"/>
                      <a:pt x="283" y="156"/>
                      <a:pt x="283" y="156"/>
                    </a:cubicBezTo>
                    <a:cubicBezTo>
                      <a:pt x="279" y="152"/>
                      <a:pt x="275" y="148"/>
                      <a:pt x="275" y="147"/>
                    </a:cubicBezTo>
                    <a:cubicBezTo>
                      <a:pt x="275" y="146"/>
                      <a:pt x="278" y="140"/>
                      <a:pt x="282" y="136"/>
                    </a:cubicBezTo>
                    <a:cubicBezTo>
                      <a:pt x="296" y="122"/>
                      <a:pt x="296" y="122"/>
                      <a:pt x="296" y="122"/>
                    </a:cubicBezTo>
                    <a:cubicBezTo>
                      <a:pt x="300" y="118"/>
                      <a:pt x="299" y="113"/>
                      <a:pt x="294" y="111"/>
                    </a:cubicBezTo>
                    <a:lnTo>
                      <a:pt x="275" y="105"/>
                    </a:lnTo>
                    <a:close/>
                    <a:moveTo>
                      <a:pt x="147" y="176"/>
                    </a:moveTo>
                    <a:cubicBezTo>
                      <a:pt x="133" y="174"/>
                      <a:pt x="123" y="161"/>
                      <a:pt x="126" y="147"/>
                    </a:cubicBezTo>
                    <a:cubicBezTo>
                      <a:pt x="128" y="132"/>
                      <a:pt x="141" y="123"/>
                      <a:pt x="156" y="125"/>
                    </a:cubicBezTo>
                    <a:cubicBezTo>
                      <a:pt x="170" y="127"/>
                      <a:pt x="179" y="141"/>
                      <a:pt x="177" y="155"/>
                    </a:cubicBezTo>
                    <a:cubicBezTo>
                      <a:pt x="175" y="169"/>
                      <a:pt x="161" y="179"/>
                      <a:pt x="147" y="176"/>
                    </a:cubicBezTo>
                    <a:close/>
                  </a:path>
                </a:pathLst>
              </a:custGeom>
              <a:solidFill>
                <a:srgbClr val="B4009E"/>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16" name="Freeform 7"/>
              <p:cNvSpPr>
                <a:spLocks noEditPoints="1"/>
              </p:cNvSpPr>
              <p:nvPr userDrawn="1"/>
            </p:nvSpPr>
            <p:spPr bwMode="auto">
              <a:xfrm>
                <a:off x="11022013" y="8059738"/>
                <a:ext cx="1547812" cy="1550988"/>
              </a:xfrm>
              <a:custGeom>
                <a:avLst/>
                <a:gdLst>
                  <a:gd name="T0" fmla="*/ 434 w 441"/>
                  <a:gd name="T1" fmla="*/ 201 h 441"/>
                  <a:gd name="T2" fmla="*/ 425 w 441"/>
                  <a:gd name="T3" fmla="*/ 156 h 441"/>
                  <a:gd name="T4" fmla="*/ 410 w 441"/>
                  <a:gd name="T5" fmla="*/ 120 h 441"/>
                  <a:gd name="T6" fmla="*/ 385 w 441"/>
                  <a:gd name="T7" fmla="*/ 84 h 441"/>
                  <a:gd name="T8" fmla="*/ 357 w 441"/>
                  <a:gd name="T9" fmla="*/ 56 h 441"/>
                  <a:gd name="T10" fmla="*/ 320 w 441"/>
                  <a:gd name="T11" fmla="*/ 30 h 441"/>
                  <a:gd name="T12" fmla="*/ 283 w 441"/>
                  <a:gd name="T13" fmla="*/ 16 h 441"/>
                  <a:gd name="T14" fmla="*/ 240 w 441"/>
                  <a:gd name="T15" fmla="*/ 7 h 441"/>
                  <a:gd name="T16" fmla="*/ 201 w 441"/>
                  <a:gd name="T17" fmla="*/ 7 h 441"/>
                  <a:gd name="T18" fmla="*/ 156 w 441"/>
                  <a:gd name="T19" fmla="*/ 16 h 441"/>
                  <a:gd name="T20" fmla="*/ 120 w 441"/>
                  <a:gd name="T21" fmla="*/ 31 h 441"/>
                  <a:gd name="T22" fmla="*/ 84 w 441"/>
                  <a:gd name="T23" fmla="*/ 56 h 441"/>
                  <a:gd name="T24" fmla="*/ 56 w 441"/>
                  <a:gd name="T25" fmla="*/ 84 h 441"/>
                  <a:gd name="T26" fmla="*/ 31 w 441"/>
                  <a:gd name="T27" fmla="*/ 122 h 441"/>
                  <a:gd name="T28" fmla="*/ 16 w 441"/>
                  <a:gd name="T29" fmla="*/ 158 h 441"/>
                  <a:gd name="T30" fmla="*/ 7 w 441"/>
                  <a:gd name="T31" fmla="*/ 201 h 441"/>
                  <a:gd name="T32" fmla="*/ 7 w 441"/>
                  <a:gd name="T33" fmla="*/ 240 h 441"/>
                  <a:gd name="T34" fmla="*/ 16 w 441"/>
                  <a:gd name="T35" fmla="*/ 285 h 441"/>
                  <a:gd name="T36" fmla="*/ 32 w 441"/>
                  <a:gd name="T37" fmla="*/ 321 h 441"/>
                  <a:gd name="T38" fmla="*/ 56 w 441"/>
                  <a:gd name="T39" fmla="*/ 357 h 441"/>
                  <a:gd name="T40" fmla="*/ 84 w 441"/>
                  <a:gd name="T41" fmla="*/ 385 h 441"/>
                  <a:gd name="T42" fmla="*/ 122 w 441"/>
                  <a:gd name="T43" fmla="*/ 411 h 441"/>
                  <a:gd name="T44" fmla="*/ 158 w 441"/>
                  <a:gd name="T45" fmla="*/ 425 h 441"/>
                  <a:gd name="T46" fmla="*/ 201 w 441"/>
                  <a:gd name="T47" fmla="*/ 434 h 441"/>
                  <a:gd name="T48" fmla="*/ 240 w 441"/>
                  <a:gd name="T49" fmla="*/ 434 h 441"/>
                  <a:gd name="T50" fmla="*/ 285 w 441"/>
                  <a:gd name="T51" fmla="*/ 425 h 441"/>
                  <a:gd name="T52" fmla="*/ 321 w 441"/>
                  <a:gd name="T53" fmla="*/ 410 h 441"/>
                  <a:gd name="T54" fmla="*/ 357 w 441"/>
                  <a:gd name="T55" fmla="*/ 385 h 441"/>
                  <a:gd name="T56" fmla="*/ 385 w 441"/>
                  <a:gd name="T57" fmla="*/ 357 h 441"/>
                  <a:gd name="T58" fmla="*/ 411 w 441"/>
                  <a:gd name="T59" fmla="*/ 319 h 441"/>
                  <a:gd name="T60" fmla="*/ 426 w 441"/>
                  <a:gd name="T61" fmla="*/ 283 h 441"/>
                  <a:gd name="T62" fmla="*/ 434 w 441"/>
                  <a:gd name="T63" fmla="*/ 240 h 441"/>
                  <a:gd name="T64" fmla="*/ 356 w 441"/>
                  <a:gd name="T65" fmla="*/ 256 h 441"/>
                  <a:gd name="T66" fmla="*/ 284 w 441"/>
                  <a:gd name="T67" fmla="*/ 213 h 441"/>
                  <a:gd name="T68" fmla="*/ 361 w 441"/>
                  <a:gd name="T69" fmla="*/ 220 h 441"/>
                  <a:gd name="T70" fmla="*/ 275 w 441"/>
                  <a:gd name="T71" fmla="*/ 335 h 441"/>
                  <a:gd name="T72" fmla="*/ 335 w 441"/>
                  <a:gd name="T73" fmla="*/ 276 h 441"/>
                  <a:gd name="T74" fmla="*/ 178 w 441"/>
                  <a:gd name="T75" fmla="*/ 341 h 441"/>
                  <a:gd name="T76" fmla="*/ 263 w 441"/>
                  <a:gd name="T77" fmla="*/ 341 h 441"/>
                  <a:gd name="T78" fmla="*/ 185 w 441"/>
                  <a:gd name="T79" fmla="*/ 358 h 441"/>
                  <a:gd name="T80" fmla="*/ 186 w 441"/>
                  <a:gd name="T81" fmla="*/ 220 h 441"/>
                  <a:gd name="T82" fmla="*/ 221 w 441"/>
                  <a:gd name="T83" fmla="*/ 255 h 441"/>
                  <a:gd name="T84" fmla="*/ 106 w 441"/>
                  <a:gd name="T85" fmla="*/ 277 h 441"/>
                  <a:gd name="T86" fmla="*/ 165 w 441"/>
                  <a:gd name="T87" fmla="*/ 337 h 441"/>
                  <a:gd name="T88" fmla="*/ 100 w 441"/>
                  <a:gd name="T89" fmla="*/ 180 h 441"/>
                  <a:gd name="T90" fmla="*/ 100 w 441"/>
                  <a:gd name="T91" fmla="*/ 264 h 441"/>
                  <a:gd name="T92" fmla="*/ 83 w 441"/>
                  <a:gd name="T93" fmla="*/ 187 h 441"/>
                  <a:gd name="T94" fmla="*/ 148 w 441"/>
                  <a:gd name="T95" fmla="*/ 100 h 441"/>
                  <a:gd name="T96" fmla="*/ 168 w 441"/>
                  <a:gd name="T97" fmla="*/ 182 h 441"/>
                  <a:gd name="T98" fmla="*/ 119 w 441"/>
                  <a:gd name="T99" fmla="*/ 122 h 441"/>
                  <a:gd name="T100" fmla="*/ 211 w 441"/>
                  <a:gd name="T101" fmla="*/ 157 h 441"/>
                  <a:gd name="T102" fmla="*/ 219 w 441"/>
                  <a:gd name="T103" fmla="*/ 80 h 441"/>
                  <a:gd name="T104" fmla="*/ 319 w 441"/>
                  <a:gd name="T105" fmla="*/ 121 h 441"/>
                  <a:gd name="T106" fmla="*/ 270 w 441"/>
                  <a:gd name="T107" fmla="*/ 181 h 441"/>
                  <a:gd name="T108" fmla="*/ 290 w 441"/>
                  <a:gd name="T109" fmla="*/ 99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1" h="441">
                    <a:moveTo>
                      <a:pt x="441" y="232"/>
                    </a:moveTo>
                    <a:cubicBezTo>
                      <a:pt x="441" y="209"/>
                      <a:pt x="441" y="209"/>
                      <a:pt x="441" y="209"/>
                    </a:cubicBezTo>
                    <a:cubicBezTo>
                      <a:pt x="441" y="205"/>
                      <a:pt x="438" y="201"/>
                      <a:pt x="434" y="201"/>
                    </a:cubicBezTo>
                    <a:cubicBezTo>
                      <a:pt x="401" y="196"/>
                      <a:pt x="401" y="196"/>
                      <a:pt x="401" y="196"/>
                    </a:cubicBezTo>
                    <a:cubicBezTo>
                      <a:pt x="400" y="188"/>
                      <a:pt x="398" y="181"/>
                      <a:pt x="396" y="173"/>
                    </a:cubicBezTo>
                    <a:cubicBezTo>
                      <a:pt x="425" y="156"/>
                      <a:pt x="425" y="156"/>
                      <a:pt x="425" y="156"/>
                    </a:cubicBezTo>
                    <a:cubicBezTo>
                      <a:pt x="428" y="154"/>
                      <a:pt x="430" y="149"/>
                      <a:pt x="428" y="145"/>
                    </a:cubicBezTo>
                    <a:cubicBezTo>
                      <a:pt x="420" y="125"/>
                      <a:pt x="420" y="125"/>
                      <a:pt x="420" y="125"/>
                    </a:cubicBezTo>
                    <a:cubicBezTo>
                      <a:pt x="418" y="121"/>
                      <a:pt x="414" y="119"/>
                      <a:pt x="410" y="120"/>
                    </a:cubicBezTo>
                    <a:cubicBezTo>
                      <a:pt x="377" y="128"/>
                      <a:pt x="377" y="128"/>
                      <a:pt x="377" y="128"/>
                    </a:cubicBezTo>
                    <a:cubicBezTo>
                      <a:pt x="374" y="122"/>
                      <a:pt x="370" y="116"/>
                      <a:pt x="365" y="110"/>
                    </a:cubicBezTo>
                    <a:cubicBezTo>
                      <a:pt x="385" y="84"/>
                      <a:pt x="385" y="84"/>
                      <a:pt x="385" y="84"/>
                    </a:cubicBezTo>
                    <a:cubicBezTo>
                      <a:pt x="388" y="80"/>
                      <a:pt x="387" y="75"/>
                      <a:pt x="385" y="72"/>
                    </a:cubicBezTo>
                    <a:cubicBezTo>
                      <a:pt x="369" y="56"/>
                      <a:pt x="369" y="56"/>
                      <a:pt x="369" y="56"/>
                    </a:cubicBezTo>
                    <a:cubicBezTo>
                      <a:pt x="366" y="54"/>
                      <a:pt x="361" y="53"/>
                      <a:pt x="357" y="56"/>
                    </a:cubicBezTo>
                    <a:cubicBezTo>
                      <a:pt x="331" y="76"/>
                      <a:pt x="331" y="76"/>
                      <a:pt x="331" y="76"/>
                    </a:cubicBezTo>
                    <a:cubicBezTo>
                      <a:pt x="325" y="71"/>
                      <a:pt x="318" y="67"/>
                      <a:pt x="311" y="63"/>
                    </a:cubicBezTo>
                    <a:cubicBezTo>
                      <a:pt x="320" y="30"/>
                      <a:pt x="320" y="30"/>
                      <a:pt x="320" y="30"/>
                    </a:cubicBezTo>
                    <a:cubicBezTo>
                      <a:pt x="321" y="26"/>
                      <a:pt x="318" y="22"/>
                      <a:pt x="314" y="20"/>
                    </a:cubicBezTo>
                    <a:cubicBezTo>
                      <a:pt x="294" y="12"/>
                      <a:pt x="294" y="12"/>
                      <a:pt x="294" y="12"/>
                    </a:cubicBezTo>
                    <a:cubicBezTo>
                      <a:pt x="290" y="10"/>
                      <a:pt x="285" y="12"/>
                      <a:pt x="283" y="16"/>
                    </a:cubicBezTo>
                    <a:cubicBezTo>
                      <a:pt x="266" y="44"/>
                      <a:pt x="266" y="44"/>
                      <a:pt x="266" y="44"/>
                    </a:cubicBezTo>
                    <a:cubicBezTo>
                      <a:pt x="259" y="43"/>
                      <a:pt x="252" y="41"/>
                      <a:pt x="245" y="40"/>
                    </a:cubicBezTo>
                    <a:cubicBezTo>
                      <a:pt x="240" y="7"/>
                      <a:pt x="240" y="7"/>
                      <a:pt x="240" y="7"/>
                    </a:cubicBezTo>
                    <a:cubicBezTo>
                      <a:pt x="240" y="3"/>
                      <a:pt x="236" y="0"/>
                      <a:pt x="232" y="0"/>
                    </a:cubicBezTo>
                    <a:cubicBezTo>
                      <a:pt x="209" y="0"/>
                      <a:pt x="209" y="0"/>
                      <a:pt x="209" y="0"/>
                    </a:cubicBezTo>
                    <a:cubicBezTo>
                      <a:pt x="205" y="0"/>
                      <a:pt x="201" y="3"/>
                      <a:pt x="201" y="7"/>
                    </a:cubicBezTo>
                    <a:cubicBezTo>
                      <a:pt x="196" y="40"/>
                      <a:pt x="196" y="40"/>
                      <a:pt x="196" y="40"/>
                    </a:cubicBezTo>
                    <a:cubicBezTo>
                      <a:pt x="188" y="41"/>
                      <a:pt x="181" y="43"/>
                      <a:pt x="173" y="45"/>
                    </a:cubicBezTo>
                    <a:cubicBezTo>
                      <a:pt x="156" y="16"/>
                      <a:pt x="156" y="16"/>
                      <a:pt x="156" y="16"/>
                    </a:cubicBezTo>
                    <a:cubicBezTo>
                      <a:pt x="154" y="13"/>
                      <a:pt x="149" y="11"/>
                      <a:pt x="145" y="13"/>
                    </a:cubicBezTo>
                    <a:cubicBezTo>
                      <a:pt x="125" y="21"/>
                      <a:pt x="125" y="21"/>
                      <a:pt x="125" y="21"/>
                    </a:cubicBezTo>
                    <a:cubicBezTo>
                      <a:pt x="121" y="23"/>
                      <a:pt x="119" y="27"/>
                      <a:pt x="120" y="31"/>
                    </a:cubicBezTo>
                    <a:cubicBezTo>
                      <a:pt x="128" y="64"/>
                      <a:pt x="128" y="64"/>
                      <a:pt x="128" y="64"/>
                    </a:cubicBezTo>
                    <a:cubicBezTo>
                      <a:pt x="122" y="67"/>
                      <a:pt x="116" y="71"/>
                      <a:pt x="111" y="76"/>
                    </a:cubicBezTo>
                    <a:cubicBezTo>
                      <a:pt x="84" y="56"/>
                      <a:pt x="84" y="56"/>
                      <a:pt x="84" y="56"/>
                    </a:cubicBezTo>
                    <a:cubicBezTo>
                      <a:pt x="80" y="53"/>
                      <a:pt x="75" y="54"/>
                      <a:pt x="72" y="56"/>
                    </a:cubicBezTo>
                    <a:cubicBezTo>
                      <a:pt x="57" y="72"/>
                      <a:pt x="57" y="72"/>
                      <a:pt x="57" y="72"/>
                    </a:cubicBezTo>
                    <a:cubicBezTo>
                      <a:pt x="54" y="75"/>
                      <a:pt x="53" y="80"/>
                      <a:pt x="56" y="84"/>
                    </a:cubicBezTo>
                    <a:cubicBezTo>
                      <a:pt x="76" y="110"/>
                      <a:pt x="76" y="110"/>
                      <a:pt x="76" y="110"/>
                    </a:cubicBezTo>
                    <a:cubicBezTo>
                      <a:pt x="71" y="117"/>
                      <a:pt x="67" y="123"/>
                      <a:pt x="63" y="130"/>
                    </a:cubicBezTo>
                    <a:cubicBezTo>
                      <a:pt x="31" y="122"/>
                      <a:pt x="31" y="122"/>
                      <a:pt x="31" y="122"/>
                    </a:cubicBezTo>
                    <a:cubicBezTo>
                      <a:pt x="27" y="121"/>
                      <a:pt x="22" y="123"/>
                      <a:pt x="20" y="127"/>
                    </a:cubicBezTo>
                    <a:cubicBezTo>
                      <a:pt x="12" y="147"/>
                      <a:pt x="12" y="147"/>
                      <a:pt x="12" y="147"/>
                    </a:cubicBezTo>
                    <a:cubicBezTo>
                      <a:pt x="10" y="151"/>
                      <a:pt x="12" y="156"/>
                      <a:pt x="16" y="158"/>
                    </a:cubicBezTo>
                    <a:cubicBezTo>
                      <a:pt x="45" y="175"/>
                      <a:pt x="45" y="175"/>
                      <a:pt x="45" y="175"/>
                    </a:cubicBezTo>
                    <a:cubicBezTo>
                      <a:pt x="43" y="182"/>
                      <a:pt x="41" y="189"/>
                      <a:pt x="40" y="196"/>
                    </a:cubicBezTo>
                    <a:cubicBezTo>
                      <a:pt x="7" y="201"/>
                      <a:pt x="7" y="201"/>
                      <a:pt x="7" y="201"/>
                    </a:cubicBezTo>
                    <a:cubicBezTo>
                      <a:pt x="3" y="201"/>
                      <a:pt x="0" y="205"/>
                      <a:pt x="0" y="209"/>
                    </a:cubicBezTo>
                    <a:cubicBezTo>
                      <a:pt x="0" y="232"/>
                      <a:pt x="0" y="232"/>
                      <a:pt x="0" y="232"/>
                    </a:cubicBezTo>
                    <a:cubicBezTo>
                      <a:pt x="0" y="236"/>
                      <a:pt x="3" y="240"/>
                      <a:pt x="7" y="240"/>
                    </a:cubicBezTo>
                    <a:cubicBezTo>
                      <a:pt x="40" y="245"/>
                      <a:pt x="40" y="245"/>
                      <a:pt x="40" y="245"/>
                    </a:cubicBezTo>
                    <a:cubicBezTo>
                      <a:pt x="42" y="253"/>
                      <a:pt x="43" y="260"/>
                      <a:pt x="45" y="268"/>
                    </a:cubicBezTo>
                    <a:cubicBezTo>
                      <a:pt x="16" y="285"/>
                      <a:pt x="16" y="285"/>
                      <a:pt x="16" y="285"/>
                    </a:cubicBezTo>
                    <a:cubicBezTo>
                      <a:pt x="13" y="287"/>
                      <a:pt x="11" y="292"/>
                      <a:pt x="13" y="296"/>
                    </a:cubicBezTo>
                    <a:cubicBezTo>
                      <a:pt x="21" y="316"/>
                      <a:pt x="21" y="316"/>
                      <a:pt x="21" y="316"/>
                    </a:cubicBezTo>
                    <a:cubicBezTo>
                      <a:pt x="23" y="320"/>
                      <a:pt x="28" y="322"/>
                      <a:pt x="32" y="321"/>
                    </a:cubicBezTo>
                    <a:cubicBezTo>
                      <a:pt x="64" y="313"/>
                      <a:pt x="64" y="313"/>
                      <a:pt x="64" y="313"/>
                    </a:cubicBezTo>
                    <a:cubicBezTo>
                      <a:pt x="68" y="319"/>
                      <a:pt x="72" y="325"/>
                      <a:pt x="76" y="331"/>
                    </a:cubicBezTo>
                    <a:cubicBezTo>
                      <a:pt x="56" y="357"/>
                      <a:pt x="56" y="357"/>
                      <a:pt x="56" y="357"/>
                    </a:cubicBezTo>
                    <a:cubicBezTo>
                      <a:pt x="53" y="361"/>
                      <a:pt x="54" y="366"/>
                      <a:pt x="57" y="369"/>
                    </a:cubicBezTo>
                    <a:cubicBezTo>
                      <a:pt x="72" y="384"/>
                      <a:pt x="72" y="384"/>
                      <a:pt x="72" y="384"/>
                    </a:cubicBezTo>
                    <a:cubicBezTo>
                      <a:pt x="75" y="387"/>
                      <a:pt x="80" y="388"/>
                      <a:pt x="84" y="385"/>
                    </a:cubicBezTo>
                    <a:cubicBezTo>
                      <a:pt x="111" y="365"/>
                      <a:pt x="111" y="365"/>
                      <a:pt x="111" y="365"/>
                    </a:cubicBezTo>
                    <a:cubicBezTo>
                      <a:pt x="117" y="370"/>
                      <a:pt x="123" y="374"/>
                      <a:pt x="130" y="378"/>
                    </a:cubicBezTo>
                    <a:cubicBezTo>
                      <a:pt x="122" y="411"/>
                      <a:pt x="122" y="411"/>
                      <a:pt x="122" y="411"/>
                    </a:cubicBezTo>
                    <a:cubicBezTo>
                      <a:pt x="121" y="415"/>
                      <a:pt x="123" y="419"/>
                      <a:pt x="127" y="421"/>
                    </a:cubicBezTo>
                    <a:cubicBezTo>
                      <a:pt x="147" y="429"/>
                      <a:pt x="147" y="429"/>
                      <a:pt x="147" y="429"/>
                    </a:cubicBezTo>
                    <a:cubicBezTo>
                      <a:pt x="151" y="431"/>
                      <a:pt x="156" y="429"/>
                      <a:pt x="158" y="425"/>
                    </a:cubicBezTo>
                    <a:cubicBezTo>
                      <a:pt x="175" y="397"/>
                      <a:pt x="175" y="397"/>
                      <a:pt x="175" y="397"/>
                    </a:cubicBezTo>
                    <a:cubicBezTo>
                      <a:pt x="182" y="398"/>
                      <a:pt x="189" y="400"/>
                      <a:pt x="196" y="401"/>
                    </a:cubicBezTo>
                    <a:cubicBezTo>
                      <a:pt x="201" y="434"/>
                      <a:pt x="201" y="434"/>
                      <a:pt x="201" y="434"/>
                    </a:cubicBezTo>
                    <a:cubicBezTo>
                      <a:pt x="201" y="438"/>
                      <a:pt x="205" y="441"/>
                      <a:pt x="209" y="441"/>
                    </a:cubicBezTo>
                    <a:cubicBezTo>
                      <a:pt x="232" y="441"/>
                      <a:pt x="232" y="441"/>
                      <a:pt x="232" y="441"/>
                    </a:cubicBezTo>
                    <a:cubicBezTo>
                      <a:pt x="236" y="441"/>
                      <a:pt x="240" y="438"/>
                      <a:pt x="240" y="434"/>
                    </a:cubicBezTo>
                    <a:cubicBezTo>
                      <a:pt x="245" y="401"/>
                      <a:pt x="245" y="401"/>
                      <a:pt x="245" y="401"/>
                    </a:cubicBezTo>
                    <a:cubicBezTo>
                      <a:pt x="253" y="400"/>
                      <a:pt x="260" y="398"/>
                      <a:pt x="268" y="396"/>
                    </a:cubicBezTo>
                    <a:cubicBezTo>
                      <a:pt x="285" y="425"/>
                      <a:pt x="285" y="425"/>
                      <a:pt x="285" y="425"/>
                    </a:cubicBezTo>
                    <a:cubicBezTo>
                      <a:pt x="287" y="428"/>
                      <a:pt x="292" y="430"/>
                      <a:pt x="296" y="428"/>
                    </a:cubicBezTo>
                    <a:cubicBezTo>
                      <a:pt x="316" y="420"/>
                      <a:pt x="316" y="420"/>
                      <a:pt x="316" y="420"/>
                    </a:cubicBezTo>
                    <a:cubicBezTo>
                      <a:pt x="320" y="418"/>
                      <a:pt x="322" y="414"/>
                      <a:pt x="321" y="410"/>
                    </a:cubicBezTo>
                    <a:cubicBezTo>
                      <a:pt x="313" y="377"/>
                      <a:pt x="313" y="377"/>
                      <a:pt x="313" y="377"/>
                    </a:cubicBezTo>
                    <a:cubicBezTo>
                      <a:pt x="319" y="373"/>
                      <a:pt x="325" y="369"/>
                      <a:pt x="331" y="365"/>
                    </a:cubicBezTo>
                    <a:cubicBezTo>
                      <a:pt x="357" y="385"/>
                      <a:pt x="357" y="385"/>
                      <a:pt x="357" y="385"/>
                    </a:cubicBezTo>
                    <a:cubicBezTo>
                      <a:pt x="361" y="388"/>
                      <a:pt x="366" y="387"/>
                      <a:pt x="369" y="384"/>
                    </a:cubicBezTo>
                    <a:cubicBezTo>
                      <a:pt x="385" y="369"/>
                      <a:pt x="385" y="369"/>
                      <a:pt x="385" y="369"/>
                    </a:cubicBezTo>
                    <a:cubicBezTo>
                      <a:pt x="387" y="366"/>
                      <a:pt x="388" y="361"/>
                      <a:pt x="385" y="357"/>
                    </a:cubicBezTo>
                    <a:cubicBezTo>
                      <a:pt x="365" y="331"/>
                      <a:pt x="365" y="331"/>
                      <a:pt x="365" y="331"/>
                    </a:cubicBezTo>
                    <a:cubicBezTo>
                      <a:pt x="370" y="324"/>
                      <a:pt x="374" y="318"/>
                      <a:pt x="378" y="311"/>
                    </a:cubicBezTo>
                    <a:cubicBezTo>
                      <a:pt x="411" y="319"/>
                      <a:pt x="411" y="319"/>
                      <a:pt x="411" y="319"/>
                    </a:cubicBezTo>
                    <a:cubicBezTo>
                      <a:pt x="415" y="320"/>
                      <a:pt x="419" y="318"/>
                      <a:pt x="421" y="314"/>
                    </a:cubicBezTo>
                    <a:cubicBezTo>
                      <a:pt x="429" y="294"/>
                      <a:pt x="429" y="294"/>
                      <a:pt x="429" y="294"/>
                    </a:cubicBezTo>
                    <a:cubicBezTo>
                      <a:pt x="431" y="290"/>
                      <a:pt x="429" y="285"/>
                      <a:pt x="426" y="283"/>
                    </a:cubicBezTo>
                    <a:cubicBezTo>
                      <a:pt x="397" y="266"/>
                      <a:pt x="397" y="266"/>
                      <a:pt x="397" y="266"/>
                    </a:cubicBezTo>
                    <a:cubicBezTo>
                      <a:pt x="398" y="259"/>
                      <a:pt x="400" y="252"/>
                      <a:pt x="401" y="245"/>
                    </a:cubicBezTo>
                    <a:cubicBezTo>
                      <a:pt x="434" y="240"/>
                      <a:pt x="434" y="240"/>
                      <a:pt x="434" y="240"/>
                    </a:cubicBezTo>
                    <a:cubicBezTo>
                      <a:pt x="438" y="240"/>
                      <a:pt x="441" y="236"/>
                      <a:pt x="441" y="232"/>
                    </a:cubicBezTo>
                    <a:close/>
                    <a:moveTo>
                      <a:pt x="361" y="220"/>
                    </a:moveTo>
                    <a:cubicBezTo>
                      <a:pt x="361" y="238"/>
                      <a:pt x="356" y="256"/>
                      <a:pt x="356" y="256"/>
                    </a:cubicBezTo>
                    <a:cubicBezTo>
                      <a:pt x="354" y="264"/>
                      <a:pt x="346" y="267"/>
                      <a:pt x="339" y="263"/>
                    </a:cubicBezTo>
                    <a:cubicBezTo>
                      <a:pt x="284" y="228"/>
                      <a:pt x="284" y="228"/>
                      <a:pt x="284" y="228"/>
                    </a:cubicBezTo>
                    <a:cubicBezTo>
                      <a:pt x="277" y="224"/>
                      <a:pt x="277" y="217"/>
                      <a:pt x="284" y="213"/>
                    </a:cubicBezTo>
                    <a:cubicBezTo>
                      <a:pt x="339" y="178"/>
                      <a:pt x="339" y="178"/>
                      <a:pt x="339" y="178"/>
                    </a:cubicBezTo>
                    <a:cubicBezTo>
                      <a:pt x="346" y="174"/>
                      <a:pt x="354" y="177"/>
                      <a:pt x="356" y="185"/>
                    </a:cubicBezTo>
                    <a:cubicBezTo>
                      <a:pt x="356" y="185"/>
                      <a:pt x="361" y="203"/>
                      <a:pt x="361" y="220"/>
                    </a:cubicBezTo>
                    <a:close/>
                    <a:moveTo>
                      <a:pt x="321" y="321"/>
                    </a:moveTo>
                    <a:cubicBezTo>
                      <a:pt x="308" y="333"/>
                      <a:pt x="292" y="343"/>
                      <a:pt x="292" y="343"/>
                    </a:cubicBezTo>
                    <a:cubicBezTo>
                      <a:pt x="285" y="347"/>
                      <a:pt x="277" y="343"/>
                      <a:pt x="275" y="335"/>
                    </a:cubicBezTo>
                    <a:cubicBezTo>
                      <a:pt x="260" y="272"/>
                      <a:pt x="260" y="272"/>
                      <a:pt x="260" y="272"/>
                    </a:cubicBezTo>
                    <a:cubicBezTo>
                      <a:pt x="258" y="264"/>
                      <a:pt x="263" y="259"/>
                      <a:pt x="271" y="260"/>
                    </a:cubicBezTo>
                    <a:cubicBezTo>
                      <a:pt x="335" y="276"/>
                      <a:pt x="335" y="276"/>
                      <a:pt x="335" y="276"/>
                    </a:cubicBezTo>
                    <a:cubicBezTo>
                      <a:pt x="343" y="278"/>
                      <a:pt x="346" y="285"/>
                      <a:pt x="342" y="292"/>
                    </a:cubicBezTo>
                    <a:cubicBezTo>
                      <a:pt x="342" y="292"/>
                      <a:pt x="333" y="309"/>
                      <a:pt x="321" y="321"/>
                    </a:cubicBezTo>
                    <a:close/>
                    <a:moveTo>
                      <a:pt x="178" y="341"/>
                    </a:moveTo>
                    <a:cubicBezTo>
                      <a:pt x="213" y="285"/>
                      <a:pt x="213" y="285"/>
                      <a:pt x="213" y="285"/>
                    </a:cubicBezTo>
                    <a:cubicBezTo>
                      <a:pt x="217" y="278"/>
                      <a:pt x="224" y="278"/>
                      <a:pt x="228" y="285"/>
                    </a:cubicBezTo>
                    <a:cubicBezTo>
                      <a:pt x="263" y="341"/>
                      <a:pt x="263" y="341"/>
                      <a:pt x="263" y="341"/>
                    </a:cubicBezTo>
                    <a:cubicBezTo>
                      <a:pt x="267" y="348"/>
                      <a:pt x="264" y="356"/>
                      <a:pt x="256" y="358"/>
                    </a:cubicBezTo>
                    <a:cubicBezTo>
                      <a:pt x="256" y="358"/>
                      <a:pt x="238" y="363"/>
                      <a:pt x="221" y="363"/>
                    </a:cubicBezTo>
                    <a:cubicBezTo>
                      <a:pt x="203" y="363"/>
                      <a:pt x="185" y="358"/>
                      <a:pt x="185" y="358"/>
                    </a:cubicBezTo>
                    <a:cubicBezTo>
                      <a:pt x="177" y="356"/>
                      <a:pt x="174" y="348"/>
                      <a:pt x="178" y="341"/>
                    </a:cubicBezTo>
                    <a:close/>
                    <a:moveTo>
                      <a:pt x="221" y="255"/>
                    </a:moveTo>
                    <a:cubicBezTo>
                      <a:pt x="202" y="255"/>
                      <a:pt x="186" y="240"/>
                      <a:pt x="186" y="220"/>
                    </a:cubicBezTo>
                    <a:cubicBezTo>
                      <a:pt x="186" y="201"/>
                      <a:pt x="202" y="186"/>
                      <a:pt x="221" y="186"/>
                    </a:cubicBezTo>
                    <a:cubicBezTo>
                      <a:pt x="240" y="186"/>
                      <a:pt x="255" y="201"/>
                      <a:pt x="255" y="220"/>
                    </a:cubicBezTo>
                    <a:cubicBezTo>
                      <a:pt x="255" y="240"/>
                      <a:pt x="240" y="255"/>
                      <a:pt x="221" y="255"/>
                    </a:cubicBezTo>
                    <a:close/>
                    <a:moveTo>
                      <a:pt x="120" y="322"/>
                    </a:moveTo>
                    <a:cubicBezTo>
                      <a:pt x="108" y="310"/>
                      <a:pt x="99" y="294"/>
                      <a:pt x="99" y="294"/>
                    </a:cubicBezTo>
                    <a:cubicBezTo>
                      <a:pt x="95" y="286"/>
                      <a:pt x="98" y="279"/>
                      <a:pt x="106" y="277"/>
                    </a:cubicBezTo>
                    <a:cubicBezTo>
                      <a:pt x="170" y="262"/>
                      <a:pt x="170" y="262"/>
                      <a:pt x="170" y="262"/>
                    </a:cubicBezTo>
                    <a:cubicBezTo>
                      <a:pt x="178" y="260"/>
                      <a:pt x="182" y="265"/>
                      <a:pt x="181" y="273"/>
                    </a:cubicBezTo>
                    <a:cubicBezTo>
                      <a:pt x="165" y="337"/>
                      <a:pt x="165" y="337"/>
                      <a:pt x="165" y="337"/>
                    </a:cubicBezTo>
                    <a:cubicBezTo>
                      <a:pt x="163" y="345"/>
                      <a:pt x="156" y="348"/>
                      <a:pt x="149" y="344"/>
                    </a:cubicBezTo>
                    <a:cubicBezTo>
                      <a:pt x="149" y="344"/>
                      <a:pt x="133" y="335"/>
                      <a:pt x="120" y="322"/>
                    </a:cubicBezTo>
                    <a:close/>
                    <a:moveTo>
                      <a:pt x="100" y="180"/>
                    </a:moveTo>
                    <a:cubicBezTo>
                      <a:pt x="156" y="215"/>
                      <a:pt x="156" y="215"/>
                      <a:pt x="156" y="215"/>
                    </a:cubicBezTo>
                    <a:cubicBezTo>
                      <a:pt x="163" y="219"/>
                      <a:pt x="163" y="226"/>
                      <a:pt x="156" y="230"/>
                    </a:cubicBezTo>
                    <a:cubicBezTo>
                      <a:pt x="100" y="264"/>
                      <a:pt x="100" y="264"/>
                      <a:pt x="100" y="264"/>
                    </a:cubicBezTo>
                    <a:cubicBezTo>
                      <a:pt x="93" y="269"/>
                      <a:pt x="85" y="266"/>
                      <a:pt x="83" y="258"/>
                    </a:cubicBezTo>
                    <a:cubicBezTo>
                      <a:pt x="83" y="258"/>
                      <a:pt x="78" y="240"/>
                      <a:pt x="78" y="222"/>
                    </a:cubicBezTo>
                    <a:cubicBezTo>
                      <a:pt x="78" y="205"/>
                      <a:pt x="83" y="187"/>
                      <a:pt x="83" y="187"/>
                    </a:cubicBezTo>
                    <a:cubicBezTo>
                      <a:pt x="85" y="179"/>
                      <a:pt x="93" y="176"/>
                      <a:pt x="100" y="180"/>
                    </a:cubicBezTo>
                    <a:close/>
                    <a:moveTo>
                      <a:pt x="119" y="122"/>
                    </a:moveTo>
                    <a:cubicBezTo>
                      <a:pt x="131" y="109"/>
                      <a:pt x="148" y="100"/>
                      <a:pt x="148" y="100"/>
                    </a:cubicBezTo>
                    <a:cubicBezTo>
                      <a:pt x="155" y="96"/>
                      <a:pt x="162" y="100"/>
                      <a:pt x="164" y="108"/>
                    </a:cubicBezTo>
                    <a:cubicBezTo>
                      <a:pt x="179" y="171"/>
                      <a:pt x="179" y="171"/>
                      <a:pt x="179" y="171"/>
                    </a:cubicBezTo>
                    <a:cubicBezTo>
                      <a:pt x="181" y="179"/>
                      <a:pt x="176" y="184"/>
                      <a:pt x="168" y="182"/>
                    </a:cubicBezTo>
                    <a:cubicBezTo>
                      <a:pt x="104" y="167"/>
                      <a:pt x="104" y="167"/>
                      <a:pt x="104" y="167"/>
                    </a:cubicBezTo>
                    <a:cubicBezTo>
                      <a:pt x="96" y="165"/>
                      <a:pt x="93" y="158"/>
                      <a:pt x="97" y="151"/>
                    </a:cubicBezTo>
                    <a:cubicBezTo>
                      <a:pt x="97" y="151"/>
                      <a:pt x="106" y="134"/>
                      <a:pt x="119" y="122"/>
                    </a:cubicBezTo>
                    <a:close/>
                    <a:moveTo>
                      <a:pt x="261" y="102"/>
                    </a:moveTo>
                    <a:cubicBezTo>
                      <a:pt x="227" y="157"/>
                      <a:pt x="227" y="157"/>
                      <a:pt x="227" y="157"/>
                    </a:cubicBezTo>
                    <a:cubicBezTo>
                      <a:pt x="222" y="164"/>
                      <a:pt x="215" y="164"/>
                      <a:pt x="211" y="157"/>
                    </a:cubicBezTo>
                    <a:cubicBezTo>
                      <a:pt x="177" y="102"/>
                      <a:pt x="177" y="102"/>
                      <a:pt x="177" y="102"/>
                    </a:cubicBezTo>
                    <a:cubicBezTo>
                      <a:pt x="172" y="95"/>
                      <a:pt x="175" y="87"/>
                      <a:pt x="183" y="85"/>
                    </a:cubicBezTo>
                    <a:cubicBezTo>
                      <a:pt x="183" y="85"/>
                      <a:pt x="201" y="80"/>
                      <a:pt x="219" y="80"/>
                    </a:cubicBezTo>
                    <a:cubicBezTo>
                      <a:pt x="236" y="80"/>
                      <a:pt x="254" y="85"/>
                      <a:pt x="254" y="85"/>
                    </a:cubicBezTo>
                    <a:cubicBezTo>
                      <a:pt x="262" y="87"/>
                      <a:pt x="265" y="95"/>
                      <a:pt x="261" y="102"/>
                    </a:cubicBezTo>
                    <a:close/>
                    <a:moveTo>
                      <a:pt x="319" y="121"/>
                    </a:moveTo>
                    <a:cubicBezTo>
                      <a:pt x="332" y="133"/>
                      <a:pt x="341" y="149"/>
                      <a:pt x="341" y="149"/>
                    </a:cubicBezTo>
                    <a:cubicBezTo>
                      <a:pt x="345" y="156"/>
                      <a:pt x="342" y="164"/>
                      <a:pt x="334" y="166"/>
                    </a:cubicBezTo>
                    <a:cubicBezTo>
                      <a:pt x="270" y="181"/>
                      <a:pt x="270" y="181"/>
                      <a:pt x="270" y="181"/>
                    </a:cubicBezTo>
                    <a:cubicBezTo>
                      <a:pt x="262" y="183"/>
                      <a:pt x="257" y="178"/>
                      <a:pt x="259" y="170"/>
                    </a:cubicBezTo>
                    <a:cubicBezTo>
                      <a:pt x="274" y="106"/>
                      <a:pt x="274" y="106"/>
                      <a:pt x="274" y="106"/>
                    </a:cubicBezTo>
                    <a:cubicBezTo>
                      <a:pt x="276" y="98"/>
                      <a:pt x="283" y="95"/>
                      <a:pt x="290" y="99"/>
                    </a:cubicBezTo>
                    <a:cubicBezTo>
                      <a:pt x="290" y="99"/>
                      <a:pt x="307" y="108"/>
                      <a:pt x="319" y="121"/>
                    </a:cubicBezTo>
                    <a:close/>
                  </a:path>
                </a:pathLst>
              </a:custGeom>
              <a:solidFill>
                <a:srgbClr val="FFB900"/>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17" name="Freeform 8"/>
              <p:cNvSpPr>
                <a:spLocks/>
              </p:cNvSpPr>
              <p:nvPr userDrawn="1"/>
            </p:nvSpPr>
            <p:spPr bwMode="auto">
              <a:xfrm>
                <a:off x="8040688" y="7580313"/>
                <a:ext cx="2109787" cy="2235200"/>
              </a:xfrm>
              <a:custGeom>
                <a:avLst/>
                <a:gdLst>
                  <a:gd name="T0" fmla="*/ 516 w 601"/>
                  <a:gd name="T1" fmla="*/ 0 h 635"/>
                  <a:gd name="T2" fmla="*/ 296 w 601"/>
                  <a:gd name="T3" fmla="*/ 208 h 635"/>
                  <a:gd name="T4" fmla="*/ 220 w 601"/>
                  <a:gd name="T5" fmla="*/ 195 h 635"/>
                  <a:gd name="T6" fmla="*/ 0 w 601"/>
                  <a:gd name="T7" fmla="*/ 415 h 635"/>
                  <a:gd name="T8" fmla="*/ 220 w 601"/>
                  <a:gd name="T9" fmla="*/ 635 h 635"/>
                  <a:gd name="T10" fmla="*/ 601 w 601"/>
                  <a:gd name="T11" fmla="*/ 635 h 635"/>
                  <a:gd name="T12" fmla="*/ 601 w 601"/>
                  <a:gd name="T13" fmla="*/ 17 h 635"/>
                  <a:gd name="T14" fmla="*/ 516 w 601"/>
                  <a:gd name="T15" fmla="*/ 0 h 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635">
                    <a:moveTo>
                      <a:pt x="516" y="0"/>
                    </a:moveTo>
                    <a:cubicBezTo>
                      <a:pt x="398" y="0"/>
                      <a:pt x="302" y="92"/>
                      <a:pt x="296" y="208"/>
                    </a:cubicBezTo>
                    <a:cubicBezTo>
                      <a:pt x="272" y="200"/>
                      <a:pt x="247" y="195"/>
                      <a:pt x="220" y="195"/>
                    </a:cubicBezTo>
                    <a:cubicBezTo>
                      <a:pt x="99" y="195"/>
                      <a:pt x="0" y="293"/>
                      <a:pt x="0" y="415"/>
                    </a:cubicBezTo>
                    <a:cubicBezTo>
                      <a:pt x="0" y="536"/>
                      <a:pt x="99" y="635"/>
                      <a:pt x="220" y="635"/>
                    </a:cubicBezTo>
                    <a:cubicBezTo>
                      <a:pt x="601" y="635"/>
                      <a:pt x="601" y="635"/>
                      <a:pt x="601" y="635"/>
                    </a:cubicBezTo>
                    <a:cubicBezTo>
                      <a:pt x="601" y="17"/>
                      <a:pt x="601" y="17"/>
                      <a:pt x="601" y="17"/>
                    </a:cubicBezTo>
                    <a:cubicBezTo>
                      <a:pt x="575" y="6"/>
                      <a:pt x="546" y="0"/>
                      <a:pt x="5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 name="Freeform 9"/>
              <p:cNvSpPr>
                <a:spLocks/>
              </p:cNvSpPr>
              <p:nvPr userDrawn="1"/>
            </p:nvSpPr>
            <p:spPr bwMode="auto">
              <a:xfrm>
                <a:off x="12195175" y="7151688"/>
                <a:ext cx="2590800" cy="2663825"/>
              </a:xfrm>
              <a:custGeom>
                <a:avLst/>
                <a:gdLst>
                  <a:gd name="T0" fmla="*/ 738 w 738"/>
                  <a:gd name="T1" fmla="*/ 537 h 757"/>
                  <a:gd name="T2" fmla="*/ 518 w 738"/>
                  <a:gd name="T3" fmla="*/ 317 h 757"/>
                  <a:gd name="T4" fmla="*/ 495 w 738"/>
                  <a:gd name="T5" fmla="*/ 318 h 757"/>
                  <a:gd name="T6" fmla="*/ 518 w 738"/>
                  <a:gd name="T7" fmla="*/ 221 h 757"/>
                  <a:gd name="T8" fmla="*/ 297 w 738"/>
                  <a:gd name="T9" fmla="*/ 0 h 757"/>
                  <a:gd name="T10" fmla="*/ 79 w 738"/>
                  <a:gd name="T11" fmla="*/ 194 h 757"/>
                  <a:gd name="T12" fmla="*/ 0 w 738"/>
                  <a:gd name="T13" fmla="*/ 139 h 757"/>
                  <a:gd name="T14" fmla="*/ 0 w 738"/>
                  <a:gd name="T15" fmla="*/ 757 h 757"/>
                  <a:gd name="T16" fmla="*/ 518 w 738"/>
                  <a:gd name="T17" fmla="*/ 757 h 757"/>
                  <a:gd name="T18" fmla="*/ 738 w 738"/>
                  <a:gd name="T19" fmla="*/ 537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757">
                    <a:moveTo>
                      <a:pt x="738" y="537"/>
                    </a:moveTo>
                    <a:cubicBezTo>
                      <a:pt x="738" y="415"/>
                      <a:pt x="639" y="317"/>
                      <a:pt x="518" y="317"/>
                    </a:cubicBezTo>
                    <a:cubicBezTo>
                      <a:pt x="510" y="317"/>
                      <a:pt x="502" y="317"/>
                      <a:pt x="495" y="318"/>
                    </a:cubicBezTo>
                    <a:cubicBezTo>
                      <a:pt x="509" y="289"/>
                      <a:pt x="518" y="256"/>
                      <a:pt x="518" y="221"/>
                    </a:cubicBezTo>
                    <a:cubicBezTo>
                      <a:pt x="518" y="99"/>
                      <a:pt x="419" y="0"/>
                      <a:pt x="297" y="0"/>
                    </a:cubicBezTo>
                    <a:cubicBezTo>
                      <a:pt x="185" y="0"/>
                      <a:pt x="92" y="85"/>
                      <a:pt x="79" y="194"/>
                    </a:cubicBezTo>
                    <a:cubicBezTo>
                      <a:pt x="57" y="171"/>
                      <a:pt x="31" y="151"/>
                      <a:pt x="0" y="139"/>
                    </a:cubicBezTo>
                    <a:cubicBezTo>
                      <a:pt x="0" y="757"/>
                      <a:pt x="0" y="757"/>
                      <a:pt x="0" y="757"/>
                    </a:cubicBezTo>
                    <a:cubicBezTo>
                      <a:pt x="518" y="757"/>
                      <a:pt x="518" y="757"/>
                      <a:pt x="518" y="757"/>
                    </a:cubicBezTo>
                    <a:cubicBezTo>
                      <a:pt x="639" y="757"/>
                      <a:pt x="738" y="658"/>
                      <a:pt x="738" y="5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19" name="Freeform 42"/>
            <p:cNvSpPr>
              <a:spLocks/>
            </p:cNvSpPr>
            <p:nvPr userDrawn="1"/>
          </p:nvSpPr>
          <p:spPr bwMode="auto">
            <a:xfrm>
              <a:off x="8716653" y="1485604"/>
              <a:ext cx="1403969" cy="840253"/>
            </a:xfrm>
            <a:custGeom>
              <a:avLst/>
              <a:gdLst>
                <a:gd name="T0" fmla="*/ 218 w 242"/>
                <a:gd name="T1" fmla="*/ 72 h 145"/>
                <a:gd name="T2" fmla="*/ 178 w 242"/>
                <a:gd name="T3" fmla="*/ 41 h 145"/>
                <a:gd name="T4" fmla="*/ 178 w 242"/>
                <a:gd name="T5" fmla="*/ 41 h 145"/>
                <a:gd name="T6" fmla="*/ 178 w 242"/>
                <a:gd name="T7" fmla="*/ 41 h 145"/>
                <a:gd name="T8" fmla="*/ 137 w 242"/>
                <a:gd name="T9" fmla="*/ 0 h 145"/>
                <a:gd name="T10" fmla="*/ 100 w 242"/>
                <a:gd name="T11" fmla="*/ 21 h 145"/>
                <a:gd name="T12" fmla="*/ 87 w 242"/>
                <a:gd name="T13" fmla="*/ 19 h 145"/>
                <a:gd name="T14" fmla="*/ 49 w 242"/>
                <a:gd name="T15" fmla="*/ 58 h 145"/>
                <a:gd name="T16" fmla="*/ 49 w 242"/>
                <a:gd name="T17" fmla="*/ 58 h 145"/>
                <a:gd name="T18" fmla="*/ 44 w 242"/>
                <a:gd name="T19" fmla="*/ 58 h 145"/>
                <a:gd name="T20" fmla="*/ 0 w 242"/>
                <a:gd name="T21" fmla="*/ 101 h 145"/>
                <a:gd name="T22" fmla="*/ 44 w 242"/>
                <a:gd name="T23" fmla="*/ 145 h 145"/>
                <a:gd name="T24" fmla="*/ 204 w 242"/>
                <a:gd name="T25" fmla="*/ 145 h 145"/>
                <a:gd name="T26" fmla="*/ 242 w 242"/>
                <a:gd name="T27" fmla="*/ 107 h 145"/>
                <a:gd name="T28" fmla="*/ 218 w 242"/>
                <a:gd name="T2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145">
                  <a:moveTo>
                    <a:pt x="218" y="72"/>
                  </a:moveTo>
                  <a:cubicBezTo>
                    <a:pt x="213" y="54"/>
                    <a:pt x="197" y="41"/>
                    <a:pt x="178" y="41"/>
                  </a:cubicBezTo>
                  <a:cubicBezTo>
                    <a:pt x="178" y="41"/>
                    <a:pt x="178" y="41"/>
                    <a:pt x="178" y="41"/>
                  </a:cubicBezTo>
                  <a:cubicBezTo>
                    <a:pt x="178" y="41"/>
                    <a:pt x="178" y="41"/>
                    <a:pt x="178" y="41"/>
                  </a:cubicBezTo>
                  <a:cubicBezTo>
                    <a:pt x="178" y="18"/>
                    <a:pt x="159" y="0"/>
                    <a:pt x="137" y="0"/>
                  </a:cubicBezTo>
                  <a:cubicBezTo>
                    <a:pt x="121" y="0"/>
                    <a:pt x="107" y="8"/>
                    <a:pt x="100" y="21"/>
                  </a:cubicBezTo>
                  <a:cubicBezTo>
                    <a:pt x="96" y="20"/>
                    <a:pt x="92" y="19"/>
                    <a:pt x="87" y="19"/>
                  </a:cubicBezTo>
                  <a:cubicBezTo>
                    <a:pt x="66" y="19"/>
                    <a:pt x="49" y="36"/>
                    <a:pt x="49" y="58"/>
                  </a:cubicBezTo>
                  <a:cubicBezTo>
                    <a:pt x="49" y="58"/>
                    <a:pt x="49" y="58"/>
                    <a:pt x="49" y="58"/>
                  </a:cubicBezTo>
                  <a:cubicBezTo>
                    <a:pt x="47" y="58"/>
                    <a:pt x="45" y="58"/>
                    <a:pt x="44" y="58"/>
                  </a:cubicBezTo>
                  <a:cubicBezTo>
                    <a:pt x="19" y="58"/>
                    <a:pt x="0" y="77"/>
                    <a:pt x="0" y="101"/>
                  </a:cubicBezTo>
                  <a:cubicBezTo>
                    <a:pt x="0" y="125"/>
                    <a:pt x="19" y="145"/>
                    <a:pt x="44" y="145"/>
                  </a:cubicBezTo>
                  <a:cubicBezTo>
                    <a:pt x="204" y="145"/>
                    <a:pt x="204" y="145"/>
                    <a:pt x="204" y="145"/>
                  </a:cubicBezTo>
                  <a:cubicBezTo>
                    <a:pt x="225" y="145"/>
                    <a:pt x="242" y="128"/>
                    <a:pt x="242" y="107"/>
                  </a:cubicBezTo>
                  <a:cubicBezTo>
                    <a:pt x="242" y="91"/>
                    <a:pt x="232" y="78"/>
                    <a:pt x="218" y="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0" name="Freeform 19"/>
            <p:cNvSpPr>
              <a:spLocks/>
            </p:cNvSpPr>
            <p:nvPr userDrawn="1"/>
          </p:nvSpPr>
          <p:spPr bwMode="auto">
            <a:xfrm flipH="1">
              <a:off x="7542827" y="2325857"/>
              <a:ext cx="731512" cy="297301"/>
            </a:xfrm>
            <a:custGeom>
              <a:avLst/>
              <a:gdLst>
                <a:gd name="T0" fmla="*/ 621 w 696"/>
                <a:gd name="T1" fmla="*/ 132 h 281"/>
                <a:gd name="T2" fmla="*/ 609 w 696"/>
                <a:gd name="T3" fmla="*/ 133 h 281"/>
                <a:gd name="T4" fmla="*/ 469 w 696"/>
                <a:gd name="T5" fmla="*/ 0 h 281"/>
                <a:gd name="T6" fmla="*/ 333 w 696"/>
                <a:gd name="T7" fmla="*/ 104 h 281"/>
                <a:gd name="T8" fmla="*/ 258 w 696"/>
                <a:gd name="T9" fmla="*/ 73 h 281"/>
                <a:gd name="T10" fmla="*/ 155 w 696"/>
                <a:gd name="T11" fmla="*/ 167 h 281"/>
                <a:gd name="T12" fmla="*/ 105 w 696"/>
                <a:gd name="T13" fmla="*/ 190 h 281"/>
                <a:gd name="T14" fmla="*/ 58 w 696"/>
                <a:gd name="T15" fmla="*/ 166 h 281"/>
                <a:gd name="T16" fmla="*/ 0 w 696"/>
                <a:gd name="T17" fmla="*/ 224 h 281"/>
                <a:gd name="T18" fmla="*/ 58 w 696"/>
                <a:gd name="T19" fmla="*/ 281 h 281"/>
                <a:gd name="T20" fmla="*/ 74 w 696"/>
                <a:gd name="T21" fmla="*/ 281 h 281"/>
                <a:gd name="T22" fmla="*/ 264 w 696"/>
                <a:gd name="T23" fmla="*/ 281 h 281"/>
                <a:gd name="T24" fmla="*/ 370 w 696"/>
                <a:gd name="T25" fmla="*/ 281 h 281"/>
                <a:gd name="T26" fmla="*/ 626 w 696"/>
                <a:gd name="T27" fmla="*/ 281 h 281"/>
                <a:gd name="T28" fmla="*/ 626 w 696"/>
                <a:gd name="T29" fmla="*/ 281 h 281"/>
                <a:gd name="T30" fmla="*/ 696 w 696"/>
                <a:gd name="T31" fmla="*/ 207 h 281"/>
                <a:gd name="T32" fmla="*/ 621 w 696"/>
                <a:gd name="T33" fmla="*/ 1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6" h="281">
                  <a:moveTo>
                    <a:pt x="621" y="132"/>
                  </a:moveTo>
                  <a:cubicBezTo>
                    <a:pt x="617" y="132"/>
                    <a:pt x="613" y="133"/>
                    <a:pt x="609" y="133"/>
                  </a:cubicBezTo>
                  <a:cubicBezTo>
                    <a:pt x="606" y="59"/>
                    <a:pt x="544" y="0"/>
                    <a:pt x="469" y="0"/>
                  </a:cubicBezTo>
                  <a:cubicBezTo>
                    <a:pt x="403" y="0"/>
                    <a:pt x="349" y="44"/>
                    <a:pt x="333" y="104"/>
                  </a:cubicBezTo>
                  <a:cubicBezTo>
                    <a:pt x="314" y="85"/>
                    <a:pt x="287" y="73"/>
                    <a:pt x="258" y="73"/>
                  </a:cubicBezTo>
                  <a:cubicBezTo>
                    <a:pt x="204" y="73"/>
                    <a:pt x="160" y="114"/>
                    <a:pt x="155" y="167"/>
                  </a:cubicBezTo>
                  <a:cubicBezTo>
                    <a:pt x="136" y="170"/>
                    <a:pt x="119" y="178"/>
                    <a:pt x="105" y="190"/>
                  </a:cubicBezTo>
                  <a:cubicBezTo>
                    <a:pt x="95" y="175"/>
                    <a:pt x="78" y="166"/>
                    <a:pt x="58" y="166"/>
                  </a:cubicBezTo>
                  <a:cubicBezTo>
                    <a:pt x="26" y="166"/>
                    <a:pt x="0" y="192"/>
                    <a:pt x="0" y="224"/>
                  </a:cubicBezTo>
                  <a:cubicBezTo>
                    <a:pt x="0" y="256"/>
                    <a:pt x="26" y="281"/>
                    <a:pt x="58" y="281"/>
                  </a:cubicBezTo>
                  <a:cubicBezTo>
                    <a:pt x="74" y="281"/>
                    <a:pt x="74" y="281"/>
                    <a:pt x="74" y="281"/>
                  </a:cubicBezTo>
                  <a:cubicBezTo>
                    <a:pt x="264" y="281"/>
                    <a:pt x="264" y="281"/>
                    <a:pt x="264" y="281"/>
                  </a:cubicBezTo>
                  <a:cubicBezTo>
                    <a:pt x="370" y="281"/>
                    <a:pt x="370" y="281"/>
                    <a:pt x="370" y="281"/>
                  </a:cubicBezTo>
                  <a:cubicBezTo>
                    <a:pt x="626" y="281"/>
                    <a:pt x="626" y="281"/>
                    <a:pt x="626" y="281"/>
                  </a:cubicBezTo>
                  <a:cubicBezTo>
                    <a:pt x="626" y="281"/>
                    <a:pt x="626" y="281"/>
                    <a:pt x="626" y="281"/>
                  </a:cubicBezTo>
                  <a:cubicBezTo>
                    <a:pt x="665" y="279"/>
                    <a:pt x="696" y="247"/>
                    <a:pt x="696" y="207"/>
                  </a:cubicBezTo>
                  <a:cubicBezTo>
                    <a:pt x="696" y="166"/>
                    <a:pt x="662" y="132"/>
                    <a:pt x="621" y="13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946756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66003" y="1211287"/>
            <a:ext cx="5608081" cy="3082126"/>
          </a:xfrm>
        </p:spPr>
        <p:txBody>
          <a:bodyPr wrap="square">
            <a:spAutoFit/>
          </a:bodyPr>
          <a:lstStyle>
            <a:lvl1pPr marL="287293" indent="-287293">
              <a:spcBef>
                <a:spcPts val="1224"/>
              </a:spcBef>
              <a:buClr>
                <a:schemeClr val="tx1"/>
              </a:buClr>
              <a:buFont typeface="Arial" pitchFamily="34" charset="0"/>
              <a:buChar char="•"/>
              <a:defRPr sz="4267"/>
            </a:lvl1pPr>
            <a:lvl2pPr marL="531081" indent="-233158">
              <a:defRPr sz="2667"/>
            </a:lvl2pPr>
            <a:lvl3pPr marL="699475" indent="-168392">
              <a:tabLst/>
              <a:defRPr sz="2667"/>
            </a:lvl3pPr>
            <a:lvl4pPr marL="880818" indent="-181345">
              <a:defRPr/>
            </a:lvl4pPr>
            <a:lvl5pPr marL="1049211" indent="-168392">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461209" y="1211287"/>
            <a:ext cx="5608081" cy="3082126"/>
          </a:xfrm>
        </p:spPr>
        <p:txBody>
          <a:bodyPr wrap="square">
            <a:spAutoFit/>
          </a:bodyPr>
          <a:lstStyle>
            <a:lvl1pPr marL="287293" indent="-287293">
              <a:spcBef>
                <a:spcPts val="1224"/>
              </a:spcBef>
              <a:buClr>
                <a:schemeClr val="tx1"/>
              </a:buClr>
              <a:buFont typeface="Arial" pitchFamily="34" charset="0"/>
              <a:buChar char="•"/>
              <a:defRPr sz="4267"/>
            </a:lvl1pPr>
            <a:lvl2pPr marL="531081" indent="-233158">
              <a:defRPr sz="2667"/>
            </a:lvl2pPr>
            <a:lvl3pPr marL="699475" indent="-168392">
              <a:tabLst/>
              <a:defRPr sz="2667"/>
            </a:lvl3pPr>
            <a:lvl4pPr marL="880818" indent="-181345">
              <a:defRPr/>
            </a:lvl4pPr>
            <a:lvl5pPr marL="1049211" indent="-168392">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3" y="1212849"/>
            <a:ext cx="12434888"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6" tIns="34976" rIns="34976" bIns="34976" numCol="1" spcCol="0" rtlCol="0" fromWordArt="0" anchor="ctr" anchorCtr="0" forceAA="0" compatLnSpc="1">
            <a:prstTxWarp prst="textNoShape">
              <a:avLst/>
            </a:prstTxWarp>
            <a:noAutofit/>
          </a:bodyPr>
          <a:lstStyle/>
          <a:p>
            <a:pPr algn="ctr" defTabSz="699261" fontAlgn="base">
              <a:spcBef>
                <a:spcPct val="0"/>
              </a:spcBef>
              <a:spcAft>
                <a:spcPct val="0"/>
              </a:spcAft>
            </a:pPr>
            <a:endParaRPr lang="en-US" sz="135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366169" y="1221161"/>
            <a:ext cx="11702551" cy="2037481"/>
          </a:xfrm>
        </p:spPr>
        <p:txBody>
          <a:bodyPr/>
          <a:lstStyle>
            <a:lvl1pPr marL="0" indent="0">
              <a:buNone/>
              <a:defRPr sz="32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988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383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61084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8814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1386849"/>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384919" y="6321407"/>
            <a:ext cx="11702553" cy="37625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699124" eaLnBrk="0" hangingPunct="0"/>
            <a:r>
              <a:rPr lang="en-US" sz="525">
                <a:gradFill>
                  <a:gsLst>
                    <a:gs pos="0">
                      <a:srgbClr val="505050"/>
                    </a:gs>
                    <a:gs pos="100000">
                      <a:srgbClr val="505050"/>
                    </a:gs>
                  </a:gsLst>
                  <a:lin ang="5400000" scaled="0"/>
                </a:gradFill>
                <a:cs typeface="Segoe UI" pitchFamily="34" charset="0"/>
              </a:rPr>
              <a:t>© 2014 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612281" y="3145040"/>
            <a:ext cx="4384488" cy="704444"/>
          </a:xfrm>
          <a:prstGeom prst="rect">
            <a:avLst/>
          </a:prstGeom>
        </p:spPr>
      </p:pic>
    </p:spTree>
    <p:extLst>
      <p:ext uri="{BB962C8B-B14F-4D97-AF65-F5344CB8AC3E}">
        <p14:creationId xmlns:p14="http://schemas.microsoft.com/office/powerpoint/2010/main" val="4244600839"/>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366168" y="1212850"/>
            <a:ext cx="11702553" cy="2443746"/>
          </a:xfrm>
          <a:prstGeom prst="rect">
            <a:avLst/>
          </a:prstGeom>
        </p:spPr>
        <p:txBody>
          <a:bodyPr/>
          <a:lstStyle>
            <a:lvl1pPr marL="217856" indent="-217856">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8568" indent="-210713">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46424" indent="-217856">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17851" indent="-17142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89278" indent="-17142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363076"/>
            <a:ext cx="12434889"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2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360495619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defTabSz="699353" rtl="0" eaLnBrk="1" latinLnBrk="0" hangingPunct="1">
              <a:lnSpc>
                <a:spcPct val="90000"/>
              </a:lnSpc>
              <a:spcBef>
                <a:spcPct val="0"/>
              </a:spcBef>
              <a:buNone/>
              <a:defRPr lang="en-US" sz="3450" b="0" kern="1200" cap="none" spc="-77" baseline="0" dirty="0">
                <a:ln w="3175">
                  <a:noFill/>
                </a:ln>
                <a:solidFill>
                  <a:schemeClr val="accent1"/>
                </a:solidFill>
                <a:effectLst/>
                <a:latin typeface="+mj-lt"/>
                <a:ea typeface="+mn-ea"/>
                <a:cs typeface="Arial" charset="0"/>
              </a:defRPr>
            </a:lvl1pPr>
          </a:lstStyle>
          <a:p>
            <a:r>
              <a:rPr lang="en-US"/>
              <a:t>Click to edit master title style</a:t>
            </a:r>
          </a:p>
        </p:txBody>
      </p:sp>
    </p:spTree>
    <p:extLst>
      <p:ext uri="{BB962C8B-B14F-4D97-AF65-F5344CB8AC3E}">
        <p14:creationId xmlns:p14="http://schemas.microsoft.com/office/powerpoint/2010/main" val="130901987"/>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28612" cy="6991986"/>
          </a:xfrm>
          <a:prstGeom prst="rect">
            <a:avLst/>
          </a:prstGeom>
          <a:noFill/>
          <a:ln>
            <a:noFill/>
          </a:ln>
        </p:spPr>
      </p:pic>
      <p:sp>
        <p:nvSpPr>
          <p:cNvPr id="3" name="Rectangle 2"/>
          <p:cNvSpPr/>
          <p:nvPr userDrawn="1"/>
        </p:nvSpPr>
        <p:spPr bwMode="gray">
          <a:xfrm>
            <a:off x="1" y="6537325"/>
            <a:ext cx="12434253"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05" fontAlgn="base">
              <a:lnSpc>
                <a:spcPct val="90000"/>
              </a:lnSpc>
              <a:spcBef>
                <a:spcPct val="0"/>
              </a:spcBef>
              <a:spcAft>
                <a:spcPct val="0"/>
              </a:spcAft>
            </a:pPr>
            <a:endParaRPr lang="en-US" sz="180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03" y="2119165"/>
            <a:ext cx="6399984"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05" fontAlgn="base">
              <a:lnSpc>
                <a:spcPct val="90000"/>
              </a:lnSpc>
              <a:spcBef>
                <a:spcPct val="0"/>
              </a:spcBef>
              <a:spcAft>
                <a:spcPct val="0"/>
              </a:spcAft>
            </a:pPr>
            <a:endParaRPr lang="en-US" sz="180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487" y="6678220"/>
            <a:ext cx="822846" cy="175415"/>
          </a:xfrm>
          <a:prstGeom prst="rect">
            <a:avLst/>
          </a:prstGeom>
        </p:spPr>
      </p:pic>
      <p:sp>
        <p:nvSpPr>
          <p:cNvPr id="9" name="Rectangle 8"/>
          <p:cNvSpPr/>
          <p:nvPr userDrawn="1"/>
        </p:nvSpPr>
        <p:spPr>
          <a:xfrm>
            <a:off x="1333255" y="3126689"/>
            <a:ext cx="3293145" cy="611578"/>
          </a:xfrm>
          <a:prstGeom prst="rect">
            <a:avLst/>
          </a:prstGeom>
        </p:spPr>
        <p:txBody>
          <a:bodyPr wrap="none" anchor="ctr">
            <a:spAutoFit/>
          </a:bodyPr>
          <a:lstStyle/>
          <a:p>
            <a:pPr algn="r" defTabSz="874259">
              <a:lnSpc>
                <a:spcPct val="90000"/>
              </a:lnSpc>
              <a:spcBef>
                <a:spcPct val="0"/>
              </a:spcBef>
            </a:pPr>
            <a:r>
              <a:rPr lang="en-US" sz="3749" spc="-94">
                <a:ln w="3175">
                  <a:noFill/>
                </a:ln>
                <a:gradFill>
                  <a:gsLst>
                    <a:gs pos="84066">
                      <a:srgbClr val="000000"/>
                    </a:gs>
                    <a:gs pos="57576">
                      <a:srgbClr val="000000"/>
                    </a:gs>
                  </a:gsLst>
                  <a:lin ang="5400000" scaled="0"/>
                </a:gradFill>
                <a:latin typeface="Segoe UI Light"/>
                <a:cs typeface="Segoe UI" pitchFamily="34" charset="0"/>
              </a:rPr>
              <a:t>Spark the future.</a:t>
            </a:r>
          </a:p>
        </p:txBody>
      </p:sp>
      <p:sp>
        <p:nvSpPr>
          <p:cNvPr id="10" name="Rectangle 9"/>
          <p:cNvSpPr/>
          <p:nvPr userDrawn="1"/>
        </p:nvSpPr>
        <p:spPr>
          <a:xfrm>
            <a:off x="2939719" y="4695817"/>
            <a:ext cx="1686680" cy="559640"/>
          </a:xfrm>
          <a:prstGeom prst="rect">
            <a:avLst/>
          </a:prstGeom>
        </p:spPr>
        <p:txBody>
          <a:bodyPr wrap="none" anchor="ctr">
            <a:spAutoFit/>
          </a:bodyPr>
          <a:lstStyle/>
          <a:p>
            <a:pPr algn="r" defTabSz="874259">
              <a:lnSpc>
                <a:spcPct val="90000"/>
              </a:lnSpc>
              <a:spcBef>
                <a:spcPct val="0"/>
              </a:spcBef>
            </a:pPr>
            <a:r>
              <a:rPr lang="en-US" sz="1687">
                <a:ln w="3175">
                  <a:noFill/>
                </a:ln>
                <a:gradFill>
                  <a:gsLst>
                    <a:gs pos="84066">
                      <a:srgbClr val="000000"/>
                    </a:gs>
                    <a:gs pos="57576">
                      <a:srgbClr val="000000"/>
                    </a:gs>
                  </a:gsLst>
                  <a:lin ang="5400000" scaled="0"/>
                </a:gradFill>
                <a:cs typeface="Segoe UI" pitchFamily="34" charset="0"/>
              </a:rPr>
              <a:t>May 4 – 8, 2015</a:t>
            </a:r>
            <a:br>
              <a:rPr lang="en-US" sz="1687">
                <a:ln w="3175">
                  <a:noFill/>
                </a:ln>
                <a:gradFill>
                  <a:gsLst>
                    <a:gs pos="84066">
                      <a:srgbClr val="000000"/>
                    </a:gs>
                    <a:gs pos="57576">
                      <a:srgbClr val="000000"/>
                    </a:gs>
                  </a:gsLst>
                  <a:lin ang="5400000" scaled="0"/>
                </a:gradFill>
                <a:cs typeface="Segoe UI" pitchFamily="34" charset="0"/>
              </a:rPr>
            </a:br>
            <a:r>
              <a:rPr lang="en-US" sz="1687">
                <a:ln w="3175">
                  <a:noFill/>
                </a:ln>
                <a:gradFill>
                  <a:gsLst>
                    <a:gs pos="84066">
                      <a:srgbClr val="000000"/>
                    </a:gs>
                    <a:gs pos="57576">
                      <a:srgbClr val="000000"/>
                    </a:gs>
                  </a:gsLst>
                  <a:lin ang="5400000" scaled="0"/>
                </a:gradFill>
                <a:cs typeface="Segoe UI" pitchFamily="34" charset="0"/>
              </a:rPr>
              <a:t>Chicago, IL</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255" y="4088042"/>
            <a:ext cx="2493997" cy="384949"/>
          </a:xfrm>
          <a:prstGeom prst="rect">
            <a:avLst/>
          </a:prstGeom>
        </p:spPr>
      </p:pic>
    </p:spTree>
    <p:extLst>
      <p:ext uri="{BB962C8B-B14F-4D97-AF65-F5344CB8AC3E}">
        <p14:creationId xmlns:p14="http://schemas.microsoft.com/office/powerpoint/2010/main" val="29816507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2"/>
            <a:ext cx="12428612" cy="6991987"/>
          </a:xfrm>
          <a:prstGeom prst="rect">
            <a:avLst/>
          </a:prstGeom>
        </p:spPr>
      </p:pic>
      <p:sp>
        <p:nvSpPr>
          <p:cNvPr id="9" name="Title 1"/>
          <p:cNvSpPr>
            <a:spLocks noGrp="1"/>
          </p:cNvSpPr>
          <p:nvPr>
            <p:ph type="title" hasCustomPrompt="1"/>
          </p:nvPr>
        </p:nvSpPr>
        <p:spPr>
          <a:xfrm>
            <a:off x="274668" y="2125677"/>
            <a:ext cx="9142769" cy="1828786"/>
          </a:xfrm>
          <a:noFill/>
        </p:spPr>
        <p:txBody>
          <a:bodyPr lIns="146304" tIns="91440" rIns="146304" bIns="91440" anchor="t" anchorCtr="0"/>
          <a:lstStyle>
            <a:lvl1pPr>
              <a:defRPr sz="4049" spc="-75" baseline="0">
                <a:gradFill>
                  <a:gsLst>
                    <a:gs pos="99115">
                      <a:schemeClr val="tx1"/>
                    </a:gs>
                    <a:gs pos="79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74667" y="3955787"/>
            <a:ext cx="7314203" cy="1828007"/>
          </a:xfrm>
          <a:noFill/>
        </p:spPr>
        <p:txBody>
          <a:bodyPr lIns="146304" tIns="109728" rIns="146304" bIns="109728">
            <a:noAutofit/>
          </a:bodyPr>
          <a:lstStyle>
            <a:lvl1pPr marL="0" indent="0">
              <a:spcBef>
                <a:spcPts val="0"/>
              </a:spcBef>
              <a:buNone/>
              <a:defRPr sz="2400" spc="0" baseline="0">
                <a:gradFill>
                  <a:gsLst>
                    <a:gs pos="99115">
                      <a:schemeClr val="tx1"/>
                    </a:gs>
                    <a:gs pos="79000">
                      <a:schemeClr val="tx1"/>
                    </a:gs>
                  </a:gsLst>
                  <a:lin ang="5400000" scaled="0"/>
                </a:gradFill>
                <a:latin typeface="+mj-lt"/>
              </a:defRPr>
            </a:lvl1pPr>
          </a:lstStyle>
          <a:p>
            <a:pPr lvl="0"/>
            <a:r>
              <a:rPr lang="en-US"/>
              <a:t>Speaker Name</a:t>
            </a:r>
          </a:p>
        </p:txBody>
      </p:sp>
      <p:sp>
        <p:nvSpPr>
          <p:cNvPr id="7" name="Rectangle 6"/>
          <p:cNvSpPr/>
          <p:nvPr userDrawn="1"/>
        </p:nvSpPr>
        <p:spPr bwMode="gray">
          <a:xfrm>
            <a:off x="1" y="6537325"/>
            <a:ext cx="12434253"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05" fontAlgn="base">
              <a:lnSpc>
                <a:spcPct val="90000"/>
              </a:lnSpc>
              <a:spcBef>
                <a:spcPct val="0"/>
              </a:spcBef>
              <a:spcAft>
                <a:spcPct val="0"/>
              </a:spcAft>
            </a:pPr>
            <a:endParaRPr lang="en-US" sz="180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487" y="6678220"/>
            <a:ext cx="822846" cy="175415"/>
          </a:xfrm>
          <a:prstGeom prst="rect">
            <a:avLst/>
          </a:prstGeom>
        </p:spPr>
      </p:pic>
      <p:sp>
        <p:nvSpPr>
          <p:cNvPr id="4" name="Text Placeholder 3"/>
          <p:cNvSpPr>
            <a:spLocks noGrp="1"/>
          </p:cNvSpPr>
          <p:nvPr>
            <p:ph type="body" sz="quarter" idx="13" hasCustomPrompt="1"/>
          </p:nvPr>
        </p:nvSpPr>
        <p:spPr>
          <a:xfrm>
            <a:off x="322221" y="360325"/>
            <a:ext cx="2666660" cy="350865"/>
          </a:xfrm>
        </p:spPr>
        <p:txBody>
          <a:bodyPr/>
          <a:lstStyle>
            <a:lvl1pPr marL="0" indent="0">
              <a:buFontTx/>
              <a:buNone/>
              <a:defRPr sz="1200" baseline="0">
                <a:latin typeface="+mn-lt"/>
              </a:defRPr>
            </a:lvl1pPr>
            <a:lvl2pPr marL="257120" indent="0">
              <a:buFontTx/>
              <a:buNone/>
              <a:defRPr sz="1200">
                <a:latin typeface="+mn-lt"/>
              </a:defRPr>
            </a:lvl2pPr>
            <a:lvl3pPr marL="428533" indent="0">
              <a:buFontTx/>
              <a:buNone/>
              <a:defRPr sz="1200">
                <a:latin typeface="+mn-lt"/>
              </a:defRPr>
            </a:lvl3pPr>
            <a:lvl4pPr marL="599947" indent="0">
              <a:buFontTx/>
              <a:buNone/>
              <a:defRPr sz="1200">
                <a:latin typeface="+mn-lt"/>
              </a:defRPr>
            </a:lvl4pPr>
            <a:lvl5pPr marL="771360" indent="0">
              <a:buFontTx/>
              <a:buNone/>
              <a:defRPr sz="1200">
                <a:latin typeface="+mn-lt"/>
              </a:defRPr>
            </a:lvl5pPr>
          </a:lstStyle>
          <a:p>
            <a:pPr lvl="0"/>
            <a:r>
              <a:rPr lang="en-US"/>
              <a:t>SESSION CODE</a:t>
            </a:r>
          </a:p>
        </p:txBody>
      </p:sp>
    </p:spTree>
    <p:extLst>
      <p:ext uri="{BB962C8B-B14F-4D97-AF65-F5344CB8AC3E}">
        <p14:creationId xmlns:p14="http://schemas.microsoft.com/office/powerpoint/2010/main" val="13492693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74603" y="1212850"/>
            <a:ext cx="11885683" cy="1565044"/>
          </a:xfrm>
        </p:spPr>
        <p:txBody>
          <a:bodyPr/>
          <a:lstStyle>
            <a:lvl1pPr marL="0" indent="0">
              <a:buNone/>
              <a:defRPr>
                <a:gradFill>
                  <a:gsLst>
                    <a:gs pos="20354">
                      <a:schemeClr val="tx2"/>
                    </a:gs>
                    <a:gs pos="40000">
                      <a:schemeClr val="tx2"/>
                    </a:gs>
                  </a:gsLst>
                  <a:lin ang="5400000" scaled="0"/>
                </a:gradFill>
              </a:defRPr>
            </a:lvl1pPr>
            <a:lvl2pPr marL="0" indent="0">
              <a:buFontTx/>
              <a:buNone/>
              <a:defRPr sz="1500"/>
            </a:lvl2pPr>
            <a:lvl3pPr marL="171414" indent="0">
              <a:buNone/>
              <a:defRPr/>
            </a:lvl3pPr>
            <a:lvl4pPr marL="342827" indent="0">
              <a:buNone/>
              <a:defRPr/>
            </a:lvl4pPr>
            <a:lvl5pPr marL="51424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2332994"/>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74603" y="1212850"/>
            <a:ext cx="11885683" cy="1565044"/>
          </a:xfrm>
        </p:spPr>
        <p:txBody>
          <a:bodyPr/>
          <a:lstStyle>
            <a:lvl1pPr marL="0" indent="0">
              <a:buNone/>
              <a:defRPr>
                <a:gradFill>
                  <a:gsLst>
                    <a:gs pos="1250">
                      <a:schemeClr val="tx1"/>
                    </a:gs>
                    <a:gs pos="99000">
                      <a:schemeClr val="tx1"/>
                    </a:gs>
                  </a:gsLst>
                  <a:lin ang="5400000" scaled="0"/>
                </a:gradFill>
              </a:defRPr>
            </a:lvl1pPr>
            <a:lvl2pPr marL="0" indent="0">
              <a:buFontTx/>
              <a:buNone/>
              <a:defRPr sz="1500"/>
            </a:lvl2pPr>
            <a:lvl3pPr marL="171414" indent="0">
              <a:buNone/>
              <a:defRPr/>
            </a:lvl3pPr>
            <a:lvl4pPr marL="342827" indent="0">
              <a:buNone/>
              <a:defRPr/>
            </a:lvl4pPr>
            <a:lvl5pPr marL="51424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7316316"/>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03" y="1212853"/>
            <a:ext cx="11885683" cy="1615827"/>
          </a:xfrm>
        </p:spPr>
        <p:txBody>
          <a:bodyPr>
            <a:spAutoFit/>
          </a:bodyPr>
          <a:lstStyle>
            <a:lvl1pPr>
              <a:buClr>
                <a:schemeClr val="tx2"/>
              </a:buClr>
              <a:defRPr sz="3000">
                <a:gradFill>
                  <a:gsLst>
                    <a:gs pos="7080">
                      <a:schemeClr val="tx2"/>
                    </a:gs>
                    <a:gs pos="36283">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09715759"/>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03" y="1212853"/>
            <a:ext cx="11885683" cy="1615827"/>
          </a:xfrm>
        </p:spPr>
        <p:txBody>
          <a:bodyPr>
            <a:spAutoFit/>
          </a:bodyPr>
          <a:lstStyle>
            <a:lvl1pPr>
              <a:defRPr sz="3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3074781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1135705"/>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07" y="1212849"/>
            <a:ext cx="5485698" cy="1481944"/>
          </a:xfrm>
        </p:spPr>
        <p:txBody>
          <a:bodyPr wrap="square">
            <a:spAutoFit/>
          </a:bodyPr>
          <a:lstStyle>
            <a:lvl1pPr marL="0" indent="0">
              <a:spcBef>
                <a:spcPts val="918"/>
              </a:spcBef>
              <a:buClr>
                <a:schemeClr val="tx1"/>
              </a:buClr>
              <a:buFont typeface="Wingdings" pitchFamily="2" charset="2"/>
              <a:buNone/>
              <a:defRPr sz="2400">
                <a:gradFill>
                  <a:gsLst>
                    <a:gs pos="12389">
                      <a:schemeClr val="tx2"/>
                    </a:gs>
                    <a:gs pos="31000">
                      <a:schemeClr val="tx2"/>
                    </a:gs>
                  </a:gsLst>
                  <a:lin ang="5400000" scaled="0"/>
                </a:gradFill>
              </a:defRPr>
            </a:lvl1pPr>
            <a:lvl2pPr marL="0" indent="0">
              <a:buNone/>
              <a:defRPr sz="1500"/>
            </a:lvl2pPr>
            <a:lvl3pPr marL="173795" indent="0">
              <a:buNone/>
              <a:tabLst/>
              <a:defRPr sz="1500"/>
            </a:lvl3pPr>
            <a:lvl4pPr marL="345207" indent="0">
              <a:buNone/>
              <a:defRPr/>
            </a:lvl4pPr>
            <a:lvl5pPr marL="51424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4590" y="1212849"/>
            <a:ext cx="5485698" cy="1481944"/>
          </a:xfrm>
        </p:spPr>
        <p:txBody>
          <a:bodyPr wrap="square">
            <a:spAutoFit/>
          </a:bodyPr>
          <a:lstStyle>
            <a:lvl1pPr marL="0" indent="0">
              <a:spcBef>
                <a:spcPts val="918"/>
              </a:spcBef>
              <a:buClr>
                <a:schemeClr val="tx1"/>
              </a:buClr>
              <a:buFont typeface="Wingdings" pitchFamily="2" charset="2"/>
              <a:buNone/>
              <a:defRPr sz="2400">
                <a:gradFill>
                  <a:gsLst>
                    <a:gs pos="12389">
                      <a:schemeClr val="tx2"/>
                    </a:gs>
                    <a:gs pos="31000">
                      <a:schemeClr val="tx2"/>
                    </a:gs>
                  </a:gsLst>
                  <a:lin ang="5400000" scaled="0"/>
                </a:gradFill>
              </a:defRPr>
            </a:lvl1pPr>
            <a:lvl2pPr marL="0" indent="0">
              <a:buNone/>
              <a:defRPr sz="1500"/>
            </a:lvl2pPr>
            <a:lvl3pPr marL="173795" indent="0">
              <a:buNone/>
              <a:tabLst/>
              <a:defRPr sz="1500"/>
            </a:lvl3pPr>
            <a:lvl4pPr marL="345207" indent="0">
              <a:buNone/>
              <a:defRPr/>
            </a:lvl4pPr>
            <a:lvl5pPr marL="51424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3521177"/>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07" y="1212849"/>
            <a:ext cx="5485698" cy="1481944"/>
          </a:xfrm>
        </p:spPr>
        <p:txBody>
          <a:bodyPr wrap="square">
            <a:spAutoFit/>
          </a:bodyPr>
          <a:lstStyle>
            <a:lvl1pPr marL="0" indent="0">
              <a:spcBef>
                <a:spcPts val="918"/>
              </a:spcBef>
              <a:buClr>
                <a:schemeClr val="tx1"/>
              </a:buClr>
              <a:buFont typeface="Wingdings" pitchFamily="2" charset="2"/>
              <a:buNone/>
              <a:defRPr sz="2400"/>
            </a:lvl1pPr>
            <a:lvl2pPr marL="0" indent="0">
              <a:buNone/>
              <a:defRPr sz="1500"/>
            </a:lvl2pPr>
            <a:lvl3pPr marL="173795" indent="0">
              <a:buNone/>
              <a:tabLst/>
              <a:defRPr sz="1500"/>
            </a:lvl3pPr>
            <a:lvl4pPr marL="345207" indent="0">
              <a:buNone/>
              <a:defRPr/>
            </a:lvl4pPr>
            <a:lvl5pPr marL="51424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4590" y="1212849"/>
            <a:ext cx="5485698" cy="1481944"/>
          </a:xfrm>
        </p:spPr>
        <p:txBody>
          <a:bodyPr wrap="square">
            <a:spAutoFit/>
          </a:bodyPr>
          <a:lstStyle>
            <a:lvl1pPr marL="0" indent="0">
              <a:spcBef>
                <a:spcPts val="918"/>
              </a:spcBef>
              <a:buClr>
                <a:schemeClr val="tx1"/>
              </a:buClr>
              <a:buFont typeface="Wingdings" pitchFamily="2" charset="2"/>
              <a:buNone/>
              <a:defRPr sz="2400"/>
            </a:lvl1pPr>
            <a:lvl2pPr marL="0" indent="0">
              <a:buNone/>
              <a:defRPr sz="1500"/>
            </a:lvl2pPr>
            <a:lvl3pPr marL="173795" indent="0">
              <a:buNone/>
              <a:tabLst/>
              <a:defRPr sz="1500"/>
            </a:lvl3pPr>
            <a:lvl4pPr marL="345207" indent="0">
              <a:buNone/>
              <a:defRPr/>
            </a:lvl4pPr>
            <a:lvl5pPr marL="51424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0487065"/>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07" y="1212850"/>
            <a:ext cx="5485698" cy="1532727"/>
          </a:xfrm>
        </p:spPr>
        <p:txBody>
          <a:bodyPr wrap="square">
            <a:spAutoFit/>
          </a:bodyPr>
          <a:lstStyle>
            <a:lvl1pPr marL="215458" indent="-215458">
              <a:spcBef>
                <a:spcPts val="918"/>
              </a:spcBef>
              <a:buClr>
                <a:schemeClr val="tx2"/>
              </a:buClr>
              <a:buFont typeface="Wingdings" panose="05000000000000000000" pitchFamily="2" charset="2"/>
              <a:buChar char="§"/>
              <a:defRPr sz="2400">
                <a:gradFill>
                  <a:gsLst>
                    <a:gs pos="19469">
                      <a:schemeClr val="tx2"/>
                    </a:gs>
                    <a:gs pos="32000">
                      <a:schemeClr val="tx2"/>
                    </a:gs>
                  </a:gsLst>
                  <a:lin ang="5400000" scaled="0"/>
                </a:gradFill>
              </a:defRPr>
            </a:lvl1pPr>
            <a:lvl2pPr marL="398289" indent="-174859">
              <a:buFont typeface="Wingdings" panose="05000000000000000000" pitchFamily="2" charset="2"/>
              <a:buChar char="§"/>
              <a:defRPr sz="1800"/>
            </a:lvl2pPr>
            <a:lvl3pPr marL="524577" indent="-126288">
              <a:buFont typeface="Wingdings" panose="05000000000000000000" pitchFamily="2" charset="2"/>
              <a:buChar char="§"/>
              <a:tabLst/>
              <a:defRPr sz="1500"/>
            </a:lvl3pPr>
            <a:lvl4pPr marL="660577" indent="-136001">
              <a:buFont typeface="Wingdings" panose="05000000000000000000" pitchFamily="2" charset="2"/>
              <a:buChar char="§"/>
              <a:defRPr/>
            </a:lvl4pPr>
            <a:lvl5pPr marL="786865" indent="-126288">
              <a:buFont typeface="Wingdings" panose="05000000000000000000" pitchFamily="2" charset="2"/>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4590" y="1212850"/>
            <a:ext cx="5485698" cy="1532727"/>
          </a:xfrm>
        </p:spPr>
        <p:txBody>
          <a:bodyPr wrap="square">
            <a:spAutoFit/>
          </a:bodyPr>
          <a:lstStyle>
            <a:lvl1pPr marL="215458" indent="-215458">
              <a:spcBef>
                <a:spcPts val="918"/>
              </a:spcBef>
              <a:buClr>
                <a:schemeClr val="tx2"/>
              </a:buClr>
              <a:buFont typeface="Wingdings" panose="05000000000000000000" pitchFamily="2" charset="2"/>
              <a:buChar char="§"/>
              <a:defRPr sz="2400">
                <a:gradFill>
                  <a:gsLst>
                    <a:gs pos="19469">
                      <a:schemeClr val="tx2"/>
                    </a:gs>
                    <a:gs pos="32000">
                      <a:schemeClr val="tx2"/>
                    </a:gs>
                  </a:gsLst>
                  <a:lin ang="5400000" scaled="0"/>
                </a:gradFill>
              </a:defRPr>
            </a:lvl1pPr>
            <a:lvl2pPr marL="398289" indent="-174859">
              <a:buFont typeface="Wingdings" panose="05000000000000000000" pitchFamily="2" charset="2"/>
              <a:buChar char="§"/>
              <a:defRPr sz="1800"/>
            </a:lvl2pPr>
            <a:lvl3pPr marL="524577" indent="-126288">
              <a:buFont typeface="Wingdings" panose="05000000000000000000" pitchFamily="2" charset="2"/>
              <a:buChar char="§"/>
              <a:tabLst/>
              <a:defRPr sz="1500"/>
            </a:lvl3pPr>
            <a:lvl4pPr marL="660577" indent="-136001">
              <a:buFont typeface="Wingdings" panose="05000000000000000000" pitchFamily="2" charset="2"/>
              <a:buChar char="§"/>
              <a:defRPr/>
            </a:lvl4pPr>
            <a:lvl5pPr marL="786865" indent="-126288">
              <a:buFont typeface="Wingdings" panose="05000000000000000000" pitchFamily="2" charset="2"/>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2501220"/>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07" y="1212850"/>
            <a:ext cx="5485698" cy="1532727"/>
          </a:xfrm>
        </p:spPr>
        <p:txBody>
          <a:bodyPr wrap="square">
            <a:spAutoFit/>
          </a:bodyPr>
          <a:lstStyle>
            <a:lvl1pPr marL="215458" indent="-215458">
              <a:spcBef>
                <a:spcPts val="918"/>
              </a:spcBef>
              <a:buClr>
                <a:schemeClr val="tx1"/>
              </a:buClr>
              <a:buFont typeface="Wingdings" panose="05000000000000000000" pitchFamily="2" charset="2"/>
              <a:buChar char="§"/>
              <a:defRPr sz="2400"/>
            </a:lvl1pPr>
            <a:lvl2pPr marL="398289" indent="-174859">
              <a:buFont typeface="Wingdings" panose="05000000000000000000" pitchFamily="2" charset="2"/>
              <a:buChar char="§"/>
              <a:defRPr sz="1800"/>
            </a:lvl2pPr>
            <a:lvl3pPr marL="524577" indent="-126288">
              <a:buFont typeface="Wingdings" panose="05000000000000000000" pitchFamily="2" charset="2"/>
              <a:buChar char="§"/>
              <a:tabLst/>
              <a:defRPr sz="1500"/>
            </a:lvl3pPr>
            <a:lvl4pPr marL="660577" indent="-136001">
              <a:buFont typeface="Wingdings" panose="05000000000000000000" pitchFamily="2" charset="2"/>
              <a:buChar char="§"/>
              <a:defRPr/>
            </a:lvl4pPr>
            <a:lvl5pPr marL="786865" indent="-126288">
              <a:buFont typeface="Wingdings" panose="05000000000000000000" pitchFamily="2" charset="2"/>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4590" y="1212850"/>
            <a:ext cx="5485698" cy="1532727"/>
          </a:xfrm>
        </p:spPr>
        <p:txBody>
          <a:bodyPr wrap="square">
            <a:spAutoFit/>
          </a:bodyPr>
          <a:lstStyle>
            <a:lvl1pPr marL="215458" indent="-215458">
              <a:spcBef>
                <a:spcPts val="918"/>
              </a:spcBef>
              <a:buClr>
                <a:schemeClr val="tx1"/>
              </a:buClr>
              <a:buFont typeface="Wingdings" panose="05000000000000000000" pitchFamily="2" charset="2"/>
              <a:buChar char="§"/>
              <a:defRPr sz="2400"/>
            </a:lvl1pPr>
            <a:lvl2pPr marL="398289" indent="-174859">
              <a:buFont typeface="Wingdings" panose="05000000000000000000" pitchFamily="2" charset="2"/>
              <a:buChar char="§"/>
              <a:defRPr sz="1800"/>
            </a:lvl2pPr>
            <a:lvl3pPr marL="524577" indent="-126288">
              <a:buFont typeface="Wingdings" panose="05000000000000000000" pitchFamily="2" charset="2"/>
              <a:buChar char="§"/>
              <a:tabLst/>
              <a:defRPr sz="1500"/>
            </a:lvl3pPr>
            <a:lvl4pPr marL="660577" indent="-136001">
              <a:buFont typeface="Wingdings" panose="05000000000000000000" pitchFamily="2" charset="2"/>
              <a:buChar char="§"/>
              <a:defRPr/>
            </a:lvl4pPr>
            <a:lvl5pPr marL="786865" indent="-126288">
              <a:buFont typeface="Wingdings" panose="05000000000000000000" pitchFamily="2" charset="2"/>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4750128"/>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53787969"/>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2"/>
            <a:ext cx="12428612" cy="6991987"/>
          </a:xfrm>
          <a:prstGeom prst="rect">
            <a:avLst/>
          </a:prstGeom>
        </p:spPr>
      </p:pic>
      <p:sp>
        <p:nvSpPr>
          <p:cNvPr id="2" name="Title 1"/>
          <p:cNvSpPr>
            <a:spLocks noGrp="1"/>
          </p:cNvSpPr>
          <p:nvPr>
            <p:ph type="title" hasCustomPrompt="1"/>
          </p:nvPr>
        </p:nvSpPr>
        <p:spPr>
          <a:xfrm>
            <a:off x="274603" y="2136777"/>
            <a:ext cx="10055529" cy="932435"/>
          </a:xfrm>
          <a:noFill/>
        </p:spPr>
        <p:txBody>
          <a:bodyPr tIns="91440" bIns="91440" anchor="t" anchorCtr="0">
            <a:spAutoFit/>
          </a:bodyPr>
          <a:lstStyle>
            <a:lvl1pPr>
              <a:defRPr sz="5399" spc="-75"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74605" y="4881266"/>
            <a:ext cx="10057117" cy="627864"/>
          </a:xfrm>
          <a:noFill/>
        </p:spPr>
        <p:txBody>
          <a:bodyPr lIns="182880" tIns="146304" rIns="182880" bIns="146304">
            <a:spAutoFit/>
          </a:bodyPr>
          <a:lstStyle>
            <a:lvl1pPr marL="0" indent="0">
              <a:spcBef>
                <a:spcPts val="0"/>
              </a:spcBef>
              <a:buNone/>
              <a:defRPr sz="2400" spc="0" baseline="0">
                <a:gradFill>
                  <a:gsLst>
                    <a:gs pos="0">
                      <a:schemeClr val="tx1"/>
                    </a:gs>
                    <a:gs pos="100000">
                      <a:schemeClr val="tx1"/>
                    </a:gs>
                  </a:gsLst>
                  <a:lin ang="5400000" scaled="0"/>
                </a:gradFill>
                <a:latin typeface="+mj-lt"/>
              </a:defRPr>
            </a:lvl1pPr>
          </a:lstStyle>
          <a:p>
            <a:pPr lvl="0"/>
            <a:r>
              <a:rPr lang="en-US"/>
              <a:t>Speaker Name</a:t>
            </a:r>
          </a:p>
        </p:txBody>
      </p:sp>
      <p:sp>
        <p:nvSpPr>
          <p:cNvPr id="6" name="Rectangle 5"/>
          <p:cNvSpPr/>
          <p:nvPr userDrawn="1"/>
        </p:nvSpPr>
        <p:spPr bwMode="gray">
          <a:xfrm>
            <a:off x="1" y="6537325"/>
            <a:ext cx="12434253"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05" fontAlgn="base">
              <a:lnSpc>
                <a:spcPct val="90000"/>
              </a:lnSpc>
              <a:spcBef>
                <a:spcPct val="0"/>
              </a:spcBef>
              <a:spcAft>
                <a:spcPct val="0"/>
              </a:spcAft>
            </a:pPr>
            <a:endParaRPr lang="en-US" sz="180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487" y="6678220"/>
            <a:ext cx="822846" cy="175415"/>
          </a:xfrm>
          <a:prstGeom prst="rect">
            <a:avLst/>
          </a:prstGeom>
        </p:spPr>
      </p:pic>
    </p:spTree>
    <p:extLst>
      <p:ext uri="{BB962C8B-B14F-4D97-AF65-F5344CB8AC3E}">
        <p14:creationId xmlns:p14="http://schemas.microsoft.com/office/powerpoint/2010/main" val="31262888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2"/>
            <a:ext cx="12428612" cy="6991987"/>
          </a:xfrm>
          <a:prstGeom prst="rect">
            <a:avLst/>
          </a:prstGeom>
        </p:spPr>
      </p:pic>
      <p:sp>
        <p:nvSpPr>
          <p:cNvPr id="2" name="Title 1"/>
          <p:cNvSpPr>
            <a:spLocks noGrp="1"/>
          </p:cNvSpPr>
          <p:nvPr>
            <p:ph type="title" hasCustomPrompt="1"/>
          </p:nvPr>
        </p:nvSpPr>
        <p:spPr>
          <a:xfrm>
            <a:off x="274603" y="2125664"/>
            <a:ext cx="10055529" cy="932435"/>
          </a:xfrm>
          <a:noFill/>
        </p:spPr>
        <p:txBody>
          <a:bodyPr tIns="91440" bIns="91440" anchor="t" anchorCtr="0">
            <a:spAutoFit/>
          </a:bodyPr>
          <a:lstStyle>
            <a:lvl1pPr>
              <a:defRPr lang="en-US" sz="5399" b="0" kern="1200" cap="none" spc="-75"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
        <p:nvSpPr>
          <p:cNvPr id="4" name="Rectangle 3"/>
          <p:cNvSpPr/>
          <p:nvPr userDrawn="1"/>
        </p:nvSpPr>
        <p:spPr bwMode="gray">
          <a:xfrm>
            <a:off x="1" y="6537325"/>
            <a:ext cx="12434253"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05" fontAlgn="base">
              <a:lnSpc>
                <a:spcPct val="90000"/>
              </a:lnSpc>
              <a:spcBef>
                <a:spcPct val="0"/>
              </a:spcBef>
              <a:spcAft>
                <a:spcPct val="0"/>
              </a:spcAft>
            </a:pPr>
            <a:endParaRPr lang="en-US" sz="180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487" y="6678220"/>
            <a:ext cx="822846" cy="175415"/>
          </a:xfrm>
          <a:prstGeom prst="rect">
            <a:avLst/>
          </a:prstGeom>
        </p:spPr>
      </p:pic>
    </p:spTree>
    <p:extLst>
      <p:ext uri="{BB962C8B-B14F-4D97-AF65-F5344CB8AC3E}">
        <p14:creationId xmlns:p14="http://schemas.microsoft.com/office/powerpoint/2010/main" val="2699054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2"/>
            <a:ext cx="12428612" cy="6991987"/>
          </a:xfrm>
          <a:prstGeom prst="rect">
            <a:avLst/>
          </a:prstGeom>
        </p:spPr>
      </p:pic>
      <p:sp>
        <p:nvSpPr>
          <p:cNvPr id="2" name="Title 1"/>
          <p:cNvSpPr>
            <a:spLocks noGrp="1"/>
          </p:cNvSpPr>
          <p:nvPr>
            <p:ph type="title" hasCustomPrompt="1"/>
          </p:nvPr>
        </p:nvSpPr>
        <p:spPr>
          <a:xfrm>
            <a:off x="274603" y="2125663"/>
            <a:ext cx="11885683" cy="932435"/>
          </a:xfrm>
          <a:noFill/>
        </p:spPr>
        <p:txBody>
          <a:bodyPr tIns="91440" bIns="91440" anchor="t" anchorCtr="0">
            <a:spAutoFit/>
          </a:bodyPr>
          <a:lstStyle>
            <a:lvl1pPr>
              <a:defRPr sz="5399" spc="-75"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5781475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03" y="2125663"/>
            <a:ext cx="11885683" cy="932435"/>
          </a:xfrm>
          <a:noFill/>
        </p:spPr>
        <p:txBody>
          <a:bodyPr tIns="91440" bIns="91440" anchor="t" anchorCtr="0">
            <a:spAutoFit/>
          </a:bodyPr>
          <a:lstStyle>
            <a:lvl1pPr>
              <a:defRPr sz="5399" spc="-75"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491145606"/>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03" y="2125663"/>
            <a:ext cx="11885683" cy="932435"/>
          </a:xfrm>
          <a:noFill/>
        </p:spPr>
        <p:txBody>
          <a:bodyPr tIns="91440" bIns="91440" anchor="t" anchorCtr="0">
            <a:spAutoFit/>
          </a:bodyPr>
          <a:lstStyle>
            <a:lvl1pPr>
              <a:defRPr sz="5399" spc="-75"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31188023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9" y="1209973"/>
            <a:ext cx="9753187" cy="2751698"/>
          </a:xfrm>
          <a:noFill/>
        </p:spPr>
        <p:txBody>
          <a:bodyPr tIns="91440" bIns="91440" anchor="t" anchorCtr="0"/>
          <a:lstStyle>
            <a:lvl1pPr>
              <a:defRPr sz="8000" spc="-100"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366170" y="3954467"/>
            <a:ext cx="9753185" cy="1829593"/>
          </a:xfrm>
          <a:noFill/>
        </p:spPr>
        <p:txBody>
          <a:bodyPr lIns="182880" tIns="146304" rIns="182880" bIns="146304">
            <a:noAutofit/>
          </a:bodyPr>
          <a:lstStyle>
            <a:lvl1pPr marL="0" indent="0">
              <a:spcBef>
                <a:spcPts val="0"/>
              </a:spcBef>
              <a:buNone/>
              <a:defRPr sz="3733"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29238619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03" y="2125663"/>
            <a:ext cx="11885683" cy="932435"/>
          </a:xfrm>
          <a:noFill/>
        </p:spPr>
        <p:txBody>
          <a:bodyPr tIns="91440" bIns="91440" anchor="t" anchorCtr="0">
            <a:spAutoFit/>
          </a:bodyPr>
          <a:lstStyle>
            <a:lvl1pPr>
              <a:defRPr sz="5399" spc="-75"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769434490"/>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03" y="2125663"/>
            <a:ext cx="11885683" cy="932435"/>
          </a:xfrm>
          <a:noFill/>
        </p:spPr>
        <p:txBody>
          <a:bodyPr tIns="91440" bIns="91440" anchor="t" anchorCtr="0">
            <a:spAutoFit/>
          </a:bodyPr>
          <a:lstStyle>
            <a:lvl1pPr>
              <a:defRPr sz="5399" spc="-75"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871723448"/>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07" y="1241427"/>
            <a:ext cx="5485698" cy="870110"/>
          </a:xfrm>
        </p:spPr>
        <p:txBody>
          <a:bodyPr>
            <a:spAutoFit/>
          </a:bodyPr>
          <a:lstStyle>
            <a:lvl1pPr>
              <a:defRPr sz="4949" baseline="0">
                <a:gradFill>
                  <a:gsLst>
                    <a:gs pos="1250">
                      <a:schemeClr val="tx1"/>
                    </a:gs>
                    <a:gs pos="100000">
                      <a:schemeClr val="tx1"/>
                    </a:gs>
                  </a:gsLst>
                  <a:lin ang="5400000" scaled="0"/>
                </a:gradFill>
              </a:defRPr>
            </a:lvl1pPr>
          </a:lstStyle>
          <a:p>
            <a:r>
              <a:rPr lang="en-US"/>
              <a:t>50/50 photo layout</a:t>
            </a:r>
          </a:p>
        </p:txBody>
      </p:sp>
      <p:sp>
        <p:nvSpPr>
          <p:cNvPr id="5" name="Picture Placeholder 4"/>
          <p:cNvSpPr>
            <a:spLocks noGrp="1"/>
          </p:cNvSpPr>
          <p:nvPr>
            <p:ph type="pic" sz="quarter" idx="10"/>
          </p:nvPr>
        </p:nvSpPr>
        <p:spPr bwMode="ltGray">
          <a:xfrm>
            <a:off x="6219032" y="3"/>
            <a:ext cx="6215857" cy="6992587"/>
          </a:xfrm>
          <a:blipFill>
            <a:blip r:embed="rId2"/>
            <a:stretch>
              <a:fillRect/>
            </a:stretch>
          </a:blipFill>
        </p:spPr>
        <p:txBody>
          <a:bodyPr tIns="548640" anchor="ctr" anchorCtr="0">
            <a:noAutofit/>
          </a:bodyPr>
          <a:lstStyle>
            <a:lvl1pPr marL="0" indent="0" algn="ctr">
              <a:buNone/>
              <a:defRPr sz="1200"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353900524"/>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3266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255317"/>
      </p:ext>
    </p:extLst>
  </p:cSld>
  <p:clrMapOvr>
    <a:masterClrMapping/>
  </p:clrMapOvr>
  <p:transition>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3806159"/>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663766"/>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3" y="1212849"/>
            <a:ext cx="12434888"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6" tIns="34976" rIns="34976" bIns="34976" numCol="1" spcCol="0" rtlCol="0" fromWordArt="0" anchor="ctr" anchorCtr="0" forceAA="0" compatLnSpc="1">
            <a:prstTxWarp prst="textNoShape">
              <a:avLst/>
            </a:prstTxWarp>
            <a:noAutofit/>
          </a:bodyPr>
          <a:lstStyle/>
          <a:p>
            <a:pPr algn="ctr" defTabSz="699205" fontAlgn="base">
              <a:spcBef>
                <a:spcPct val="0"/>
              </a:spcBef>
              <a:spcAft>
                <a:spcPct val="0"/>
              </a:spcAft>
            </a:pPr>
            <a:endParaRPr lang="en-US" sz="1687">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05" y="1221160"/>
            <a:ext cx="11885682" cy="1543115"/>
          </a:xfrm>
        </p:spPr>
        <p:txBody>
          <a:bodyPr/>
          <a:lstStyle>
            <a:lvl1pPr marL="0" indent="0">
              <a:buNone/>
              <a:defRPr sz="2475">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98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3836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61079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8808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9502636"/>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4253" cy="6995160"/>
          </a:xfrm>
          <a:prstGeom prst="rect">
            <a:avLst/>
          </a:prstGeom>
        </p:spPr>
      </p:pic>
      <p:sp>
        <p:nvSpPr>
          <p:cNvPr id="6" name="Rectangle 5"/>
          <p:cNvSpPr/>
          <p:nvPr userDrawn="1"/>
        </p:nvSpPr>
        <p:spPr bwMode="gray">
          <a:xfrm>
            <a:off x="1" y="4868863"/>
            <a:ext cx="12434888"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05" fontAlgn="base">
              <a:spcBef>
                <a:spcPct val="0"/>
              </a:spcBef>
              <a:spcAft>
                <a:spcPct val="0"/>
              </a:spcAft>
            </a:pPr>
            <a:endParaRPr lang="en-US" sz="150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8854" y="6294477"/>
            <a:ext cx="4571416" cy="302372"/>
          </a:xfrm>
          <a:prstGeom prst="rect">
            <a:avLst/>
          </a:prstGeom>
          <a:noFill/>
          <a:ln w="12700">
            <a:noFill/>
            <a:miter lim="800000"/>
            <a:headEnd type="none" w="sm" len="sm"/>
            <a:tailEnd type="none" w="sm" len="sm"/>
          </a:ln>
          <a:effectLst/>
        </p:spPr>
        <p:txBody>
          <a:bodyPr vert="horz" wrap="square" lIns="137148" tIns="109719" rIns="137148" bIns="109719" numCol="1" anchor="t" anchorCtr="0" compatLnSpc="1">
            <a:prstTxWarp prst="textNoShape">
              <a:avLst/>
            </a:prstTxWarp>
            <a:spAutoFit/>
          </a:bodyPr>
          <a:lstStyle/>
          <a:p>
            <a:pPr algn="r" defTabSz="699068" eaLnBrk="0" hangingPunct="0"/>
            <a:r>
              <a:rPr lang="en-US" sz="525">
                <a:gradFill>
                  <a:gsLst>
                    <a:gs pos="12389">
                      <a:srgbClr val="FFFFFF"/>
                    </a:gs>
                    <a:gs pos="54000">
                      <a:srgbClr val="FFFFFF"/>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171" y="5580861"/>
            <a:ext cx="3291420" cy="701671"/>
          </a:xfrm>
          <a:prstGeom prst="rect">
            <a:avLst/>
          </a:prstGeom>
        </p:spPr>
      </p:pic>
    </p:spTree>
    <p:extLst>
      <p:ext uri="{BB962C8B-B14F-4D97-AF65-F5344CB8AC3E}">
        <p14:creationId xmlns:p14="http://schemas.microsoft.com/office/powerpoint/2010/main" val="195661553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03" y="1212850"/>
            <a:ext cx="11885683" cy="1878976"/>
          </a:xfrm>
          <a:prstGeom prst="rect">
            <a:avLst/>
          </a:prstGeom>
        </p:spPr>
        <p:txBody>
          <a:bodyPr/>
          <a:lstStyle>
            <a:lvl1pPr marL="217838" indent="-217838">
              <a:buClr>
                <a:schemeClr val="tx1"/>
              </a:buClr>
              <a:buSzPct val="90000"/>
              <a:buFont typeface="Arial" pitchFamily="34" charset="0"/>
              <a:buChar char="•"/>
              <a:defRPr sz="27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8533" indent="-210696">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46372" indent="-217838">
              <a:buClr>
                <a:schemeClr val="tx1"/>
              </a:buClr>
              <a:buSzPct val="90000"/>
              <a:buFont typeface="Arial" pitchFamily="34" charset="0"/>
              <a:buChar char="•"/>
              <a:defRPr sz="21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17785" indent="-171414">
              <a:buClr>
                <a:schemeClr val="tx1"/>
              </a:buClr>
              <a:buSzPct val="90000"/>
              <a:buFont typeface="Arial" pitchFamily="34" charset="0"/>
              <a:buChar char="•"/>
              <a:defRPr sz="18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89198" indent="-171414">
              <a:buClr>
                <a:schemeClr val="tx1"/>
              </a:buClr>
              <a:buSzPct val="90000"/>
              <a:buFont typeface="Arial" pitchFamily="34" charset="0"/>
              <a:buChar char="•"/>
              <a:defRPr sz="15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363076"/>
            <a:ext cx="12434889"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2775"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39125263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8" y="1209973"/>
            <a:ext cx="9753186" cy="2751698"/>
          </a:xfrm>
          <a:noFill/>
        </p:spPr>
        <p:txBody>
          <a:bodyPr tIns="91440" bIns="91440" anchor="t" anchorCtr="0"/>
          <a:lstStyle>
            <a:lvl1pPr>
              <a:defRPr lang="en-US" sz="80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21594122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03" y="1212850"/>
            <a:ext cx="11885683" cy="1878976"/>
          </a:xfrm>
          <a:prstGeom prst="rect">
            <a:avLst/>
          </a:prstGeom>
        </p:spPr>
        <p:txBody>
          <a:bodyPr/>
          <a:lstStyle>
            <a:lvl1pPr marL="217856" indent="-217856">
              <a:buClr>
                <a:schemeClr val="tx1"/>
              </a:buClr>
              <a:buSzPct val="90000"/>
              <a:buFont typeface="Arial" pitchFamily="34" charset="0"/>
              <a:buChar char="•"/>
              <a:defRPr sz="27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8568" indent="-210713">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46424" indent="-217856">
              <a:buClr>
                <a:schemeClr val="tx1"/>
              </a:buClr>
              <a:buSzPct val="90000"/>
              <a:buFont typeface="Arial" pitchFamily="34" charset="0"/>
              <a:buChar char="•"/>
              <a:defRPr sz="21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17851" indent="-171427">
              <a:buClr>
                <a:schemeClr val="tx1"/>
              </a:buClr>
              <a:buSzPct val="90000"/>
              <a:buFont typeface="Arial" pitchFamily="34" charset="0"/>
              <a:buChar char="•"/>
              <a:defRPr sz="18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89278" indent="-171427">
              <a:buClr>
                <a:schemeClr val="tx1"/>
              </a:buClr>
              <a:buSzPct val="90000"/>
              <a:buFont typeface="Arial" pitchFamily="34" charset="0"/>
              <a:buChar char="•"/>
              <a:defRPr sz="15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284639597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54362" y="1144708"/>
            <a:ext cx="9326166" cy="2435131"/>
          </a:xfrm>
        </p:spPr>
        <p:txBody>
          <a:bodyPr anchor="b"/>
          <a:lstStyle>
            <a:lvl1pPr algn="ctr">
              <a:defRPr sz="4589"/>
            </a:lvl1pPr>
          </a:lstStyle>
          <a:p>
            <a:r>
              <a:rPr lang="en-US"/>
              <a:t>Click to edit Master title style</a:t>
            </a:r>
          </a:p>
        </p:txBody>
      </p:sp>
      <p:sp>
        <p:nvSpPr>
          <p:cNvPr id="3" name="Subtitle 2"/>
          <p:cNvSpPr>
            <a:spLocks noGrp="1"/>
          </p:cNvSpPr>
          <p:nvPr>
            <p:ph type="subTitle" idx="1"/>
          </p:nvPr>
        </p:nvSpPr>
        <p:spPr>
          <a:xfrm>
            <a:off x="1554362" y="3673747"/>
            <a:ext cx="9326166" cy="438903"/>
          </a:xfrm>
        </p:spPr>
        <p:txBody>
          <a:bodyPr/>
          <a:lstStyle>
            <a:lvl1pPr marL="0" indent="0" algn="ctr">
              <a:buNone/>
              <a:defRPr sz="1836"/>
            </a:lvl1pPr>
            <a:lvl2pPr marL="349677" indent="0" algn="ctr">
              <a:buNone/>
              <a:defRPr sz="1530"/>
            </a:lvl2pPr>
            <a:lvl3pPr marL="699354" indent="0" algn="ctr">
              <a:buNone/>
              <a:defRPr sz="1377"/>
            </a:lvl3pPr>
            <a:lvl4pPr marL="1049031" indent="0" algn="ctr">
              <a:buNone/>
              <a:defRPr sz="1224"/>
            </a:lvl4pPr>
            <a:lvl5pPr marL="1398708" indent="0" algn="ctr">
              <a:buNone/>
              <a:defRPr sz="1224"/>
            </a:lvl5pPr>
            <a:lvl6pPr marL="1748385" indent="0" algn="ctr">
              <a:buNone/>
              <a:defRPr sz="1224"/>
            </a:lvl6pPr>
            <a:lvl7pPr marL="2098063" indent="0" algn="ctr">
              <a:buNone/>
              <a:defRPr sz="1224"/>
            </a:lvl7pPr>
            <a:lvl8pPr marL="2447740" indent="0" algn="ctr">
              <a:buNone/>
              <a:defRPr sz="1224"/>
            </a:lvl8pPr>
            <a:lvl9pPr marL="2797416" indent="0" algn="ctr">
              <a:buNone/>
              <a:defRPr sz="1224"/>
            </a:lvl9pPr>
          </a:lstStyle>
          <a:p>
            <a:r>
              <a:rPr lang="en-US"/>
              <a:t>Click to edit Master subtitle style</a:t>
            </a:r>
          </a:p>
        </p:txBody>
      </p:sp>
      <p:sp>
        <p:nvSpPr>
          <p:cNvPr id="4" name="Date Placeholder 3"/>
          <p:cNvSpPr>
            <a:spLocks noGrp="1"/>
          </p:cNvSpPr>
          <p:nvPr>
            <p:ph type="dt" sz="half" idx="10"/>
          </p:nvPr>
        </p:nvSpPr>
        <p:spPr>
          <a:xfrm>
            <a:off x="854900" y="6482889"/>
            <a:ext cx="2797850" cy="372394"/>
          </a:xfrm>
          <a:prstGeom prst="rect">
            <a:avLst/>
          </a:prstGeom>
        </p:spPr>
        <p:txBody>
          <a:bodyPr/>
          <a:lstStyle/>
          <a:p>
            <a:fld id="{35DDCC36-EAE9-439E-A2FA-C27510A9452D}" type="datetime1">
              <a:rPr lang="en-US" smtClean="0">
                <a:solidFill>
                  <a:srgbClr val="FFFFFF"/>
                </a:solidFill>
              </a:rPr>
              <a:pPr/>
              <a:t>11/14/2016</a:t>
            </a:fld>
            <a:endParaRPr lang="en-US">
              <a:solidFill>
                <a:srgbClr val="FFFFFF"/>
              </a:solidFill>
            </a:endParaRPr>
          </a:p>
        </p:txBody>
      </p:sp>
      <p:sp>
        <p:nvSpPr>
          <p:cNvPr id="5" name="Footer Placeholder 4"/>
          <p:cNvSpPr>
            <a:spLocks noGrp="1"/>
          </p:cNvSpPr>
          <p:nvPr>
            <p:ph type="ftr" sz="quarter" idx="11"/>
          </p:nvPr>
        </p:nvSpPr>
        <p:spPr>
          <a:xfrm>
            <a:off x="4119057" y="6482889"/>
            <a:ext cx="4196775" cy="372394"/>
          </a:xfrm>
          <a:prstGeom prst="rect">
            <a:avLst/>
          </a:prstGeom>
        </p:spPr>
        <p:txBody>
          <a:bodyPr/>
          <a:lstStyle/>
          <a:p>
            <a:endParaRPr lang="en-US">
              <a:solidFill>
                <a:srgbClr val="FFFFFF"/>
              </a:solidFill>
            </a:endParaRPr>
          </a:p>
        </p:txBody>
      </p:sp>
      <p:sp>
        <p:nvSpPr>
          <p:cNvPr id="6" name="Slide Number Placeholder 5"/>
          <p:cNvSpPr>
            <a:spLocks noGrp="1"/>
          </p:cNvSpPr>
          <p:nvPr>
            <p:ph type="sldNum" sz="quarter" idx="12"/>
          </p:nvPr>
        </p:nvSpPr>
        <p:spPr>
          <a:xfrm>
            <a:off x="8782140" y="6482889"/>
            <a:ext cx="2797850" cy="372394"/>
          </a:xfrm>
          <a:prstGeom prst="rect">
            <a:avLst/>
          </a:prstGeom>
        </p:spPr>
        <p:txBody>
          <a:bodyPr/>
          <a:lstStyle/>
          <a:p>
            <a:fld id="{E3DA3C6C-05BD-49DB-AFF4-1147FA1DD5C5}"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1549037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Slide Photo_Option">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366168" y="2125677"/>
            <a:ext cx="7314889" cy="1828800"/>
          </a:xfrm>
          <a:noFill/>
        </p:spPr>
        <p:txBody>
          <a:bodyPr lIns="146304" tIns="91440" rIns="146304" bIns="91440" anchor="t" anchorCtr="0"/>
          <a:lstStyle>
            <a:lvl1pPr>
              <a:defRPr sz="4800" spc="-75" baseline="0">
                <a:gradFill>
                  <a:gsLst>
                    <a:gs pos="16162">
                      <a:schemeClr val="tx1"/>
                    </a:gs>
                    <a:gs pos="43000">
                      <a:schemeClr val="tx1"/>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366168" y="3954457"/>
            <a:ext cx="7314889" cy="1737360"/>
          </a:xfrm>
        </p:spPr>
        <p:txBody>
          <a:bodyPr tIns="109728" bIns="109728">
            <a:noAutofit/>
          </a:bodyPr>
          <a:lstStyle>
            <a:lvl1pPr marL="0" indent="0">
              <a:spcBef>
                <a:spcPts val="0"/>
              </a:spcBef>
              <a:buNone/>
              <a:defRPr sz="2800">
                <a:gradFill>
                  <a:gsLst>
                    <a:gs pos="16162">
                      <a:schemeClr val="tx1"/>
                    </a:gs>
                    <a:gs pos="43000">
                      <a:schemeClr val="tx1"/>
                    </a:gs>
                  </a:gsLst>
                  <a:lin ang="5400000" scaled="0"/>
                </a:gradFill>
              </a:defRPr>
            </a:lvl1pPr>
          </a:lstStyle>
          <a:p>
            <a:pPr lvl="0"/>
            <a:r>
              <a:rPr lang="en-US"/>
              <a:t>Speaker Name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609577" y="6240429"/>
            <a:ext cx="1707377" cy="274320"/>
          </a:xfrm>
          <a:prstGeom prst="rect">
            <a:avLst/>
          </a:prstGeom>
        </p:spPr>
      </p:pic>
      <p:grpSp>
        <p:nvGrpSpPr>
          <p:cNvPr id="4" name="Group 3"/>
          <p:cNvGrpSpPr/>
          <p:nvPr userDrawn="1"/>
        </p:nvGrpSpPr>
        <p:grpSpPr>
          <a:xfrm>
            <a:off x="6401565" y="2217123"/>
            <a:ext cx="5694167" cy="3383236"/>
            <a:chOff x="6362728" y="1485604"/>
            <a:chExt cx="5396739" cy="4275173"/>
          </a:xfrm>
        </p:grpSpPr>
        <p:sp>
          <p:nvSpPr>
            <p:cNvPr id="12" name="Freeform 11"/>
            <p:cNvSpPr>
              <a:spLocks/>
            </p:cNvSpPr>
            <p:nvPr userDrawn="1"/>
          </p:nvSpPr>
          <p:spPr bwMode="auto">
            <a:xfrm>
              <a:off x="10286428" y="2540869"/>
              <a:ext cx="1228270" cy="499194"/>
            </a:xfrm>
            <a:custGeom>
              <a:avLst/>
              <a:gdLst>
                <a:gd name="T0" fmla="*/ 621 w 696"/>
                <a:gd name="T1" fmla="*/ 132 h 281"/>
                <a:gd name="T2" fmla="*/ 609 w 696"/>
                <a:gd name="T3" fmla="*/ 133 h 281"/>
                <a:gd name="T4" fmla="*/ 469 w 696"/>
                <a:gd name="T5" fmla="*/ 0 h 281"/>
                <a:gd name="T6" fmla="*/ 333 w 696"/>
                <a:gd name="T7" fmla="*/ 104 h 281"/>
                <a:gd name="T8" fmla="*/ 258 w 696"/>
                <a:gd name="T9" fmla="*/ 73 h 281"/>
                <a:gd name="T10" fmla="*/ 155 w 696"/>
                <a:gd name="T11" fmla="*/ 167 h 281"/>
                <a:gd name="T12" fmla="*/ 105 w 696"/>
                <a:gd name="T13" fmla="*/ 190 h 281"/>
                <a:gd name="T14" fmla="*/ 58 w 696"/>
                <a:gd name="T15" fmla="*/ 166 h 281"/>
                <a:gd name="T16" fmla="*/ 0 w 696"/>
                <a:gd name="T17" fmla="*/ 224 h 281"/>
                <a:gd name="T18" fmla="*/ 58 w 696"/>
                <a:gd name="T19" fmla="*/ 281 h 281"/>
                <a:gd name="T20" fmla="*/ 74 w 696"/>
                <a:gd name="T21" fmla="*/ 281 h 281"/>
                <a:gd name="T22" fmla="*/ 264 w 696"/>
                <a:gd name="T23" fmla="*/ 281 h 281"/>
                <a:gd name="T24" fmla="*/ 370 w 696"/>
                <a:gd name="T25" fmla="*/ 281 h 281"/>
                <a:gd name="T26" fmla="*/ 626 w 696"/>
                <a:gd name="T27" fmla="*/ 281 h 281"/>
                <a:gd name="T28" fmla="*/ 626 w 696"/>
                <a:gd name="T29" fmla="*/ 281 h 281"/>
                <a:gd name="T30" fmla="*/ 696 w 696"/>
                <a:gd name="T31" fmla="*/ 207 h 281"/>
                <a:gd name="T32" fmla="*/ 621 w 696"/>
                <a:gd name="T33" fmla="*/ 1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6" h="281">
                  <a:moveTo>
                    <a:pt x="621" y="132"/>
                  </a:moveTo>
                  <a:cubicBezTo>
                    <a:pt x="617" y="132"/>
                    <a:pt x="613" y="133"/>
                    <a:pt x="609" y="133"/>
                  </a:cubicBezTo>
                  <a:cubicBezTo>
                    <a:pt x="606" y="59"/>
                    <a:pt x="544" y="0"/>
                    <a:pt x="469" y="0"/>
                  </a:cubicBezTo>
                  <a:cubicBezTo>
                    <a:pt x="403" y="0"/>
                    <a:pt x="349" y="44"/>
                    <a:pt x="333" y="104"/>
                  </a:cubicBezTo>
                  <a:cubicBezTo>
                    <a:pt x="314" y="85"/>
                    <a:pt x="287" y="73"/>
                    <a:pt x="258" y="73"/>
                  </a:cubicBezTo>
                  <a:cubicBezTo>
                    <a:pt x="204" y="73"/>
                    <a:pt x="160" y="114"/>
                    <a:pt x="155" y="167"/>
                  </a:cubicBezTo>
                  <a:cubicBezTo>
                    <a:pt x="136" y="170"/>
                    <a:pt x="119" y="178"/>
                    <a:pt x="105" y="190"/>
                  </a:cubicBezTo>
                  <a:cubicBezTo>
                    <a:pt x="95" y="175"/>
                    <a:pt x="78" y="166"/>
                    <a:pt x="58" y="166"/>
                  </a:cubicBezTo>
                  <a:cubicBezTo>
                    <a:pt x="26" y="166"/>
                    <a:pt x="0" y="192"/>
                    <a:pt x="0" y="224"/>
                  </a:cubicBezTo>
                  <a:cubicBezTo>
                    <a:pt x="0" y="256"/>
                    <a:pt x="26" y="281"/>
                    <a:pt x="58" y="281"/>
                  </a:cubicBezTo>
                  <a:cubicBezTo>
                    <a:pt x="74" y="281"/>
                    <a:pt x="74" y="281"/>
                    <a:pt x="74" y="281"/>
                  </a:cubicBezTo>
                  <a:cubicBezTo>
                    <a:pt x="264" y="281"/>
                    <a:pt x="264" y="281"/>
                    <a:pt x="264" y="281"/>
                  </a:cubicBezTo>
                  <a:cubicBezTo>
                    <a:pt x="370" y="281"/>
                    <a:pt x="370" y="281"/>
                    <a:pt x="370" y="281"/>
                  </a:cubicBezTo>
                  <a:cubicBezTo>
                    <a:pt x="626" y="281"/>
                    <a:pt x="626" y="281"/>
                    <a:pt x="626" y="281"/>
                  </a:cubicBezTo>
                  <a:cubicBezTo>
                    <a:pt x="626" y="281"/>
                    <a:pt x="626" y="281"/>
                    <a:pt x="626" y="281"/>
                  </a:cubicBezTo>
                  <a:cubicBezTo>
                    <a:pt x="665" y="279"/>
                    <a:pt x="696" y="247"/>
                    <a:pt x="696" y="207"/>
                  </a:cubicBezTo>
                  <a:cubicBezTo>
                    <a:pt x="696" y="166"/>
                    <a:pt x="662" y="132"/>
                    <a:pt x="621" y="13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grpSp>
          <p:nvGrpSpPr>
            <p:cNvPr id="13" name="Group 12"/>
            <p:cNvGrpSpPr/>
            <p:nvPr userDrawn="1"/>
          </p:nvGrpSpPr>
          <p:grpSpPr bwMode="auto">
            <a:xfrm>
              <a:off x="6362728" y="3629515"/>
              <a:ext cx="5396739" cy="2131262"/>
              <a:chOff x="8040688" y="7151688"/>
              <a:chExt cx="6745287" cy="2663825"/>
            </a:xfrm>
          </p:grpSpPr>
          <p:sp>
            <p:nvSpPr>
              <p:cNvPr id="14" name="Freeform 5"/>
              <p:cNvSpPr>
                <a:spLocks noEditPoints="1"/>
              </p:cNvSpPr>
              <p:nvPr userDrawn="1"/>
            </p:nvSpPr>
            <p:spPr bwMode="auto">
              <a:xfrm>
                <a:off x="10498138" y="7808913"/>
                <a:ext cx="776287" cy="774700"/>
              </a:xfrm>
              <a:custGeom>
                <a:avLst/>
                <a:gdLst>
                  <a:gd name="T0" fmla="*/ 50 w 221"/>
                  <a:gd name="T1" fmla="*/ 202 h 220"/>
                  <a:gd name="T2" fmla="*/ 73 w 221"/>
                  <a:gd name="T3" fmla="*/ 186 h 220"/>
                  <a:gd name="T4" fmla="*/ 86 w 221"/>
                  <a:gd name="T5" fmla="*/ 183 h 220"/>
                  <a:gd name="T6" fmla="*/ 95 w 221"/>
                  <a:gd name="T7" fmla="*/ 185 h 220"/>
                  <a:gd name="T8" fmla="*/ 109 w 221"/>
                  <a:gd name="T9" fmla="*/ 214 h 220"/>
                  <a:gd name="T10" fmla="*/ 133 w 221"/>
                  <a:gd name="T11" fmla="*/ 218 h 220"/>
                  <a:gd name="T12" fmla="*/ 138 w 221"/>
                  <a:gd name="T13" fmla="*/ 191 h 220"/>
                  <a:gd name="T14" fmla="*/ 145 w 221"/>
                  <a:gd name="T15" fmla="*/ 179 h 220"/>
                  <a:gd name="T16" fmla="*/ 153 w 221"/>
                  <a:gd name="T17" fmla="*/ 174 h 220"/>
                  <a:gd name="T18" fmla="*/ 183 w 221"/>
                  <a:gd name="T19" fmla="*/ 184 h 220"/>
                  <a:gd name="T20" fmla="*/ 202 w 221"/>
                  <a:gd name="T21" fmla="*/ 170 h 220"/>
                  <a:gd name="T22" fmla="*/ 187 w 221"/>
                  <a:gd name="T23" fmla="*/ 148 h 220"/>
                  <a:gd name="T24" fmla="*/ 183 w 221"/>
                  <a:gd name="T25" fmla="*/ 134 h 220"/>
                  <a:gd name="T26" fmla="*/ 186 w 221"/>
                  <a:gd name="T27" fmla="*/ 125 h 220"/>
                  <a:gd name="T28" fmla="*/ 215 w 221"/>
                  <a:gd name="T29" fmla="*/ 111 h 220"/>
                  <a:gd name="T30" fmla="*/ 218 w 221"/>
                  <a:gd name="T31" fmla="*/ 88 h 220"/>
                  <a:gd name="T32" fmla="*/ 191 w 221"/>
                  <a:gd name="T33" fmla="*/ 83 h 220"/>
                  <a:gd name="T34" fmla="*/ 179 w 221"/>
                  <a:gd name="T35" fmla="*/ 76 h 220"/>
                  <a:gd name="T36" fmla="*/ 175 w 221"/>
                  <a:gd name="T37" fmla="*/ 67 h 220"/>
                  <a:gd name="T38" fmla="*/ 185 w 221"/>
                  <a:gd name="T39" fmla="*/ 37 h 220"/>
                  <a:gd name="T40" fmla="*/ 171 w 221"/>
                  <a:gd name="T41" fmla="*/ 18 h 220"/>
                  <a:gd name="T42" fmla="*/ 148 w 221"/>
                  <a:gd name="T43" fmla="*/ 34 h 220"/>
                  <a:gd name="T44" fmla="*/ 135 w 221"/>
                  <a:gd name="T45" fmla="*/ 37 h 220"/>
                  <a:gd name="T46" fmla="*/ 126 w 221"/>
                  <a:gd name="T47" fmla="*/ 34 h 220"/>
                  <a:gd name="T48" fmla="*/ 112 w 221"/>
                  <a:gd name="T49" fmla="*/ 6 h 220"/>
                  <a:gd name="T50" fmla="*/ 88 w 221"/>
                  <a:gd name="T51" fmla="*/ 2 h 220"/>
                  <a:gd name="T52" fmla="*/ 83 w 221"/>
                  <a:gd name="T53" fmla="*/ 29 h 220"/>
                  <a:gd name="T54" fmla="*/ 68 w 221"/>
                  <a:gd name="T55" fmla="*/ 46 h 220"/>
                  <a:gd name="T56" fmla="*/ 38 w 221"/>
                  <a:gd name="T57" fmla="*/ 35 h 220"/>
                  <a:gd name="T58" fmla="*/ 19 w 221"/>
                  <a:gd name="T59" fmla="*/ 49 h 220"/>
                  <a:gd name="T60" fmla="*/ 34 w 221"/>
                  <a:gd name="T61" fmla="*/ 72 h 220"/>
                  <a:gd name="T62" fmla="*/ 35 w 221"/>
                  <a:gd name="T63" fmla="*/ 96 h 220"/>
                  <a:gd name="T64" fmla="*/ 6 w 221"/>
                  <a:gd name="T65" fmla="*/ 109 h 220"/>
                  <a:gd name="T66" fmla="*/ 3 w 221"/>
                  <a:gd name="T67" fmla="*/ 132 h 220"/>
                  <a:gd name="T68" fmla="*/ 30 w 221"/>
                  <a:gd name="T69" fmla="*/ 137 h 220"/>
                  <a:gd name="T70" fmla="*/ 46 w 221"/>
                  <a:gd name="T71" fmla="*/ 152 h 220"/>
                  <a:gd name="T72" fmla="*/ 46 w 221"/>
                  <a:gd name="T73" fmla="*/ 166 h 220"/>
                  <a:gd name="T74" fmla="*/ 37 w 221"/>
                  <a:gd name="T75" fmla="*/ 192 h 220"/>
                  <a:gd name="T76" fmla="*/ 78 w 221"/>
                  <a:gd name="T77" fmla="*/ 85 h 220"/>
                  <a:gd name="T78" fmla="*/ 142 w 221"/>
                  <a:gd name="T79" fmla="*/ 13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 h="220">
                    <a:moveTo>
                      <a:pt x="37" y="192"/>
                    </a:moveTo>
                    <a:cubicBezTo>
                      <a:pt x="50" y="202"/>
                      <a:pt x="50" y="202"/>
                      <a:pt x="50" y="202"/>
                    </a:cubicBezTo>
                    <a:cubicBezTo>
                      <a:pt x="52" y="203"/>
                      <a:pt x="56" y="203"/>
                      <a:pt x="59" y="201"/>
                    </a:cubicBezTo>
                    <a:cubicBezTo>
                      <a:pt x="73" y="186"/>
                      <a:pt x="73" y="186"/>
                      <a:pt x="73" y="186"/>
                    </a:cubicBezTo>
                    <a:cubicBezTo>
                      <a:pt x="78" y="181"/>
                      <a:pt x="82" y="181"/>
                      <a:pt x="85" y="183"/>
                    </a:cubicBezTo>
                    <a:cubicBezTo>
                      <a:pt x="86" y="183"/>
                      <a:pt x="86" y="183"/>
                      <a:pt x="86" y="183"/>
                    </a:cubicBezTo>
                    <a:cubicBezTo>
                      <a:pt x="89" y="184"/>
                      <a:pt x="92" y="185"/>
                      <a:pt x="95" y="185"/>
                    </a:cubicBezTo>
                    <a:cubicBezTo>
                      <a:pt x="95" y="185"/>
                      <a:pt x="95" y="185"/>
                      <a:pt x="95" y="185"/>
                    </a:cubicBezTo>
                    <a:cubicBezTo>
                      <a:pt x="99" y="186"/>
                      <a:pt x="103" y="188"/>
                      <a:pt x="105" y="195"/>
                    </a:cubicBezTo>
                    <a:cubicBezTo>
                      <a:pt x="109" y="214"/>
                      <a:pt x="109" y="214"/>
                      <a:pt x="109" y="214"/>
                    </a:cubicBezTo>
                    <a:cubicBezTo>
                      <a:pt x="110" y="218"/>
                      <a:pt x="114" y="220"/>
                      <a:pt x="116" y="220"/>
                    </a:cubicBezTo>
                    <a:cubicBezTo>
                      <a:pt x="133" y="218"/>
                      <a:pt x="133" y="218"/>
                      <a:pt x="133" y="218"/>
                    </a:cubicBezTo>
                    <a:cubicBezTo>
                      <a:pt x="135" y="217"/>
                      <a:pt x="138" y="214"/>
                      <a:pt x="138" y="210"/>
                    </a:cubicBezTo>
                    <a:cubicBezTo>
                      <a:pt x="138" y="191"/>
                      <a:pt x="138" y="191"/>
                      <a:pt x="138" y="191"/>
                    </a:cubicBezTo>
                    <a:cubicBezTo>
                      <a:pt x="138" y="184"/>
                      <a:pt x="141" y="181"/>
                      <a:pt x="144" y="179"/>
                    </a:cubicBezTo>
                    <a:cubicBezTo>
                      <a:pt x="144" y="179"/>
                      <a:pt x="145" y="179"/>
                      <a:pt x="145" y="179"/>
                    </a:cubicBezTo>
                    <a:cubicBezTo>
                      <a:pt x="147" y="177"/>
                      <a:pt x="150" y="176"/>
                      <a:pt x="153" y="174"/>
                    </a:cubicBezTo>
                    <a:cubicBezTo>
                      <a:pt x="153" y="174"/>
                      <a:pt x="153" y="174"/>
                      <a:pt x="153" y="174"/>
                    </a:cubicBezTo>
                    <a:cubicBezTo>
                      <a:pt x="156" y="172"/>
                      <a:pt x="161" y="171"/>
                      <a:pt x="167" y="174"/>
                    </a:cubicBezTo>
                    <a:cubicBezTo>
                      <a:pt x="183" y="184"/>
                      <a:pt x="183" y="184"/>
                      <a:pt x="183" y="184"/>
                    </a:cubicBezTo>
                    <a:cubicBezTo>
                      <a:pt x="187" y="186"/>
                      <a:pt x="191" y="185"/>
                      <a:pt x="192" y="183"/>
                    </a:cubicBezTo>
                    <a:cubicBezTo>
                      <a:pt x="202" y="170"/>
                      <a:pt x="202" y="170"/>
                      <a:pt x="202" y="170"/>
                    </a:cubicBezTo>
                    <a:cubicBezTo>
                      <a:pt x="204" y="169"/>
                      <a:pt x="204" y="164"/>
                      <a:pt x="201" y="161"/>
                    </a:cubicBezTo>
                    <a:cubicBezTo>
                      <a:pt x="187" y="148"/>
                      <a:pt x="187" y="148"/>
                      <a:pt x="187" y="148"/>
                    </a:cubicBezTo>
                    <a:cubicBezTo>
                      <a:pt x="182" y="143"/>
                      <a:pt x="182" y="139"/>
                      <a:pt x="183" y="135"/>
                    </a:cubicBezTo>
                    <a:cubicBezTo>
                      <a:pt x="183" y="135"/>
                      <a:pt x="183" y="135"/>
                      <a:pt x="183" y="134"/>
                    </a:cubicBezTo>
                    <a:cubicBezTo>
                      <a:pt x="184" y="131"/>
                      <a:pt x="185" y="128"/>
                      <a:pt x="186" y="126"/>
                    </a:cubicBezTo>
                    <a:cubicBezTo>
                      <a:pt x="186" y="125"/>
                      <a:pt x="186" y="125"/>
                      <a:pt x="186" y="125"/>
                    </a:cubicBezTo>
                    <a:cubicBezTo>
                      <a:pt x="187" y="121"/>
                      <a:pt x="189" y="117"/>
                      <a:pt x="196" y="116"/>
                    </a:cubicBezTo>
                    <a:cubicBezTo>
                      <a:pt x="215" y="111"/>
                      <a:pt x="215" y="111"/>
                      <a:pt x="215" y="111"/>
                    </a:cubicBezTo>
                    <a:cubicBezTo>
                      <a:pt x="218" y="110"/>
                      <a:pt x="221" y="106"/>
                      <a:pt x="220" y="104"/>
                    </a:cubicBezTo>
                    <a:cubicBezTo>
                      <a:pt x="218" y="88"/>
                      <a:pt x="218" y="88"/>
                      <a:pt x="218" y="88"/>
                    </a:cubicBezTo>
                    <a:cubicBezTo>
                      <a:pt x="218" y="85"/>
                      <a:pt x="215" y="82"/>
                      <a:pt x="211" y="82"/>
                    </a:cubicBezTo>
                    <a:cubicBezTo>
                      <a:pt x="191" y="83"/>
                      <a:pt x="191" y="83"/>
                      <a:pt x="191" y="83"/>
                    </a:cubicBezTo>
                    <a:cubicBezTo>
                      <a:pt x="184" y="83"/>
                      <a:pt x="181" y="80"/>
                      <a:pt x="180" y="76"/>
                    </a:cubicBezTo>
                    <a:cubicBezTo>
                      <a:pt x="180" y="76"/>
                      <a:pt x="179" y="76"/>
                      <a:pt x="179" y="76"/>
                    </a:cubicBezTo>
                    <a:cubicBezTo>
                      <a:pt x="178" y="73"/>
                      <a:pt x="176" y="70"/>
                      <a:pt x="175" y="68"/>
                    </a:cubicBezTo>
                    <a:cubicBezTo>
                      <a:pt x="175" y="67"/>
                      <a:pt x="175" y="67"/>
                      <a:pt x="175" y="67"/>
                    </a:cubicBezTo>
                    <a:cubicBezTo>
                      <a:pt x="172" y="64"/>
                      <a:pt x="171" y="60"/>
                      <a:pt x="175" y="53"/>
                    </a:cubicBezTo>
                    <a:cubicBezTo>
                      <a:pt x="185" y="37"/>
                      <a:pt x="185" y="37"/>
                      <a:pt x="185" y="37"/>
                    </a:cubicBezTo>
                    <a:cubicBezTo>
                      <a:pt x="187" y="34"/>
                      <a:pt x="186" y="29"/>
                      <a:pt x="184" y="28"/>
                    </a:cubicBezTo>
                    <a:cubicBezTo>
                      <a:pt x="171" y="18"/>
                      <a:pt x="171" y="18"/>
                      <a:pt x="171" y="18"/>
                    </a:cubicBezTo>
                    <a:cubicBezTo>
                      <a:pt x="169" y="17"/>
                      <a:pt x="164" y="16"/>
                      <a:pt x="162" y="19"/>
                    </a:cubicBezTo>
                    <a:cubicBezTo>
                      <a:pt x="148" y="34"/>
                      <a:pt x="148" y="34"/>
                      <a:pt x="148" y="34"/>
                    </a:cubicBezTo>
                    <a:cubicBezTo>
                      <a:pt x="143" y="38"/>
                      <a:pt x="139" y="38"/>
                      <a:pt x="135" y="37"/>
                    </a:cubicBezTo>
                    <a:cubicBezTo>
                      <a:pt x="135" y="37"/>
                      <a:pt x="135" y="37"/>
                      <a:pt x="135" y="37"/>
                    </a:cubicBezTo>
                    <a:cubicBezTo>
                      <a:pt x="132" y="36"/>
                      <a:pt x="129" y="35"/>
                      <a:pt x="126" y="34"/>
                    </a:cubicBezTo>
                    <a:cubicBezTo>
                      <a:pt x="126" y="34"/>
                      <a:pt x="126" y="34"/>
                      <a:pt x="126" y="34"/>
                    </a:cubicBezTo>
                    <a:cubicBezTo>
                      <a:pt x="121" y="34"/>
                      <a:pt x="118" y="32"/>
                      <a:pt x="116" y="24"/>
                    </a:cubicBezTo>
                    <a:cubicBezTo>
                      <a:pt x="112" y="6"/>
                      <a:pt x="112" y="6"/>
                      <a:pt x="112" y="6"/>
                    </a:cubicBezTo>
                    <a:cubicBezTo>
                      <a:pt x="111" y="2"/>
                      <a:pt x="107" y="0"/>
                      <a:pt x="104" y="0"/>
                    </a:cubicBezTo>
                    <a:cubicBezTo>
                      <a:pt x="88" y="2"/>
                      <a:pt x="88" y="2"/>
                      <a:pt x="88" y="2"/>
                    </a:cubicBezTo>
                    <a:cubicBezTo>
                      <a:pt x="86" y="2"/>
                      <a:pt x="83" y="6"/>
                      <a:pt x="83" y="9"/>
                    </a:cubicBezTo>
                    <a:cubicBezTo>
                      <a:pt x="83" y="29"/>
                      <a:pt x="83" y="29"/>
                      <a:pt x="83" y="29"/>
                    </a:cubicBezTo>
                    <a:cubicBezTo>
                      <a:pt x="83" y="36"/>
                      <a:pt x="80" y="39"/>
                      <a:pt x="77" y="41"/>
                    </a:cubicBezTo>
                    <a:cubicBezTo>
                      <a:pt x="73" y="42"/>
                      <a:pt x="70" y="44"/>
                      <a:pt x="68" y="46"/>
                    </a:cubicBezTo>
                    <a:cubicBezTo>
                      <a:pt x="64" y="48"/>
                      <a:pt x="60" y="49"/>
                      <a:pt x="54" y="46"/>
                    </a:cubicBezTo>
                    <a:cubicBezTo>
                      <a:pt x="38" y="35"/>
                      <a:pt x="38" y="35"/>
                      <a:pt x="38" y="35"/>
                    </a:cubicBezTo>
                    <a:cubicBezTo>
                      <a:pt x="34" y="33"/>
                      <a:pt x="30" y="35"/>
                      <a:pt x="29" y="36"/>
                    </a:cubicBezTo>
                    <a:cubicBezTo>
                      <a:pt x="19" y="49"/>
                      <a:pt x="19" y="49"/>
                      <a:pt x="19" y="49"/>
                    </a:cubicBezTo>
                    <a:cubicBezTo>
                      <a:pt x="17" y="51"/>
                      <a:pt x="17" y="56"/>
                      <a:pt x="20" y="59"/>
                    </a:cubicBezTo>
                    <a:cubicBezTo>
                      <a:pt x="34" y="72"/>
                      <a:pt x="34" y="72"/>
                      <a:pt x="34" y="72"/>
                    </a:cubicBezTo>
                    <a:cubicBezTo>
                      <a:pt x="38" y="76"/>
                      <a:pt x="39" y="80"/>
                      <a:pt x="38" y="83"/>
                    </a:cubicBezTo>
                    <a:cubicBezTo>
                      <a:pt x="37" y="87"/>
                      <a:pt x="36" y="91"/>
                      <a:pt x="35" y="96"/>
                    </a:cubicBezTo>
                    <a:cubicBezTo>
                      <a:pt x="34" y="99"/>
                      <a:pt x="32" y="103"/>
                      <a:pt x="25" y="104"/>
                    </a:cubicBezTo>
                    <a:cubicBezTo>
                      <a:pt x="6" y="109"/>
                      <a:pt x="6" y="109"/>
                      <a:pt x="6" y="109"/>
                    </a:cubicBezTo>
                    <a:cubicBezTo>
                      <a:pt x="2" y="110"/>
                      <a:pt x="0" y="113"/>
                      <a:pt x="1" y="116"/>
                    </a:cubicBezTo>
                    <a:cubicBezTo>
                      <a:pt x="3" y="132"/>
                      <a:pt x="3" y="132"/>
                      <a:pt x="3" y="132"/>
                    </a:cubicBezTo>
                    <a:cubicBezTo>
                      <a:pt x="3" y="134"/>
                      <a:pt x="6" y="138"/>
                      <a:pt x="10" y="138"/>
                    </a:cubicBezTo>
                    <a:cubicBezTo>
                      <a:pt x="30" y="137"/>
                      <a:pt x="30" y="137"/>
                      <a:pt x="30" y="137"/>
                    </a:cubicBezTo>
                    <a:cubicBezTo>
                      <a:pt x="37" y="137"/>
                      <a:pt x="40" y="140"/>
                      <a:pt x="41" y="144"/>
                    </a:cubicBezTo>
                    <a:cubicBezTo>
                      <a:pt x="43" y="147"/>
                      <a:pt x="44" y="150"/>
                      <a:pt x="46" y="152"/>
                    </a:cubicBezTo>
                    <a:cubicBezTo>
                      <a:pt x="46" y="153"/>
                      <a:pt x="46" y="153"/>
                      <a:pt x="46" y="153"/>
                    </a:cubicBezTo>
                    <a:cubicBezTo>
                      <a:pt x="49" y="156"/>
                      <a:pt x="50" y="160"/>
                      <a:pt x="46" y="166"/>
                    </a:cubicBezTo>
                    <a:cubicBezTo>
                      <a:pt x="36" y="183"/>
                      <a:pt x="36" y="183"/>
                      <a:pt x="36" y="183"/>
                    </a:cubicBezTo>
                    <a:cubicBezTo>
                      <a:pt x="34" y="186"/>
                      <a:pt x="35" y="190"/>
                      <a:pt x="37" y="192"/>
                    </a:cubicBezTo>
                    <a:close/>
                    <a:moveTo>
                      <a:pt x="86" y="142"/>
                    </a:moveTo>
                    <a:cubicBezTo>
                      <a:pt x="68" y="128"/>
                      <a:pt x="65" y="103"/>
                      <a:pt x="78" y="85"/>
                    </a:cubicBezTo>
                    <a:cubicBezTo>
                      <a:pt x="92" y="68"/>
                      <a:pt x="117" y="64"/>
                      <a:pt x="135" y="78"/>
                    </a:cubicBezTo>
                    <a:cubicBezTo>
                      <a:pt x="152" y="92"/>
                      <a:pt x="156" y="117"/>
                      <a:pt x="142" y="134"/>
                    </a:cubicBezTo>
                    <a:cubicBezTo>
                      <a:pt x="129" y="152"/>
                      <a:pt x="103" y="155"/>
                      <a:pt x="86" y="142"/>
                    </a:cubicBezTo>
                    <a:close/>
                  </a:path>
                </a:pathLst>
              </a:custGeom>
              <a:solidFill>
                <a:srgbClr val="D83B01"/>
              </a:solidFill>
              <a:ln>
                <a:noFill/>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sp>
            <p:nvSpPr>
              <p:cNvPr id="15" name="Freeform 6"/>
              <p:cNvSpPr>
                <a:spLocks noEditPoints="1"/>
              </p:cNvSpPr>
              <p:nvPr userDrawn="1"/>
            </p:nvSpPr>
            <p:spPr bwMode="auto">
              <a:xfrm>
                <a:off x="9758363" y="8366126"/>
                <a:ext cx="1060450" cy="1062038"/>
              </a:xfrm>
              <a:custGeom>
                <a:avLst/>
                <a:gdLst>
                  <a:gd name="T0" fmla="*/ 264 w 302"/>
                  <a:gd name="T1" fmla="*/ 100 h 302"/>
                  <a:gd name="T2" fmla="*/ 274 w 302"/>
                  <a:gd name="T3" fmla="*/ 69 h 302"/>
                  <a:gd name="T4" fmla="*/ 248 w 302"/>
                  <a:gd name="T5" fmla="*/ 61 h 302"/>
                  <a:gd name="T6" fmla="*/ 233 w 302"/>
                  <a:gd name="T7" fmla="*/ 47 h 302"/>
                  <a:gd name="T8" fmla="*/ 224 w 302"/>
                  <a:gd name="T9" fmla="*/ 22 h 302"/>
                  <a:gd name="T10" fmla="*/ 196 w 302"/>
                  <a:gd name="T11" fmla="*/ 35 h 302"/>
                  <a:gd name="T12" fmla="*/ 180 w 302"/>
                  <a:gd name="T13" fmla="*/ 6 h 302"/>
                  <a:gd name="T14" fmla="*/ 157 w 302"/>
                  <a:gd name="T15" fmla="*/ 19 h 302"/>
                  <a:gd name="T16" fmla="*/ 136 w 302"/>
                  <a:gd name="T17" fmla="*/ 20 h 302"/>
                  <a:gd name="T18" fmla="*/ 112 w 302"/>
                  <a:gd name="T19" fmla="*/ 8 h 302"/>
                  <a:gd name="T20" fmla="*/ 101 w 302"/>
                  <a:gd name="T21" fmla="*/ 38 h 302"/>
                  <a:gd name="T22" fmla="*/ 69 w 302"/>
                  <a:gd name="T23" fmla="*/ 28 h 302"/>
                  <a:gd name="T24" fmla="*/ 62 w 302"/>
                  <a:gd name="T25" fmla="*/ 54 h 302"/>
                  <a:gd name="T26" fmla="*/ 48 w 302"/>
                  <a:gd name="T27" fmla="*/ 69 h 302"/>
                  <a:gd name="T28" fmla="*/ 23 w 302"/>
                  <a:gd name="T29" fmla="*/ 78 h 302"/>
                  <a:gd name="T30" fmla="*/ 36 w 302"/>
                  <a:gd name="T31" fmla="*/ 107 h 302"/>
                  <a:gd name="T32" fmla="*/ 6 w 302"/>
                  <a:gd name="T33" fmla="*/ 122 h 302"/>
                  <a:gd name="T34" fmla="*/ 20 w 302"/>
                  <a:gd name="T35" fmla="*/ 145 h 302"/>
                  <a:gd name="T36" fmla="*/ 20 w 302"/>
                  <a:gd name="T37" fmla="*/ 166 h 302"/>
                  <a:gd name="T38" fmla="*/ 9 w 302"/>
                  <a:gd name="T39" fmla="*/ 190 h 302"/>
                  <a:gd name="T40" fmla="*/ 38 w 302"/>
                  <a:gd name="T41" fmla="*/ 201 h 302"/>
                  <a:gd name="T42" fmla="*/ 28 w 302"/>
                  <a:gd name="T43" fmla="*/ 233 h 302"/>
                  <a:gd name="T44" fmla="*/ 54 w 302"/>
                  <a:gd name="T45" fmla="*/ 240 h 302"/>
                  <a:gd name="T46" fmla="*/ 69 w 302"/>
                  <a:gd name="T47" fmla="*/ 254 h 302"/>
                  <a:gd name="T48" fmla="*/ 78 w 302"/>
                  <a:gd name="T49" fmla="*/ 279 h 302"/>
                  <a:gd name="T50" fmla="*/ 107 w 302"/>
                  <a:gd name="T51" fmla="*/ 266 h 302"/>
                  <a:gd name="T52" fmla="*/ 123 w 302"/>
                  <a:gd name="T53" fmla="*/ 296 h 302"/>
                  <a:gd name="T54" fmla="*/ 146 w 302"/>
                  <a:gd name="T55" fmla="*/ 282 h 302"/>
                  <a:gd name="T56" fmla="*/ 166 w 302"/>
                  <a:gd name="T57" fmla="*/ 282 h 302"/>
                  <a:gd name="T58" fmla="*/ 191 w 302"/>
                  <a:gd name="T59" fmla="*/ 293 h 302"/>
                  <a:gd name="T60" fmla="*/ 202 w 302"/>
                  <a:gd name="T61" fmla="*/ 264 h 302"/>
                  <a:gd name="T62" fmla="*/ 233 w 302"/>
                  <a:gd name="T63" fmla="*/ 274 h 302"/>
                  <a:gd name="T64" fmla="*/ 241 w 302"/>
                  <a:gd name="T65" fmla="*/ 248 h 302"/>
                  <a:gd name="T66" fmla="*/ 255 w 302"/>
                  <a:gd name="T67" fmla="*/ 233 h 302"/>
                  <a:gd name="T68" fmla="*/ 280 w 302"/>
                  <a:gd name="T69" fmla="*/ 224 h 302"/>
                  <a:gd name="T70" fmla="*/ 267 w 302"/>
                  <a:gd name="T71" fmla="*/ 195 h 302"/>
                  <a:gd name="T72" fmla="*/ 296 w 302"/>
                  <a:gd name="T73" fmla="*/ 180 h 302"/>
                  <a:gd name="T74" fmla="*/ 283 w 302"/>
                  <a:gd name="T75" fmla="*/ 156 h 302"/>
                  <a:gd name="T76" fmla="*/ 282 w 302"/>
                  <a:gd name="T77" fmla="*/ 136 h 302"/>
                  <a:gd name="T78" fmla="*/ 294 w 302"/>
                  <a:gd name="T79" fmla="*/ 111 h 302"/>
                  <a:gd name="T80" fmla="*/ 147 w 302"/>
                  <a:gd name="T81" fmla="*/ 176 h 302"/>
                  <a:gd name="T82" fmla="*/ 156 w 302"/>
                  <a:gd name="T83" fmla="*/ 125 h 302"/>
                  <a:gd name="T84" fmla="*/ 147 w 302"/>
                  <a:gd name="T85" fmla="*/ 17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2" h="302">
                    <a:moveTo>
                      <a:pt x="275" y="105"/>
                    </a:moveTo>
                    <a:cubicBezTo>
                      <a:pt x="270" y="103"/>
                      <a:pt x="265" y="101"/>
                      <a:pt x="264" y="100"/>
                    </a:cubicBezTo>
                    <a:cubicBezTo>
                      <a:pt x="264" y="99"/>
                      <a:pt x="264" y="92"/>
                      <a:pt x="267" y="87"/>
                    </a:cubicBezTo>
                    <a:cubicBezTo>
                      <a:pt x="274" y="69"/>
                      <a:pt x="274" y="69"/>
                      <a:pt x="274" y="69"/>
                    </a:cubicBezTo>
                    <a:cubicBezTo>
                      <a:pt x="276" y="63"/>
                      <a:pt x="274" y="60"/>
                      <a:pt x="268" y="60"/>
                    </a:cubicBezTo>
                    <a:cubicBezTo>
                      <a:pt x="248" y="61"/>
                      <a:pt x="248" y="61"/>
                      <a:pt x="248" y="61"/>
                    </a:cubicBezTo>
                    <a:cubicBezTo>
                      <a:pt x="243" y="62"/>
                      <a:pt x="237" y="62"/>
                      <a:pt x="237" y="61"/>
                    </a:cubicBezTo>
                    <a:cubicBezTo>
                      <a:pt x="236" y="60"/>
                      <a:pt x="233" y="53"/>
                      <a:pt x="233" y="47"/>
                    </a:cubicBezTo>
                    <a:cubicBezTo>
                      <a:pt x="233" y="28"/>
                      <a:pt x="233" y="28"/>
                      <a:pt x="233" y="28"/>
                    </a:cubicBezTo>
                    <a:cubicBezTo>
                      <a:pt x="233" y="22"/>
                      <a:pt x="229" y="20"/>
                      <a:pt x="224" y="22"/>
                    </a:cubicBezTo>
                    <a:cubicBezTo>
                      <a:pt x="207" y="31"/>
                      <a:pt x="207" y="31"/>
                      <a:pt x="207" y="31"/>
                    </a:cubicBezTo>
                    <a:cubicBezTo>
                      <a:pt x="202" y="34"/>
                      <a:pt x="197" y="35"/>
                      <a:pt x="196" y="35"/>
                    </a:cubicBezTo>
                    <a:cubicBezTo>
                      <a:pt x="194" y="34"/>
                      <a:pt x="190" y="29"/>
                      <a:pt x="188" y="24"/>
                    </a:cubicBezTo>
                    <a:cubicBezTo>
                      <a:pt x="180" y="6"/>
                      <a:pt x="180" y="6"/>
                      <a:pt x="180" y="6"/>
                    </a:cubicBezTo>
                    <a:cubicBezTo>
                      <a:pt x="178" y="1"/>
                      <a:pt x="173" y="0"/>
                      <a:pt x="170" y="4"/>
                    </a:cubicBezTo>
                    <a:cubicBezTo>
                      <a:pt x="157" y="19"/>
                      <a:pt x="157" y="19"/>
                      <a:pt x="157" y="19"/>
                    </a:cubicBezTo>
                    <a:cubicBezTo>
                      <a:pt x="153" y="23"/>
                      <a:pt x="149" y="27"/>
                      <a:pt x="148" y="27"/>
                    </a:cubicBezTo>
                    <a:cubicBezTo>
                      <a:pt x="147" y="27"/>
                      <a:pt x="140" y="24"/>
                      <a:pt x="136" y="20"/>
                    </a:cubicBezTo>
                    <a:cubicBezTo>
                      <a:pt x="122" y="6"/>
                      <a:pt x="122" y="6"/>
                      <a:pt x="122" y="6"/>
                    </a:cubicBezTo>
                    <a:cubicBezTo>
                      <a:pt x="118" y="2"/>
                      <a:pt x="114" y="3"/>
                      <a:pt x="112" y="8"/>
                    </a:cubicBezTo>
                    <a:cubicBezTo>
                      <a:pt x="106" y="27"/>
                      <a:pt x="106" y="27"/>
                      <a:pt x="106" y="27"/>
                    </a:cubicBezTo>
                    <a:cubicBezTo>
                      <a:pt x="104" y="32"/>
                      <a:pt x="102" y="37"/>
                      <a:pt x="101" y="38"/>
                    </a:cubicBezTo>
                    <a:cubicBezTo>
                      <a:pt x="100" y="38"/>
                      <a:pt x="93" y="38"/>
                      <a:pt x="88" y="35"/>
                    </a:cubicBezTo>
                    <a:cubicBezTo>
                      <a:pt x="69" y="28"/>
                      <a:pt x="69" y="28"/>
                      <a:pt x="69" y="28"/>
                    </a:cubicBezTo>
                    <a:cubicBezTo>
                      <a:pt x="64" y="26"/>
                      <a:pt x="60" y="28"/>
                      <a:pt x="61" y="34"/>
                    </a:cubicBezTo>
                    <a:cubicBezTo>
                      <a:pt x="62" y="54"/>
                      <a:pt x="62" y="54"/>
                      <a:pt x="62" y="54"/>
                    </a:cubicBezTo>
                    <a:cubicBezTo>
                      <a:pt x="63" y="59"/>
                      <a:pt x="62" y="65"/>
                      <a:pt x="61" y="66"/>
                    </a:cubicBezTo>
                    <a:cubicBezTo>
                      <a:pt x="61" y="66"/>
                      <a:pt x="54" y="69"/>
                      <a:pt x="48" y="69"/>
                    </a:cubicBezTo>
                    <a:cubicBezTo>
                      <a:pt x="28" y="69"/>
                      <a:pt x="28" y="69"/>
                      <a:pt x="28" y="69"/>
                    </a:cubicBezTo>
                    <a:cubicBezTo>
                      <a:pt x="23" y="69"/>
                      <a:pt x="20" y="73"/>
                      <a:pt x="23" y="78"/>
                    </a:cubicBezTo>
                    <a:cubicBezTo>
                      <a:pt x="32" y="95"/>
                      <a:pt x="32" y="95"/>
                      <a:pt x="32" y="95"/>
                    </a:cubicBezTo>
                    <a:cubicBezTo>
                      <a:pt x="34" y="100"/>
                      <a:pt x="36" y="105"/>
                      <a:pt x="36" y="107"/>
                    </a:cubicBezTo>
                    <a:cubicBezTo>
                      <a:pt x="35" y="108"/>
                      <a:pt x="30" y="112"/>
                      <a:pt x="25" y="114"/>
                    </a:cubicBezTo>
                    <a:cubicBezTo>
                      <a:pt x="6" y="122"/>
                      <a:pt x="6" y="122"/>
                      <a:pt x="6" y="122"/>
                    </a:cubicBezTo>
                    <a:cubicBezTo>
                      <a:pt x="1" y="124"/>
                      <a:pt x="0" y="129"/>
                      <a:pt x="5" y="132"/>
                    </a:cubicBezTo>
                    <a:cubicBezTo>
                      <a:pt x="20" y="145"/>
                      <a:pt x="20" y="145"/>
                      <a:pt x="20" y="145"/>
                    </a:cubicBezTo>
                    <a:cubicBezTo>
                      <a:pt x="24" y="149"/>
                      <a:pt x="27" y="153"/>
                      <a:pt x="27" y="154"/>
                    </a:cubicBezTo>
                    <a:cubicBezTo>
                      <a:pt x="28" y="155"/>
                      <a:pt x="24" y="162"/>
                      <a:pt x="20" y="166"/>
                    </a:cubicBezTo>
                    <a:cubicBezTo>
                      <a:pt x="6" y="180"/>
                      <a:pt x="6" y="180"/>
                      <a:pt x="6" y="180"/>
                    </a:cubicBezTo>
                    <a:cubicBezTo>
                      <a:pt x="2" y="184"/>
                      <a:pt x="4" y="188"/>
                      <a:pt x="9" y="190"/>
                    </a:cubicBezTo>
                    <a:cubicBezTo>
                      <a:pt x="28" y="196"/>
                      <a:pt x="28" y="196"/>
                      <a:pt x="28" y="196"/>
                    </a:cubicBezTo>
                    <a:cubicBezTo>
                      <a:pt x="33" y="198"/>
                      <a:pt x="38" y="200"/>
                      <a:pt x="38" y="201"/>
                    </a:cubicBezTo>
                    <a:cubicBezTo>
                      <a:pt x="39" y="202"/>
                      <a:pt x="38" y="209"/>
                      <a:pt x="36" y="214"/>
                    </a:cubicBezTo>
                    <a:cubicBezTo>
                      <a:pt x="28" y="233"/>
                      <a:pt x="28" y="233"/>
                      <a:pt x="28" y="233"/>
                    </a:cubicBezTo>
                    <a:cubicBezTo>
                      <a:pt x="26" y="238"/>
                      <a:pt x="29" y="242"/>
                      <a:pt x="35" y="241"/>
                    </a:cubicBezTo>
                    <a:cubicBezTo>
                      <a:pt x="54" y="240"/>
                      <a:pt x="54" y="240"/>
                      <a:pt x="54" y="240"/>
                    </a:cubicBezTo>
                    <a:cubicBezTo>
                      <a:pt x="60" y="240"/>
                      <a:pt x="65" y="240"/>
                      <a:pt x="66" y="241"/>
                    </a:cubicBezTo>
                    <a:cubicBezTo>
                      <a:pt x="67" y="242"/>
                      <a:pt x="69" y="248"/>
                      <a:pt x="69" y="254"/>
                    </a:cubicBezTo>
                    <a:cubicBezTo>
                      <a:pt x="69" y="274"/>
                      <a:pt x="69" y="274"/>
                      <a:pt x="69" y="274"/>
                    </a:cubicBezTo>
                    <a:cubicBezTo>
                      <a:pt x="69" y="279"/>
                      <a:pt x="73" y="282"/>
                      <a:pt x="78" y="279"/>
                    </a:cubicBezTo>
                    <a:cubicBezTo>
                      <a:pt x="96" y="270"/>
                      <a:pt x="96" y="270"/>
                      <a:pt x="96" y="270"/>
                    </a:cubicBezTo>
                    <a:cubicBezTo>
                      <a:pt x="101" y="268"/>
                      <a:pt x="106" y="266"/>
                      <a:pt x="107" y="266"/>
                    </a:cubicBezTo>
                    <a:cubicBezTo>
                      <a:pt x="108" y="267"/>
                      <a:pt x="113" y="272"/>
                      <a:pt x="115" y="277"/>
                    </a:cubicBezTo>
                    <a:cubicBezTo>
                      <a:pt x="123" y="296"/>
                      <a:pt x="123" y="296"/>
                      <a:pt x="123" y="296"/>
                    </a:cubicBezTo>
                    <a:cubicBezTo>
                      <a:pt x="125" y="301"/>
                      <a:pt x="129" y="302"/>
                      <a:pt x="133" y="297"/>
                    </a:cubicBezTo>
                    <a:cubicBezTo>
                      <a:pt x="146" y="282"/>
                      <a:pt x="146" y="282"/>
                      <a:pt x="146" y="282"/>
                    </a:cubicBezTo>
                    <a:cubicBezTo>
                      <a:pt x="150" y="278"/>
                      <a:pt x="154" y="275"/>
                      <a:pt x="155" y="275"/>
                    </a:cubicBezTo>
                    <a:cubicBezTo>
                      <a:pt x="156" y="275"/>
                      <a:pt x="162" y="278"/>
                      <a:pt x="166" y="282"/>
                    </a:cubicBezTo>
                    <a:cubicBezTo>
                      <a:pt x="180" y="296"/>
                      <a:pt x="180" y="296"/>
                      <a:pt x="180" y="296"/>
                    </a:cubicBezTo>
                    <a:cubicBezTo>
                      <a:pt x="184" y="300"/>
                      <a:pt x="189" y="298"/>
                      <a:pt x="191" y="293"/>
                    </a:cubicBezTo>
                    <a:cubicBezTo>
                      <a:pt x="197" y="274"/>
                      <a:pt x="197" y="274"/>
                      <a:pt x="197" y="274"/>
                    </a:cubicBezTo>
                    <a:cubicBezTo>
                      <a:pt x="199" y="269"/>
                      <a:pt x="201" y="264"/>
                      <a:pt x="202" y="264"/>
                    </a:cubicBezTo>
                    <a:cubicBezTo>
                      <a:pt x="203" y="263"/>
                      <a:pt x="210" y="264"/>
                      <a:pt x="215" y="266"/>
                    </a:cubicBezTo>
                    <a:cubicBezTo>
                      <a:pt x="233" y="274"/>
                      <a:pt x="233" y="274"/>
                      <a:pt x="233" y="274"/>
                    </a:cubicBezTo>
                    <a:cubicBezTo>
                      <a:pt x="239" y="276"/>
                      <a:pt x="243" y="273"/>
                      <a:pt x="242" y="267"/>
                    </a:cubicBezTo>
                    <a:cubicBezTo>
                      <a:pt x="241" y="248"/>
                      <a:pt x="241" y="248"/>
                      <a:pt x="241" y="248"/>
                    </a:cubicBezTo>
                    <a:cubicBezTo>
                      <a:pt x="240" y="242"/>
                      <a:pt x="241" y="237"/>
                      <a:pt x="241" y="236"/>
                    </a:cubicBezTo>
                    <a:cubicBezTo>
                      <a:pt x="242" y="235"/>
                      <a:pt x="249" y="233"/>
                      <a:pt x="255" y="233"/>
                    </a:cubicBezTo>
                    <a:cubicBezTo>
                      <a:pt x="274" y="233"/>
                      <a:pt x="274" y="233"/>
                      <a:pt x="274" y="233"/>
                    </a:cubicBezTo>
                    <a:cubicBezTo>
                      <a:pt x="280" y="233"/>
                      <a:pt x="283" y="229"/>
                      <a:pt x="280" y="224"/>
                    </a:cubicBezTo>
                    <a:cubicBezTo>
                      <a:pt x="271" y="206"/>
                      <a:pt x="271" y="206"/>
                      <a:pt x="271" y="206"/>
                    </a:cubicBezTo>
                    <a:cubicBezTo>
                      <a:pt x="268" y="201"/>
                      <a:pt x="267" y="196"/>
                      <a:pt x="267" y="195"/>
                    </a:cubicBezTo>
                    <a:cubicBezTo>
                      <a:pt x="268" y="194"/>
                      <a:pt x="273" y="189"/>
                      <a:pt x="278" y="187"/>
                    </a:cubicBezTo>
                    <a:cubicBezTo>
                      <a:pt x="296" y="180"/>
                      <a:pt x="296" y="180"/>
                      <a:pt x="296" y="180"/>
                    </a:cubicBezTo>
                    <a:cubicBezTo>
                      <a:pt x="302" y="177"/>
                      <a:pt x="302" y="173"/>
                      <a:pt x="298" y="169"/>
                    </a:cubicBezTo>
                    <a:cubicBezTo>
                      <a:pt x="283" y="156"/>
                      <a:pt x="283" y="156"/>
                      <a:pt x="283" y="156"/>
                    </a:cubicBezTo>
                    <a:cubicBezTo>
                      <a:pt x="279" y="152"/>
                      <a:pt x="275" y="148"/>
                      <a:pt x="275" y="147"/>
                    </a:cubicBezTo>
                    <a:cubicBezTo>
                      <a:pt x="275" y="146"/>
                      <a:pt x="278" y="140"/>
                      <a:pt x="282" y="136"/>
                    </a:cubicBezTo>
                    <a:cubicBezTo>
                      <a:pt x="296" y="122"/>
                      <a:pt x="296" y="122"/>
                      <a:pt x="296" y="122"/>
                    </a:cubicBezTo>
                    <a:cubicBezTo>
                      <a:pt x="300" y="118"/>
                      <a:pt x="299" y="113"/>
                      <a:pt x="294" y="111"/>
                    </a:cubicBezTo>
                    <a:lnTo>
                      <a:pt x="275" y="105"/>
                    </a:lnTo>
                    <a:close/>
                    <a:moveTo>
                      <a:pt x="147" y="176"/>
                    </a:moveTo>
                    <a:cubicBezTo>
                      <a:pt x="133" y="174"/>
                      <a:pt x="123" y="161"/>
                      <a:pt x="126" y="147"/>
                    </a:cubicBezTo>
                    <a:cubicBezTo>
                      <a:pt x="128" y="132"/>
                      <a:pt x="141" y="123"/>
                      <a:pt x="156" y="125"/>
                    </a:cubicBezTo>
                    <a:cubicBezTo>
                      <a:pt x="170" y="127"/>
                      <a:pt x="179" y="141"/>
                      <a:pt x="177" y="155"/>
                    </a:cubicBezTo>
                    <a:cubicBezTo>
                      <a:pt x="175" y="169"/>
                      <a:pt x="161" y="179"/>
                      <a:pt x="147" y="176"/>
                    </a:cubicBezTo>
                    <a:close/>
                  </a:path>
                </a:pathLst>
              </a:custGeom>
              <a:solidFill>
                <a:srgbClr val="B4009E"/>
              </a:solidFill>
              <a:ln>
                <a:noFill/>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sp>
            <p:nvSpPr>
              <p:cNvPr id="16" name="Freeform 7"/>
              <p:cNvSpPr>
                <a:spLocks noEditPoints="1"/>
              </p:cNvSpPr>
              <p:nvPr userDrawn="1"/>
            </p:nvSpPr>
            <p:spPr bwMode="auto">
              <a:xfrm>
                <a:off x="11022013" y="8059738"/>
                <a:ext cx="1547812" cy="1550988"/>
              </a:xfrm>
              <a:custGeom>
                <a:avLst/>
                <a:gdLst>
                  <a:gd name="T0" fmla="*/ 434 w 441"/>
                  <a:gd name="T1" fmla="*/ 201 h 441"/>
                  <a:gd name="T2" fmla="*/ 425 w 441"/>
                  <a:gd name="T3" fmla="*/ 156 h 441"/>
                  <a:gd name="T4" fmla="*/ 410 w 441"/>
                  <a:gd name="T5" fmla="*/ 120 h 441"/>
                  <a:gd name="T6" fmla="*/ 385 w 441"/>
                  <a:gd name="T7" fmla="*/ 84 h 441"/>
                  <a:gd name="T8" fmla="*/ 357 w 441"/>
                  <a:gd name="T9" fmla="*/ 56 h 441"/>
                  <a:gd name="T10" fmla="*/ 320 w 441"/>
                  <a:gd name="T11" fmla="*/ 30 h 441"/>
                  <a:gd name="T12" fmla="*/ 283 w 441"/>
                  <a:gd name="T13" fmla="*/ 16 h 441"/>
                  <a:gd name="T14" fmla="*/ 240 w 441"/>
                  <a:gd name="T15" fmla="*/ 7 h 441"/>
                  <a:gd name="T16" fmla="*/ 201 w 441"/>
                  <a:gd name="T17" fmla="*/ 7 h 441"/>
                  <a:gd name="T18" fmla="*/ 156 w 441"/>
                  <a:gd name="T19" fmla="*/ 16 h 441"/>
                  <a:gd name="T20" fmla="*/ 120 w 441"/>
                  <a:gd name="T21" fmla="*/ 31 h 441"/>
                  <a:gd name="T22" fmla="*/ 84 w 441"/>
                  <a:gd name="T23" fmla="*/ 56 h 441"/>
                  <a:gd name="T24" fmla="*/ 56 w 441"/>
                  <a:gd name="T25" fmla="*/ 84 h 441"/>
                  <a:gd name="T26" fmla="*/ 31 w 441"/>
                  <a:gd name="T27" fmla="*/ 122 h 441"/>
                  <a:gd name="T28" fmla="*/ 16 w 441"/>
                  <a:gd name="T29" fmla="*/ 158 h 441"/>
                  <a:gd name="T30" fmla="*/ 7 w 441"/>
                  <a:gd name="T31" fmla="*/ 201 h 441"/>
                  <a:gd name="T32" fmla="*/ 7 w 441"/>
                  <a:gd name="T33" fmla="*/ 240 h 441"/>
                  <a:gd name="T34" fmla="*/ 16 w 441"/>
                  <a:gd name="T35" fmla="*/ 285 h 441"/>
                  <a:gd name="T36" fmla="*/ 32 w 441"/>
                  <a:gd name="T37" fmla="*/ 321 h 441"/>
                  <a:gd name="T38" fmla="*/ 56 w 441"/>
                  <a:gd name="T39" fmla="*/ 357 h 441"/>
                  <a:gd name="T40" fmla="*/ 84 w 441"/>
                  <a:gd name="T41" fmla="*/ 385 h 441"/>
                  <a:gd name="T42" fmla="*/ 122 w 441"/>
                  <a:gd name="T43" fmla="*/ 411 h 441"/>
                  <a:gd name="T44" fmla="*/ 158 w 441"/>
                  <a:gd name="T45" fmla="*/ 425 h 441"/>
                  <a:gd name="T46" fmla="*/ 201 w 441"/>
                  <a:gd name="T47" fmla="*/ 434 h 441"/>
                  <a:gd name="T48" fmla="*/ 240 w 441"/>
                  <a:gd name="T49" fmla="*/ 434 h 441"/>
                  <a:gd name="T50" fmla="*/ 285 w 441"/>
                  <a:gd name="T51" fmla="*/ 425 h 441"/>
                  <a:gd name="T52" fmla="*/ 321 w 441"/>
                  <a:gd name="T53" fmla="*/ 410 h 441"/>
                  <a:gd name="T54" fmla="*/ 357 w 441"/>
                  <a:gd name="T55" fmla="*/ 385 h 441"/>
                  <a:gd name="T56" fmla="*/ 385 w 441"/>
                  <a:gd name="T57" fmla="*/ 357 h 441"/>
                  <a:gd name="T58" fmla="*/ 411 w 441"/>
                  <a:gd name="T59" fmla="*/ 319 h 441"/>
                  <a:gd name="T60" fmla="*/ 426 w 441"/>
                  <a:gd name="T61" fmla="*/ 283 h 441"/>
                  <a:gd name="T62" fmla="*/ 434 w 441"/>
                  <a:gd name="T63" fmla="*/ 240 h 441"/>
                  <a:gd name="T64" fmla="*/ 356 w 441"/>
                  <a:gd name="T65" fmla="*/ 256 h 441"/>
                  <a:gd name="T66" fmla="*/ 284 w 441"/>
                  <a:gd name="T67" fmla="*/ 213 h 441"/>
                  <a:gd name="T68" fmla="*/ 361 w 441"/>
                  <a:gd name="T69" fmla="*/ 220 h 441"/>
                  <a:gd name="T70" fmla="*/ 275 w 441"/>
                  <a:gd name="T71" fmla="*/ 335 h 441"/>
                  <a:gd name="T72" fmla="*/ 335 w 441"/>
                  <a:gd name="T73" fmla="*/ 276 h 441"/>
                  <a:gd name="T74" fmla="*/ 178 w 441"/>
                  <a:gd name="T75" fmla="*/ 341 h 441"/>
                  <a:gd name="T76" fmla="*/ 263 w 441"/>
                  <a:gd name="T77" fmla="*/ 341 h 441"/>
                  <a:gd name="T78" fmla="*/ 185 w 441"/>
                  <a:gd name="T79" fmla="*/ 358 h 441"/>
                  <a:gd name="T80" fmla="*/ 186 w 441"/>
                  <a:gd name="T81" fmla="*/ 220 h 441"/>
                  <a:gd name="T82" fmla="*/ 221 w 441"/>
                  <a:gd name="T83" fmla="*/ 255 h 441"/>
                  <a:gd name="T84" fmla="*/ 106 w 441"/>
                  <a:gd name="T85" fmla="*/ 277 h 441"/>
                  <a:gd name="T86" fmla="*/ 165 w 441"/>
                  <a:gd name="T87" fmla="*/ 337 h 441"/>
                  <a:gd name="T88" fmla="*/ 100 w 441"/>
                  <a:gd name="T89" fmla="*/ 180 h 441"/>
                  <a:gd name="T90" fmla="*/ 100 w 441"/>
                  <a:gd name="T91" fmla="*/ 264 h 441"/>
                  <a:gd name="T92" fmla="*/ 83 w 441"/>
                  <a:gd name="T93" fmla="*/ 187 h 441"/>
                  <a:gd name="T94" fmla="*/ 148 w 441"/>
                  <a:gd name="T95" fmla="*/ 100 h 441"/>
                  <a:gd name="T96" fmla="*/ 168 w 441"/>
                  <a:gd name="T97" fmla="*/ 182 h 441"/>
                  <a:gd name="T98" fmla="*/ 119 w 441"/>
                  <a:gd name="T99" fmla="*/ 122 h 441"/>
                  <a:gd name="T100" fmla="*/ 211 w 441"/>
                  <a:gd name="T101" fmla="*/ 157 h 441"/>
                  <a:gd name="T102" fmla="*/ 219 w 441"/>
                  <a:gd name="T103" fmla="*/ 80 h 441"/>
                  <a:gd name="T104" fmla="*/ 319 w 441"/>
                  <a:gd name="T105" fmla="*/ 121 h 441"/>
                  <a:gd name="T106" fmla="*/ 270 w 441"/>
                  <a:gd name="T107" fmla="*/ 181 h 441"/>
                  <a:gd name="T108" fmla="*/ 290 w 441"/>
                  <a:gd name="T109" fmla="*/ 99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1" h="441">
                    <a:moveTo>
                      <a:pt x="441" y="232"/>
                    </a:moveTo>
                    <a:cubicBezTo>
                      <a:pt x="441" y="209"/>
                      <a:pt x="441" y="209"/>
                      <a:pt x="441" y="209"/>
                    </a:cubicBezTo>
                    <a:cubicBezTo>
                      <a:pt x="441" y="205"/>
                      <a:pt x="438" y="201"/>
                      <a:pt x="434" y="201"/>
                    </a:cubicBezTo>
                    <a:cubicBezTo>
                      <a:pt x="401" y="196"/>
                      <a:pt x="401" y="196"/>
                      <a:pt x="401" y="196"/>
                    </a:cubicBezTo>
                    <a:cubicBezTo>
                      <a:pt x="400" y="188"/>
                      <a:pt x="398" y="181"/>
                      <a:pt x="396" y="173"/>
                    </a:cubicBezTo>
                    <a:cubicBezTo>
                      <a:pt x="425" y="156"/>
                      <a:pt x="425" y="156"/>
                      <a:pt x="425" y="156"/>
                    </a:cubicBezTo>
                    <a:cubicBezTo>
                      <a:pt x="428" y="154"/>
                      <a:pt x="430" y="149"/>
                      <a:pt x="428" y="145"/>
                    </a:cubicBezTo>
                    <a:cubicBezTo>
                      <a:pt x="420" y="125"/>
                      <a:pt x="420" y="125"/>
                      <a:pt x="420" y="125"/>
                    </a:cubicBezTo>
                    <a:cubicBezTo>
                      <a:pt x="418" y="121"/>
                      <a:pt x="414" y="119"/>
                      <a:pt x="410" y="120"/>
                    </a:cubicBezTo>
                    <a:cubicBezTo>
                      <a:pt x="377" y="128"/>
                      <a:pt x="377" y="128"/>
                      <a:pt x="377" y="128"/>
                    </a:cubicBezTo>
                    <a:cubicBezTo>
                      <a:pt x="374" y="122"/>
                      <a:pt x="370" y="116"/>
                      <a:pt x="365" y="110"/>
                    </a:cubicBezTo>
                    <a:cubicBezTo>
                      <a:pt x="385" y="84"/>
                      <a:pt x="385" y="84"/>
                      <a:pt x="385" y="84"/>
                    </a:cubicBezTo>
                    <a:cubicBezTo>
                      <a:pt x="388" y="80"/>
                      <a:pt x="387" y="75"/>
                      <a:pt x="385" y="72"/>
                    </a:cubicBezTo>
                    <a:cubicBezTo>
                      <a:pt x="369" y="56"/>
                      <a:pt x="369" y="56"/>
                      <a:pt x="369" y="56"/>
                    </a:cubicBezTo>
                    <a:cubicBezTo>
                      <a:pt x="366" y="54"/>
                      <a:pt x="361" y="53"/>
                      <a:pt x="357" y="56"/>
                    </a:cubicBezTo>
                    <a:cubicBezTo>
                      <a:pt x="331" y="76"/>
                      <a:pt x="331" y="76"/>
                      <a:pt x="331" y="76"/>
                    </a:cubicBezTo>
                    <a:cubicBezTo>
                      <a:pt x="325" y="71"/>
                      <a:pt x="318" y="67"/>
                      <a:pt x="311" y="63"/>
                    </a:cubicBezTo>
                    <a:cubicBezTo>
                      <a:pt x="320" y="30"/>
                      <a:pt x="320" y="30"/>
                      <a:pt x="320" y="30"/>
                    </a:cubicBezTo>
                    <a:cubicBezTo>
                      <a:pt x="321" y="26"/>
                      <a:pt x="318" y="22"/>
                      <a:pt x="314" y="20"/>
                    </a:cubicBezTo>
                    <a:cubicBezTo>
                      <a:pt x="294" y="12"/>
                      <a:pt x="294" y="12"/>
                      <a:pt x="294" y="12"/>
                    </a:cubicBezTo>
                    <a:cubicBezTo>
                      <a:pt x="290" y="10"/>
                      <a:pt x="285" y="12"/>
                      <a:pt x="283" y="16"/>
                    </a:cubicBezTo>
                    <a:cubicBezTo>
                      <a:pt x="266" y="44"/>
                      <a:pt x="266" y="44"/>
                      <a:pt x="266" y="44"/>
                    </a:cubicBezTo>
                    <a:cubicBezTo>
                      <a:pt x="259" y="43"/>
                      <a:pt x="252" y="41"/>
                      <a:pt x="245" y="40"/>
                    </a:cubicBezTo>
                    <a:cubicBezTo>
                      <a:pt x="240" y="7"/>
                      <a:pt x="240" y="7"/>
                      <a:pt x="240" y="7"/>
                    </a:cubicBezTo>
                    <a:cubicBezTo>
                      <a:pt x="240" y="3"/>
                      <a:pt x="236" y="0"/>
                      <a:pt x="232" y="0"/>
                    </a:cubicBezTo>
                    <a:cubicBezTo>
                      <a:pt x="209" y="0"/>
                      <a:pt x="209" y="0"/>
                      <a:pt x="209" y="0"/>
                    </a:cubicBezTo>
                    <a:cubicBezTo>
                      <a:pt x="205" y="0"/>
                      <a:pt x="201" y="3"/>
                      <a:pt x="201" y="7"/>
                    </a:cubicBezTo>
                    <a:cubicBezTo>
                      <a:pt x="196" y="40"/>
                      <a:pt x="196" y="40"/>
                      <a:pt x="196" y="40"/>
                    </a:cubicBezTo>
                    <a:cubicBezTo>
                      <a:pt x="188" y="41"/>
                      <a:pt x="181" y="43"/>
                      <a:pt x="173" y="45"/>
                    </a:cubicBezTo>
                    <a:cubicBezTo>
                      <a:pt x="156" y="16"/>
                      <a:pt x="156" y="16"/>
                      <a:pt x="156" y="16"/>
                    </a:cubicBezTo>
                    <a:cubicBezTo>
                      <a:pt x="154" y="13"/>
                      <a:pt x="149" y="11"/>
                      <a:pt x="145" y="13"/>
                    </a:cubicBezTo>
                    <a:cubicBezTo>
                      <a:pt x="125" y="21"/>
                      <a:pt x="125" y="21"/>
                      <a:pt x="125" y="21"/>
                    </a:cubicBezTo>
                    <a:cubicBezTo>
                      <a:pt x="121" y="23"/>
                      <a:pt x="119" y="27"/>
                      <a:pt x="120" y="31"/>
                    </a:cubicBezTo>
                    <a:cubicBezTo>
                      <a:pt x="128" y="64"/>
                      <a:pt x="128" y="64"/>
                      <a:pt x="128" y="64"/>
                    </a:cubicBezTo>
                    <a:cubicBezTo>
                      <a:pt x="122" y="67"/>
                      <a:pt x="116" y="71"/>
                      <a:pt x="111" y="76"/>
                    </a:cubicBezTo>
                    <a:cubicBezTo>
                      <a:pt x="84" y="56"/>
                      <a:pt x="84" y="56"/>
                      <a:pt x="84" y="56"/>
                    </a:cubicBezTo>
                    <a:cubicBezTo>
                      <a:pt x="80" y="53"/>
                      <a:pt x="75" y="54"/>
                      <a:pt x="72" y="56"/>
                    </a:cubicBezTo>
                    <a:cubicBezTo>
                      <a:pt x="57" y="72"/>
                      <a:pt x="57" y="72"/>
                      <a:pt x="57" y="72"/>
                    </a:cubicBezTo>
                    <a:cubicBezTo>
                      <a:pt x="54" y="75"/>
                      <a:pt x="53" y="80"/>
                      <a:pt x="56" y="84"/>
                    </a:cubicBezTo>
                    <a:cubicBezTo>
                      <a:pt x="76" y="110"/>
                      <a:pt x="76" y="110"/>
                      <a:pt x="76" y="110"/>
                    </a:cubicBezTo>
                    <a:cubicBezTo>
                      <a:pt x="71" y="117"/>
                      <a:pt x="67" y="123"/>
                      <a:pt x="63" y="130"/>
                    </a:cubicBezTo>
                    <a:cubicBezTo>
                      <a:pt x="31" y="122"/>
                      <a:pt x="31" y="122"/>
                      <a:pt x="31" y="122"/>
                    </a:cubicBezTo>
                    <a:cubicBezTo>
                      <a:pt x="27" y="121"/>
                      <a:pt x="22" y="123"/>
                      <a:pt x="20" y="127"/>
                    </a:cubicBezTo>
                    <a:cubicBezTo>
                      <a:pt x="12" y="147"/>
                      <a:pt x="12" y="147"/>
                      <a:pt x="12" y="147"/>
                    </a:cubicBezTo>
                    <a:cubicBezTo>
                      <a:pt x="10" y="151"/>
                      <a:pt x="12" y="156"/>
                      <a:pt x="16" y="158"/>
                    </a:cubicBezTo>
                    <a:cubicBezTo>
                      <a:pt x="45" y="175"/>
                      <a:pt x="45" y="175"/>
                      <a:pt x="45" y="175"/>
                    </a:cubicBezTo>
                    <a:cubicBezTo>
                      <a:pt x="43" y="182"/>
                      <a:pt x="41" y="189"/>
                      <a:pt x="40" y="196"/>
                    </a:cubicBezTo>
                    <a:cubicBezTo>
                      <a:pt x="7" y="201"/>
                      <a:pt x="7" y="201"/>
                      <a:pt x="7" y="201"/>
                    </a:cubicBezTo>
                    <a:cubicBezTo>
                      <a:pt x="3" y="201"/>
                      <a:pt x="0" y="205"/>
                      <a:pt x="0" y="209"/>
                    </a:cubicBezTo>
                    <a:cubicBezTo>
                      <a:pt x="0" y="232"/>
                      <a:pt x="0" y="232"/>
                      <a:pt x="0" y="232"/>
                    </a:cubicBezTo>
                    <a:cubicBezTo>
                      <a:pt x="0" y="236"/>
                      <a:pt x="3" y="240"/>
                      <a:pt x="7" y="240"/>
                    </a:cubicBezTo>
                    <a:cubicBezTo>
                      <a:pt x="40" y="245"/>
                      <a:pt x="40" y="245"/>
                      <a:pt x="40" y="245"/>
                    </a:cubicBezTo>
                    <a:cubicBezTo>
                      <a:pt x="42" y="253"/>
                      <a:pt x="43" y="260"/>
                      <a:pt x="45" y="268"/>
                    </a:cubicBezTo>
                    <a:cubicBezTo>
                      <a:pt x="16" y="285"/>
                      <a:pt x="16" y="285"/>
                      <a:pt x="16" y="285"/>
                    </a:cubicBezTo>
                    <a:cubicBezTo>
                      <a:pt x="13" y="287"/>
                      <a:pt x="11" y="292"/>
                      <a:pt x="13" y="296"/>
                    </a:cubicBezTo>
                    <a:cubicBezTo>
                      <a:pt x="21" y="316"/>
                      <a:pt x="21" y="316"/>
                      <a:pt x="21" y="316"/>
                    </a:cubicBezTo>
                    <a:cubicBezTo>
                      <a:pt x="23" y="320"/>
                      <a:pt x="28" y="322"/>
                      <a:pt x="32" y="321"/>
                    </a:cubicBezTo>
                    <a:cubicBezTo>
                      <a:pt x="64" y="313"/>
                      <a:pt x="64" y="313"/>
                      <a:pt x="64" y="313"/>
                    </a:cubicBezTo>
                    <a:cubicBezTo>
                      <a:pt x="68" y="319"/>
                      <a:pt x="72" y="325"/>
                      <a:pt x="76" y="331"/>
                    </a:cubicBezTo>
                    <a:cubicBezTo>
                      <a:pt x="56" y="357"/>
                      <a:pt x="56" y="357"/>
                      <a:pt x="56" y="357"/>
                    </a:cubicBezTo>
                    <a:cubicBezTo>
                      <a:pt x="53" y="361"/>
                      <a:pt x="54" y="366"/>
                      <a:pt x="57" y="369"/>
                    </a:cubicBezTo>
                    <a:cubicBezTo>
                      <a:pt x="72" y="384"/>
                      <a:pt x="72" y="384"/>
                      <a:pt x="72" y="384"/>
                    </a:cubicBezTo>
                    <a:cubicBezTo>
                      <a:pt x="75" y="387"/>
                      <a:pt x="80" y="388"/>
                      <a:pt x="84" y="385"/>
                    </a:cubicBezTo>
                    <a:cubicBezTo>
                      <a:pt x="111" y="365"/>
                      <a:pt x="111" y="365"/>
                      <a:pt x="111" y="365"/>
                    </a:cubicBezTo>
                    <a:cubicBezTo>
                      <a:pt x="117" y="370"/>
                      <a:pt x="123" y="374"/>
                      <a:pt x="130" y="378"/>
                    </a:cubicBezTo>
                    <a:cubicBezTo>
                      <a:pt x="122" y="411"/>
                      <a:pt x="122" y="411"/>
                      <a:pt x="122" y="411"/>
                    </a:cubicBezTo>
                    <a:cubicBezTo>
                      <a:pt x="121" y="415"/>
                      <a:pt x="123" y="419"/>
                      <a:pt x="127" y="421"/>
                    </a:cubicBezTo>
                    <a:cubicBezTo>
                      <a:pt x="147" y="429"/>
                      <a:pt x="147" y="429"/>
                      <a:pt x="147" y="429"/>
                    </a:cubicBezTo>
                    <a:cubicBezTo>
                      <a:pt x="151" y="431"/>
                      <a:pt x="156" y="429"/>
                      <a:pt x="158" y="425"/>
                    </a:cubicBezTo>
                    <a:cubicBezTo>
                      <a:pt x="175" y="397"/>
                      <a:pt x="175" y="397"/>
                      <a:pt x="175" y="397"/>
                    </a:cubicBezTo>
                    <a:cubicBezTo>
                      <a:pt x="182" y="398"/>
                      <a:pt x="189" y="400"/>
                      <a:pt x="196" y="401"/>
                    </a:cubicBezTo>
                    <a:cubicBezTo>
                      <a:pt x="201" y="434"/>
                      <a:pt x="201" y="434"/>
                      <a:pt x="201" y="434"/>
                    </a:cubicBezTo>
                    <a:cubicBezTo>
                      <a:pt x="201" y="438"/>
                      <a:pt x="205" y="441"/>
                      <a:pt x="209" y="441"/>
                    </a:cubicBezTo>
                    <a:cubicBezTo>
                      <a:pt x="232" y="441"/>
                      <a:pt x="232" y="441"/>
                      <a:pt x="232" y="441"/>
                    </a:cubicBezTo>
                    <a:cubicBezTo>
                      <a:pt x="236" y="441"/>
                      <a:pt x="240" y="438"/>
                      <a:pt x="240" y="434"/>
                    </a:cubicBezTo>
                    <a:cubicBezTo>
                      <a:pt x="245" y="401"/>
                      <a:pt x="245" y="401"/>
                      <a:pt x="245" y="401"/>
                    </a:cubicBezTo>
                    <a:cubicBezTo>
                      <a:pt x="253" y="400"/>
                      <a:pt x="260" y="398"/>
                      <a:pt x="268" y="396"/>
                    </a:cubicBezTo>
                    <a:cubicBezTo>
                      <a:pt x="285" y="425"/>
                      <a:pt x="285" y="425"/>
                      <a:pt x="285" y="425"/>
                    </a:cubicBezTo>
                    <a:cubicBezTo>
                      <a:pt x="287" y="428"/>
                      <a:pt x="292" y="430"/>
                      <a:pt x="296" y="428"/>
                    </a:cubicBezTo>
                    <a:cubicBezTo>
                      <a:pt x="316" y="420"/>
                      <a:pt x="316" y="420"/>
                      <a:pt x="316" y="420"/>
                    </a:cubicBezTo>
                    <a:cubicBezTo>
                      <a:pt x="320" y="418"/>
                      <a:pt x="322" y="414"/>
                      <a:pt x="321" y="410"/>
                    </a:cubicBezTo>
                    <a:cubicBezTo>
                      <a:pt x="313" y="377"/>
                      <a:pt x="313" y="377"/>
                      <a:pt x="313" y="377"/>
                    </a:cubicBezTo>
                    <a:cubicBezTo>
                      <a:pt x="319" y="373"/>
                      <a:pt x="325" y="369"/>
                      <a:pt x="331" y="365"/>
                    </a:cubicBezTo>
                    <a:cubicBezTo>
                      <a:pt x="357" y="385"/>
                      <a:pt x="357" y="385"/>
                      <a:pt x="357" y="385"/>
                    </a:cubicBezTo>
                    <a:cubicBezTo>
                      <a:pt x="361" y="388"/>
                      <a:pt x="366" y="387"/>
                      <a:pt x="369" y="384"/>
                    </a:cubicBezTo>
                    <a:cubicBezTo>
                      <a:pt x="385" y="369"/>
                      <a:pt x="385" y="369"/>
                      <a:pt x="385" y="369"/>
                    </a:cubicBezTo>
                    <a:cubicBezTo>
                      <a:pt x="387" y="366"/>
                      <a:pt x="388" y="361"/>
                      <a:pt x="385" y="357"/>
                    </a:cubicBezTo>
                    <a:cubicBezTo>
                      <a:pt x="365" y="331"/>
                      <a:pt x="365" y="331"/>
                      <a:pt x="365" y="331"/>
                    </a:cubicBezTo>
                    <a:cubicBezTo>
                      <a:pt x="370" y="324"/>
                      <a:pt x="374" y="318"/>
                      <a:pt x="378" y="311"/>
                    </a:cubicBezTo>
                    <a:cubicBezTo>
                      <a:pt x="411" y="319"/>
                      <a:pt x="411" y="319"/>
                      <a:pt x="411" y="319"/>
                    </a:cubicBezTo>
                    <a:cubicBezTo>
                      <a:pt x="415" y="320"/>
                      <a:pt x="419" y="318"/>
                      <a:pt x="421" y="314"/>
                    </a:cubicBezTo>
                    <a:cubicBezTo>
                      <a:pt x="429" y="294"/>
                      <a:pt x="429" y="294"/>
                      <a:pt x="429" y="294"/>
                    </a:cubicBezTo>
                    <a:cubicBezTo>
                      <a:pt x="431" y="290"/>
                      <a:pt x="429" y="285"/>
                      <a:pt x="426" y="283"/>
                    </a:cubicBezTo>
                    <a:cubicBezTo>
                      <a:pt x="397" y="266"/>
                      <a:pt x="397" y="266"/>
                      <a:pt x="397" y="266"/>
                    </a:cubicBezTo>
                    <a:cubicBezTo>
                      <a:pt x="398" y="259"/>
                      <a:pt x="400" y="252"/>
                      <a:pt x="401" y="245"/>
                    </a:cubicBezTo>
                    <a:cubicBezTo>
                      <a:pt x="434" y="240"/>
                      <a:pt x="434" y="240"/>
                      <a:pt x="434" y="240"/>
                    </a:cubicBezTo>
                    <a:cubicBezTo>
                      <a:pt x="438" y="240"/>
                      <a:pt x="441" y="236"/>
                      <a:pt x="441" y="232"/>
                    </a:cubicBezTo>
                    <a:close/>
                    <a:moveTo>
                      <a:pt x="361" y="220"/>
                    </a:moveTo>
                    <a:cubicBezTo>
                      <a:pt x="361" y="238"/>
                      <a:pt x="356" y="256"/>
                      <a:pt x="356" y="256"/>
                    </a:cubicBezTo>
                    <a:cubicBezTo>
                      <a:pt x="354" y="264"/>
                      <a:pt x="346" y="267"/>
                      <a:pt x="339" y="263"/>
                    </a:cubicBezTo>
                    <a:cubicBezTo>
                      <a:pt x="284" y="228"/>
                      <a:pt x="284" y="228"/>
                      <a:pt x="284" y="228"/>
                    </a:cubicBezTo>
                    <a:cubicBezTo>
                      <a:pt x="277" y="224"/>
                      <a:pt x="277" y="217"/>
                      <a:pt x="284" y="213"/>
                    </a:cubicBezTo>
                    <a:cubicBezTo>
                      <a:pt x="339" y="178"/>
                      <a:pt x="339" y="178"/>
                      <a:pt x="339" y="178"/>
                    </a:cubicBezTo>
                    <a:cubicBezTo>
                      <a:pt x="346" y="174"/>
                      <a:pt x="354" y="177"/>
                      <a:pt x="356" y="185"/>
                    </a:cubicBezTo>
                    <a:cubicBezTo>
                      <a:pt x="356" y="185"/>
                      <a:pt x="361" y="203"/>
                      <a:pt x="361" y="220"/>
                    </a:cubicBezTo>
                    <a:close/>
                    <a:moveTo>
                      <a:pt x="321" y="321"/>
                    </a:moveTo>
                    <a:cubicBezTo>
                      <a:pt x="308" y="333"/>
                      <a:pt x="292" y="343"/>
                      <a:pt x="292" y="343"/>
                    </a:cubicBezTo>
                    <a:cubicBezTo>
                      <a:pt x="285" y="347"/>
                      <a:pt x="277" y="343"/>
                      <a:pt x="275" y="335"/>
                    </a:cubicBezTo>
                    <a:cubicBezTo>
                      <a:pt x="260" y="272"/>
                      <a:pt x="260" y="272"/>
                      <a:pt x="260" y="272"/>
                    </a:cubicBezTo>
                    <a:cubicBezTo>
                      <a:pt x="258" y="264"/>
                      <a:pt x="263" y="259"/>
                      <a:pt x="271" y="260"/>
                    </a:cubicBezTo>
                    <a:cubicBezTo>
                      <a:pt x="335" y="276"/>
                      <a:pt x="335" y="276"/>
                      <a:pt x="335" y="276"/>
                    </a:cubicBezTo>
                    <a:cubicBezTo>
                      <a:pt x="343" y="278"/>
                      <a:pt x="346" y="285"/>
                      <a:pt x="342" y="292"/>
                    </a:cubicBezTo>
                    <a:cubicBezTo>
                      <a:pt x="342" y="292"/>
                      <a:pt x="333" y="309"/>
                      <a:pt x="321" y="321"/>
                    </a:cubicBezTo>
                    <a:close/>
                    <a:moveTo>
                      <a:pt x="178" y="341"/>
                    </a:moveTo>
                    <a:cubicBezTo>
                      <a:pt x="213" y="285"/>
                      <a:pt x="213" y="285"/>
                      <a:pt x="213" y="285"/>
                    </a:cubicBezTo>
                    <a:cubicBezTo>
                      <a:pt x="217" y="278"/>
                      <a:pt x="224" y="278"/>
                      <a:pt x="228" y="285"/>
                    </a:cubicBezTo>
                    <a:cubicBezTo>
                      <a:pt x="263" y="341"/>
                      <a:pt x="263" y="341"/>
                      <a:pt x="263" y="341"/>
                    </a:cubicBezTo>
                    <a:cubicBezTo>
                      <a:pt x="267" y="348"/>
                      <a:pt x="264" y="356"/>
                      <a:pt x="256" y="358"/>
                    </a:cubicBezTo>
                    <a:cubicBezTo>
                      <a:pt x="256" y="358"/>
                      <a:pt x="238" y="363"/>
                      <a:pt x="221" y="363"/>
                    </a:cubicBezTo>
                    <a:cubicBezTo>
                      <a:pt x="203" y="363"/>
                      <a:pt x="185" y="358"/>
                      <a:pt x="185" y="358"/>
                    </a:cubicBezTo>
                    <a:cubicBezTo>
                      <a:pt x="177" y="356"/>
                      <a:pt x="174" y="348"/>
                      <a:pt x="178" y="341"/>
                    </a:cubicBezTo>
                    <a:close/>
                    <a:moveTo>
                      <a:pt x="221" y="255"/>
                    </a:moveTo>
                    <a:cubicBezTo>
                      <a:pt x="202" y="255"/>
                      <a:pt x="186" y="240"/>
                      <a:pt x="186" y="220"/>
                    </a:cubicBezTo>
                    <a:cubicBezTo>
                      <a:pt x="186" y="201"/>
                      <a:pt x="202" y="186"/>
                      <a:pt x="221" y="186"/>
                    </a:cubicBezTo>
                    <a:cubicBezTo>
                      <a:pt x="240" y="186"/>
                      <a:pt x="255" y="201"/>
                      <a:pt x="255" y="220"/>
                    </a:cubicBezTo>
                    <a:cubicBezTo>
                      <a:pt x="255" y="240"/>
                      <a:pt x="240" y="255"/>
                      <a:pt x="221" y="255"/>
                    </a:cubicBezTo>
                    <a:close/>
                    <a:moveTo>
                      <a:pt x="120" y="322"/>
                    </a:moveTo>
                    <a:cubicBezTo>
                      <a:pt x="108" y="310"/>
                      <a:pt x="99" y="294"/>
                      <a:pt x="99" y="294"/>
                    </a:cubicBezTo>
                    <a:cubicBezTo>
                      <a:pt x="95" y="286"/>
                      <a:pt x="98" y="279"/>
                      <a:pt x="106" y="277"/>
                    </a:cubicBezTo>
                    <a:cubicBezTo>
                      <a:pt x="170" y="262"/>
                      <a:pt x="170" y="262"/>
                      <a:pt x="170" y="262"/>
                    </a:cubicBezTo>
                    <a:cubicBezTo>
                      <a:pt x="178" y="260"/>
                      <a:pt x="182" y="265"/>
                      <a:pt x="181" y="273"/>
                    </a:cubicBezTo>
                    <a:cubicBezTo>
                      <a:pt x="165" y="337"/>
                      <a:pt x="165" y="337"/>
                      <a:pt x="165" y="337"/>
                    </a:cubicBezTo>
                    <a:cubicBezTo>
                      <a:pt x="163" y="345"/>
                      <a:pt x="156" y="348"/>
                      <a:pt x="149" y="344"/>
                    </a:cubicBezTo>
                    <a:cubicBezTo>
                      <a:pt x="149" y="344"/>
                      <a:pt x="133" y="335"/>
                      <a:pt x="120" y="322"/>
                    </a:cubicBezTo>
                    <a:close/>
                    <a:moveTo>
                      <a:pt x="100" y="180"/>
                    </a:moveTo>
                    <a:cubicBezTo>
                      <a:pt x="156" y="215"/>
                      <a:pt x="156" y="215"/>
                      <a:pt x="156" y="215"/>
                    </a:cubicBezTo>
                    <a:cubicBezTo>
                      <a:pt x="163" y="219"/>
                      <a:pt x="163" y="226"/>
                      <a:pt x="156" y="230"/>
                    </a:cubicBezTo>
                    <a:cubicBezTo>
                      <a:pt x="100" y="264"/>
                      <a:pt x="100" y="264"/>
                      <a:pt x="100" y="264"/>
                    </a:cubicBezTo>
                    <a:cubicBezTo>
                      <a:pt x="93" y="269"/>
                      <a:pt x="85" y="266"/>
                      <a:pt x="83" y="258"/>
                    </a:cubicBezTo>
                    <a:cubicBezTo>
                      <a:pt x="83" y="258"/>
                      <a:pt x="78" y="240"/>
                      <a:pt x="78" y="222"/>
                    </a:cubicBezTo>
                    <a:cubicBezTo>
                      <a:pt x="78" y="205"/>
                      <a:pt x="83" y="187"/>
                      <a:pt x="83" y="187"/>
                    </a:cubicBezTo>
                    <a:cubicBezTo>
                      <a:pt x="85" y="179"/>
                      <a:pt x="93" y="176"/>
                      <a:pt x="100" y="180"/>
                    </a:cubicBezTo>
                    <a:close/>
                    <a:moveTo>
                      <a:pt x="119" y="122"/>
                    </a:moveTo>
                    <a:cubicBezTo>
                      <a:pt x="131" y="109"/>
                      <a:pt x="148" y="100"/>
                      <a:pt x="148" y="100"/>
                    </a:cubicBezTo>
                    <a:cubicBezTo>
                      <a:pt x="155" y="96"/>
                      <a:pt x="162" y="100"/>
                      <a:pt x="164" y="108"/>
                    </a:cubicBezTo>
                    <a:cubicBezTo>
                      <a:pt x="179" y="171"/>
                      <a:pt x="179" y="171"/>
                      <a:pt x="179" y="171"/>
                    </a:cubicBezTo>
                    <a:cubicBezTo>
                      <a:pt x="181" y="179"/>
                      <a:pt x="176" y="184"/>
                      <a:pt x="168" y="182"/>
                    </a:cubicBezTo>
                    <a:cubicBezTo>
                      <a:pt x="104" y="167"/>
                      <a:pt x="104" y="167"/>
                      <a:pt x="104" y="167"/>
                    </a:cubicBezTo>
                    <a:cubicBezTo>
                      <a:pt x="96" y="165"/>
                      <a:pt x="93" y="158"/>
                      <a:pt x="97" y="151"/>
                    </a:cubicBezTo>
                    <a:cubicBezTo>
                      <a:pt x="97" y="151"/>
                      <a:pt x="106" y="134"/>
                      <a:pt x="119" y="122"/>
                    </a:cubicBezTo>
                    <a:close/>
                    <a:moveTo>
                      <a:pt x="261" y="102"/>
                    </a:moveTo>
                    <a:cubicBezTo>
                      <a:pt x="227" y="157"/>
                      <a:pt x="227" y="157"/>
                      <a:pt x="227" y="157"/>
                    </a:cubicBezTo>
                    <a:cubicBezTo>
                      <a:pt x="222" y="164"/>
                      <a:pt x="215" y="164"/>
                      <a:pt x="211" y="157"/>
                    </a:cubicBezTo>
                    <a:cubicBezTo>
                      <a:pt x="177" y="102"/>
                      <a:pt x="177" y="102"/>
                      <a:pt x="177" y="102"/>
                    </a:cubicBezTo>
                    <a:cubicBezTo>
                      <a:pt x="172" y="95"/>
                      <a:pt x="175" y="87"/>
                      <a:pt x="183" y="85"/>
                    </a:cubicBezTo>
                    <a:cubicBezTo>
                      <a:pt x="183" y="85"/>
                      <a:pt x="201" y="80"/>
                      <a:pt x="219" y="80"/>
                    </a:cubicBezTo>
                    <a:cubicBezTo>
                      <a:pt x="236" y="80"/>
                      <a:pt x="254" y="85"/>
                      <a:pt x="254" y="85"/>
                    </a:cubicBezTo>
                    <a:cubicBezTo>
                      <a:pt x="262" y="87"/>
                      <a:pt x="265" y="95"/>
                      <a:pt x="261" y="102"/>
                    </a:cubicBezTo>
                    <a:close/>
                    <a:moveTo>
                      <a:pt x="319" y="121"/>
                    </a:moveTo>
                    <a:cubicBezTo>
                      <a:pt x="332" y="133"/>
                      <a:pt x="341" y="149"/>
                      <a:pt x="341" y="149"/>
                    </a:cubicBezTo>
                    <a:cubicBezTo>
                      <a:pt x="345" y="156"/>
                      <a:pt x="342" y="164"/>
                      <a:pt x="334" y="166"/>
                    </a:cubicBezTo>
                    <a:cubicBezTo>
                      <a:pt x="270" y="181"/>
                      <a:pt x="270" y="181"/>
                      <a:pt x="270" y="181"/>
                    </a:cubicBezTo>
                    <a:cubicBezTo>
                      <a:pt x="262" y="183"/>
                      <a:pt x="257" y="178"/>
                      <a:pt x="259" y="170"/>
                    </a:cubicBezTo>
                    <a:cubicBezTo>
                      <a:pt x="274" y="106"/>
                      <a:pt x="274" y="106"/>
                      <a:pt x="274" y="106"/>
                    </a:cubicBezTo>
                    <a:cubicBezTo>
                      <a:pt x="276" y="98"/>
                      <a:pt x="283" y="95"/>
                      <a:pt x="290" y="99"/>
                    </a:cubicBezTo>
                    <a:cubicBezTo>
                      <a:pt x="290" y="99"/>
                      <a:pt x="307" y="108"/>
                      <a:pt x="319" y="121"/>
                    </a:cubicBezTo>
                    <a:close/>
                  </a:path>
                </a:pathLst>
              </a:custGeom>
              <a:solidFill>
                <a:srgbClr val="FFB900"/>
              </a:solidFill>
              <a:ln>
                <a:noFill/>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sp>
            <p:nvSpPr>
              <p:cNvPr id="17" name="Freeform 8"/>
              <p:cNvSpPr>
                <a:spLocks/>
              </p:cNvSpPr>
              <p:nvPr userDrawn="1"/>
            </p:nvSpPr>
            <p:spPr bwMode="auto">
              <a:xfrm>
                <a:off x="8040688" y="7580313"/>
                <a:ext cx="2109787" cy="2235200"/>
              </a:xfrm>
              <a:custGeom>
                <a:avLst/>
                <a:gdLst>
                  <a:gd name="T0" fmla="*/ 516 w 601"/>
                  <a:gd name="T1" fmla="*/ 0 h 635"/>
                  <a:gd name="T2" fmla="*/ 296 w 601"/>
                  <a:gd name="T3" fmla="*/ 208 h 635"/>
                  <a:gd name="T4" fmla="*/ 220 w 601"/>
                  <a:gd name="T5" fmla="*/ 195 h 635"/>
                  <a:gd name="T6" fmla="*/ 0 w 601"/>
                  <a:gd name="T7" fmla="*/ 415 h 635"/>
                  <a:gd name="T8" fmla="*/ 220 w 601"/>
                  <a:gd name="T9" fmla="*/ 635 h 635"/>
                  <a:gd name="T10" fmla="*/ 601 w 601"/>
                  <a:gd name="T11" fmla="*/ 635 h 635"/>
                  <a:gd name="T12" fmla="*/ 601 w 601"/>
                  <a:gd name="T13" fmla="*/ 17 h 635"/>
                  <a:gd name="T14" fmla="*/ 516 w 601"/>
                  <a:gd name="T15" fmla="*/ 0 h 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635">
                    <a:moveTo>
                      <a:pt x="516" y="0"/>
                    </a:moveTo>
                    <a:cubicBezTo>
                      <a:pt x="398" y="0"/>
                      <a:pt x="302" y="92"/>
                      <a:pt x="296" y="208"/>
                    </a:cubicBezTo>
                    <a:cubicBezTo>
                      <a:pt x="272" y="200"/>
                      <a:pt x="247" y="195"/>
                      <a:pt x="220" y="195"/>
                    </a:cubicBezTo>
                    <a:cubicBezTo>
                      <a:pt x="99" y="195"/>
                      <a:pt x="0" y="293"/>
                      <a:pt x="0" y="415"/>
                    </a:cubicBezTo>
                    <a:cubicBezTo>
                      <a:pt x="0" y="536"/>
                      <a:pt x="99" y="635"/>
                      <a:pt x="220" y="635"/>
                    </a:cubicBezTo>
                    <a:cubicBezTo>
                      <a:pt x="601" y="635"/>
                      <a:pt x="601" y="635"/>
                      <a:pt x="601" y="635"/>
                    </a:cubicBezTo>
                    <a:cubicBezTo>
                      <a:pt x="601" y="17"/>
                      <a:pt x="601" y="17"/>
                      <a:pt x="601" y="17"/>
                    </a:cubicBezTo>
                    <a:cubicBezTo>
                      <a:pt x="575" y="6"/>
                      <a:pt x="546" y="0"/>
                      <a:pt x="5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sp>
            <p:nvSpPr>
              <p:cNvPr id="18" name="Freeform 9"/>
              <p:cNvSpPr>
                <a:spLocks/>
              </p:cNvSpPr>
              <p:nvPr userDrawn="1"/>
            </p:nvSpPr>
            <p:spPr bwMode="auto">
              <a:xfrm>
                <a:off x="12195175" y="7151688"/>
                <a:ext cx="2590800" cy="2663825"/>
              </a:xfrm>
              <a:custGeom>
                <a:avLst/>
                <a:gdLst>
                  <a:gd name="T0" fmla="*/ 738 w 738"/>
                  <a:gd name="T1" fmla="*/ 537 h 757"/>
                  <a:gd name="T2" fmla="*/ 518 w 738"/>
                  <a:gd name="T3" fmla="*/ 317 h 757"/>
                  <a:gd name="T4" fmla="*/ 495 w 738"/>
                  <a:gd name="T5" fmla="*/ 318 h 757"/>
                  <a:gd name="T6" fmla="*/ 518 w 738"/>
                  <a:gd name="T7" fmla="*/ 221 h 757"/>
                  <a:gd name="T8" fmla="*/ 297 w 738"/>
                  <a:gd name="T9" fmla="*/ 0 h 757"/>
                  <a:gd name="T10" fmla="*/ 79 w 738"/>
                  <a:gd name="T11" fmla="*/ 194 h 757"/>
                  <a:gd name="T12" fmla="*/ 0 w 738"/>
                  <a:gd name="T13" fmla="*/ 139 h 757"/>
                  <a:gd name="T14" fmla="*/ 0 w 738"/>
                  <a:gd name="T15" fmla="*/ 757 h 757"/>
                  <a:gd name="T16" fmla="*/ 518 w 738"/>
                  <a:gd name="T17" fmla="*/ 757 h 757"/>
                  <a:gd name="T18" fmla="*/ 738 w 738"/>
                  <a:gd name="T19" fmla="*/ 537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757">
                    <a:moveTo>
                      <a:pt x="738" y="537"/>
                    </a:moveTo>
                    <a:cubicBezTo>
                      <a:pt x="738" y="415"/>
                      <a:pt x="639" y="317"/>
                      <a:pt x="518" y="317"/>
                    </a:cubicBezTo>
                    <a:cubicBezTo>
                      <a:pt x="510" y="317"/>
                      <a:pt x="502" y="317"/>
                      <a:pt x="495" y="318"/>
                    </a:cubicBezTo>
                    <a:cubicBezTo>
                      <a:pt x="509" y="289"/>
                      <a:pt x="518" y="256"/>
                      <a:pt x="518" y="221"/>
                    </a:cubicBezTo>
                    <a:cubicBezTo>
                      <a:pt x="518" y="99"/>
                      <a:pt x="419" y="0"/>
                      <a:pt x="297" y="0"/>
                    </a:cubicBezTo>
                    <a:cubicBezTo>
                      <a:pt x="185" y="0"/>
                      <a:pt x="92" y="85"/>
                      <a:pt x="79" y="194"/>
                    </a:cubicBezTo>
                    <a:cubicBezTo>
                      <a:pt x="57" y="171"/>
                      <a:pt x="31" y="151"/>
                      <a:pt x="0" y="139"/>
                    </a:cubicBezTo>
                    <a:cubicBezTo>
                      <a:pt x="0" y="757"/>
                      <a:pt x="0" y="757"/>
                      <a:pt x="0" y="757"/>
                    </a:cubicBezTo>
                    <a:cubicBezTo>
                      <a:pt x="518" y="757"/>
                      <a:pt x="518" y="757"/>
                      <a:pt x="518" y="757"/>
                    </a:cubicBezTo>
                    <a:cubicBezTo>
                      <a:pt x="639" y="757"/>
                      <a:pt x="738" y="658"/>
                      <a:pt x="738" y="5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grpSp>
        <p:sp>
          <p:nvSpPr>
            <p:cNvPr id="19" name="Freeform 42"/>
            <p:cNvSpPr>
              <a:spLocks/>
            </p:cNvSpPr>
            <p:nvPr userDrawn="1"/>
          </p:nvSpPr>
          <p:spPr bwMode="auto">
            <a:xfrm>
              <a:off x="8716653" y="1485604"/>
              <a:ext cx="1403969" cy="840253"/>
            </a:xfrm>
            <a:custGeom>
              <a:avLst/>
              <a:gdLst>
                <a:gd name="T0" fmla="*/ 218 w 242"/>
                <a:gd name="T1" fmla="*/ 72 h 145"/>
                <a:gd name="T2" fmla="*/ 178 w 242"/>
                <a:gd name="T3" fmla="*/ 41 h 145"/>
                <a:gd name="T4" fmla="*/ 178 w 242"/>
                <a:gd name="T5" fmla="*/ 41 h 145"/>
                <a:gd name="T6" fmla="*/ 178 w 242"/>
                <a:gd name="T7" fmla="*/ 41 h 145"/>
                <a:gd name="T8" fmla="*/ 137 w 242"/>
                <a:gd name="T9" fmla="*/ 0 h 145"/>
                <a:gd name="T10" fmla="*/ 100 w 242"/>
                <a:gd name="T11" fmla="*/ 21 h 145"/>
                <a:gd name="T12" fmla="*/ 87 w 242"/>
                <a:gd name="T13" fmla="*/ 19 h 145"/>
                <a:gd name="T14" fmla="*/ 49 w 242"/>
                <a:gd name="T15" fmla="*/ 58 h 145"/>
                <a:gd name="T16" fmla="*/ 49 w 242"/>
                <a:gd name="T17" fmla="*/ 58 h 145"/>
                <a:gd name="T18" fmla="*/ 44 w 242"/>
                <a:gd name="T19" fmla="*/ 58 h 145"/>
                <a:gd name="T20" fmla="*/ 0 w 242"/>
                <a:gd name="T21" fmla="*/ 101 h 145"/>
                <a:gd name="T22" fmla="*/ 44 w 242"/>
                <a:gd name="T23" fmla="*/ 145 h 145"/>
                <a:gd name="T24" fmla="*/ 204 w 242"/>
                <a:gd name="T25" fmla="*/ 145 h 145"/>
                <a:gd name="T26" fmla="*/ 242 w 242"/>
                <a:gd name="T27" fmla="*/ 107 h 145"/>
                <a:gd name="T28" fmla="*/ 218 w 242"/>
                <a:gd name="T2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145">
                  <a:moveTo>
                    <a:pt x="218" y="72"/>
                  </a:moveTo>
                  <a:cubicBezTo>
                    <a:pt x="213" y="54"/>
                    <a:pt x="197" y="41"/>
                    <a:pt x="178" y="41"/>
                  </a:cubicBezTo>
                  <a:cubicBezTo>
                    <a:pt x="178" y="41"/>
                    <a:pt x="178" y="41"/>
                    <a:pt x="178" y="41"/>
                  </a:cubicBezTo>
                  <a:cubicBezTo>
                    <a:pt x="178" y="41"/>
                    <a:pt x="178" y="41"/>
                    <a:pt x="178" y="41"/>
                  </a:cubicBezTo>
                  <a:cubicBezTo>
                    <a:pt x="178" y="18"/>
                    <a:pt x="159" y="0"/>
                    <a:pt x="137" y="0"/>
                  </a:cubicBezTo>
                  <a:cubicBezTo>
                    <a:pt x="121" y="0"/>
                    <a:pt x="107" y="8"/>
                    <a:pt x="100" y="21"/>
                  </a:cubicBezTo>
                  <a:cubicBezTo>
                    <a:pt x="96" y="20"/>
                    <a:pt x="92" y="19"/>
                    <a:pt x="87" y="19"/>
                  </a:cubicBezTo>
                  <a:cubicBezTo>
                    <a:pt x="66" y="19"/>
                    <a:pt x="49" y="36"/>
                    <a:pt x="49" y="58"/>
                  </a:cubicBezTo>
                  <a:cubicBezTo>
                    <a:pt x="49" y="58"/>
                    <a:pt x="49" y="58"/>
                    <a:pt x="49" y="58"/>
                  </a:cubicBezTo>
                  <a:cubicBezTo>
                    <a:pt x="47" y="58"/>
                    <a:pt x="45" y="58"/>
                    <a:pt x="44" y="58"/>
                  </a:cubicBezTo>
                  <a:cubicBezTo>
                    <a:pt x="19" y="58"/>
                    <a:pt x="0" y="77"/>
                    <a:pt x="0" y="101"/>
                  </a:cubicBezTo>
                  <a:cubicBezTo>
                    <a:pt x="0" y="125"/>
                    <a:pt x="19" y="145"/>
                    <a:pt x="44" y="145"/>
                  </a:cubicBezTo>
                  <a:cubicBezTo>
                    <a:pt x="204" y="145"/>
                    <a:pt x="204" y="145"/>
                    <a:pt x="204" y="145"/>
                  </a:cubicBezTo>
                  <a:cubicBezTo>
                    <a:pt x="225" y="145"/>
                    <a:pt x="242" y="128"/>
                    <a:pt x="242" y="107"/>
                  </a:cubicBezTo>
                  <a:cubicBezTo>
                    <a:pt x="242" y="91"/>
                    <a:pt x="232" y="78"/>
                    <a:pt x="218" y="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sp>
          <p:nvSpPr>
            <p:cNvPr id="20" name="Freeform 19"/>
            <p:cNvSpPr>
              <a:spLocks/>
            </p:cNvSpPr>
            <p:nvPr userDrawn="1"/>
          </p:nvSpPr>
          <p:spPr bwMode="auto">
            <a:xfrm flipH="1">
              <a:off x="7542827" y="2325857"/>
              <a:ext cx="731512" cy="297301"/>
            </a:xfrm>
            <a:custGeom>
              <a:avLst/>
              <a:gdLst>
                <a:gd name="T0" fmla="*/ 621 w 696"/>
                <a:gd name="T1" fmla="*/ 132 h 281"/>
                <a:gd name="T2" fmla="*/ 609 w 696"/>
                <a:gd name="T3" fmla="*/ 133 h 281"/>
                <a:gd name="T4" fmla="*/ 469 w 696"/>
                <a:gd name="T5" fmla="*/ 0 h 281"/>
                <a:gd name="T6" fmla="*/ 333 w 696"/>
                <a:gd name="T7" fmla="*/ 104 h 281"/>
                <a:gd name="T8" fmla="*/ 258 w 696"/>
                <a:gd name="T9" fmla="*/ 73 h 281"/>
                <a:gd name="T10" fmla="*/ 155 w 696"/>
                <a:gd name="T11" fmla="*/ 167 h 281"/>
                <a:gd name="T12" fmla="*/ 105 w 696"/>
                <a:gd name="T13" fmla="*/ 190 h 281"/>
                <a:gd name="T14" fmla="*/ 58 w 696"/>
                <a:gd name="T15" fmla="*/ 166 h 281"/>
                <a:gd name="T16" fmla="*/ 0 w 696"/>
                <a:gd name="T17" fmla="*/ 224 h 281"/>
                <a:gd name="T18" fmla="*/ 58 w 696"/>
                <a:gd name="T19" fmla="*/ 281 h 281"/>
                <a:gd name="T20" fmla="*/ 74 w 696"/>
                <a:gd name="T21" fmla="*/ 281 h 281"/>
                <a:gd name="T22" fmla="*/ 264 w 696"/>
                <a:gd name="T23" fmla="*/ 281 h 281"/>
                <a:gd name="T24" fmla="*/ 370 w 696"/>
                <a:gd name="T25" fmla="*/ 281 h 281"/>
                <a:gd name="T26" fmla="*/ 626 w 696"/>
                <a:gd name="T27" fmla="*/ 281 h 281"/>
                <a:gd name="T28" fmla="*/ 626 w 696"/>
                <a:gd name="T29" fmla="*/ 281 h 281"/>
                <a:gd name="T30" fmla="*/ 696 w 696"/>
                <a:gd name="T31" fmla="*/ 207 h 281"/>
                <a:gd name="T32" fmla="*/ 621 w 696"/>
                <a:gd name="T33" fmla="*/ 1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6" h="281">
                  <a:moveTo>
                    <a:pt x="621" y="132"/>
                  </a:moveTo>
                  <a:cubicBezTo>
                    <a:pt x="617" y="132"/>
                    <a:pt x="613" y="133"/>
                    <a:pt x="609" y="133"/>
                  </a:cubicBezTo>
                  <a:cubicBezTo>
                    <a:pt x="606" y="59"/>
                    <a:pt x="544" y="0"/>
                    <a:pt x="469" y="0"/>
                  </a:cubicBezTo>
                  <a:cubicBezTo>
                    <a:pt x="403" y="0"/>
                    <a:pt x="349" y="44"/>
                    <a:pt x="333" y="104"/>
                  </a:cubicBezTo>
                  <a:cubicBezTo>
                    <a:pt x="314" y="85"/>
                    <a:pt x="287" y="73"/>
                    <a:pt x="258" y="73"/>
                  </a:cubicBezTo>
                  <a:cubicBezTo>
                    <a:pt x="204" y="73"/>
                    <a:pt x="160" y="114"/>
                    <a:pt x="155" y="167"/>
                  </a:cubicBezTo>
                  <a:cubicBezTo>
                    <a:pt x="136" y="170"/>
                    <a:pt x="119" y="178"/>
                    <a:pt x="105" y="190"/>
                  </a:cubicBezTo>
                  <a:cubicBezTo>
                    <a:pt x="95" y="175"/>
                    <a:pt x="78" y="166"/>
                    <a:pt x="58" y="166"/>
                  </a:cubicBezTo>
                  <a:cubicBezTo>
                    <a:pt x="26" y="166"/>
                    <a:pt x="0" y="192"/>
                    <a:pt x="0" y="224"/>
                  </a:cubicBezTo>
                  <a:cubicBezTo>
                    <a:pt x="0" y="256"/>
                    <a:pt x="26" y="281"/>
                    <a:pt x="58" y="281"/>
                  </a:cubicBezTo>
                  <a:cubicBezTo>
                    <a:pt x="74" y="281"/>
                    <a:pt x="74" y="281"/>
                    <a:pt x="74" y="281"/>
                  </a:cubicBezTo>
                  <a:cubicBezTo>
                    <a:pt x="264" y="281"/>
                    <a:pt x="264" y="281"/>
                    <a:pt x="264" y="281"/>
                  </a:cubicBezTo>
                  <a:cubicBezTo>
                    <a:pt x="370" y="281"/>
                    <a:pt x="370" y="281"/>
                    <a:pt x="370" y="281"/>
                  </a:cubicBezTo>
                  <a:cubicBezTo>
                    <a:pt x="626" y="281"/>
                    <a:pt x="626" y="281"/>
                    <a:pt x="626" y="281"/>
                  </a:cubicBezTo>
                  <a:cubicBezTo>
                    <a:pt x="626" y="281"/>
                    <a:pt x="626" y="281"/>
                    <a:pt x="626" y="281"/>
                  </a:cubicBezTo>
                  <a:cubicBezTo>
                    <a:pt x="665" y="279"/>
                    <a:pt x="696" y="247"/>
                    <a:pt x="696" y="207"/>
                  </a:cubicBezTo>
                  <a:cubicBezTo>
                    <a:pt x="696" y="166"/>
                    <a:pt x="662" y="132"/>
                    <a:pt x="621" y="13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grpSp>
    </p:spTree>
    <p:extLst>
      <p:ext uri="{BB962C8B-B14F-4D97-AF65-F5344CB8AC3E}">
        <p14:creationId xmlns:p14="http://schemas.microsoft.com/office/powerpoint/2010/main" val="8461974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366168" y="3954457"/>
            <a:ext cx="8534037"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a:t>Speaker Name</a:t>
            </a:r>
          </a:p>
        </p:txBody>
      </p:sp>
      <p:sp>
        <p:nvSpPr>
          <p:cNvPr id="9" name="Title 1"/>
          <p:cNvSpPr>
            <a:spLocks noGrp="1"/>
          </p:cNvSpPr>
          <p:nvPr>
            <p:ph type="title" hasCustomPrompt="1"/>
          </p:nvPr>
        </p:nvSpPr>
        <p:spPr>
          <a:xfrm>
            <a:off x="366168" y="2117165"/>
            <a:ext cx="9753185" cy="1837298"/>
          </a:xfrm>
          <a:noFill/>
        </p:spPr>
        <p:txBody>
          <a:bodyPr lIns="146304" tIns="91440" rIns="146304" bIns="91440" anchor="t" anchorCtr="0"/>
          <a:lstStyle>
            <a:lvl1pPr>
              <a:defRPr sz="4800" spc="-75" baseline="0">
                <a:gradFill>
                  <a:gsLst>
                    <a:gs pos="3333">
                      <a:schemeClr val="tx2"/>
                    </a:gs>
                    <a:gs pos="39000">
                      <a:schemeClr val="tx2"/>
                    </a:gs>
                  </a:gsLst>
                  <a:lin ang="5400000" scaled="0"/>
                </a:gradFill>
              </a:defRPr>
            </a:lvl1pPr>
          </a:lstStyle>
          <a:p>
            <a:r>
              <a:rPr lang="en-US"/>
              <a:t>Presentation 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609576" y="6240429"/>
            <a:ext cx="1707377" cy="274320"/>
          </a:xfrm>
          <a:prstGeom prst="rect">
            <a:avLst/>
          </a:prstGeom>
        </p:spPr>
      </p:pic>
    </p:spTree>
    <p:extLst>
      <p:ext uri="{BB962C8B-B14F-4D97-AF65-F5344CB8AC3E}">
        <p14:creationId xmlns:p14="http://schemas.microsoft.com/office/powerpoint/2010/main" val="3679052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6168" y="1212850"/>
            <a:ext cx="11702553" cy="1969770"/>
          </a:xfrm>
        </p:spPr>
        <p:txBody>
          <a:bodyPr lIns="164592" rIns="164592"/>
          <a:lstStyle>
            <a:lvl1pPr marL="0" indent="0">
              <a:buNone/>
              <a:defRPr sz="3600">
                <a:gradFill>
                  <a:gsLst>
                    <a:gs pos="1250">
                      <a:schemeClr val="tx2"/>
                    </a:gs>
                    <a:gs pos="99000">
                      <a:schemeClr val="tx2"/>
                    </a:gs>
                  </a:gsLst>
                  <a:lin ang="5400000" scaled="0"/>
                </a:gradFill>
              </a:defRPr>
            </a:lvl1pPr>
            <a:lvl2pPr marL="0" indent="0">
              <a:buFontTx/>
              <a:buNone/>
              <a:defRPr sz="2000"/>
            </a:lvl2pPr>
            <a:lvl3pPr marL="171427" indent="0">
              <a:buNone/>
              <a:defRPr/>
            </a:lvl3pPr>
            <a:lvl4pPr marL="342854" indent="0">
              <a:buNone/>
              <a:defRPr/>
            </a:lvl4pPr>
            <a:lvl5pPr marL="514281"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60597115"/>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366168" y="1212850"/>
            <a:ext cx="11702553" cy="1969770"/>
          </a:xfrm>
        </p:spPr>
        <p:txBody>
          <a:bodyPr lIns="164592" rIns="164592"/>
          <a:lstStyle>
            <a:lvl1pPr marL="0" indent="0">
              <a:buNone/>
              <a:defRPr>
                <a:gradFill>
                  <a:gsLst>
                    <a:gs pos="1250">
                      <a:schemeClr val="tx1"/>
                    </a:gs>
                    <a:gs pos="99000">
                      <a:schemeClr val="tx1"/>
                    </a:gs>
                  </a:gsLst>
                  <a:lin ang="5400000" scaled="0"/>
                </a:gradFill>
              </a:defRPr>
            </a:lvl1pPr>
            <a:lvl2pPr marL="0" indent="0">
              <a:buFontTx/>
              <a:buNone/>
              <a:defRPr sz="2000"/>
            </a:lvl2pPr>
            <a:lvl3pPr marL="171427" indent="0">
              <a:buNone/>
              <a:defRPr/>
            </a:lvl3pPr>
            <a:lvl4pPr marL="342854" indent="0">
              <a:buNone/>
              <a:defRPr/>
            </a:lvl4pPr>
            <a:lvl5pPr marL="514281"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6506909"/>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6168" y="1212851"/>
            <a:ext cx="11702553" cy="2037481"/>
          </a:xfrm>
        </p:spPr>
        <p:txBody>
          <a:bodyPr wrap="square">
            <a:spAutoFit/>
          </a:bodyPr>
          <a:lstStyle>
            <a:lvl1pPr>
              <a:defRPr sz="3600">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8103294"/>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6168" y="1212851"/>
            <a:ext cx="11702553" cy="2037481"/>
          </a:xfrm>
        </p:spPr>
        <p:txBody>
          <a:bodyPr wrap="square">
            <a:spAutoFit/>
          </a:bodyPr>
          <a:lstStyle>
            <a:lvl1pPr>
              <a:defRPr sz="3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20386127"/>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66169" y="1212849"/>
            <a:ext cx="5608081" cy="1914370"/>
          </a:xfrm>
        </p:spPr>
        <p:txBody>
          <a:bodyPr wrap="square">
            <a:spAutoFit/>
          </a:bodyPr>
          <a:lstStyle>
            <a:lvl1pPr marL="0" indent="0">
              <a:spcBef>
                <a:spcPts val="918"/>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173808" indent="0">
              <a:buNone/>
              <a:tabLst/>
              <a:defRPr sz="2000"/>
            </a:lvl3pPr>
            <a:lvl4pPr marL="345235" indent="0">
              <a:buNone/>
              <a:defRPr/>
            </a:lvl4pPr>
            <a:lvl5pPr marL="51428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461209" y="1211287"/>
            <a:ext cx="5608081" cy="1914370"/>
          </a:xfrm>
        </p:spPr>
        <p:txBody>
          <a:bodyPr wrap="square">
            <a:spAutoFit/>
          </a:bodyPr>
          <a:lstStyle>
            <a:lvl1pPr marL="0" indent="0">
              <a:spcBef>
                <a:spcPts val="918"/>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173808" indent="0">
              <a:buNone/>
              <a:tabLst/>
              <a:defRPr sz="2000"/>
            </a:lvl3pPr>
            <a:lvl4pPr marL="345235" indent="0">
              <a:buNone/>
              <a:defRPr/>
            </a:lvl4pPr>
            <a:lvl5pPr marL="51428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2954780"/>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66169" y="1211287"/>
            <a:ext cx="5608081" cy="1914370"/>
          </a:xfrm>
        </p:spPr>
        <p:txBody>
          <a:bodyPr wrap="square">
            <a:spAutoFit/>
          </a:bodyPr>
          <a:lstStyle>
            <a:lvl1pPr marL="0" indent="0">
              <a:spcBef>
                <a:spcPts val="918"/>
              </a:spcBef>
              <a:buClr>
                <a:schemeClr val="tx1"/>
              </a:buClr>
              <a:buFont typeface="Wingdings" pitchFamily="2" charset="2"/>
              <a:buNone/>
              <a:defRPr sz="3200"/>
            </a:lvl1pPr>
            <a:lvl2pPr marL="0" indent="0">
              <a:buNone/>
              <a:defRPr sz="2000"/>
            </a:lvl2pPr>
            <a:lvl3pPr marL="173808" indent="0">
              <a:buNone/>
              <a:tabLst/>
              <a:defRPr sz="2000"/>
            </a:lvl3pPr>
            <a:lvl4pPr marL="345235" indent="0">
              <a:buNone/>
              <a:defRPr/>
            </a:lvl4pPr>
            <a:lvl5pPr marL="51428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461209" y="1211287"/>
            <a:ext cx="5608081" cy="1914370"/>
          </a:xfrm>
        </p:spPr>
        <p:txBody>
          <a:bodyPr wrap="square">
            <a:spAutoFit/>
          </a:bodyPr>
          <a:lstStyle>
            <a:lvl1pPr marL="0" indent="0">
              <a:spcBef>
                <a:spcPts val="918"/>
              </a:spcBef>
              <a:buClr>
                <a:schemeClr val="tx1"/>
              </a:buClr>
              <a:buFont typeface="Wingdings" pitchFamily="2" charset="2"/>
              <a:buNone/>
              <a:defRPr sz="3200"/>
            </a:lvl1pPr>
            <a:lvl2pPr marL="0" indent="0">
              <a:buNone/>
              <a:defRPr sz="2000"/>
            </a:lvl2pPr>
            <a:lvl3pPr marL="173808" indent="0">
              <a:buNone/>
              <a:tabLst/>
              <a:defRPr sz="2000"/>
            </a:lvl3pPr>
            <a:lvl4pPr marL="345235" indent="0">
              <a:buNone/>
              <a:defRPr/>
            </a:lvl4pPr>
            <a:lvl5pPr marL="51428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10361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8" y="2989432"/>
            <a:ext cx="11702553" cy="1292662"/>
          </a:xfrm>
          <a:noFill/>
        </p:spPr>
        <p:txBody>
          <a:bodyPr wrap="square" tIns="91440" bIns="91440" anchor="t" anchorCtr="0">
            <a:spAutoFit/>
          </a:bodyPr>
          <a:lstStyle>
            <a:lvl1pPr>
              <a:defRPr sz="80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65597" y="1211287"/>
            <a:ext cx="5608081" cy="1914370"/>
          </a:xfrm>
        </p:spPr>
        <p:txBody>
          <a:bodyPr wrap="square">
            <a:spAutoFit/>
          </a:bodyPr>
          <a:lstStyle>
            <a:lvl1pPr marL="215475" indent="-215475">
              <a:spcBef>
                <a:spcPts val="918"/>
              </a:spcBef>
              <a:buClr>
                <a:schemeClr val="tx2"/>
              </a:buClr>
              <a:buFont typeface="Arial" pitchFamily="34" charset="0"/>
              <a:buChar char="•"/>
              <a:defRPr sz="3200">
                <a:gradFill>
                  <a:gsLst>
                    <a:gs pos="1250">
                      <a:schemeClr val="tx2"/>
                    </a:gs>
                    <a:gs pos="99000">
                      <a:schemeClr val="tx2"/>
                    </a:gs>
                  </a:gsLst>
                  <a:lin ang="5400000" scaled="0"/>
                </a:gradFill>
              </a:defRPr>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461209" y="1211287"/>
            <a:ext cx="5608081" cy="1914370"/>
          </a:xfrm>
        </p:spPr>
        <p:txBody>
          <a:bodyPr wrap="square">
            <a:spAutoFit/>
          </a:bodyPr>
          <a:lstStyle>
            <a:lvl1pPr marL="215475" indent="-215475">
              <a:spcBef>
                <a:spcPts val="918"/>
              </a:spcBef>
              <a:buClr>
                <a:schemeClr val="tx2"/>
              </a:buClr>
              <a:buFont typeface="Arial" pitchFamily="34" charset="0"/>
              <a:buChar char="•"/>
              <a:defRPr sz="3200">
                <a:gradFill>
                  <a:gsLst>
                    <a:gs pos="1250">
                      <a:schemeClr val="tx2"/>
                    </a:gs>
                    <a:gs pos="99000">
                      <a:schemeClr val="tx2"/>
                    </a:gs>
                  </a:gsLst>
                  <a:lin ang="5400000" scaled="0"/>
                </a:gradFill>
              </a:defRPr>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7048733"/>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66003" y="1211287"/>
            <a:ext cx="5608081" cy="1914370"/>
          </a:xfrm>
        </p:spPr>
        <p:txBody>
          <a:bodyPr wrap="square">
            <a:spAutoFit/>
          </a:bodyPr>
          <a:lstStyle>
            <a:lvl1pPr marL="215475" indent="-215475">
              <a:spcBef>
                <a:spcPts val="918"/>
              </a:spcBef>
              <a:buClr>
                <a:schemeClr val="tx1"/>
              </a:buClr>
              <a:buFont typeface="Arial" pitchFamily="34" charset="0"/>
              <a:buChar char="•"/>
              <a:defRPr sz="3200"/>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461209" y="1211287"/>
            <a:ext cx="5608081" cy="1914370"/>
          </a:xfrm>
        </p:spPr>
        <p:txBody>
          <a:bodyPr wrap="square">
            <a:spAutoFit/>
          </a:bodyPr>
          <a:lstStyle>
            <a:lvl1pPr marL="215475" indent="-215475">
              <a:spcBef>
                <a:spcPts val="918"/>
              </a:spcBef>
              <a:buClr>
                <a:schemeClr val="tx1"/>
              </a:buClr>
              <a:buFont typeface="Arial" pitchFamily="34" charset="0"/>
              <a:buChar char="•"/>
              <a:defRPr sz="3200"/>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6481471"/>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3835716"/>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9" y="1209973"/>
            <a:ext cx="9753187" cy="2751698"/>
          </a:xfrm>
          <a:noFill/>
        </p:spPr>
        <p:txBody>
          <a:bodyPr tIns="91440" bIns="91440" anchor="t" anchorCtr="0"/>
          <a:lstStyle>
            <a:lvl1pPr>
              <a:defRPr sz="6000" spc="-75"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366170" y="3954467"/>
            <a:ext cx="9753185" cy="1829593"/>
          </a:xfrm>
          <a:noFill/>
        </p:spPr>
        <p:txBody>
          <a:bodyPr lIns="182880" tIns="146304" rIns="182880" bIns="146304">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33405030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8" y="1209973"/>
            <a:ext cx="9753186" cy="2751698"/>
          </a:xfrm>
          <a:noFill/>
        </p:spPr>
        <p:txBody>
          <a:bodyPr tIns="91440" bIns="91440" anchor="t" anchorCtr="0"/>
          <a:lstStyle>
            <a:lvl1pPr>
              <a:defRPr lang="en-US" sz="6000" b="0" kern="1200" cap="none" spc="-75"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35006488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8" y="2989432"/>
            <a:ext cx="11702553"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06918006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9" y="2989432"/>
            <a:ext cx="11690437"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13080402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8" y="2989432"/>
            <a:ext cx="11702553"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76329083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2423633"/>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139355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9" y="2989432"/>
            <a:ext cx="11690437" cy="1292662"/>
          </a:xfrm>
          <a:noFill/>
        </p:spPr>
        <p:txBody>
          <a:bodyPr wrap="square" tIns="91440" bIns="91440" anchor="t" anchorCtr="0">
            <a:spAutoFit/>
          </a:bodyPr>
          <a:lstStyle>
            <a:lvl1pPr>
              <a:defRPr sz="80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35972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4561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3" y="1212849"/>
            <a:ext cx="12434888"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976" tIns="34976" rIns="34976" bIns="34976" numCol="1" spcCol="0" rtlCol="0" fromWordArt="0" anchor="ctr" anchorCtr="0" forceAA="0" compatLnSpc="1">
            <a:prstTxWarp prst="textNoShape">
              <a:avLst/>
            </a:prstTxWarp>
            <a:noAutofit/>
          </a:bodyPr>
          <a:lstStyle/>
          <a:p>
            <a:pPr algn="ctr" defTabSz="699261" fontAlgn="base">
              <a:spcBef>
                <a:spcPct val="0"/>
              </a:spcBef>
              <a:spcAft>
                <a:spcPct val="0"/>
              </a:spcAft>
            </a:pPr>
            <a:endParaRPr lang="en-US" sz="135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366169" y="1221161"/>
            <a:ext cx="11702551" cy="2037481"/>
          </a:xfrm>
        </p:spPr>
        <p:txBody>
          <a:bodyPr/>
          <a:lstStyle>
            <a:lvl1pPr marL="0" indent="0">
              <a:buNone/>
              <a:defRPr sz="32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988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383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61084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8814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5694170"/>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384919" y="6321407"/>
            <a:ext cx="11702553" cy="37625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699124" eaLnBrk="0" hangingPunct="0"/>
            <a:r>
              <a:rPr lang="en-US" sz="525">
                <a:gradFill>
                  <a:gsLst>
                    <a:gs pos="0">
                      <a:srgbClr val="505050"/>
                    </a:gs>
                    <a:gs pos="100000">
                      <a:srgbClr val="505050"/>
                    </a:gs>
                  </a:gsLst>
                  <a:lin ang="5400000" scaled="0"/>
                </a:gradFill>
                <a:cs typeface="Segoe UI" pitchFamily="34" charset="0"/>
              </a:rPr>
              <a:t>© 2014 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612281" y="3145040"/>
            <a:ext cx="4384488" cy="704444"/>
          </a:xfrm>
          <a:prstGeom prst="rect">
            <a:avLst/>
          </a:prstGeom>
        </p:spPr>
      </p:pic>
    </p:spTree>
    <p:extLst>
      <p:ext uri="{BB962C8B-B14F-4D97-AF65-F5344CB8AC3E}">
        <p14:creationId xmlns:p14="http://schemas.microsoft.com/office/powerpoint/2010/main" val="1629811373"/>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366168" y="1212850"/>
            <a:ext cx="11702553" cy="2443746"/>
          </a:xfrm>
          <a:prstGeom prst="rect">
            <a:avLst/>
          </a:prstGeom>
        </p:spPr>
        <p:txBody>
          <a:bodyPr/>
          <a:lstStyle>
            <a:lvl1pPr marL="217856" indent="-217856">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428568" indent="-210713">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646424" indent="-217856">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817851" indent="-171427">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989278" indent="-171427">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363076"/>
            <a:ext cx="12434889"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200"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9148347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defTabSz="699353" rtl="0" eaLnBrk="1" latinLnBrk="0" hangingPunct="1">
              <a:lnSpc>
                <a:spcPct val="90000"/>
              </a:lnSpc>
              <a:spcBef>
                <a:spcPct val="0"/>
              </a:spcBef>
              <a:buNone/>
              <a:defRPr lang="en-US" sz="3450" b="0" kern="1200" cap="none" spc="-77" baseline="0" dirty="0">
                <a:ln w="3175">
                  <a:noFill/>
                </a:ln>
                <a:solidFill>
                  <a:schemeClr val="accent1"/>
                </a:solidFill>
                <a:effectLst/>
                <a:latin typeface="+mj-lt"/>
                <a:ea typeface="+mn-ea"/>
                <a:cs typeface="Arial" charset="0"/>
              </a:defRPr>
            </a:lvl1pPr>
          </a:lstStyle>
          <a:p>
            <a:r>
              <a:rPr lang="en-US"/>
              <a:t>Click to edit master title style</a:t>
            </a:r>
          </a:p>
        </p:txBody>
      </p:sp>
    </p:spTree>
    <p:extLst>
      <p:ext uri="{BB962C8B-B14F-4D97-AF65-F5344CB8AC3E}">
        <p14:creationId xmlns:p14="http://schemas.microsoft.com/office/powerpoint/2010/main" val="1433118067"/>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366168" y="3954457"/>
            <a:ext cx="8534037" cy="1830388"/>
          </a:xfrm>
          <a:noFill/>
        </p:spPr>
        <p:txBody>
          <a:bodyPr lIns="146304" tIns="109728" rIns="146304" bIns="109728">
            <a:noAutofit/>
          </a:bodyPr>
          <a:lstStyle>
            <a:lvl1pPr marL="0" indent="0">
              <a:spcBef>
                <a:spcPts val="0"/>
              </a:spcBef>
              <a:buNone/>
              <a:defRPr sz="3733" spc="0" baseline="0">
                <a:gradFill>
                  <a:gsLst>
                    <a:gs pos="0">
                      <a:schemeClr val="tx1"/>
                    </a:gs>
                    <a:gs pos="100000">
                      <a:schemeClr val="tx1"/>
                    </a:gs>
                  </a:gsLst>
                  <a:lin ang="5400000" scaled="0"/>
                </a:gradFill>
                <a:latin typeface="+mj-lt"/>
              </a:defRPr>
            </a:lvl1pPr>
          </a:lstStyle>
          <a:p>
            <a:pPr lvl="0"/>
            <a:r>
              <a:rPr lang="en-US"/>
              <a:t>Speaker Name</a:t>
            </a:r>
          </a:p>
        </p:txBody>
      </p:sp>
      <p:sp>
        <p:nvSpPr>
          <p:cNvPr id="9" name="Title 1"/>
          <p:cNvSpPr>
            <a:spLocks noGrp="1"/>
          </p:cNvSpPr>
          <p:nvPr>
            <p:ph type="title" hasCustomPrompt="1"/>
          </p:nvPr>
        </p:nvSpPr>
        <p:spPr>
          <a:xfrm>
            <a:off x="366168" y="2117165"/>
            <a:ext cx="9753185" cy="1837298"/>
          </a:xfrm>
          <a:noFill/>
        </p:spPr>
        <p:txBody>
          <a:bodyPr lIns="146304" tIns="91440" rIns="146304" bIns="91440" anchor="t" anchorCtr="0"/>
          <a:lstStyle>
            <a:lvl1pPr>
              <a:defRPr sz="6400" spc="-100" baseline="0">
                <a:gradFill>
                  <a:gsLst>
                    <a:gs pos="74747">
                      <a:schemeClr val="tx1"/>
                    </a:gs>
                    <a:gs pos="56000">
                      <a:schemeClr val="tx1"/>
                    </a:gs>
                  </a:gsLst>
                  <a:lin ang="5400000" scaled="0"/>
                </a:gradFill>
              </a:defRPr>
            </a:lvl1pPr>
          </a:lstStyle>
          <a:p>
            <a:r>
              <a:rPr lang="en-US"/>
              <a:t>Presentation 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609575" y="6240429"/>
            <a:ext cx="1707381" cy="274320"/>
          </a:xfrm>
          <a:prstGeom prst="rect">
            <a:avLst/>
          </a:prstGeom>
        </p:spPr>
      </p:pic>
      <p:grpSp>
        <p:nvGrpSpPr>
          <p:cNvPr id="18" name="Group 17"/>
          <p:cNvGrpSpPr/>
          <p:nvPr userDrawn="1"/>
        </p:nvGrpSpPr>
        <p:grpSpPr>
          <a:xfrm>
            <a:off x="6401565" y="2217123"/>
            <a:ext cx="5694167" cy="3383236"/>
            <a:chOff x="6362728" y="1485604"/>
            <a:chExt cx="5396739" cy="4275173"/>
          </a:xfrm>
        </p:grpSpPr>
        <p:sp>
          <p:nvSpPr>
            <p:cNvPr id="19" name="Freeform 18"/>
            <p:cNvSpPr>
              <a:spLocks/>
            </p:cNvSpPr>
            <p:nvPr userDrawn="1"/>
          </p:nvSpPr>
          <p:spPr bwMode="auto">
            <a:xfrm>
              <a:off x="10286428" y="2540869"/>
              <a:ext cx="1228270" cy="499194"/>
            </a:xfrm>
            <a:custGeom>
              <a:avLst/>
              <a:gdLst>
                <a:gd name="T0" fmla="*/ 621 w 696"/>
                <a:gd name="T1" fmla="*/ 132 h 281"/>
                <a:gd name="T2" fmla="*/ 609 w 696"/>
                <a:gd name="T3" fmla="*/ 133 h 281"/>
                <a:gd name="T4" fmla="*/ 469 w 696"/>
                <a:gd name="T5" fmla="*/ 0 h 281"/>
                <a:gd name="T6" fmla="*/ 333 w 696"/>
                <a:gd name="T7" fmla="*/ 104 h 281"/>
                <a:gd name="T8" fmla="*/ 258 w 696"/>
                <a:gd name="T9" fmla="*/ 73 h 281"/>
                <a:gd name="T10" fmla="*/ 155 w 696"/>
                <a:gd name="T11" fmla="*/ 167 h 281"/>
                <a:gd name="T12" fmla="*/ 105 w 696"/>
                <a:gd name="T13" fmla="*/ 190 h 281"/>
                <a:gd name="T14" fmla="*/ 58 w 696"/>
                <a:gd name="T15" fmla="*/ 166 h 281"/>
                <a:gd name="T16" fmla="*/ 0 w 696"/>
                <a:gd name="T17" fmla="*/ 224 h 281"/>
                <a:gd name="T18" fmla="*/ 58 w 696"/>
                <a:gd name="T19" fmla="*/ 281 h 281"/>
                <a:gd name="T20" fmla="*/ 74 w 696"/>
                <a:gd name="T21" fmla="*/ 281 h 281"/>
                <a:gd name="T22" fmla="*/ 264 w 696"/>
                <a:gd name="T23" fmla="*/ 281 h 281"/>
                <a:gd name="T24" fmla="*/ 370 w 696"/>
                <a:gd name="T25" fmla="*/ 281 h 281"/>
                <a:gd name="T26" fmla="*/ 626 w 696"/>
                <a:gd name="T27" fmla="*/ 281 h 281"/>
                <a:gd name="T28" fmla="*/ 626 w 696"/>
                <a:gd name="T29" fmla="*/ 281 h 281"/>
                <a:gd name="T30" fmla="*/ 696 w 696"/>
                <a:gd name="T31" fmla="*/ 207 h 281"/>
                <a:gd name="T32" fmla="*/ 621 w 696"/>
                <a:gd name="T33" fmla="*/ 1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6" h="281">
                  <a:moveTo>
                    <a:pt x="621" y="132"/>
                  </a:moveTo>
                  <a:cubicBezTo>
                    <a:pt x="617" y="132"/>
                    <a:pt x="613" y="133"/>
                    <a:pt x="609" y="133"/>
                  </a:cubicBezTo>
                  <a:cubicBezTo>
                    <a:pt x="606" y="59"/>
                    <a:pt x="544" y="0"/>
                    <a:pt x="469" y="0"/>
                  </a:cubicBezTo>
                  <a:cubicBezTo>
                    <a:pt x="403" y="0"/>
                    <a:pt x="349" y="44"/>
                    <a:pt x="333" y="104"/>
                  </a:cubicBezTo>
                  <a:cubicBezTo>
                    <a:pt x="314" y="85"/>
                    <a:pt x="287" y="73"/>
                    <a:pt x="258" y="73"/>
                  </a:cubicBezTo>
                  <a:cubicBezTo>
                    <a:pt x="204" y="73"/>
                    <a:pt x="160" y="114"/>
                    <a:pt x="155" y="167"/>
                  </a:cubicBezTo>
                  <a:cubicBezTo>
                    <a:pt x="136" y="170"/>
                    <a:pt x="119" y="178"/>
                    <a:pt x="105" y="190"/>
                  </a:cubicBezTo>
                  <a:cubicBezTo>
                    <a:pt x="95" y="175"/>
                    <a:pt x="78" y="166"/>
                    <a:pt x="58" y="166"/>
                  </a:cubicBezTo>
                  <a:cubicBezTo>
                    <a:pt x="26" y="166"/>
                    <a:pt x="0" y="192"/>
                    <a:pt x="0" y="224"/>
                  </a:cubicBezTo>
                  <a:cubicBezTo>
                    <a:pt x="0" y="256"/>
                    <a:pt x="26" y="281"/>
                    <a:pt x="58" y="281"/>
                  </a:cubicBezTo>
                  <a:cubicBezTo>
                    <a:pt x="74" y="281"/>
                    <a:pt x="74" y="281"/>
                    <a:pt x="74" y="281"/>
                  </a:cubicBezTo>
                  <a:cubicBezTo>
                    <a:pt x="264" y="281"/>
                    <a:pt x="264" y="281"/>
                    <a:pt x="264" y="281"/>
                  </a:cubicBezTo>
                  <a:cubicBezTo>
                    <a:pt x="370" y="281"/>
                    <a:pt x="370" y="281"/>
                    <a:pt x="370" y="281"/>
                  </a:cubicBezTo>
                  <a:cubicBezTo>
                    <a:pt x="626" y="281"/>
                    <a:pt x="626" y="281"/>
                    <a:pt x="626" y="281"/>
                  </a:cubicBezTo>
                  <a:cubicBezTo>
                    <a:pt x="626" y="281"/>
                    <a:pt x="626" y="281"/>
                    <a:pt x="626" y="281"/>
                  </a:cubicBezTo>
                  <a:cubicBezTo>
                    <a:pt x="665" y="279"/>
                    <a:pt x="696" y="247"/>
                    <a:pt x="696" y="207"/>
                  </a:cubicBezTo>
                  <a:cubicBezTo>
                    <a:pt x="696" y="166"/>
                    <a:pt x="662" y="132"/>
                    <a:pt x="621" y="13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2400">
                <a:solidFill>
                  <a:srgbClr val="FFFFFF"/>
                </a:solidFill>
              </a:endParaRPr>
            </a:p>
          </p:txBody>
        </p:sp>
        <p:grpSp>
          <p:nvGrpSpPr>
            <p:cNvPr id="20" name="Group 19"/>
            <p:cNvGrpSpPr/>
            <p:nvPr userDrawn="1"/>
          </p:nvGrpSpPr>
          <p:grpSpPr bwMode="auto">
            <a:xfrm>
              <a:off x="6362728" y="3629515"/>
              <a:ext cx="5396739" cy="2131262"/>
              <a:chOff x="8040688" y="7151688"/>
              <a:chExt cx="6745287" cy="2663825"/>
            </a:xfrm>
          </p:grpSpPr>
          <p:sp>
            <p:nvSpPr>
              <p:cNvPr id="23" name="Freeform 5"/>
              <p:cNvSpPr>
                <a:spLocks noEditPoints="1"/>
              </p:cNvSpPr>
              <p:nvPr userDrawn="1"/>
            </p:nvSpPr>
            <p:spPr bwMode="auto">
              <a:xfrm>
                <a:off x="10498138" y="7808913"/>
                <a:ext cx="776287" cy="774700"/>
              </a:xfrm>
              <a:custGeom>
                <a:avLst/>
                <a:gdLst>
                  <a:gd name="T0" fmla="*/ 50 w 221"/>
                  <a:gd name="T1" fmla="*/ 202 h 220"/>
                  <a:gd name="T2" fmla="*/ 73 w 221"/>
                  <a:gd name="T3" fmla="*/ 186 h 220"/>
                  <a:gd name="T4" fmla="*/ 86 w 221"/>
                  <a:gd name="T5" fmla="*/ 183 h 220"/>
                  <a:gd name="T6" fmla="*/ 95 w 221"/>
                  <a:gd name="T7" fmla="*/ 185 h 220"/>
                  <a:gd name="T8" fmla="*/ 109 w 221"/>
                  <a:gd name="T9" fmla="*/ 214 h 220"/>
                  <a:gd name="T10" fmla="*/ 133 w 221"/>
                  <a:gd name="T11" fmla="*/ 218 h 220"/>
                  <a:gd name="T12" fmla="*/ 138 w 221"/>
                  <a:gd name="T13" fmla="*/ 191 h 220"/>
                  <a:gd name="T14" fmla="*/ 145 w 221"/>
                  <a:gd name="T15" fmla="*/ 179 h 220"/>
                  <a:gd name="T16" fmla="*/ 153 w 221"/>
                  <a:gd name="T17" fmla="*/ 174 h 220"/>
                  <a:gd name="T18" fmla="*/ 183 w 221"/>
                  <a:gd name="T19" fmla="*/ 184 h 220"/>
                  <a:gd name="T20" fmla="*/ 202 w 221"/>
                  <a:gd name="T21" fmla="*/ 170 h 220"/>
                  <a:gd name="T22" fmla="*/ 187 w 221"/>
                  <a:gd name="T23" fmla="*/ 148 h 220"/>
                  <a:gd name="T24" fmla="*/ 183 w 221"/>
                  <a:gd name="T25" fmla="*/ 134 h 220"/>
                  <a:gd name="T26" fmla="*/ 186 w 221"/>
                  <a:gd name="T27" fmla="*/ 125 h 220"/>
                  <a:gd name="T28" fmla="*/ 215 w 221"/>
                  <a:gd name="T29" fmla="*/ 111 h 220"/>
                  <a:gd name="T30" fmla="*/ 218 w 221"/>
                  <a:gd name="T31" fmla="*/ 88 h 220"/>
                  <a:gd name="T32" fmla="*/ 191 w 221"/>
                  <a:gd name="T33" fmla="*/ 83 h 220"/>
                  <a:gd name="T34" fmla="*/ 179 w 221"/>
                  <a:gd name="T35" fmla="*/ 76 h 220"/>
                  <a:gd name="T36" fmla="*/ 175 w 221"/>
                  <a:gd name="T37" fmla="*/ 67 h 220"/>
                  <a:gd name="T38" fmla="*/ 185 w 221"/>
                  <a:gd name="T39" fmla="*/ 37 h 220"/>
                  <a:gd name="T40" fmla="*/ 171 w 221"/>
                  <a:gd name="T41" fmla="*/ 18 h 220"/>
                  <a:gd name="T42" fmla="*/ 148 w 221"/>
                  <a:gd name="T43" fmla="*/ 34 h 220"/>
                  <a:gd name="T44" fmla="*/ 135 w 221"/>
                  <a:gd name="T45" fmla="*/ 37 h 220"/>
                  <a:gd name="T46" fmla="*/ 126 w 221"/>
                  <a:gd name="T47" fmla="*/ 34 h 220"/>
                  <a:gd name="T48" fmla="*/ 112 w 221"/>
                  <a:gd name="T49" fmla="*/ 6 h 220"/>
                  <a:gd name="T50" fmla="*/ 88 w 221"/>
                  <a:gd name="T51" fmla="*/ 2 h 220"/>
                  <a:gd name="T52" fmla="*/ 83 w 221"/>
                  <a:gd name="T53" fmla="*/ 29 h 220"/>
                  <a:gd name="T54" fmla="*/ 68 w 221"/>
                  <a:gd name="T55" fmla="*/ 46 h 220"/>
                  <a:gd name="T56" fmla="*/ 38 w 221"/>
                  <a:gd name="T57" fmla="*/ 35 h 220"/>
                  <a:gd name="T58" fmla="*/ 19 w 221"/>
                  <a:gd name="T59" fmla="*/ 49 h 220"/>
                  <a:gd name="T60" fmla="*/ 34 w 221"/>
                  <a:gd name="T61" fmla="*/ 72 h 220"/>
                  <a:gd name="T62" fmla="*/ 35 w 221"/>
                  <a:gd name="T63" fmla="*/ 96 h 220"/>
                  <a:gd name="T64" fmla="*/ 6 w 221"/>
                  <a:gd name="T65" fmla="*/ 109 h 220"/>
                  <a:gd name="T66" fmla="*/ 3 w 221"/>
                  <a:gd name="T67" fmla="*/ 132 h 220"/>
                  <a:gd name="T68" fmla="*/ 30 w 221"/>
                  <a:gd name="T69" fmla="*/ 137 h 220"/>
                  <a:gd name="T70" fmla="*/ 46 w 221"/>
                  <a:gd name="T71" fmla="*/ 152 h 220"/>
                  <a:gd name="T72" fmla="*/ 46 w 221"/>
                  <a:gd name="T73" fmla="*/ 166 h 220"/>
                  <a:gd name="T74" fmla="*/ 37 w 221"/>
                  <a:gd name="T75" fmla="*/ 192 h 220"/>
                  <a:gd name="T76" fmla="*/ 78 w 221"/>
                  <a:gd name="T77" fmla="*/ 85 h 220"/>
                  <a:gd name="T78" fmla="*/ 142 w 221"/>
                  <a:gd name="T79" fmla="*/ 13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 h="220">
                    <a:moveTo>
                      <a:pt x="37" y="192"/>
                    </a:moveTo>
                    <a:cubicBezTo>
                      <a:pt x="50" y="202"/>
                      <a:pt x="50" y="202"/>
                      <a:pt x="50" y="202"/>
                    </a:cubicBezTo>
                    <a:cubicBezTo>
                      <a:pt x="52" y="203"/>
                      <a:pt x="56" y="203"/>
                      <a:pt x="59" y="201"/>
                    </a:cubicBezTo>
                    <a:cubicBezTo>
                      <a:pt x="73" y="186"/>
                      <a:pt x="73" y="186"/>
                      <a:pt x="73" y="186"/>
                    </a:cubicBezTo>
                    <a:cubicBezTo>
                      <a:pt x="78" y="181"/>
                      <a:pt x="82" y="181"/>
                      <a:pt x="85" y="183"/>
                    </a:cubicBezTo>
                    <a:cubicBezTo>
                      <a:pt x="86" y="183"/>
                      <a:pt x="86" y="183"/>
                      <a:pt x="86" y="183"/>
                    </a:cubicBezTo>
                    <a:cubicBezTo>
                      <a:pt x="89" y="184"/>
                      <a:pt x="92" y="185"/>
                      <a:pt x="95" y="185"/>
                    </a:cubicBezTo>
                    <a:cubicBezTo>
                      <a:pt x="95" y="185"/>
                      <a:pt x="95" y="185"/>
                      <a:pt x="95" y="185"/>
                    </a:cubicBezTo>
                    <a:cubicBezTo>
                      <a:pt x="99" y="186"/>
                      <a:pt x="103" y="188"/>
                      <a:pt x="105" y="195"/>
                    </a:cubicBezTo>
                    <a:cubicBezTo>
                      <a:pt x="109" y="214"/>
                      <a:pt x="109" y="214"/>
                      <a:pt x="109" y="214"/>
                    </a:cubicBezTo>
                    <a:cubicBezTo>
                      <a:pt x="110" y="218"/>
                      <a:pt x="114" y="220"/>
                      <a:pt x="116" y="220"/>
                    </a:cubicBezTo>
                    <a:cubicBezTo>
                      <a:pt x="133" y="218"/>
                      <a:pt x="133" y="218"/>
                      <a:pt x="133" y="218"/>
                    </a:cubicBezTo>
                    <a:cubicBezTo>
                      <a:pt x="135" y="217"/>
                      <a:pt x="138" y="214"/>
                      <a:pt x="138" y="210"/>
                    </a:cubicBezTo>
                    <a:cubicBezTo>
                      <a:pt x="138" y="191"/>
                      <a:pt x="138" y="191"/>
                      <a:pt x="138" y="191"/>
                    </a:cubicBezTo>
                    <a:cubicBezTo>
                      <a:pt x="138" y="184"/>
                      <a:pt x="141" y="181"/>
                      <a:pt x="144" y="179"/>
                    </a:cubicBezTo>
                    <a:cubicBezTo>
                      <a:pt x="144" y="179"/>
                      <a:pt x="145" y="179"/>
                      <a:pt x="145" y="179"/>
                    </a:cubicBezTo>
                    <a:cubicBezTo>
                      <a:pt x="147" y="177"/>
                      <a:pt x="150" y="176"/>
                      <a:pt x="153" y="174"/>
                    </a:cubicBezTo>
                    <a:cubicBezTo>
                      <a:pt x="153" y="174"/>
                      <a:pt x="153" y="174"/>
                      <a:pt x="153" y="174"/>
                    </a:cubicBezTo>
                    <a:cubicBezTo>
                      <a:pt x="156" y="172"/>
                      <a:pt x="161" y="171"/>
                      <a:pt x="167" y="174"/>
                    </a:cubicBezTo>
                    <a:cubicBezTo>
                      <a:pt x="183" y="184"/>
                      <a:pt x="183" y="184"/>
                      <a:pt x="183" y="184"/>
                    </a:cubicBezTo>
                    <a:cubicBezTo>
                      <a:pt x="187" y="186"/>
                      <a:pt x="191" y="185"/>
                      <a:pt x="192" y="183"/>
                    </a:cubicBezTo>
                    <a:cubicBezTo>
                      <a:pt x="202" y="170"/>
                      <a:pt x="202" y="170"/>
                      <a:pt x="202" y="170"/>
                    </a:cubicBezTo>
                    <a:cubicBezTo>
                      <a:pt x="204" y="169"/>
                      <a:pt x="204" y="164"/>
                      <a:pt x="201" y="161"/>
                    </a:cubicBezTo>
                    <a:cubicBezTo>
                      <a:pt x="187" y="148"/>
                      <a:pt x="187" y="148"/>
                      <a:pt x="187" y="148"/>
                    </a:cubicBezTo>
                    <a:cubicBezTo>
                      <a:pt x="182" y="143"/>
                      <a:pt x="182" y="139"/>
                      <a:pt x="183" y="135"/>
                    </a:cubicBezTo>
                    <a:cubicBezTo>
                      <a:pt x="183" y="135"/>
                      <a:pt x="183" y="135"/>
                      <a:pt x="183" y="134"/>
                    </a:cubicBezTo>
                    <a:cubicBezTo>
                      <a:pt x="184" y="131"/>
                      <a:pt x="185" y="128"/>
                      <a:pt x="186" y="126"/>
                    </a:cubicBezTo>
                    <a:cubicBezTo>
                      <a:pt x="186" y="125"/>
                      <a:pt x="186" y="125"/>
                      <a:pt x="186" y="125"/>
                    </a:cubicBezTo>
                    <a:cubicBezTo>
                      <a:pt x="187" y="121"/>
                      <a:pt x="189" y="117"/>
                      <a:pt x="196" y="116"/>
                    </a:cubicBezTo>
                    <a:cubicBezTo>
                      <a:pt x="215" y="111"/>
                      <a:pt x="215" y="111"/>
                      <a:pt x="215" y="111"/>
                    </a:cubicBezTo>
                    <a:cubicBezTo>
                      <a:pt x="218" y="110"/>
                      <a:pt x="221" y="106"/>
                      <a:pt x="220" y="104"/>
                    </a:cubicBezTo>
                    <a:cubicBezTo>
                      <a:pt x="218" y="88"/>
                      <a:pt x="218" y="88"/>
                      <a:pt x="218" y="88"/>
                    </a:cubicBezTo>
                    <a:cubicBezTo>
                      <a:pt x="218" y="85"/>
                      <a:pt x="215" y="82"/>
                      <a:pt x="211" y="82"/>
                    </a:cubicBezTo>
                    <a:cubicBezTo>
                      <a:pt x="191" y="83"/>
                      <a:pt x="191" y="83"/>
                      <a:pt x="191" y="83"/>
                    </a:cubicBezTo>
                    <a:cubicBezTo>
                      <a:pt x="184" y="83"/>
                      <a:pt x="181" y="80"/>
                      <a:pt x="180" y="76"/>
                    </a:cubicBezTo>
                    <a:cubicBezTo>
                      <a:pt x="180" y="76"/>
                      <a:pt x="179" y="76"/>
                      <a:pt x="179" y="76"/>
                    </a:cubicBezTo>
                    <a:cubicBezTo>
                      <a:pt x="178" y="73"/>
                      <a:pt x="176" y="70"/>
                      <a:pt x="175" y="68"/>
                    </a:cubicBezTo>
                    <a:cubicBezTo>
                      <a:pt x="175" y="67"/>
                      <a:pt x="175" y="67"/>
                      <a:pt x="175" y="67"/>
                    </a:cubicBezTo>
                    <a:cubicBezTo>
                      <a:pt x="172" y="64"/>
                      <a:pt x="171" y="60"/>
                      <a:pt x="175" y="53"/>
                    </a:cubicBezTo>
                    <a:cubicBezTo>
                      <a:pt x="185" y="37"/>
                      <a:pt x="185" y="37"/>
                      <a:pt x="185" y="37"/>
                    </a:cubicBezTo>
                    <a:cubicBezTo>
                      <a:pt x="187" y="34"/>
                      <a:pt x="186" y="29"/>
                      <a:pt x="184" y="28"/>
                    </a:cubicBezTo>
                    <a:cubicBezTo>
                      <a:pt x="171" y="18"/>
                      <a:pt x="171" y="18"/>
                      <a:pt x="171" y="18"/>
                    </a:cubicBezTo>
                    <a:cubicBezTo>
                      <a:pt x="169" y="17"/>
                      <a:pt x="164" y="16"/>
                      <a:pt x="162" y="19"/>
                    </a:cubicBezTo>
                    <a:cubicBezTo>
                      <a:pt x="148" y="34"/>
                      <a:pt x="148" y="34"/>
                      <a:pt x="148" y="34"/>
                    </a:cubicBezTo>
                    <a:cubicBezTo>
                      <a:pt x="143" y="38"/>
                      <a:pt x="139" y="38"/>
                      <a:pt x="135" y="37"/>
                    </a:cubicBezTo>
                    <a:cubicBezTo>
                      <a:pt x="135" y="37"/>
                      <a:pt x="135" y="37"/>
                      <a:pt x="135" y="37"/>
                    </a:cubicBezTo>
                    <a:cubicBezTo>
                      <a:pt x="132" y="36"/>
                      <a:pt x="129" y="35"/>
                      <a:pt x="126" y="34"/>
                    </a:cubicBezTo>
                    <a:cubicBezTo>
                      <a:pt x="126" y="34"/>
                      <a:pt x="126" y="34"/>
                      <a:pt x="126" y="34"/>
                    </a:cubicBezTo>
                    <a:cubicBezTo>
                      <a:pt x="121" y="34"/>
                      <a:pt x="118" y="32"/>
                      <a:pt x="116" y="24"/>
                    </a:cubicBezTo>
                    <a:cubicBezTo>
                      <a:pt x="112" y="6"/>
                      <a:pt x="112" y="6"/>
                      <a:pt x="112" y="6"/>
                    </a:cubicBezTo>
                    <a:cubicBezTo>
                      <a:pt x="111" y="2"/>
                      <a:pt x="107" y="0"/>
                      <a:pt x="104" y="0"/>
                    </a:cubicBezTo>
                    <a:cubicBezTo>
                      <a:pt x="88" y="2"/>
                      <a:pt x="88" y="2"/>
                      <a:pt x="88" y="2"/>
                    </a:cubicBezTo>
                    <a:cubicBezTo>
                      <a:pt x="86" y="2"/>
                      <a:pt x="83" y="6"/>
                      <a:pt x="83" y="9"/>
                    </a:cubicBezTo>
                    <a:cubicBezTo>
                      <a:pt x="83" y="29"/>
                      <a:pt x="83" y="29"/>
                      <a:pt x="83" y="29"/>
                    </a:cubicBezTo>
                    <a:cubicBezTo>
                      <a:pt x="83" y="36"/>
                      <a:pt x="80" y="39"/>
                      <a:pt x="77" y="41"/>
                    </a:cubicBezTo>
                    <a:cubicBezTo>
                      <a:pt x="73" y="42"/>
                      <a:pt x="70" y="44"/>
                      <a:pt x="68" y="46"/>
                    </a:cubicBezTo>
                    <a:cubicBezTo>
                      <a:pt x="64" y="48"/>
                      <a:pt x="60" y="49"/>
                      <a:pt x="54" y="46"/>
                    </a:cubicBezTo>
                    <a:cubicBezTo>
                      <a:pt x="38" y="35"/>
                      <a:pt x="38" y="35"/>
                      <a:pt x="38" y="35"/>
                    </a:cubicBezTo>
                    <a:cubicBezTo>
                      <a:pt x="34" y="33"/>
                      <a:pt x="30" y="35"/>
                      <a:pt x="29" y="36"/>
                    </a:cubicBezTo>
                    <a:cubicBezTo>
                      <a:pt x="19" y="49"/>
                      <a:pt x="19" y="49"/>
                      <a:pt x="19" y="49"/>
                    </a:cubicBezTo>
                    <a:cubicBezTo>
                      <a:pt x="17" y="51"/>
                      <a:pt x="17" y="56"/>
                      <a:pt x="20" y="59"/>
                    </a:cubicBezTo>
                    <a:cubicBezTo>
                      <a:pt x="34" y="72"/>
                      <a:pt x="34" y="72"/>
                      <a:pt x="34" y="72"/>
                    </a:cubicBezTo>
                    <a:cubicBezTo>
                      <a:pt x="38" y="76"/>
                      <a:pt x="39" y="80"/>
                      <a:pt x="38" y="83"/>
                    </a:cubicBezTo>
                    <a:cubicBezTo>
                      <a:pt x="37" y="87"/>
                      <a:pt x="36" y="91"/>
                      <a:pt x="35" y="96"/>
                    </a:cubicBezTo>
                    <a:cubicBezTo>
                      <a:pt x="34" y="99"/>
                      <a:pt x="32" y="103"/>
                      <a:pt x="25" y="104"/>
                    </a:cubicBezTo>
                    <a:cubicBezTo>
                      <a:pt x="6" y="109"/>
                      <a:pt x="6" y="109"/>
                      <a:pt x="6" y="109"/>
                    </a:cubicBezTo>
                    <a:cubicBezTo>
                      <a:pt x="2" y="110"/>
                      <a:pt x="0" y="113"/>
                      <a:pt x="1" y="116"/>
                    </a:cubicBezTo>
                    <a:cubicBezTo>
                      <a:pt x="3" y="132"/>
                      <a:pt x="3" y="132"/>
                      <a:pt x="3" y="132"/>
                    </a:cubicBezTo>
                    <a:cubicBezTo>
                      <a:pt x="3" y="134"/>
                      <a:pt x="6" y="138"/>
                      <a:pt x="10" y="138"/>
                    </a:cubicBezTo>
                    <a:cubicBezTo>
                      <a:pt x="30" y="137"/>
                      <a:pt x="30" y="137"/>
                      <a:pt x="30" y="137"/>
                    </a:cubicBezTo>
                    <a:cubicBezTo>
                      <a:pt x="37" y="137"/>
                      <a:pt x="40" y="140"/>
                      <a:pt x="41" y="144"/>
                    </a:cubicBezTo>
                    <a:cubicBezTo>
                      <a:pt x="43" y="147"/>
                      <a:pt x="44" y="150"/>
                      <a:pt x="46" y="152"/>
                    </a:cubicBezTo>
                    <a:cubicBezTo>
                      <a:pt x="46" y="153"/>
                      <a:pt x="46" y="153"/>
                      <a:pt x="46" y="153"/>
                    </a:cubicBezTo>
                    <a:cubicBezTo>
                      <a:pt x="49" y="156"/>
                      <a:pt x="50" y="160"/>
                      <a:pt x="46" y="166"/>
                    </a:cubicBezTo>
                    <a:cubicBezTo>
                      <a:pt x="36" y="183"/>
                      <a:pt x="36" y="183"/>
                      <a:pt x="36" y="183"/>
                    </a:cubicBezTo>
                    <a:cubicBezTo>
                      <a:pt x="34" y="186"/>
                      <a:pt x="35" y="190"/>
                      <a:pt x="37" y="192"/>
                    </a:cubicBezTo>
                    <a:close/>
                    <a:moveTo>
                      <a:pt x="86" y="142"/>
                    </a:moveTo>
                    <a:cubicBezTo>
                      <a:pt x="68" y="128"/>
                      <a:pt x="65" y="103"/>
                      <a:pt x="78" y="85"/>
                    </a:cubicBezTo>
                    <a:cubicBezTo>
                      <a:pt x="92" y="68"/>
                      <a:pt x="117" y="64"/>
                      <a:pt x="135" y="78"/>
                    </a:cubicBezTo>
                    <a:cubicBezTo>
                      <a:pt x="152" y="92"/>
                      <a:pt x="156" y="117"/>
                      <a:pt x="142" y="134"/>
                    </a:cubicBezTo>
                    <a:cubicBezTo>
                      <a:pt x="129" y="152"/>
                      <a:pt x="103" y="155"/>
                      <a:pt x="86" y="142"/>
                    </a:cubicBezTo>
                    <a:close/>
                  </a:path>
                </a:pathLst>
              </a:custGeom>
              <a:solidFill>
                <a:srgbClr val="D83B01"/>
              </a:solidFill>
              <a:ln>
                <a:noFill/>
              </a:ln>
            </p:spPr>
            <p:txBody>
              <a:bodyPr vert="horz" wrap="square" lIns="91440" tIns="45720" rIns="91440" bIns="45720" numCol="1" anchor="t" anchorCtr="0" compatLnSpc="1">
                <a:prstTxWarp prst="textNoShape">
                  <a:avLst/>
                </a:prstTxWarp>
              </a:bodyPr>
              <a:lstStyle/>
              <a:p>
                <a:endParaRPr lang="en-US" sz="2400">
                  <a:solidFill>
                    <a:srgbClr val="FFFFFF"/>
                  </a:solidFill>
                </a:endParaRPr>
              </a:p>
            </p:txBody>
          </p:sp>
          <p:sp>
            <p:nvSpPr>
              <p:cNvPr id="24" name="Freeform 6"/>
              <p:cNvSpPr>
                <a:spLocks noEditPoints="1"/>
              </p:cNvSpPr>
              <p:nvPr userDrawn="1"/>
            </p:nvSpPr>
            <p:spPr bwMode="auto">
              <a:xfrm>
                <a:off x="9758363" y="8366126"/>
                <a:ext cx="1060450" cy="1062038"/>
              </a:xfrm>
              <a:custGeom>
                <a:avLst/>
                <a:gdLst>
                  <a:gd name="T0" fmla="*/ 264 w 302"/>
                  <a:gd name="T1" fmla="*/ 100 h 302"/>
                  <a:gd name="T2" fmla="*/ 274 w 302"/>
                  <a:gd name="T3" fmla="*/ 69 h 302"/>
                  <a:gd name="T4" fmla="*/ 248 w 302"/>
                  <a:gd name="T5" fmla="*/ 61 h 302"/>
                  <a:gd name="T6" fmla="*/ 233 w 302"/>
                  <a:gd name="T7" fmla="*/ 47 h 302"/>
                  <a:gd name="T8" fmla="*/ 224 w 302"/>
                  <a:gd name="T9" fmla="*/ 22 h 302"/>
                  <a:gd name="T10" fmla="*/ 196 w 302"/>
                  <a:gd name="T11" fmla="*/ 35 h 302"/>
                  <a:gd name="T12" fmla="*/ 180 w 302"/>
                  <a:gd name="T13" fmla="*/ 6 h 302"/>
                  <a:gd name="T14" fmla="*/ 157 w 302"/>
                  <a:gd name="T15" fmla="*/ 19 h 302"/>
                  <a:gd name="T16" fmla="*/ 136 w 302"/>
                  <a:gd name="T17" fmla="*/ 20 h 302"/>
                  <a:gd name="T18" fmla="*/ 112 w 302"/>
                  <a:gd name="T19" fmla="*/ 8 h 302"/>
                  <a:gd name="T20" fmla="*/ 101 w 302"/>
                  <a:gd name="T21" fmla="*/ 38 h 302"/>
                  <a:gd name="T22" fmla="*/ 69 w 302"/>
                  <a:gd name="T23" fmla="*/ 28 h 302"/>
                  <a:gd name="T24" fmla="*/ 62 w 302"/>
                  <a:gd name="T25" fmla="*/ 54 h 302"/>
                  <a:gd name="T26" fmla="*/ 48 w 302"/>
                  <a:gd name="T27" fmla="*/ 69 h 302"/>
                  <a:gd name="T28" fmla="*/ 23 w 302"/>
                  <a:gd name="T29" fmla="*/ 78 h 302"/>
                  <a:gd name="T30" fmla="*/ 36 w 302"/>
                  <a:gd name="T31" fmla="*/ 107 h 302"/>
                  <a:gd name="T32" fmla="*/ 6 w 302"/>
                  <a:gd name="T33" fmla="*/ 122 h 302"/>
                  <a:gd name="T34" fmla="*/ 20 w 302"/>
                  <a:gd name="T35" fmla="*/ 145 h 302"/>
                  <a:gd name="T36" fmla="*/ 20 w 302"/>
                  <a:gd name="T37" fmla="*/ 166 h 302"/>
                  <a:gd name="T38" fmla="*/ 9 w 302"/>
                  <a:gd name="T39" fmla="*/ 190 h 302"/>
                  <a:gd name="T40" fmla="*/ 38 w 302"/>
                  <a:gd name="T41" fmla="*/ 201 h 302"/>
                  <a:gd name="T42" fmla="*/ 28 w 302"/>
                  <a:gd name="T43" fmla="*/ 233 h 302"/>
                  <a:gd name="T44" fmla="*/ 54 w 302"/>
                  <a:gd name="T45" fmla="*/ 240 h 302"/>
                  <a:gd name="T46" fmla="*/ 69 w 302"/>
                  <a:gd name="T47" fmla="*/ 254 h 302"/>
                  <a:gd name="T48" fmla="*/ 78 w 302"/>
                  <a:gd name="T49" fmla="*/ 279 h 302"/>
                  <a:gd name="T50" fmla="*/ 107 w 302"/>
                  <a:gd name="T51" fmla="*/ 266 h 302"/>
                  <a:gd name="T52" fmla="*/ 123 w 302"/>
                  <a:gd name="T53" fmla="*/ 296 h 302"/>
                  <a:gd name="T54" fmla="*/ 146 w 302"/>
                  <a:gd name="T55" fmla="*/ 282 h 302"/>
                  <a:gd name="T56" fmla="*/ 166 w 302"/>
                  <a:gd name="T57" fmla="*/ 282 h 302"/>
                  <a:gd name="T58" fmla="*/ 191 w 302"/>
                  <a:gd name="T59" fmla="*/ 293 h 302"/>
                  <a:gd name="T60" fmla="*/ 202 w 302"/>
                  <a:gd name="T61" fmla="*/ 264 h 302"/>
                  <a:gd name="T62" fmla="*/ 233 w 302"/>
                  <a:gd name="T63" fmla="*/ 274 h 302"/>
                  <a:gd name="T64" fmla="*/ 241 w 302"/>
                  <a:gd name="T65" fmla="*/ 248 h 302"/>
                  <a:gd name="T66" fmla="*/ 255 w 302"/>
                  <a:gd name="T67" fmla="*/ 233 h 302"/>
                  <a:gd name="T68" fmla="*/ 280 w 302"/>
                  <a:gd name="T69" fmla="*/ 224 h 302"/>
                  <a:gd name="T70" fmla="*/ 267 w 302"/>
                  <a:gd name="T71" fmla="*/ 195 h 302"/>
                  <a:gd name="T72" fmla="*/ 296 w 302"/>
                  <a:gd name="T73" fmla="*/ 180 h 302"/>
                  <a:gd name="T74" fmla="*/ 283 w 302"/>
                  <a:gd name="T75" fmla="*/ 156 h 302"/>
                  <a:gd name="T76" fmla="*/ 282 w 302"/>
                  <a:gd name="T77" fmla="*/ 136 h 302"/>
                  <a:gd name="T78" fmla="*/ 294 w 302"/>
                  <a:gd name="T79" fmla="*/ 111 h 302"/>
                  <a:gd name="T80" fmla="*/ 147 w 302"/>
                  <a:gd name="T81" fmla="*/ 176 h 302"/>
                  <a:gd name="T82" fmla="*/ 156 w 302"/>
                  <a:gd name="T83" fmla="*/ 125 h 302"/>
                  <a:gd name="T84" fmla="*/ 147 w 302"/>
                  <a:gd name="T85" fmla="*/ 17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2" h="302">
                    <a:moveTo>
                      <a:pt x="275" y="105"/>
                    </a:moveTo>
                    <a:cubicBezTo>
                      <a:pt x="270" y="103"/>
                      <a:pt x="265" y="101"/>
                      <a:pt x="264" y="100"/>
                    </a:cubicBezTo>
                    <a:cubicBezTo>
                      <a:pt x="264" y="99"/>
                      <a:pt x="264" y="92"/>
                      <a:pt x="267" y="87"/>
                    </a:cubicBezTo>
                    <a:cubicBezTo>
                      <a:pt x="274" y="69"/>
                      <a:pt x="274" y="69"/>
                      <a:pt x="274" y="69"/>
                    </a:cubicBezTo>
                    <a:cubicBezTo>
                      <a:pt x="276" y="63"/>
                      <a:pt x="274" y="60"/>
                      <a:pt x="268" y="60"/>
                    </a:cubicBezTo>
                    <a:cubicBezTo>
                      <a:pt x="248" y="61"/>
                      <a:pt x="248" y="61"/>
                      <a:pt x="248" y="61"/>
                    </a:cubicBezTo>
                    <a:cubicBezTo>
                      <a:pt x="243" y="62"/>
                      <a:pt x="237" y="62"/>
                      <a:pt x="237" y="61"/>
                    </a:cubicBezTo>
                    <a:cubicBezTo>
                      <a:pt x="236" y="60"/>
                      <a:pt x="233" y="53"/>
                      <a:pt x="233" y="47"/>
                    </a:cubicBezTo>
                    <a:cubicBezTo>
                      <a:pt x="233" y="28"/>
                      <a:pt x="233" y="28"/>
                      <a:pt x="233" y="28"/>
                    </a:cubicBezTo>
                    <a:cubicBezTo>
                      <a:pt x="233" y="22"/>
                      <a:pt x="229" y="20"/>
                      <a:pt x="224" y="22"/>
                    </a:cubicBezTo>
                    <a:cubicBezTo>
                      <a:pt x="207" y="31"/>
                      <a:pt x="207" y="31"/>
                      <a:pt x="207" y="31"/>
                    </a:cubicBezTo>
                    <a:cubicBezTo>
                      <a:pt x="202" y="34"/>
                      <a:pt x="197" y="35"/>
                      <a:pt x="196" y="35"/>
                    </a:cubicBezTo>
                    <a:cubicBezTo>
                      <a:pt x="194" y="34"/>
                      <a:pt x="190" y="29"/>
                      <a:pt x="188" y="24"/>
                    </a:cubicBezTo>
                    <a:cubicBezTo>
                      <a:pt x="180" y="6"/>
                      <a:pt x="180" y="6"/>
                      <a:pt x="180" y="6"/>
                    </a:cubicBezTo>
                    <a:cubicBezTo>
                      <a:pt x="178" y="1"/>
                      <a:pt x="173" y="0"/>
                      <a:pt x="170" y="4"/>
                    </a:cubicBezTo>
                    <a:cubicBezTo>
                      <a:pt x="157" y="19"/>
                      <a:pt x="157" y="19"/>
                      <a:pt x="157" y="19"/>
                    </a:cubicBezTo>
                    <a:cubicBezTo>
                      <a:pt x="153" y="23"/>
                      <a:pt x="149" y="27"/>
                      <a:pt x="148" y="27"/>
                    </a:cubicBezTo>
                    <a:cubicBezTo>
                      <a:pt x="147" y="27"/>
                      <a:pt x="140" y="24"/>
                      <a:pt x="136" y="20"/>
                    </a:cubicBezTo>
                    <a:cubicBezTo>
                      <a:pt x="122" y="6"/>
                      <a:pt x="122" y="6"/>
                      <a:pt x="122" y="6"/>
                    </a:cubicBezTo>
                    <a:cubicBezTo>
                      <a:pt x="118" y="2"/>
                      <a:pt x="114" y="3"/>
                      <a:pt x="112" y="8"/>
                    </a:cubicBezTo>
                    <a:cubicBezTo>
                      <a:pt x="106" y="27"/>
                      <a:pt x="106" y="27"/>
                      <a:pt x="106" y="27"/>
                    </a:cubicBezTo>
                    <a:cubicBezTo>
                      <a:pt x="104" y="32"/>
                      <a:pt x="102" y="37"/>
                      <a:pt x="101" y="38"/>
                    </a:cubicBezTo>
                    <a:cubicBezTo>
                      <a:pt x="100" y="38"/>
                      <a:pt x="93" y="38"/>
                      <a:pt x="88" y="35"/>
                    </a:cubicBezTo>
                    <a:cubicBezTo>
                      <a:pt x="69" y="28"/>
                      <a:pt x="69" y="28"/>
                      <a:pt x="69" y="28"/>
                    </a:cubicBezTo>
                    <a:cubicBezTo>
                      <a:pt x="64" y="26"/>
                      <a:pt x="60" y="28"/>
                      <a:pt x="61" y="34"/>
                    </a:cubicBezTo>
                    <a:cubicBezTo>
                      <a:pt x="62" y="54"/>
                      <a:pt x="62" y="54"/>
                      <a:pt x="62" y="54"/>
                    </a:cubicBezTo>
                    <a:cubicBezTo>
                      <a:pt x="63" y="59"/>
                      <a:pt x="62" y="65"/>
                      <a:pt x="61" y="66"/>
                    </a:cubicBezTo>
                    <a:cubicBezTo>
                      <a:pt x="61" y="66"/>
                      <a:pt x="54" y="69"/>
                      <a:pt x="48" y="69"/>
                    </a:cubicBezTo>
                    <a:cubicBezTo>
                      <a:pt x="28" y="69"/>
                      <a:pt x="28" y="69"/>
                      <a:pt x="28" y="69"/>
                    </a:cubicBezTo>
                    <a:cubicBezTo>
                      <a:pt x="23" y="69"/>
                      <a:pt x="20" y="73"/>
                      <a:pt x="23" y="78"/>
                    </a:cubicBezTo>
                    <a:cubicBezTo>
                      <a:pt x="32" y="95"/>
                      <a:pt x="32" y="95"/>
                      <a:pt x="32" y="95"/>
                    </a:cubicBezTo>
                    <a:cubicBezTo>
                      <a:pt x="34" y="100"/>
                      <a:pt x="36" y="105"/>
                      <a:pt x="36" y="107"/>
                    </a:cubicBezTo>
                    <a:cubicBezTo>
                      <a:pt x="35" y="108"/>
                      <a:pt x="30" y="112"/>
                      <a:pt x="25" y="114"/>
                    </a:cubicBezTo>
                    <a:cubicBezTo>
                      <a:pt x="6" y="122"/>
                      <a:pt x="6" y="122"/>
                      <a:pt x="6" y="122"/>
                    </a:cubicBezTo>
                    <a:cubicBezTo>
                      <a:pt x="1" y="124"/>
                      <a:pt x="0" y="129"/>
                      <a:pt x="5" y="132"/>
                    </a:cubicBezTo>
                    <a:cubicBezTo>
                      <a:pt x="20" y="145"/>
                      <a:pt x="20" y="145"/>
                      <a:pt x="20" y="145"/>
                    </a:cubicBezTo>
                    <a:cubicBezTo>
                      <a:pt x="24" y="149"/>
                      <a:pt x="27" y="153"/>
                      <a:pt x="27" y="154"/>
                    </a:cubicBezTo>
                    <a:cubicBezTo>
                      <a:pt x="28" y="155"/>
                      <a:pt x="24" y="162"/>
                      <a:pt x="20" y="166"/>
                    </a:cubicBezTo>
                    <a:cubicBezTo>
                      <a:pt x="6" y="180"/>
                      <a:pt x="6" y="180"/>
                      <a:pt x="6" y="180"/>
                    </a:cubicBezTo>
                    <a:cubicBezTo>
                      <a:pt x="2" y="184"/>
                      <a:pt x="4" y="188"/>
                      <a:pt x="9" y="190"/>
                    </a:cubicBezTo>
                    <a:cubicBezTo>
                      <a:pt x="28" y="196"/>
                      <a:pt x="28" y="196"/>
                      <a:pt x="28" y="196"/>
                    </a:cubicBezTo>
                    <a:cubicBezTo>
                      <a:pt x="33" y="198"/>
                      <a:pt x="38" y="200"/>
                      <a:pt x="38" y="201"/>
                    </a:cubicBezTo>
                    <a:cubicBezTo>
                      <a:pt x="39" y="202"/>
                      <a:pt x="38" y="209"/>
                      <a:pt x="36" y="214"/>
                    </a:cubicBezTo>
                    <a:cubicBezTo>
                      <a:pt x="28" y="233"/>
                      <a:pt x="28" y="233"/>
                      <a:pt x="28" y="233"/>
                    </a:cubicBezTo>
                    <a:cubicBezTo>
                      <a:pt x="26" y="238"/>
                      <a:pt x="29" y="242"/>
                      <a:pt x="35" y="241"/>
                    </a:cubicBezTo>
                    <a:cubicBezTo>
                      <a:pt x="54" y="240"/>
                      <a:pt x="54" y="240"/>
                      <a:pt x="54" y="240"/>
                    </a:cubicBezTo>
                    <a:cubicBezTo>
                      <a:pt x="60" y="240"/>
                      <a:pt x="65" y="240"/>
                      <a:pt x="66" y="241"/>
                    </a:cubicBezTo>
                    <a:cubicBezTo>
                      <a:pt x="67" y="242"/>
                      <a:pt x="69" y="248"/>
                      <a:pt x="69" y="254"/>
                    </a:cubicBezTo>
                    <a:cubicBezTo>
                      <a:pt x="69" y="274"/>
                      <a:pt x="69" y="274"/>
                      <a:pt x="69" y="274"/>
                    </a:cubicBezTo>
                    <a:cubicBezTo>
                      <a:pt x="69" y="279"/>
                      <a:pt x="73" y="282"/>
                      <a:pt x="78" y="279"/>
                    </a:cubicBezTo>
                    <a:cubicBezTo>
                      <a:pt x="96" y="270"/>
                      <a:pt x="96" y="270"/>
                      <a:pt x="96" y="270"/>
                    </a:cubicBezTo>
                    <a:cubicBezTo>
                      <a:pt x="101" y="268"/>
                      <a:pt x="106" y="266"/>
                      <a:pt x="107" y="266"/>
                    </a:cubicBezTo>
                    <a:cubicBezTo>
                      <a:pt x="108" y="267"/>
                      <a:pt x="113" y="272"/>
                      <a:pt x="115" y="277"/>
                    </a:cubicBezTo>
                    <a:cubicBezTo>
                      <a:pt x="123" y="296"/>
                      <a:pt x="123" y="296"/>
                      <a:pt x="123" y="296"/>
                    </a:cubicBezTo>
                    <a:cubicBezTo>
                      <a:pt x="125" y="301"/>
                      <a:pt x="129" y="302"/>
                      <a:pt x="133" y="297"/>
                    </a:cubicBezTo>
                    <a:cubicBezTo>
                      <a:pt x="146" y="282"/>
                      <a:pt x="146" y="282"/>
                      <a:pt x="146" y="282"/>
                    </a:cubicBezTo>
                    <a:cubicBezTo>
                      <a:pt x="150" y="278"/>
                      <a:pt x="154" y="275"/>
                      <a:pt x="155" y="275"/>
                    </a:cubicBezTo>
                    <a:cubicBezTo>
                      <a:pt x="156" y="275"/>
                      <a:pt x="162" y="278"/>
                      <a:pt x="166" y="282"/>
                    </a:cubicBezTo>
                    <a:cubicBezTo>
                      <a:pt x="180" y="296"/>
                      <a:pt x="180" y="296"/>
                      <a:pt x="180" y="296"/>
                    </a:cubicBezTo>
                    <a:cubicBezTo>
                      <a:pt x="184" y="300"/>
                      <a:pt x="189" y="298"/>
                      <a:pt x="191" y="293"/>
                    </a:cubicBezTo>
                    <a:cubicBezTo>
                      <a:pt x="197" y="274"/>
                      <a:pt x="197" y="274"/>
                      <a:pt x="197" y="274"/>
                    </a:cubicBezTo>
                    <a:cubicBezTo>
                      <a:pt x="199" y="269"/>
                      <a:pt x="201" y="264"/>
                      <a:pt x="202" y="264"/>
                    </a:cubicBezTo>
                    <a:cubicBezTo>
                      <a:pt x="203" y="263"/>
                      <a:pt x="210" y="264"/>
                      <a:pt x="215" y="266"/>
                    </a:cubicBezTo>
                    <a:cubicBezTo>
                      <a:pt x="233" y="274"/>
                      <a:pt x="233" y="274"/>
                      <a:pt x="233" y="274"/>
                    </a:cubicBezTo>
                    <a:cubicBezTo>
                      <a:pt x="239" y="276"/>
                      <a:pt x="243" y="273"/>
                      <a:pt x="242" y="267"/>
                    </a:cubicBezTo>
                    <a:cubicBezTo>
                      <a:pt x="241" y="248"/>
                      <a:pt x="241" y="248"/>
                      <a:pt x="241" y="248"/>
                    </a:cubicBezTo>
                    <a:cubicBezTo>
                      <a:pt x="240" y="242"/>
                      <a:pt x="241" y="237"/>
                      <a:pt x="241" y="236"/>
                    </a:cubicBezTo>
                    <a:cubicBezTo>
                      <a:pt x="242" y="235"/>
                      <a:pt x="249" y="233"/>
                      <a:pt x="255" y="233"/>
                    </a:cubicBezTo>
                    <a:cubicBezTo>
                      <a:pt x="274" y="233"/>
                      <a:pt x="274" y="233"/>
                      <a:pt x="274" y="233"/>
                    </a:cubicBezTo>
                    <a:cubicBezTo>
                      <a:pt x="280" y="233"/>
                      <a:pt x="283" y="229"/>
                      <a:pt x="280" y="224"/>
                    </a:cubicBezTo>
                    <a:cubicBezTo>
                      <a:pt x="271" y="206"/>
                      <a:pt x="271" y="206"/>
                      <a:pt x="271" y="206"/>
                    </a:cubicBezTo>
                    <a:cubicBezTo>
                      <a:pt x="268" y="201"/>
                      <a:pt x="267" y="196"/>
                      <a:pt x="267" y="195"/>
                    </a:cubicBezTo>
                    <a:cubicBezTo>
                      <a:pt x="268" y="194"/>
                      <a:pt x="273" y="189"/>
                      <a:pt x="278" y="187"/>
                    </a:cubicBezTo>
                    <a:cubicBezTo>
                      <a:pt x="296" y="180"/>
                      <a:pt x="296" y="180"/>
                      <a:pt x="296" y="180"/>
                    </a:cubicBezTo>
                    <a:cubicBezTo>
                      <a:pt x="302" y="177"/>
                      <a:pt x="302" y="173"/>
                      <a:pt x="298" y="169"/>
                    </a:cubicBezTo>
                    <a:cubicBezTo>
                      <a:pt x="283" y="156"/>
                      <a:pt x="283" y="156"/>
                      <a:pt x="283" y="156"/>
                    </a:cubicBezTo>
                    <a:cubicBezTo>
                      <a:pt x="279" y="152"/>
                      <a:pt x="275" y="148"/>
                      <a:pt x="275" y="147"/>
                    </a:cubicBezTo>
                    <a:cubicBezTo>
                      <a:pt x="275" y="146"/>
                      <a:pt x="278" y="140"/>
                      <a:pt x="282" y="136"/>
                    </a:cubicBezTo>
                    <a:cubicBezTo>
                      <a:pt x="296" y="122"/>
                      <a:pt x="296" y="122"/>
                      <a:pt x="296" y="122"/>
                    </a:cubicBezTo>
                    <a:cubicBezTo>
                      <a:pt x="300" y="118"/>
                      <a:pt x="299" y="113"/>
                      <a:pt x="294" y="111"/>
                    </a:cubicBezTo>
                    <a:lnTo>
                      <a:pt x="275" y="105"/>
                    </a:lnTo>
                    <a:close/>
                    <a:moveTo>
                      <a:pt x="147" y="176"/>
                    </a:moveTo>
                    <a:cubicBezTo>
                      <a:pt x="133" y="174"/>
                      <a:pt x="123" y="161"/>
                      <a:pt x="126" y="147"/>
                    </a:cubicBezTo>
                    <a:cubicBezTo>
                      <a:pt x="128" y="132"/>
                      <a:pt x="141" y="123"/>
                      <a:pt x="156" y="125"/>
                    </a:cubicBezTo>
                    <a:cubicBezTo>
                      <a:pt x="170" y="127"/>
                      <a:pt x="179" y="141"/>
                      <a:pt x="177" y="155"/>
                    </a:cubicBezTo>
                    <a:cubicBezTo>
                      <a:pt x="175" y="169"/>
                      <a:pt x="161" y="179"/>
                      <a:pt x="147" y="176"/>
                    </a:cubicBezTo>
                    <a:close/>
                  </a:path>
                </a:pathLst>
              </a:custGeom>
              <a:solidFill>
                <a:srgbClr val="B4009E"/>
              </a:solidFill>
              <a:ln>
                <a:noFill/>
              </a:ln>
            </p:spPr>
            <p:txBody>
              <a:bodyPr vert="horz" wrap="square" lIns="91440" tIns="45720" rIns="91440" bIns="45720" numCol="1" anchor="t" anchorCtr="0" compatLnSpc="1">
                <a:prstTxWarp prst="textNoShape">
                  <a:avLst/>
                </a:prstTxWarp>
              </a:bodyPr>
              <a:lstStyle/>
              <a:p>
                <a:endParaRPr lang="en-US" sz="2400">
                  <a:solidFill>
                    <a:srgbClr val="FFFFFF"/>
                  </a:solidFill>
                </a:endParaRPr>
              </a:p>
            </p:txBody>
          </p:sp>
          <p:sp>
            <p:nvSpPr>
              <p:cNvPr id="25" name="Freeform 7"/>
              <p:cNvSpPr>
                <a:spLocks noEditPoints="1"/>
              </p:cNvSpPr>
              <p:nvPr userDrawn="1"/>
            </p:nvSpPr>
            <p:spPr bwMode="auto">
              <a:xfrm>
                <a:off x="11022013" y="8059738"/>
                <a:ext cx="1547812" cy="1550988"/>
              </a:xfrm>
              <a:custGeom>
                <a:avLst/>
                <a:gdLst>
                  <a:gd name="T0" fmla="*/ 434 w 441"/>
                  <a:gd name="T1" fmla="*/ 201 h 441"/>
                  <a:gd name="T2" fmla="*/ 425 w 441"/>
                  <a:gd name="T3" fmla="*/ 156 h 441"/>
                  <a:gd name="T4" fmla="*/ 410 w 441"/>
                  <a:gd name="T5" fmla="*/ 120 h 441"/>
                  <a:gd name="T6" fmla="*/ 385 w 441"/>
                  <a:gd name="T7" fmla="*/ 84 h 441"/>
                  <a:gd name="T8" fmla="*/ 357 w 441"/>
                  <a:gd name="T9" fmla="*/ 56 h 441"/>
                  <a:gd name="T10" fmla="*/ 320 w 441"/>
                  <a:gd name="T11" fmla="*/ 30 h 441"/>
                  <a:gd name="T12" fmla="*/ 283 w 441"/>
                  <a:gd name="T13" fmla="*/ 16 h 441"/>
                  <a:gd name="T14" fmla="*/ 240 w 441"/>
                  <a:gd name="T15" fmla="*/ 7 h 441"/>
                  <a:gd name="T16" fmla="*/ 201 w 441"/>
                  <a:gd name="T17" fmla="*/ 7 h 441"/>
                  <a:gd name="T18" fmla="*/ 156 w 441"/>
                  <a:gd name="T19" fmla="*/ 16 h 441"/>
                  <a:gd name="T20" fmla="*/ 120 w 441"/>
                  <a:gd name="T21" fmla="*/ 31 h 441"/>
                  <a:gd name="T22" fmla="*/ 84 w 441"/>
                  <a:gd name="T23" fmla="*/ 56 h 441"/>
                  <a:gd name="T24" fmla="*/ 56 w 441"/>
                  <a:gd name="T25" fmla="*/ 84 h 441"/>
                  <a:gd name="T26" fmla="*/ 31 w 441"/>
                  <a:gd name="T27" fmla="*/ 122 h 441"/>
                  <a:gd name="T28" fmla="*/ 16 w 441"/>
                  <a:gd name="T29" fmla="*/ 158 h 441"/>
                  <a:gd name="T30" fmla="*/ 7 w 441"/>
                  <a:gd name="T31" fmla="*/ 201 h 441"/>
                  <a:gd name="T32" fmla="*/ 7 w 441"/>
                  <a:gd name="T33" fmla="*/ 240 h 441"/>
                  <a:gd name="T34" fmla="*/ 16 w 441"/>
                  <a:gd name="T35" fmla="*/ 285 h 441"/>
                  <a:gd name="T36" fmla="*/ 32 w 441"/>
                  <a:gd name="T37" fmla="*/ 321 h 441"/>
                  <a:gd name="T38" fmla="*/ 56 w 441"/>
                  <a:gd name="T39" fmla="*/ 357 h 441"/>
                  <a:gd name="T40" fmla="*/ 84 w 441"/>
                  <a:gd name="T41" fmla="*/ 385 h 441"/>
                  <a:gd name="T42" fmla="*/ 122 w 441"/>
                  <a:gd name="T43" fmla="*/ 411 h 441"/>
                  <a:gd name="T44" fmla="*/ 158 w 441"/>
                  <a:gd name="T45" fmla="*/ 425 h 441"/>
                  <a:gd name="T46" fmla="*/ 201 w 441"/>
                  <a:gd name="T47" fmla="*/ 434 h 441"/>
                  <a:gd name="T48" fmla="*/ 240 w 441"/>
                  <a:gd name="T49" fmla="*/ 434 h 441"/>
                  <a:gd name="T50" fmla="*/ 285 w 441"/>
                  <a:gd name="T51" fmla="*/ 425 h 441"/>
                  <a:gd name="T52" fmla="*/ 321 w 441"/>
                  <a:gd name="T53" fmla="*/ 410 h 441"/>
                  <a:gd name="T54" fmla="*/ 357 w 441"/>
                  <a:gd name="T55" fmla="*/ 385 h 441"/>
                  <a:gd name="T56" fmla="*/ 385 w 441"/>
                  <a:gd name="T57" fmla="*/ 357 h 441"/>
                  <a:gd name="T58" fmla="*/ 411 w 441"/>
                  <a:gd name="T59" fmla="*/ 319 h 441"/>
                  <a:gd name="T60" fmla="*/ 426 w 441"/>
                  <a:gd name="T61" fmla="*/ 283 h 441"/>
                  <a:gd name="T62" fmla="*/ 434 w 441"/>
                  <a:gd name="T63" fmla="*/ 240 h 441"/>
                  <a:gd name="T64" fmla="*/ 356 w 441"/>
                  <a:gd name="T65" fmla="*/ 256 h 441"/>
                  <a:gd name="T66" fmla="*/ 284 w 441"/>
                  <a:gd name="T67" fmla="*/ 213 h 441"/>
                  <a:gd name="T68" fmla="*/ 361 w 441"/>
                  <a:gd name="T69" fmla="*/ 220 h 441"/>
                  <a:gd name="T70" fmla="*/ 275 w 441"/>
                  <a:gd name="T71" fmla="*/ 335 h 441"/>
                  <a:gd name="T72" fmla="*/ 335 w 441"/>
                  <a:gd name="T73" fmla="*/ 276 h 441"/>
                  <a:gd name="T74" fmla="*/ 178 w 441"/>
                  <a:gd name="T75" fmla="*/ 341 h 441"/>
                  <a:gd name="T76" fmla="*/ 263 w 441"/>
                  <a:gd name="T77" fmla="*/ 341 h 441"/>
                  <a:gd name="T78" fmla="*/ 185 w 441"/>
                  <a:gd name="T79" fmla="*/ 358 h 441"/>
                  <a:gd name="T80" fmla="*/ 186 w 441"/>
                  <a:gd name="T81" fmla="*/ 220 h 441"/>
                  <a:gd name="T82" fmla="*/ 221 w 441"/>
                  <a:gd name="T83" fmla="*/ 255 h 441"/>
                  <a:gd name="T84" fmla="*/ 106 w 441"/>
                  <a:gd name="T85" fmla="*/ 277 h 441"/>
                  <a:gd name="T86" fmla="*/ 165 w 441"/>
                  <a:gd name="T87" fmla="*/ 337 h 441"/>
                  <a:gd name="T88" fmla="*/ 100 w 441"/>
                  <a:gd name="T89" fmla="*/ 180 h 441"/>
                  <a:gd name="T90" fmla="*/ 100 w 441"/>
                  <a:gd name="T91" fmla="*/ 264 h 441"/>
                  <a:gd name="T92" fmla="*/ 83 w 441"/>
                  <a:gd name="T93" fmla="*/ 187 h 441"/>
                  <a:gd name="T94" fmla="*/ 148 w 441"/>
                  <a:gd name="T95" fmla="*/ 100 h 441"/>
                  <a:gd name="T96" fmla="*/ 168 w 441"/>
                  <a:gd name="T97" fmla="*/ 182 h 441"/>
                  <a:gd name="T98" fmla="*/ 119 w 441"/>
                  <a:gd name="T99" fmla="*/ 122 h 441"/>
                  <a:gd name="T100" fmla="*/ 211 w 441"/>
                  <a:gd name="T101" fmla="*/ 157 h 441"/>
                  <a:gd name="T102" fmla="*/ 219 w 441"/>
                  <a:gd name="T103" fmla="*/ 80 h 441"/>
                  <a:gd name="T104" fmla="*/ 319 w 441"/>
                  <a:gd name="T105" fmla="*/ 121 h 441"/>
                  <a:gd name="T106" fmla="*/ 270 w 441"/>
                  <a:gd name="T107" fmla="*/ 181 h 441"/>
                  <a:gd name="T108" fmla="*/ 290 w 441"/>
                  <a:gd name="T109" fmla="*/ 99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1" h="441">
                    <a:moveTo>
                      <a:pt x="441" y="232"/>
                    </a:moveTo>
                    <a:cubicBezTo>
                      <a:pt x="441" y="209"/>
                      <a:pt x="441" y="209"/>
                      <a:pt x="441" y="209"/>
                    </a:cubicBezTo>
                    <a:cubicBezTo>
                      <a:pt x="441" y="205"/>
                      <a:pt x="438" y="201"/>
                      <a:pt x="434" y="201"/>
                    </a:cubicBezTo>
                    <a:cubicBezTo>
                      <a:pt x="401" y="196"/>
                      <a:pt x="401" y="196"/>
                      <a:pt x="401" y="196"/>
                    </a:cubicBezTo>
                    <a:cubicBezTo>
                      <a:pt x="400" y="188"/>
                      <a:pt x="398" y="181"/>
                      <a:pt x="396" y="173"/>
                    </a:cubicBezTo>
                    <a:cubicBezTo>
                      <a:pt x="425" y="156"/>
                      <a:pt x="425" y="156"/>
                      <a:pt x="425" y="156"/>
                    </a:cubicBezTo>
                    <a:cubicBezTo>
                      <a:pt x="428" y="154"/>
                      <a:pt x="430" y="149"/>
                      <a:pt x="428" y="145"/>
                    </a:cubicBezTo>
                    <a:cubicBezTo>
                      <a:pt x="420" y="125"/>
                      <a:pt x="420" y="125"/>
                      <a:pt x="420" y="125"/>
                    </a:cubicBezTo>
                    <a:cubicBezTo>
                      <a:pt x="418" y="121"/>
                      <a:pt x="414" y="119"/>
                      <a:pt x="410" y="120"/>
                    </a:cubicBezTo>
                    <a:cubicBezTo>
                      <a:pt x="377" y="128"/>
                      <a:pt x="377" y="128"/>
                      <a:pt x="377" y="128"/>
                    </a:cubicBezTo>
                    <a:cubicBezTo>
                      <a:pt x="374" y="122"/>
                      <a:pt x="370" y="116"/>
                      <a:pt x="365" y="110"/>
                    </a:cubicBezTo>
                    <a:cubicBezTo>
                      <a:pt x="385" y="84"/>
                      <a:pt x="385" y="84"/>
                      <a:pt x="385" y="84"/>
                    </a:cubicBezTo>
                    <a:cubicBezTo>
                      <a:pt x="388" y="80"/>
                      <a:pt x="387" y="75"/>
                      <a:pt x="385" y="72"/>
                    </a:cubicBezTo>
                    <a:cubicBezTo>
                      <a:pt x="369" y="56"/>
                      <a:pt x="369" y="56"/>
                      <a:pt x="369" y="56"/>
                    </a:cubicBezTo>
                    <a:cubicBezTo>
                      <a:pt x="366" y="54"/>
                      <a:pt x="361" y="53"/>
                      <a:pt x="357" y="56"/>
                    </a:cubicBezTo>
                    <a:cubicBezTo>
                      <a:pt x="331" y="76"/>
                      <a:pt x="331" y="76"/>
                      <a:pt x="331" y="76"/>
                    </a:cubicBezTo>
                    <a:cubicBezTo>
                      <a:pt x="325" y="71"/>
                      <a:pt x="318" y="67"/>
                      <a:pt x="311" y="63"/>
                    </a:cubicBezTo>
                    <a:cubicBezTo>
                      <a:pt x="320" y="30"/>
                      <a:pt x="320" y="30"/>
                      <a:pt x="320" y="30"/>
                    </a:cubicBezTo>
                    <a:cubicBezTo>
                      <a:pt x="321" y="26"/>
                      <a:pt x="318" y="22"/>
                      <a:pt x="314" y="20"/>
                    </a:cubicBezTo>
                    <a:cubicBezTo>
                      <a:pt x="294" y="12"/>
                      <a:pt x="294" y="12"/>
                      <a:pt x="294" y="12"/>
                    </a:cubicBezTo>
                    <a:cubicBezTo>
                      <a:pt x="290" y="10"/>
                      <a:pt x="285" y="12"/>
                      <a:pt x="283" y="16"/>
                    </a:cubicBezTo>
                    <a:cubicBezTo>
                      <a:pt x="266" y="44"/>
                      <a:pt x="266" y="44"/>
                      <a:pt x="266" y="44"/>
                    </a:cubicBezTo>
                    <a:cubicBezTo>
                      <a:pt x="259" y="43"/>
                      <a:pt x="252" y="41"/>
                      <a:pt x="245" y="40"/>
                    </a:cubicBezTo>
                    <a:cubicBezTo>
                      <a:pt x="240" y="7"/>
                      <a:pt x="240" y="7"/>
                      <a:pt x="240" y="7"/>
                    </a:cubicBezTo>
                    <a:cubicBezTo>
                      <a:pt x="240" y="3"/>
                      <a:pt x="236" y="0"/>
                      <a:pt x="232" y="0"/>
                    </a:cubicBezTo>
                    <a:cubicBezTo>
                      <a:pt x="209" y="0"/>
                      <a:pt x="209" y="0"/>
                      <a:pt x="209" y="0"/>
                    </a:cubicBezTo>
                    <a:cubicBezTo>
                      <a:pt x="205" y="0"/>
                      <a:pt x="201" y="3"/>
                      <a:pt x="201" y="7"/>
                    </a:cubicBezTo>
                    <a:cubicBezTo>
                      <a:pt x="196" y="40"/>
                      <a:pt x="196" y="40"/>
                      <a:pt x="196" y="40"/>
                    </a:cubicBezTo>
                    <a:cubicBezTo>
                      <a:pt x="188" y="41"/>
                      <a:pt x="181" y="43"/>
                      <a:pt x="173" y="45"/>
                    </a:cubicBezTo>
                    <a:cubicBezTo>
                      <a:pt x="156" y="16"/>
                      <a:pt x="156" y="16"/>
                      <a:pt x="156" y="16"/>
                    </a:cubicBezTo>
                    <a:cubicBezTo>
                      <a:pt x="154" y="13"/>
                      <a:pt x="149" y="11"/>
                      <a:pt x="145" y="13"/>
                    </a:cubicBezTo>
                    <a:cubicBezTo>
                      <a:pt x="125" y="21"/>
                      <a:pt x="125" y="21"/>
                      <a:pt x="125" y="21"/>
                    </a:cubicBezTo>
                    <a:cubicBezTo>
                      <a:pt x="121" y="23"/>
                      <a:pt x="119" y="27"/>
                      <a:pt x="120" y="31"/>
                    </a:cubicBezTo>
                    <a:cubicBezTo>
                      <a:pt x="128" y="64"/>
                      <a:pt x="128" y="64"/>
                      <a:pt x="128" y="64"/>
                    </a:cubicBezTo>
                    <a:cubicBezTo>
                      <a:pt x="122" y="67"/>
                      <a:pt x="116" y="71"/>
                      <a:pt x="111" y="76"/>
                    </a:cubicBezTo>
                    <a:cubicBezTo>
                      <a:pt x="84" y="56"/>
                      <a:pt x="84" y="56"/>
                      <a:pt x="84" y="56"/>
                    </a:cubicBezTo>
                    <a:cubicBezTo>
                      <a:pt x="80" y="53"/>
                      <a:pt x="75" y="54"/>
                      <a:pt x="72" y="56"/>
                    </a:cubicBezTo>
                    <a:cubicBezTo>
                      <a:pt x="57" y="72"/>
                      <a:pt x="57" y="72"/>
                      <a:pt x="57" y="72"/>
                    </a:cubicBezTo>
                    <a:cubicBezTo>
                      <a:pt x="54" y="75"/>
                      <a:pt x="53" y="80"/>
                      <a:pt x="56" y="84"/>
                    </a:cubicBezTo>
                    <a:cubicBezTo>
                      <a:pt x="76" y="110"/>
                      <a:pt x="76" y="110"/>
                      <a:pt x="76" y="110"/>
                    </a:cubicBezTo>
                    <a:cubicBezTo>
                      <a:pt x="71" y="117"/>
                      <a:pt x="67" y="123"/>
                      <a:pt x="63" y="130"/>
                    </a:cubicBezTo>
                    <a:cubicBezTo>
                      <a:pt x="31" y="122"/>
                      <a:pt x="31" y="122"/>
                      <a:pt x="31" y="122"/>
                    </a:cubicBezTo>
                    <a:cubicBezTo>
                      <a:pt x="27" y="121"/>
                      <a:pt x="22" y="123"/>
                      <a:pt x="20" y="127"/>
                    </a:cubicBezTo>
                    <a:cubicBezTo>
                      <a:pt x="12" y="147"/>
                      <a:pt x="12" y="147"/>
                      <a:pt x="12" y="147"/>
                    </a:cubicBezTo>
                    <a:cubicBezTo>
                      <a:pt x="10" y="151"/>
                      <a:pt x="12" y="156"/>
                      <a:pt x="16" y="158"/>
                    </a:cubicBezTo>
                    <a:cubicBezTo>
                      <a:pt x="45" y="175"/>
                      <a:pt x="45" y="175"/>
                      <a:pt x="45" y="175"/>
                    </a:cubicBezTo>
                    <a:cubicBezTo>
                      <a:pt x="43" y="182"/>
                      <a:pt x="41" y="189"/>
                      <a:pt x="40" y="196"/>
                    </a:cubicBezTo>
                    <a:cubicBezTo>
                      <a:pt x="7" y="201"/>
                      <a:pt x="7" y="201"/>
                      <a:pt x="7" y="201"/>
                    </a:cubicBezTo>
                    <a:cubicBezTo>
                      <a:pt x="3" y="201"/>
                      <a:pt x="0" y="205"/>
                      <a:pt x="0" y="209"/>
                    </a:cubicBezTo>
                    <a:cubicBezTo>
                      <a:pt x="0" y="232"/>
                      <a:pt x="0" y="232"/>
                      <a:pt x="0" y="232"/>
                    </a:cubicBezTo>
                    <a:cubicBezTo>
                      <a:pt x="0" y="236"/>
                      <a:pt x="3" y="240"/>
                      <a:pt x="7" y="240"/>
                    </a:cubicBezTo>
                    <a:cubicBezTo>
                      <a:pt x="40" y="245"/>
                      <a:pt x="40" y="245"/>
                      <a:pt x="40" y="245"/>
                    </a:cubicBezTo>
                    <a:cubicBezTo>
                      <a:pt x="42" y="253"/>
                      <a:pt x="43" y="260"/>
                      <a:pt x="45" y="268"/>
                    </a:cubicBezTo>
                    <a:cubicBezTo>
                      <a:pt x="16" y="285"/>
                      <a:pt x="16" y="285"/>
                      <a:pt x="16" y="285"/>
                    </a:cubicBezTo>
                    <a:cubicBezTo>
                      <a:pt x="13" y="287"/>
                      <a:pt x="11" y="292"/>
                      <a:pt x="13" y="296"/>
                    </a:cubicBezTo>
                    <a:cubicBezTo>
                      <a:pt x="21" y="316"/>
                      <a:pt x="21" y="316"/>
                      <a:pt x="21" y="316"/>
                    </a:cubicBezTo>
                    <a:cubicBezTo>
                      <a:pt x="23" y="320"/>
                      <a:pt x="28" y="322"/>
                      <a:pt x="32" y="321"/>
                    </a:cubicBezTo>
                    <a:cubicBezTo>
                      <a:pt x="64" y="313"/>
                      <a:pt x="64" y="313"/>
                      <a:pt x="64" y="313"/>
                    </a:cubicBezTo>
                    <a:cubicBezTo>
                      <a:pt x="68" y="319"/>
                      <a:pt x="72" y="325"/>
                      <a:pt x="76" y="331"/>
                    </a:cubicBezTo>
                    <a:cubicBezTo>
                      <a:pt x="56" y="357"/>
                      <a:pt x="56" y="357"/>
                      <a:pt x="56" y="357"/>
                    </a:cubicBezTo>
                    <a:cubicBezTo>
                      <a:pt x="53" y="361"/>
                      <a:pt x="54" y="366"/>
                      <a:pt x="57" y="369"/>
                    </a:cubicBezTo>
                    <a:cubicBezTo>
                      <a:pt x="72" y="384"/>
                      <a:pt x="72" y="384"/>
                      <a:pt x="72" y="384"/>
                    </a:cubicBezTo>
                    <a:cubicBezTo>
                      <a:pt x="75" y="387"/>
                      <a:pt x="80" y="388"/>
                      <a:pt x="84" y="385"/>
                    </a:cubicBezTo>
                    <a:cubicBezTo>
                      <a:pt x="111" y="365"/>
                      <a:pt x="111" y="365"/>
                      <a:pt x="111" y="365"/>
                    </a:cubicBezTo>
                    <a:cubicBezTo>
                      <a:pt x="117" y="370"/>
                      <a:pt x="123" y="374"/>
                      <a:pt x="130" y="378"/>
                    </a:cubicBezTo>
                    <a:cubicBezTo>
                      <a:pt x="122" y="411"/>
                      <a:pt x="122" y="411"/>
                      <a:pt x="122" y="411"/>
                    </a:cubicBezTo>
                    <a:cubicBezTo>
                      <a:pt x="121" y="415"/>
                      <a:pt x="123" y="419"/>
                      <a:pt x="127" y="421"/>
                    </a:cubicBezTo>
                    <a:cubicBezTo>
                      <a:pt x="147" y="429"/>
                      <a:pt x="147" y="429"/>
                      <a:pt x="147" y="429"/>
                    </a:cubicBezTo>
                    <a:cubicBezTo>
                      <a:pt x="151" y="431"/>
                      <a:pt x="156" y="429"/>
                      <a:pt x="158" y="425"/>
                    </a:cubicBezTo>
                    <a:cubicBezTo>
                      <a:pt x="175" y="397"/>
                      <a:pt x="175" y="397"/>
                      <a:pt x="175" y="397"/>
                    </a:cubicBezTo>
                    <a:cubicBezTo>
                      <a:pt x="182" y="398"/>
                      <a:pt x="189" y="400"/>
                      <a:pt x="196" y="401"/>
                    </a:cubicBezTo>
                    <a:cubicBezTo>
                      <a:pt x="201" y="434"/>
                      <a:pt x="201" y="434"/>
                      <a:pt x="201" y="434"/>
                    </a:cubicBezTo>
                    <a:cubicBezTo>
                      <a:pt x="201" y="438"/>
                      <a:pt x="205" y="441"/>
                      <a:pt x="209" y="441"/>
                    </a:cubicBezTo>
                    <a:cubicBezTo>
                      <a:pt x="232" y="441"/>
                      <a:pt x="232" y="441"/>
                      <a:pt x="232" y="441"/>
                    </a:cubicBezTo>
                    <a:cubicBezTo>
                      <a:pt x="236" y="441"/>
                      <a:pt x="240" y="438"/>
                      <a:pt x="240" y="434"/>
                    </a:cubicBezTo>
                    <a:cubicBezTo>
                      <a:pt x="245" y="401"/>
                      <a:pt x="245" y="401"/>
                      <a:pt x="245" y="401"/>
                    </a:cubicBezTo>
                    <a:cubicBezTo>
                      <a:pt x="253" y="400"/>
                      <a:pt x="260" y="398"/>
                      <a:pt x="268" y="396"/>
                    </a:cubicBezTo>
                    <a:cubicBezTo>
                      <a:pt x="285" y="425"/>
                      <a:pt x="285" y="425"/>
                      <a:pt x="285" y="425"/>
                    </a:cubicBezTo>
                    <a:cubicBezTo>
                      <a:pt x="287" y="428"/>
                      <a:pt x="292" y="430"/>
                      <a:pt x="296" y="428"/>
                    </a:cubicBezTo>
                    <a:cubicBezTo>
                      <a:pt x="316" y="420"/>
                      <a:pt x="316" y="420"/>
                      <a:pt x="316" y="420"/>
                    </a:cubicBezTo>
                    <a:cubicBezTo>
                      <a:pt x="320" y="418"/>
                      <a:pt x="322" y="414"/>
                      <a:pt x="321" y="410"/>
                    </a:cubicBezTo>
                    <a:cubicBezTo>
                      <a:pt x="313" y="377"/>
                      <a:pt x="313" y="377"/>
                      <a:pt x="313" y="377"/>
                    </a:cubicBezTo>
                    <a:cubicBezTo>
                      <a:pt x="319" y="373"/>
                      <a:pt x="325" y="369"/>
                      <a:pt x="331" y="365"/>
                    </a:cubicBezTo>
                    <a:cubicBezTo>
                      <a:pt x="357" y="385"/>
                      <a:pt x="357" y="385"/>
                      <a:pt x="357" y="385"/>
                    </a:cubicBezTo>
                    <a:cubicBezTo>
                      <a:pt x="361" y="388"/>
                      <a:pt x="366" y="387"/>
                      <a:pt x="369" y="384"/>
                    </a:cubicBezTo>
                    <a:cubicBezTo>
                      <a:pt x="385" y="369"/>
                      <a:pt x="385" y="369"/>
                      <a:pt x="385" y="369"/>
                    </a:cubicBezTo>
                    <a:cubicBezTo>
                      <a:pt x="387" y="366"/>
                      <a:pt x="388" y="361"/>
                      <a:pt x="385" y="357"/>
                    </a:cubicBezTo>
                    <a:cubicBezTo>
                      <a:pt x="365" y="331"/>
                      <a:pt x="365" y="331"/>
                      <a:pt x="365" y="331"/>
                    </a:cubicBezTo>
                    <a:cubicBezTo>
                      <a:pt x="370" y="324"/>
                      <a:pt x="374" y="318"/>
                      <a:pt x="378" y="311"/>
                    </a:cubicBezTo>
                    <a:cubicBezTo>
                      <a:pt x="411" y="319"/>
                      <a:pt x="411" y="319"/>
                      <a:pt x="411" y="319"/>
                    </a:cubicBezTo>
                    <a:cubicBezTo>
                      <a:pt x="415" y="320"/>
                      <a:pt x="419" y="318"/>
                      <a:pt x="421" y="314"/>
                    </a:cubicBezTo>
                    <a:cubicBezTo>
                      <a:pt x="429" y="294"/>
                      <a:pt x="429" y="294"/>
                      <a:pt x="429" y="294"/>
                    </a:cubicBezTo>
                    <a:cubicBezTo>
                      <a:pt x="431" y="290"/>
                      <a:pt x="429" y="285"/>
                      <a:pt x="426" y="283"/>
                    </a:cubicBezTo>
                    <a:cubicBezTo>
                      <a:pt x="397" y="266"/>
                      <a:pt x="397" y="266"/>
                      <a:pt x="397" y="266"/>
                    </a:cubicBezTo>
                    <a:cubicBezTo>
                      <a:pt x="398" y="259"/>
                      <a:pt x="400" y="252"/>
                      <a:pt x="401" y="245"/>
                    </a:cubicBezTo>
                    <a:cubicBezTo>
                      <a:pt x="434" y="240"/>
                      <a:pt x="434" y="240"/>
                      <a:pt x="434" y="240"/>
                    </a:cubicBezTo>
                    <a:cubicBezTo>
                      <a:pt x="438" y="240"/>
                      <a:pt x="441" y="236"/>
                      <a:pt x="441" y="232"/>
                    </a:cubicBezTo>
                    <a:close/>
                    <a:moveTo>
                      <a:pt x="361" y="220"/>
                    </a:moveTo>
                    <a:cubicBezTo>
                      <a:pt x="361" y="238"/>
                      <a:pt x="356" y="256"/>
                      <a:pt x="356" y="256"/>
                    </a:cubicBezTo>
                    <a:cubicBezTo>
                      <a:pt x="354" y="264"/>
                      <a:pt x="346" y="267"/>
                      <a:pt x="339" y="263"/>
                    </a:cubicBezTo>
                    <a:cubicBezTo>
                      <a:pt x="284" y="228"/>
                      <a:pt x="284" y="228"/>
                      <a:pt x="284" y="228"/>
                    </a:cubicBezTo>
                    <a:cubicBezTo>
                      <a:pt x="277" y="224"/>
                      <a:pt x="277" y="217"/>
                      <a:pt x="284" y="213"/>
                    </a:cubicBezTo>
                    <a:cubicBezTo>
                      <a:pt x="339" y="178"/>
                      <a:pt x="339" y="178"/>
                      <a:pt x="339" y="178"/>
                    </a:cubicBezTo>
                    <a:cubicBezTo>
                      <a:pt x="346" y="174"/>
                      <a:pt x="354" y="177"/>
                      <a:pt x="356" y="185"/>
                    </a:cubicBezTo>
                    <a:cubicBezTo>
                      <a:pt x="356" y="185"/>
                      <a:pt x="361" y="203"/>
                      <a:pt x="361" y="220"/>
                    </a:cubicBezTo>
                    <a:close/>
                    <a:moveTo>
                      <a:pt x="321" y="321"/>
                    </a:moveTo>
                    <a:cubicBezTo>
                      <a:pt x="308" y="333"/>
                      <a:pt x="292" y="343"/>
                      <a:pt x="292" y="343"/>
                    </a:cubicBezTo>
                    <a:cubicBezTo>
                      <a:pt x="285" y="347"/>
                      <a:pt x="277" y="343"/>
                      <a:pt x="275" y="335"/>
                    </a:cubicBezTo>
                    <a:cubicBezTo>
                      <a:pt x="260" y="272"/>
                      <a:pt x="260" y="272"/>
                      <a:pt x="260" y="272"/>
                    </a:cubicBezTo>
                    <a:cubicBezTo>
                      <a:pt x="258" y="264"/>
                      <a:pt x="263" y="259"/>
                      <a:pt x="271" y="260"/>
                    </a:cubicBezTo>
                    <a:cubicBezTo>
                      <a:pt x="335" y="276"/>
                      <a:pt x="335" y="276"/>
                      <a:pt x="335" y="276"/>
                    </a:cubicBezTo>
                    <a:cubicBezTo>
                      <a:pt x="343" y="278"/>
                      <a:pt x="346" y="285"/>
                      <a:pt x="342" y="292"/>
                    </a:cubicBezTo>
                    <a:cubicBezTo>
                      <a:pt x="342" y="292"/>
                      <a:pt x="333" y="309"/>
                      <a:pt x="321" y="321"/>
                    </a:cubicBezTo>
                    <a:close/>
                    <a:moveTo>
                      <a:pt x="178" y="341"/>
                    </a:moveTo>
                    <a:cubicBezTo>
                      <a:pt x="213" y="285"/>
                      <a:pt x="213" y="285"/>
                      <a:pt x="213" y="285"/>
                    </a:cubicBezTo>
                    <a:cubicBezTo>
                      <a:pt x="217" y="278"/>
                      <a:pt x="224" y="278"/>
                      <a:pt x="228" y="285"/>
                    </a:cubicBezTo>
                    <a:cubicBezTo>
                      <a:pt x="263" y="341"/>
                      <a:pt x="263" y="341"/>
                      <a:pt x="263" y="341"/>
                    </a:cubicBezTo>
                    <a:cubicBezTo>
                      <a:pt x="267" y="348"/>
                      <a:pt x="264" y="356"/>
                      <a:pt x="256" y="358"/>
                    </a:cubicBezTo>
                    <a:cubicBezTo>
                      <a:pt x="256" y="358"/>
                      <a:pt x="238" y="363"/>
                      <a:pt x="221" y="363"/>
                    </a:cubicBezTo>
                    <a:cubicBezTo>
                      <a:pt x="203" y="363"/>
                      <a:pt x="185" y="358"/>
                      <a:pt x="185" y="358"/>
                    </a:cubicBezTo>
                    <a:cubicBezTo>
                      <a:pt x="177" y="356"/>
                      <a:pt x="174" y="348"/>
                      <a:pt x="178" y="341"/>
                    </a:cubicBezTo>
                    <a:close/>
                    <a:moveTo>
                      <a:pt x="221" y="255"/>
                    </a:moveTo>
                    <a:cubicBezTo>
                      <a:pt x="202" y="255"/>
                      <a:pt x="186" y="240"/>
                      <a:pt x="186" y="220"/>
                    </a:cubicBezTo>
                    <a:cubicBezTo>
                      <a:pt x="186" y="201"/>
                      <a:pt x="202" y="186"/>
                      <a:pt x="221" y="186"/>
                    </a:cubicBezTo>
                    <a:cubicBezTo>
                      <a:pt x="240" y="186"/>
                      <a:pt x="255" y="201"/>
                      <a:pt x="255" y="220"/>
                    </a:cubicBezTo>
                    <a:cubicBezTo>
                      <a:pt x="255" y="240"/>
                      <a:pt x="240" y="255"/>
                      <a:pt x="221" y="255"/>
                    </a:cubicBezTo>
                    <a:close/>
                    <a:moveTo>
                      <a:pt x="120" y="322"/>
                    </a:moveTo>
                    <a:cubicBezTo>
                      <a:pt x="108" y="310"/>
                      <a:pt x="99" y="294"/>
                      <a:pt x="99" y="294"/>
                    </a:cubicBezTo>
                    <a:cubicBezTo>
                      <a:pt x="95" y="286"/>
                      <a:pt x="98" y="279"/>
                      <a:pt x="106" y="277"/>
                    </a:cubicBezTo>
                    <a:cubicBezTo>
                      <a:pt x="170" y="262"/>
                      <a:pt x="170" y="262"/>
                      <a:pt x="170" y="262"/>
                    </a:cubicBezTo>
                    <a:cubicBezTo>
                      <a:pt x="178" y="260"/>
                      <a:pt x="182" y="265"/>
                      <a:pt x="181" y="273"/>
                    </a:cubicBezTo>
                    <a:cubicBezTo>
                      <a:pt x="165" y="337"/>
                      <a:pt x="165" y="337"/>
                      <a:pt x="165" y="337"/>
                    </a:cubicBezTo>
                    <a:cubicBezTo>
                      <a:pt x="163" y="345"/>
                      <a:pt x="156" y="348"/>
                      <a:pt x="149" y="344"/>
                    </a:cubicBezTo>
                    <a:cubicBezTo>
                      <a:pt x="149" y="344"/>
                      <a:pt x="133" y="335"/>
                      <a:pt x="120" y="322"/>
                    </a:cubicBezTo>
                    <a:close/>
                    <a:moveTo>
                      <a:pt x="100" y="180"/>
                    </a:moveTo>
                    <a:cubicBezTo>
                      <a:pt x="156" y="215"/>
                      <a:pt x="156" y="215"/>
                      <a:pt x="156" y="215"/>
                    </a:cubicBezTo>
                    <a:cubicBezTo>
                      <a:pt x="163" y="219"/>
                      <a:pt x="163" y="226"/>
                      <a:pt x="156" y="230"/>
                    </a:cubicBezTo>
                    <a:cubicBezTo>
                      <a:pt x="100" y="264"/>
                      <a:pt x="100" y="264"/>
                      <a:pt x="100" y="264"/>
                    </a:cubicBezTo>
                    <a:cubicBezTo>
                      <a:pt x="93" y="269"/>
                      <a:pt x="85" y="266"/>
                      <a:pt x="83" y="258"/>
                    </a:cubicBezTo>
                    <a:cubicBezTo>
                      <a:pt x="83" y="258"/>
                      <a:pt x="78" y="240"/>
                      <a:pt x="78" y="222"/>
                    </a:cubicBezTo>
                    <a:cubicBezTo>
                      <a:pt x="78" y="205"/>
                      <a:pt x="83" y="187"/>
                      <a:pt x="83" y="187"/>
                    </a:cubicBezTo>
                    <a:cubicBezTo>
                      <a:pt x="85" y="179"/>
                      <a:pt x="93" y="176"/>
                      <a:pt x="100" y="180"/>
                    </a:cubicBezTo>
                    <a:close/>
                    <a:moveTo>
                      <a:pt x="119" y="122"/>
                    </a:moveTo>
                    <a:cubicBezTo>
                      <a:pt x="131" y="109"/>
                      <a:pt x="148" y="100"/>
                      <a:pt x="148" y="100"/>
                    </a:cubicBezTo>
                    <a:cubicBezTo>
                      <a:pt x="155" y="96"/>
                      <a:pt x="162" y="100"/>
                      <a:pt x="164" y="108"/>
                    </a:cubicBezTo>
                    <a:cubicBezTo>
                      <a:pt x="179" y="171"/>
                      <a:pt x="179" y="171"/>
                      <a:pt x="179" y="171"/>
                    </a:cubicBezTo>
                    <a:cubicBezTo>
                      <a:pt x="181" y="179"/>
                      <a:pt x="176" y="184"/>
                      <a:pt x="168" y="182"/>
                    </a:cubicBezTo>
                    <a:cubicBezTo>
                      <a:pt x="104" y="167"/>
                      <a:pt x="104" y="167"/>
                      <a:pt x="104" y="167"/>
                    </a:cubicBezTo>
                    <a:cubicBezTo>
                      <a:pt x="96" y="165"/>
                      <a:pt x="93" y="158"/>
                      <a:pt x="97" y="151"/>
                    </a:cubicBezTo>
                    <a:cubicBezTo>
                      <a:pt x="97" y="151"/>
                      <a:pt x="106" y="134"/>
                      <a:pt x="119" y="122"/>
                    </a:cubicBezTo>
                    <a:close/>
                    <a:moveTo>
                      <a:pt x="261" y="102"/>
                    </a:moveTo>
                    <a:cubicBezTo>
                      <a:pt x="227" y="157"/>
                      <a:pt x="227" y="157"/>
                      <a:pt x="227" y="157"/>
                    </a:cubicBezTo>
                    <a:cubicBezTo>
                      <a:pt x="222" y="164"/>
                      <a:pt x="215" y="164"/>
                      <a:pt x="211" y="157"/>
                    </a:cubicBezTo>
                    <a:cubicBezTo>
                      <a:pt x="177" y="102"/>
                      <a:pt x="177" y="102"/>
                      <a:pt x="177" y="102"/>
                    </a:cubicBezTo>
                    <a:cubicBezTo>
                      <a:pt x="172" y="95"/>
                      <a:pt x="175" y="87"/>
                      <a:pt x="183" y="85"/>
                    </a:cubicBezTo>
                    <a:cubicBezTo>
                      <a:pt x="183" y="85"/>
                      <a:pt x="201" y="80"/>
                      <a:pt x="219" y="80"/>
                    </a:cubicBezTo>
                    <a:cubicBezTo>
                      <a:pt x="236" y="80"/>
                      <a:pt x="254" y="85"/>
                      <a:pt x="254" y="85"/>
                    </a:cubicBezTo>
                    <a:cubicBezTo>
                      <a:pt x="262" y="87"/>
                      <a:pt x="265" y="95"/>
                      <a:pt x="261" y="102"/>
                    </a:cubicBezTo>
                    <a:close/>
                    <a:moveTo>
                      <a:pt x="319" y="121"/>
                    </a:moveTo>
                    <a:cubicBezTo>
                      <a:pt x="332" y="133"/>
                      <a:pt x="341" y="149"/>
                      <a:pt x="341" y="149"/>
                    </a:cubicBezTo>
                    <a:cubicBezTo>
                      <a:pt x="345" y="156"/>
                      <a:pt x="342" y="164"/>
                      <a:pt x="334" y="166"/>
                    </a:cubicBezTo>
                    <a:cubicBezTo>
                      <a:pt x="270" y="181"/>
                      <a:pt x="270" y="181"/>
                      <a:pt x="270" y="181"/>
                    </a:cubicBezTo>
                    <a:cubicBezTo>
                      <a:pt x="262" y="183"/>
                      <a:pt x="257" y="178"/>
                      <a:pt x="259" y="170"/>
                    </a:cubicBezTo>
                    <a:cubicBezTo>
                      <a:pt x="274" y="106"/>
                      <a:pt x="274" y="106"/>
                      <a:pt x="274" y="106"/>
                    </a:cubicBezTo>
                    <a:cubicBezTo>
                      <a:pt x="276" y="98"/>
                      <a:pt x="283" y="95"/>
                      <a:pt x="290" y="99"/>
                    </a:cubicBezTo>
                    <a:cubicBezTo>
                      <a:pt x="290" y="99"/>
                      <a:pt x="307" y="108"/>
                      <a:pt x="319" y="121"/>
                    </a:cubicBezTo>
                    <a:close/>
                  </a:path>
                </a:pathLst>
              </a:custGeom>
              <a:solidFill>
                <a:srgbClr val="FFB900"/>
              </a:solidFill>
              <a:ln>
                <a:noFill/>
              </a:ln>
            </p:spPr>
            <p:txBody>
              <a:bodyPr vert="horz" wrap="square" lIns="91440" tIns="45720" rIns="91440" bIns="45720" numCol="1" anchor="t" anchorCtr="0" compatLnSpc="1">
                <a:prstTxWarp prst="textNoShape">
                  <a:avLst/>
                </a:prstTxWarp>
              </a:bodyPr>
              <a:lstStyle/>
              <a:p>
                <a:endParaRPr lang="en-US" sz="2400">
                  <a:solidFill>
                    <a:srgbClr val="FFFFFF"/>
                  </a:solidFill>
                </a:endParaRPr>
              </a:p>
            </p:txBody>
          </p:sp>
          <p:sp>
            <p:nvSpPr>
              <p:cNvPr id="26" name="Freeform 8"/>
              <p:cNvSpPr>
                <a:spLocks/>
              </p:cNvSpPr>
              <p:nvPr userDrawn="1"/>
            </p:nvSpPr>
            <p:spPr bwMode="auto">
              <a:xfrm>
                <a:off x="8040688" y="7580313"/>
                <a:ext cx="2109787" cy="2235200"/>
              </a:xfrm>
              <a:custGeom>
                <a:avLst/>
                <a:gdLst>
                  <a:gd name="T0" fmla="*/ 516 w 601"/>
                  <a:gd name="T1" fmla="*/ 0 h 635"/>
                  <a:gd name="T2" fmla="*/ 296 w 601"/>
                  <a:gd name="T3" fmla="*/ 208 h 635"/>
                  <a:gd name="T4" fmla="*/ 220 w 601"/>
                  <a:gd name="T5" fmla="*/ 195 h 635"/>
                  <a:gd name="T6" fmla="*/ 0 w 601"/>
                  <a:gd name="T7" fmla="*/ 415 h 635"/>
                  <a:gd name="T8" fmla="*/ 220 w 601"/>
                  <a:gd name="T9" fmla="*/ 635 h 635"/>
                  <a:gd name="T10" fmla="*/ 601 w 601"/>
                  <a:gd name="T11" fmla="*/ 635 h 635"/>
                  <a:gd name="T12" fmla="*/ 601 w 601"/>
                  <a:gd name="T13" fmla="*/ 17 h 635"/>
                  <a:gd name="T14" fmla="*/ 516 w 601"/>
                  <a:gd name="T15" fmla="*/ 0 h 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635">
                    <a:moveTo>
                      <a:pt x="516" y="0"/>
                    </a:moveTo>
                    <a:cubicBezTo>
                      <a:pt x="398" y="0"/>
                      <a:pt x="302" y="92"/>
                      <a:pt x="296" y="208"/>
                    </a:cubicBezTo>
                    <a:cubicBezTo>
                      <a:pt x="272" y="200"/>
                      <a:pt x="247" y="195"/>
                      <a:pt x="220" y="195"/>
                    </a:cubicBezTo>
                    <a:cubicBezTo>
                      <a:pt x="99" y="195"/>
                      <a:pt x="0" y="293"/>
                      <a:pt x="0" y="415"/>
                    </a:cubicBezTo>
                    <a:cubicBezTo>
                      <a:pt x="0" y="536"/>
                      <a:pt x="99" y="635"/>
                      <a:pt x="220" y="635"/>
                    </a:cubicBezTo>
                    <a:cubicBezTo>
                      <a:pt x="601" y="635"/>
                      <a:pt x="601" y="635"/>
                      <a:pt x="601" y="635"/>
                    </a:cubicBezTo>
                    <a:cubicBezTo>
                      <a:pt x="601" y="17"/>
                      <a:pt x="601" y="17"/>
                      <a:pt x="601" y="17"/>
                    </a:cubicBezTo>
                    <a:cubicBezTo>
                      <a:pt x="575" y="6"/>
                      <a:pt x="546" y="0"/>
                      <a:pt x="5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FFFFFF"/>
                  </a:solidFill>
                </a:endParaRPr>
              </a:p>
            </p:txBody>
          </p:sp>
          <p:sp>
            <p:nvSpPr>
              <p:cNvPr id="27" name="Freeform 9"/>
              <p:cNvSpPr>
                <a:spLocks/>
              </p:cNvSpPr>
              <p:nvPr userDrawn="1"/>
            </p:nvSpPr>
            <p:spPr bwMode="auto">
              <a:xfrm>
                <a:off x="12195175" y="7151688"/>
                <a:ext cx="2590800" cy="2663825"/>
              </a:xfrm>
              <a:custGeom>
                <a:avLst/>
                <a:gdLst>
                  <a:gd name="T0" fmla="*/ 738 w 738"/>
                  <a:gd name="T1" fmla="*/ 537 h 757"/>
                  <a:gd name="T2" fmla="*/ 518 w 738"/>
                  <a:gd name="T3" fmla="*/ 317 h 757"/>
                  <a:gd name="T4" fmla="*/ 495 w 738"/>
                  <a:gd name="T5" fmla="*/ 318 h 757"/>
                  <a:gd name="T6" fmla="*/ 518 w 738"/>
                  <a:gd name="T7" fmla="*/ 221 h 757"/>
                  <a:gd name="T8" fmla="*/ 297 w 738"/>
                  <a:gd name="T9" fmla="*/ 0 h 757"/>
                  <a:gd name="T10" fmla="*/ 79 w 738"/>
                  <a:gd name="T11" fmla="*/ 194 h 757"/>
                  <a:gd name="T12" fmla="*/ 0 w 738"/>
                  <a:gd name="T13" fmla="*/ 139 h 757"/>
                  <a:gd name="T14" fmla="*/ 0 w 738"/>
                  <a:gd name="T15" fmla="*/ 757 h 757"/>
                  <a:gd name="T16" fmla="*/ 518 w 738"/>
                  <a:gd name="T17" fmla="*/ 757 h 757"/>
                  <a:gd name="T18" fmla="*/ 738 w 738"/>
                  <a:gd name="T19" fmla="*/ 537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757">
                    <a:moveTo>
                      <a:pt x="738" y="537"/>
                    </a:moveTo>
                    <a:cubicBezTo>
                      <a:pt x="738" y="415"/>
                      <a:pt x="639" y="317"/>
                      <a:pt x="518" y="317"/>
                    </a:cubicBezTo>
                    <a:cubicBezTo>
                      <a:pt x="510" y="317"/>
                      <a:pt x="502" y="317"/>
                      <a:pt x="495" y="318"/>
                    </a:cubicBezTo>
                    <a:cubicBezTo>
                      <a:pt x="509" y="289"/>
                      <a:pt x="518" y="256"/>
                      <a:pt x="518" y="221"/>
                    </a:cubicBezTo>
                    <a:cubicBezTo>
                      <a:pt x="518" y="99"/>
                      <a:pt x="419" y="0"/>
                      <a:pt x="297" y="0"/>
                    </a:cubicBezTo>
                    <a:cubicBezTo>
                      <a:pt x="185" y="0"/>
                      <a:pt x="92" y="85"/>
                      <a:pt x="79" y="194"/>
                    </a:cubicBezTo>
                    <a:cubicBezTo>
                      <a:pt x="57" y="171"/>
                      <a:pt x="31" y="151"/>
                      <a:pt x="0" y="139"/>
                    </a:cubicBezTo>
                    <a:cubicBezTo>
                      <a:pt x="0" y="757"/>
                      <a:pt x="0" y="757"/>
                      <a:pt x="0" y="757"/>
                    </a:cubicBezTo>
                    <a:cubicBezTo>
                      <a:pt x="518" y="757"/>
                      <a:pt x="518" y="757"/>
                      <a:pt x="518" y="757"/>
                    </a:cubicBezTo>
                    <a:cubicBezTo>
                      <a:pt x="639" y="757"/>
                      <a:pt x="738" y="658"/>
                      <a:pt x="738" y="5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FFFFFF"/>
                  </a:solidFill>
                </a:endParaRPr>
              </a:p>
            </p:txBody>
          </p:sp>
        </p:grpSp>
        <p:sp>
          <p:nvSpPr>
            <p:cNvPr id="21" name="Freeform 42"/>
            <p:cNvSpPr>
              <a:spLocks/>
            </p:cNvSpPr>
            <p:nvPr userDrawn="1"/>
          </p:nvSpPr>
          <p:spPr bwMode="auto">
            <a:xfrm>
              <a:off x="8716653" y="1485604"/>
              <a:ext cx="1403969" cy="840253"/>
            </a:xfrm>
            <a:custGeom>
              <a:avLst/>
              <a:gdLst>
                <a:gd name="T0" fmla="*/ 218 w 242"/>
                <a:gd name="T1" fmla="*/ 72 h 145"/>
                <a:gd name="T2" fmla="*/ 178 w 242"/>
                <a:gd name="T3" fmla="*/ 41 h 145"/>
                <a:gd name="T4" fmla="*/ 178 w 242"/>
                <a:gd name="T5" fmla="*/ 41 h 145"/>
                <a:gd name="T6" fmla="*/ 178 w 242"/>
                <a:gd name="T7" fmla="*/ 41 h 145"/>
                <a:gd name="T8" fmla="*/ 137 w 242"/>
                <a:gd name="T9" fmla="*/ 0 h 145"/>
                <a:gd name="T10" fmla="*/ 100 w 242"/>
                <a:gd name="T11" fmla="*/ 21 h 145"/>
                <a:gd name="T12" fmla="*/ 87 w 242"/>
                <a:gd name="T13" fmla="*/ 19 h 145"/>
                <a:gd name="T14" fmla="*/ 49 w 242"/>
                <a:gd name="T15" fmla="*/ 58 h 145"/>
                <a:gd name="T16" fmla="*/ 49 w 242"/>
                <a:gd name="T17" fmla="*/ 58 h 145"/>
                <a:gd name="T18" fmla="*/ 44 w 242"/>
                <a:gd name="T19" fmla="*/ 58 h 145"/>
                <a:gd name="T20" fmla="*/ 0 w 242"/>
                <a:gd name="T21" fmla="*/ 101 h 145"/>
                <a:gd name="T22" fmla="*/ 44 w 242"/>
                <a:gd name="T23" fmla="*/ 145 h 145"/>
                <a:gd name="T24" fmla="*/ 204 w 242"/>
                <a:gd name="T25" fmla="*/ 145 h 145"/>
                <a:gd name="T26" fmla="*/ 242 w 242"/>
                <a:gd name="T27" fmla="*/ 107 h 145"/>
                <a:gd name="T28" fmla="*/ 218 w 242"/>
                <a:gd name="T2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145">
                  <a:moveTo>
                    <a:pt x="218" y="72"/>
                  </a:moveTo>
                  <a:cubicBezTo>
                    <a:pt x="213" y="54"/>
                    <a:pt x="197" y="41"/>
                    <a:pt x="178" y="41"/>
                  </a:cubicBezTo>
                  <a:cubicBezTo>
                    <a:pt x="178" y="41"/>
                    <a:pt x="178" y="41"/>
                    <a:pt x="178" y="41"/>
                  </a:cubicBezTo>
                  <a:cubicBezTo>
                    <a:pt x="178" y="41"/>
                    <a:pt x="178" y="41"/>
                    <a:pt x="178" y="41"/>
                  </a:cubicBezTo>
                  <a:cubicBezTo>
                    <a:pt x="178" y="18"/>
                    <a:pt x="159" y="0"/>
                    <a:pt x="137" y="0"/>
                  </a:cubicBezTo>
                  <a:cubicBezTo>
                    <a:pt x="121" y="0"/>
                    <a:pt x="107" y="8"/>
                    <a:pt x="100" y="21"/>
                  </a:cubicBezTo>
                  <a:cubicBezTo>
                    <a:pt x="96" y="20"/>
                    <a:pt x="92" y="19"/>
                    <a:pt x="87" y="19"/>
                  </a:cubicBezTo>
                  <a:cubicBezTo>
                    <a:pt x="66" y="19"/>
                    <a:pt x="49" y="36"/>
                    <a:pt x="49" y="58"/>
                  </a:cubicBezTo>
                  <a:cubicBezTo>
                    <a:pt x="49" y="58"/>
                    <a:pt x="49" y="58"/>
                    <a:pt x="49" y="58"/>
                  </a:cubicBezTo>
                  <a:cubicBezTo>
                    <a:pt x="47" y="58"/>
                    <a:pt x="45" y="58"/>
                    <a:pt x="44" y="58"/>
                  </a:cubicBezTo>
                  <a:cubicBezTo>
                    <a:pt x="19" y="58"/>
                    <a:pt x="0" y="77"/>
                    <a:pt x="0" y="101"/>
                  </a:cubicBezTo>
                  <a:cubicBezTo>
                    <a:pt x="0" y="125"/>
                    <a:pt x="19" y="145"/>
                    <a:pt x="44" y="145"/>
                  </a:cubicBezTo>
                  <a:cubicBezTo>
                    <a:pt x="204" y="145"/>
                    <a:pt x="204" y="145"/>
                    <a:pt x="204" y="145"/>
                  </a:cubicBezTo>
                  <a:cubicBezTo>
                    <a:pt x="225" y="145"/>
                    <a:pt x="242" y="128"/>
                    <a:pt x="242" y="107"/>
                  </a:cubicBezTo>
                  <a:cubicBezTo>
                    <a:pt x="242" y="91"/>
                    <a:pt x="232" y="78"/>
                    <a:pt x="218" y="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solidFill>
                  <a:srgbClr val="FFFFFF"/>
                </a:solidFill>
              </a:endParaRPr>
            </a:p>
          </p:txBody>
        </p:sp>
        <p:sp>
          <p:nvSpPr>
            <p:cNvPr id="22" name="Freeform 21"/>
            <p:cNvSpPr>
              <a:spLocks/>
            </p:cNvSpPr>
            <p:nvPr userDrawn="1"/>
          </p:nvSpPr>
          <p:spPr bwMode="auto">
            <a:xfrm flipH="1">
              <a:off x="7542827" y="2325857"/>
              <a:ext cx="731512" cy="297301"/>
            </a:xfrm>
            <a:custGeom>
              <a:avLst/>
              <a:gdLst>
                <a:gd name="T0" fmla="*/ 621 w 696"/>
                <a:gd name="T1" fmla="*/ 132 h 281"/>
                <a:gd name="T2" fmla="*/ 609 w 696"/>
                <a:gd name="T3" fmla="*/ 133 h 281"/>
                <a:gd name="T4" fmla="*/ 469 w 696"/>
                <a:gd name="T5" fmla="*/ 0 h 281"/>
                <a:gd name="T6" fmla="*/ 333 w 696"/>
                <a:gd name="T7" fmla="*/ 104 h 281"/>
                <a:gd name="T8" fmla="*/ 258 w 696"/>
                <a:gd name="T9" fmla="*/ 73 h 281"/>
                <a:gd name="T10" fmla="*/ 155 w 696"/>
                <a:gd name="T11" fmla="*/ 167 h 281"/>
                <a:gd name="T12" fmla="*/ 105 w 696"/>
                <a:gd name="T13" fmla="*/ 190 h 281"/>
                <a:gd name="T14" fmla="*/ 58 w 696"/>
                <a:gd name="T15" fmla="*/ 166 h 281"/>
                <a:gd name="T16" fmla="*/ 0 w 696"/>
                <a:gd name="T17" fmla="*/ 224 h 281"/>
                <a:gd name="T18" fmla="*/ 58 w 696"/>
                <a:gd name="T19" fmla="*/ 281 h 281"/>
                <a:gd name="T20" fmla="*/ 74 w 696"/>
                <a:gd name="T21" fmla="*/ 281 h 281"/>
                <a:gd name="T22" fmla="*/ 264 w 696"/>
                <a:gd name="T23" fmla="*/ 281 h 281"/>
                <a:gd name="T24" fmla="*/ 370 w 696"/>
                <a:gd name="T25" fmla="*/ 281 h 281"/>
                <a:gd name="T26" fmla="*/ 626 w 696"/>
                <a:gd name="T27" fmla="*/ 281 h 281"/>
                <a:gd name="T28" fmla="*/ 626 w 696"/>
                <a:gd name="T29" fmla="*/ 281 h 281"/>
                <a:gd name="T30" fmla="*/ 696 w 696"/>
                <a:gd name="T31" fmla="*/ 207 h 281"/>
                <a:gd name="T32" fmla="*/ 621 w 696"/>
                <a:gd name="T33" fmla="*/ 1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6" h="281">
                  <a:moveTo>
                    <a:pt x="621" y="132"/>
                  </a:moveTo>
                  <a:cubicBezTo>
                    <a:pt x="617" y="132"/>
                    <a:pt x="613" y="133"/>
                    <a:pt x="609" y="133"/>
                  </a:cubicBezTo>
                  <a:cubicBezTo>
                    <a:pt x="606" y="59"/>
                    <a:pt x="544" y="0"/>
                    <a:pt x="469" y="0"/>
                  </a:cubicBezTo>
                  <a:cubicBezTo>
                    <a:pt x="403" y="0"/>
                    <a:pt x="349" y="44"/>
                    <a:pt x="333" y="104"/>
                  </a:cubicBezTo>
                  <a:cubicBezTo>
                    <a:pt x="314" y="85"/>
                    <a:pt x="287" y="73"/>
                    <a:pt x="258" y="73"/>
                  </a:cubicBezTo>
                  <a:cubicBezTo>
                    <a:pt x="204" y="73"/>
                    <a:pt x="160" y="114"/>
                    <a:pt x="155" y="167"/>
                  </a:cubicBezTo>
                  <a:cubicBezTo>
                    <a:pt x="136" y="170"/>
                    <a:pt x="119" y="178"/>
                    <a:pt x="105" y="190"/>
                  </a:cubicBezTo>
                  <a:cubicBezTo>
                    <a:pt x="95" y="175"/>
                    <a:pt x="78" y="166"/>
                    <a:pt x="58" y="166"/>
                  </a:cubicBezTo>
                  <a:cubicBezTo>
                    <a:pt x="26" y="166"/>
                    <a:pt x="0" y="192"/>
                    <a:pt x="0" y="224"/>
                  </a:cubicBezTo>
                  <a:cubicBezTo>
                    <a:pt x="0" y="256"/>
                    <a:pt x="26" y="281"/>
                    <a:pt x="58" y="281"/>
                  </a:cubicBezTo>
                  <a:cubicBezTo>
                    <a:pt x="74" y="281"/>
                    <a:pt x="74" y="281"/>
                    <a:pt x="74" y="281"/>
                  </a:cubicBezTo>
                  <a:cubicBezTo>
                    <a:pt x="264" y="281"/>
                    <a:pt x="264" y="281"/>
                    <a:pt x="264" y="281"/>
                  </a:cubicBezTo>
                  <a:cubicBezTo>
                    <a:pt x="370" y="281"/>
                    <a:pt x="370" y="281"/>
                    <a:pt x="370" y="281"/>
                  </a:cubicBezTo>
                  <a:cubicBezTo>
                    <a:pt x="626" y="281"/>
                    <a:pt x="626" y="281"/>
                    <a:pt x="626" y="281"/>
                  </a:cubicBezTo>
                  <a:cubicBezTo>
                    <a:pt x="626" y="281"/>
                    <a:pt x="626" y="281"/>
                    <a:pt x="626" y="281"/>
                  </a:cubicBezTo>
                  <a:cubicBezTo>
                    <a:pt x="665" y="279"/>
                    <a:pt x="696" y="247"/>
                    <a:pt x="696" y="207"/>
                  </a:cubicBezTo>
                  <a:cubicBezTo>
                    <a:pt x="696" y="166"/>
                    <a:pt x="662" y="132"/>
                    <a:pt x="621" y="13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2400">
                <a:solidFill>
                  <a:srgbClr val="FFFFFF"/>
                </a:solidFill>
              </a:endParaRPr>
            </a:p>
          </p:txBody>
        </p:sp>
      </p:grpSp>
    </p:spTree>
    <p:extLst>
      <p:ext uri="{BB962C8B-B14F-4D97-AF65-F5344CB8AC3E}">
        <p14:creationId xmlns:p14="http://schemas.microsoft.com/office/powerpoint/2010/main" val="83971125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366168" y="3954457"/>
            <a:ext cx="8534037" cy="1830388"/>
          </a:xfrm>
          <a:noFill/>
        </p:spPr>
        <p:txBody>
          <a:bodyPr lIns="146304" tIns="109728" rIns="146304" bIns="109728">
            <a:noAutofit/>
          </a:bodyPr>
          <a:lstStyle>
            <a:lvl1pPr marL="0" indent="0">
              <a:spcBef>
                <a:spcPts val="0"/>
              </a:spcBef>
              <a:buNone/>
              <a:defRPr sz="3733" spc="0" baseline="0">
                <a:gradFill>
                  <a:gsLst>
                    <a:gs pos="0">
                      <a:schemeClr val="tx1"/>
                    </a:gs>
                    <a:gs pos="100000">
                      <a:schemeClr val="tx1"/>
                    </a:gs>
                  </a:gsLst>
                  <a:lin ang="5400000" scaled="0"/>
                </a:gradFill>
                <a:latin typeface="+mj-lt"/>
              </a:defRPr>
            </a:lvl1pPr>
          </a:lstStyle>
          <a:p>
            <a:pPr lvl="0"/>
            <a:r>
              <a:rPr lang="en-US"/>
              <a:t>Speaker Name</a:t>
            </a:r>
          </a:p>
        </p:txBody>
      </p:sp>
      <p:sp>
        <p:nvSpPr>
          <p:cNvPr id="9" name="Title 1"/>
          <p:cNvSpPr>
            <a:spLocks noGrp="1"/>
          </p:cNvSpPr>
          <p:nvPr>
            <p:ph type="title" hasCustomPrompt="1"/>
          </p:nvPr>
        </p:nvSpPr>
        <p:spPr>
          <a:xfrm>
            <a:off x="366168" y="2117165"/>
            <a:ext cx="9753185" cy="1837298"/>
          </a:xfrm>
          <a:noFill/>
        </p:spPr>
        <p:txBody>
          <a:bodyPr lIns="146304" tIns="91440" rIns="146304" bIns="91440" anchor="t" anchorCtr="0"/>
          <a:lstStyle>
            <a:lvl1pPr>
              <a:defRPr sz="6400" spc="-100" baseline="0">
                <a:gradFill>
                  <a:gsLst>
                    <a:gs pos="74747">
                      <a:schemeClr val="tx1"/>
                    </a:gs>
                    <a:gs pos="56000">
                      <a:schemeClr val="tx1"/>
                    </a:gs>
                  </a:gsLst>
                  <a:lin ang="5400000" scaled="0"/>
                </a:gradFill>
              </a:defRPr>
            </a:lvl1pPr>
          </a:lstStyle>
          <a:p>
            <a:r>
              <a:rPr lang="en-US"/>
              <a:t>Presentation 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609575" y="6240429"/>
            <a:ext cx="1707381" cy="274320"/>
          </a:xfrm>
          <a:prstGeom prst="rect">
            <a:avLst/>
          </a:prstGeom>
        </p:spPr>
      </p:pic>
    </p:spTree>
    <p:extLst>
      <p:ext uri="{BB962C8B-B14F-4D97-AF65-F5344CB8AC3E}">
        <p14:creationId xmlns:p14="http://schemas.microsoft.com/office/powerpoint/2010/main" val="234218026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366168" y="1212850"/>
            <a:ext cx="11702553" cy="2564933"/>
          </a:xfrm>
        </p:spPr>
        <p:txBody>
          <a:bodyPr lIns="164592" rIns="164592"/>
          <a:lstStyle>
            <a:lvl1pPr marL="0" indent="0">
              <a:buNone/>
              <a:defRPr>
                <a:gradFill>
                  <a:gsLst>
                    <a:gs pos="1250">
                      <a:schemeClr val="tx1"/>
                    </a:gs>
                    <a:gs pos="99000">
                      <a:schemeClr val="tx1"/>
                    </a:gs>
                  </a:gsLst>
                  <a:lin ang="5400000" scaled="0"/>
                </a:gradFill>
              </a:defRPr>
            </a:lvl1pPr>
            <a:lvl2pPr marL="0" indent="0">
              <a:buFontTx/>
              <a:buNone/>
              <a:defRPr sz="2667"/>
            </a:lvl2pPr>
            <a:lvl3pPr marL="228564" indent="0">
              <a:buNone/>
              <a:defRPr/>
            </a:lvl3pPr>
            <a:lvl4pPr marL="457127" indent="0">
              <a:buNone/>
              <a:defRPr/>
            </a:lvl4pPr>
            <a:lvl5pPr marL="685691"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3851249"/>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6168" y="1212851"/>
            <a:ext cx="11702553" cy="2655150"/>
          </a:xfrm>
        </p:spPr>
        <p:txBody>
          <a:bodyPr wrap="square">
            <a:spAutoFit/>
          </a:bodyPr>
          <a:lstStyle>
            <a:lvl1pPr>
              <a:defRPr sz="4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1592747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8" y="2989432"/>
            <a:ext cx="11702553" cy="1292662"/>
          </a:xfrm>
          <a:noFill/>
        </p:spPr>
        <p:txBody>
          <a:bodyPr wrap="square" tIns="91440" bIns="91440" anchor="t" anchorCtr="0">
            <a:spAutoFit/>
          </a:bodyPr>
          <a:lstStyle>
            <a:lvl1pPr>
              <a:defRPr sz="80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66169" y="1211287"/>
            <a:ext cx="5608081" cy="3082126"/>
          </a:xfrm>
        </p:spPr>
        <p:txBody>
          <a:bodyPr wrap="square">
            <a:spAutoFit/>
          </a:bodyPr>
          <a:lstStyle>
            <a:lvl1pPr marL="0" indent="0">
              <a:spcBef>
                <a:spcPts val="1224"/>
              </a:spcBef>
              <a:buClr>
                <a:schemeClr val="tx1"/>
              </a:buClr>
              <a:buFont typeface="Wingdings" pitchFamily="2" charset="2"/>
              <a:buNone/>
              <a:defRPr sz="4267"/>
            </a:lvl1pPr>
            <a:lvl2pPr marL="0" indent="0">
              <a:buNone/>
              <a:defRPr sz="2667"/>
            </a:lvl2pPr>
            <a:lvl3pPr marL="231738" indent="0">
              <a:buNone/>
              <a:tabLst/>
              <a:defRPr sz="2667"/>
            </a:lvl3pPr>
            <a:lvl4pPr marL="460302" indent="0">
              <a:buNone/>
              <a:defRPr/>
            </a:lvl4pPr>
            <a:lvl5pPr marL="68569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461209" y="1211287"/>
            <a:ext cx="5608081" cy="3082126"/>
          </a:xfrm>
        </p:spPr>
        <p:txBody>
          <a:bodyPr wrap="square">
            <a:spAutoFit/>
          </a:bodyPr>
          <a:lstStyle>
            <a:lvl1pPr marL="0" indent="0">
              <a:spcBef>
                <a:spcPts val="1224"/>
              </a:spcBef>
              <a:buClr>
                <a:schemeClr val="tx1"/>
              </a:buClr>
              <a:buFont typeface="Wingdings" pitchFamily="2" charset="2"/>
              <a:buNone/>
              <a:defRPr sz="4267"/>
            </a:lvl1pPr>
            <a:lvl2pPr marL="0" indent="0">
              <a:buNone/>
              <a:defRPr sz="2667"/>
            </a:lvl2pPr>
            <a:lvl3pPr marL="231738" indent="0">
              <a:buNone/>
              <a:tabLst/>
              <a:defRPr sz="2667"/>
            </a:lvl3pPr>
            <a:lvl4pPr marL="460302" indent="0">
              <a:buNone/>
              <a:defRPr/>
            </a:lvl4pPr>
            <a:lvl5pPr marL="68569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7473324"/>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66003" y="1211287"/>
            <a:ext cx="5608081" cy="3082126"/>
          </a:xfrm>
        </p:spPr>
        <p:txBody>
          <a:bodyPr wrap="square">
            <a:spAutoFit/>
          </a:bodyPr>
          <a:lstStyle>
            <a:lvl1pPr marL="287293" indent="-287293">
              <a:spcBef>
                <a:spcPts val="1224"/>
              </a:spcBef>
              <a:buClr>
                <a:schemeClr val="tx1"/>
              </a:buClr>
              <a:buFont typeface="Arial" pitchFamily="34" charset="0"/>
              <a:buChar char="•"/>
              <a:defRPr sz="4267"/>
            </a:lvl1pPr>
            <a:lvl2pPr marL="531081" indent="-233158">
              <a:defRPr sz="2667"/>
            </a:lvl2pPr>
            <a:lvl3pPr marL="699475" indent="-168392">
              <a:tabLst/>
              <a:defRPr sz="2667"/>
            </a:lvl3pPr>
            <a:lvl4pPr marL="880818" indent="-181345">
              <a:defRPr/>
            </a:lvl4pPr>
            <a:lvl5pPr marL="1049211" indent="-168392">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461209" y="1211287"/>
            <a:ext cx="5608081" cy="3082126"/>
          </a:xfrm>
        </p:spPr>
        <p:txBody>
          <a:bodyPr wrap="square">
            <a:spAutoFit/>
          </a:bodyPr>
          <a:lstStyle>
            <a:lvl1pPr marL="287293" indent="-287293">
              <a:spcBef>
                <a:spcPts val="1224"/>
              </a:spcBef>
              <a:buClr>
                <a:schemeClr val="tx1"/>
              </a:buClr>
              <a:buFont typeface="Arial" pitchFamily="34" charset="0"/>
              <a:buChar char="•"/>
              <a:defRPr sz="4267"/>
            </a:lvl1pPr>
            <a:lvl2pPr marL="531081" indent="-233158">
              <a:defRPr sz="2667"/>
            </a:lvl2pPr>
            <a:lvl3pPr marL="699475" indent="-168392">
              <a:tabLst/>
              <a:defRPr sz="2667"/>
            </a:lvl3pPr>
            <a:lvl4pPr marL="880818" indent="-181345">
              <a:defRPr/>
            </a:lvl4pPr>
            <a:lvl5pPr marL="1049211" indent="-168392">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9210774"/>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2305710"/>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9" y="1209973"/>
            <a:ext cx="9753187" cy="2751698"/>
          </a:xfrm>
          <a:noFill/>
        </p:spPr>
        <p:txBody>
          <a:bodyPr tIns="91440" bIns="91440" anchor="t" anchorCtr="0"/>
          <a:lstStyle>
            <a:lvl1pPr>
              <a:defRPr sz="8000" spc="-100"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366170" y="3954467"/>
            <a:ext cx="9753185" cy="1829593"/>
          </a:xfrm>
          <a:noFill/>
        </p:spPr>
        <p:txBody>
          <a:bodyPr lIns="182880" tIns="146304" rIns="182880" bIns="146304">
            <a:noAutofit/>
          </a:bodyPr>
          <a:lstStyle>
            <a:lvl1pPr marL="0" indent="0">
              <a:spcBef>
                <a:spcPts val="0"/>
              </a:spcBef>
              <a:buNone/>
              <a:defRPr sz="3733"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403160969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8" y="1209973"/>
            <a:ext cx="9753186" cy="2751698"/>
          </a:xfrm>
          <a:noFill/>
        </p:spPr>
        <p:txBody>
          <a:bodyPr tIns="91440" bIns="91440" anchor="t" anchorCtr="0"/>
          <a:lstStyle>
            <a:lvl1pPr>
              <a:defRPr lang="en-US" sz="80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380952795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8" y="2989432"/>
            <a:ext cx="11702553" cy="1292662"/>
          </a:xfrm>
          <a:noFill/>
        </p:spPr>
        <p:txBody>
          <a:bodyPr wrap="square" tIns="91440" bIns="91440" anchor="t" anchorCtr="0">
            <a:spAutoFit/>
          </a:bodyPr>
          <a:lstStyle>
            <a:lvl1pPr>
              <a:defRPr sz="80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751843990"/>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9" y="2989432"/>
            <a:ext cx="11690437" cy="1292662"/>
          </a:xfrm>
          <a:noFill/>
        </p:spPr>
        <p:txBody>
          <a:bodyPr wrap="square" tIns="91440" bIns="91440" anchor="t" anchorCtr="0">
            <a:spAutoFit/>
          </a:bodyPr>
          <a:lstStyle>
            <a:lvl1pPr>
              <a:defRPr sz="80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540342000"/>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8" y="2989432"/>
            <a:ext cx="11702553" cy="1292662"/>
          </a:xfrm>
          <a:noFill/>
        </p:spPr>
        <p:txBody>
          <a:bodyPr wrap="square" tIns="91440" bIns="91440" anchor="t" anchorCtr="0">
            <a:spAutoFit/>
          </a:bodyPr>
          <a:lstStyle>
            <a:lvl1pPr>
              <a:defRPr sz="80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585676588"/>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7" y="1241429"/>
            <a:ext cx="5608081" cy="2012602"/>
          </a:xfrm>
        </p:spPr>
        <p:txBody>
          <a:bodyPr wrap="square">
            <a:spAutoFit/>
          </a:bodyPr>
          <a:lstStyle>
            <a:lvl1pPr>
              <a:defRPr sz="6599" baseline="0">
                <a:gradFill>
                  <a:gsLst>
                    <a:gs pos="1250">
                      <a:schemeClr val="tx1"/>
                    </a:gs>
                    <a:gs pos="100000">
                      <a:schemeClr val="tx1"/>
                    </a:gs>
                  </a:gsLst>
                  <a:lin ang="5400000" scaled="0"/>
                </a:gradFill>
              </a:defRPr>
            </a:lvl1pPr>
          </a:lstStyle>
          <a:p>
            <a:r>
              <a:rPr lang="en-US"/>
              <a:t>50/50 photo layout</a:t>
            </a:r>
          </a:p>
        </p:txBody>
      </p:sp>
      <p:sp>
        <p:nvSpPr>
          <p:cNvPr id="4" name="Picture Placeholder 3"/>
          <p:cNvSpPr>
            <a:spLocks noGrp="1"/>
          </p:cNvSpPr>
          <p:nvPr>
            <p:ph type="pic" sz="quarter" idx="10" hasCustomPrompt="1"/>
          </p:nvPr>
        </p:nvSpPr>
        <p:spPr>
          <a:xfrm>
            <a:off x="6218502" y="1"/>
            <a:ext cx="6216386" cy="6994525"/>
          </a:xfrm>
          <a:blipFill>
            <a:blip r:embed="rId2"/>
            <a:stretch>
              <a:fillRect/>
            </a:stretch>
          </a:blipFill>
        </p:spPr>
        <p:txBody>
          <a:bodyPr lIns="0" tIns="0" rIns="0" bIns="0" anchor="ctr">
            <a:noAutofit/>
          </a:bodyPr>
          <a:lstStyle>
            <a:lvl1pPr marL="0" indent="0" algn="ctr">
              <a:lnSpc>
                <a:spcPct val="150000"/>
              </a:lnSpc>
              <a:spcBef>
                <a:spcPts val="0"/>
              </a:spcBef>
              <a:buNone/>
              <a:defRPr sz="3733" baseline="0">
                <a:solidFill>
                  <a:srgbClr val="FFFFFF"/>
                </a:solidFill>
              </a:defRPr>
            </a:lvl1pPr>
          </a:lstStyle>
          <a:p>
            <a:r>
              <a:rPr lang="en-US"/>
              <a:t>Click on icon below</a:t>
            </a:r>
            <a:br>
              <a:rPr lang="en-US"/>
            </a:br>
            <a:r>
              <a:rPr lang="en-US"/>
              <a:t>to insert a new photo</a:t>
            </a:r>
          </a:p>
        </p:txBody>
      </p:sp>
    </p:spTree>
    <p:extLst>
      <p:ext uri="{BB962C8B-B14F-4D97-AF65-F5344CB8AC3E}">
        <p14:creationId xmlns:p14="http://schemas.microsoft.com/office/powerpoint/2010/main" val="3307541156"/>
      </p:ext>
    </p:extLst>
  </p:cSld>
  <p:clrMapOvr>
    <a:masterClrMapping/>
  </p:clrMapOvr>
  <p:transition>
    <p:fade/>
  </p:transition>
  <p:extLst mod="1">
    <p:ext uri="{DCECCB84-F9BA-43D5-87BE-67443E8EF086}">
      <p15:sldGuideLst xmlns:p15="http://schemas.microsoft.com/office/powerpoint/2012/main">
        <p15:guide id="1" pos="3916">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00260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243839"/>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979880"/>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5834189"/>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3" y="1212849"/>
            <a:ext cx="12434888"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3" tIns="46633" rIns="46633" bIns="46633" numCol="1" spcCol="0" rtlCol="0" fromWordArt="0" anchor="ctr" anchorCtr="0" forceAA="0" compatLnSpc="1">
            <a:prstTxWarp prst="textNoShape">
              <a:avLst/>
            </a:prstTxWarp>
            <a:noAutofit/>
          </a:bodyPr>
          <a:lstStyle/>
          <a:p>
            <a:pPr algn="ctr" defTabSz="932325" fontAlgn="base">
              <a:spcBef>
                <a:spcPct val="0"/>
              </a:spcBef>
              <a:spcAft>
                <a:spcPct val="0"/>
              </a:spcAft>
            </a:pPr>
            <a:endParaRPr lang="en-US">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366169" y="1221161"/>
            <a:ext cx="11702551" cy="2581348"/>
          </a:xfrm>
        </p:spPr>
        <p:txBody>
          <a:bodyPr/>
          <a:lstStyle>
            <a:lvl1pPr marL="0" indent="0">
              <a:buNone/>
              <a:defRPr sz="4267">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1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3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83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563564"/>
      </p:ext>
    </p:extLst>
  </p:cSld>
  <p:clrMapOvr>
    <a:masterClrMapping/>
  </p:clrMapOvr>
  <p:transition>
    <p:fade/>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384919" y="6321407"/>
            <a:ext cx="11702553" cy="501660"/>
          </a:xfrm>
          <a:prstGeom prst="rect">
            <a:avLst/>
          </a:prstGeom>
          <a:noFill/>
          <a:ln w="12700">
            <a:noFill/>
            <a:miter lim="800000"/>
            <a:headEnd type="none" w="sm" len="sm"/>
            <a:tailEnd type="none" w="sm" len="sm"/>
          </a:ln>
          <a:effectLst/>
        </p:spPr>
        <p:txBody>
          <a:bodyPr vert="horz" wrap="square" lIns="243830" tIns="195064" rIns="243830" bIns="195064" numCol="1" anchor="t" anchorCtr="0" compatLnSpc="1">
            <a:prstTxWarp prst="textNoShape">
              <a:avLst/>
            </a:prstTxWarp>
            <a:spAutoFit/>
          </a:bodyPr>
          <a:lstStyle/>
          <a:p>
            <a:pPr defTabSz="932142" eaLnBrk="0" hangingPunct="0"/>
            <a:r>
              <a:rPr lang="en-US" sz="700">
                <a:gradFill>
                  <a:gsLst>
                    <a:gs pos="0">
                      <a:srgbClr val="FFFFFF"/>
                    </a:gs>
                    <a:gs pos="100000">
                      <a:srgbClr val="FFFFFF"/>
                    </a:gs>
                  </a:gsLst>
                  <a:lin ang="5400000" scaled="0"/>
                </a:gradFill>
                <a:cs typeface="Segoe UI" pitchFamily="34" charset="0"/>
              </a:rPr>
              <a:t>© 2014 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612283" y="3145040"/>
            <a:ext cx="3471561" cy="704444"/>
          </a:xfrm>
          <a:prstGeom prst="rect">
            <a:avLst/>
          </a:prstGeom>
        </p:spPr>
      </p:pic>
    </p:spTree>
    <p:extLst>
      <p:ext uri="{BB962C8B-B14F-4D97-AF65-F5344CB8AC3E}">
        <p14:creationId xmlns:p14="http://schemas.microsoft.com/office/powerpoint/2010/main" val="1043270813"/>
      </p:ext>
    </p:extLst>
  </p:cSld>
  <p:clrMapOvr>
    <a:masterClrMapping/>
  </p:clrMapOvr>
  <p:transition>
    <p:fade/>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366168" y="1212850"/>
            <a:ext cx="11702553" cy="3196837"/>
          </a:xfrm>
          <a:prstGeom prst="rect">
            <a:avLst/>
          </a:prstGeom>
        </p:spPr>
        <p:txBody>
          <a:bodyPr/>
          <a:lstStyle>
            <a:lvl1pPr marL="290467" indent="-290467">
              <a:buClr>
                <a:schemeClr val="tx1"/>
              </a:buClr>
              <a:buSzPct val="90000"/>
              <a:buFont typeface="Arial" pitchFamily="34" charset="0"/>
              <a:buChar char="•"/>
              <a:defRPr sz="48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10" indent="-280944">
              <a:buClr>
                <a:schemeClr val="tx1"/>
              </a:buClr>
              <a:buSzPct val="90000"/>
              <a:buFont typeface="Arial" pitchFamily="34" charset="0"/>
              <a:buChar char="•"/>
              <a:defRPr sz="426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77" indent="-290467">
              <a:buClr>
                <a:schemeClr val="tx1"/>
              </a:buClr>
              <a:buSzPct val="90000"/>
              <a:buFont typeface="Arial" pitchFamily="34" charset="0"/>
              <a:buChar char="•"/>
              <a:defRPr sz="3733">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41" indent="-228564">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004" indent="-228564">
              <a:buClr>
                <a:schemeClr val="tx1"/>
              </a:buClr>
              <a:buSzPct val="90000"/>
              <a:buFont typeface="Arial" pitchFamily="34" charset="0"/>
              <a:buChar char="•"/>
              <a:defRPr sz="2667">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363076"/>
            <a:ext cx="12434889"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4267"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170325707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alkin No ti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587"/>
            <a:ext cx="12428612" cy="6991986"/>
          </a:xfrm>
          <a:prstGeom prst="rect">
            <a:avLst/>
          </a:prstGeom>
          <a:noFill/>
          <a:ln>
            <a:noFill/>
          </a:ln>
        </p:spPr>
      </p:pic>
      <p:sp>
        <p:nvSpPr>
          <p:cNvPr id="3" name="Rectangle 2"/>
          <p:cNvSpPr/>
          <p:nvPr userDrawn="1"/>
        </p:nvSpPr>
        <p:spPr bwMode="gray">
          <a:xfrm>
            <a:off x="1" y="6537325"/>
            <a:ext cx="12434253"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6" tIns="146286" rIns="182856" bIns="146286" numCol="1" spcCol="0" rtlCol="0" fromWordArt="0" anchor="t" anchorCtr="0" forceAA="0" compatLnSpc="1">
            <a:prstTxWarp prst="textNoShape">
              <a:avLst/>
            </a:prstTxWarp>
            <a:noAutofit/>
          </a:bodyPr>
          <a:lstStyle/>
          <a:p>
            <a:pPr algn="ctr" defTabSz="932250"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274603" y="2119165"/>
            <a:ext cx="6399984"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6" tIns="146286" rIns="182856" bIns="146286" numCol="1" spcCol="0" rtlCol="0" fromWordArt="0" anchor="t" anchorCtr="0" forceAA="0" compatLnSpc="1">
            <a:prstTxWarp prst="textNoShape">
              <a:avLst/>
            </a:prstTxWarp>
            <a:noAutofit/>
          </a:bodyPr>
          <a:lstStyle/>
          <a:p>
            <a:pPr algn="ctr" defTabSz="932250"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487" y="6678220"/>
            <a:ext cx="822846" cy="175415"/>
          </a:xfrm>
          <a:prstGeom prst="rect">
            <a:avLst/>
          </a:prstGeom>
        </p:spPr>
      </p:pic>
      <p:sp>
        <p:nvSpPr>
          <p:cNvPr id="9" name="Rectangle 8"/>
          <p:cNvSpPr/>
          <p:nvPr userDrawn="1"/>
        </p:nvSpPr>
        <p:spPr>
          <a:xfrm>
            <a:off x="293163" y="3040127"/>
            <a:ext cx="4333238" cy="784702"/>
          </a:xfrm>
          <a:prstGeom prst="rect">
            <a:avLst/>
          </a:prstGeom>
        </p:spPr>
        <p:txBody>
          <a:bodyPr wrap="none" anchor="ctr">
            <a:spAutoFit/>
          </a:bodyPr>
          <a:lstStyle/>
          <a:p>
            <a:pPr algn="r" defTabSz="1165650">
              <a:lnSpc>
                <a:spcPct val="90000"/>
              </a:lnSpc>
              <a:spcBef>
                <a:spcPct val="0"/>
              </a:spcBef>
            </a:pPr>
            <a:r>
              <a:rPr lang="en-US" sz="4999" spc="-125">
                <a:ln w="3175">
                  <a:noFill/>
                </a:ln>
                <a:gradFill>
                  <a:gsLst>
                    <a:gs pos="84066">
                      <a:srgbClr val="000000"/>
                    </a:gs>
                    <a:gs pos="57576">
                      <a:srgbClr val="000000"/>
                    </a:gs>
                  </a:gsLst>
                  <a:lin ang="5400000" scaled="0"/>
                </a:gradFill>
                <a:latin typeface="Segoe UI Light"/>
                <a:cs typeface="Segoe UI" pitchFamily="34" charset="0"/>
              </a:rPr>
              <a:t>Spark the future.</a:t>
            </a:r>
          </a:p>
        </p:txBody>
      </p:sp>
      <p:sp>
        <p:nvSpPr>
          <p:cNvPr id="10" name="Rectangle 9"/>
          <p:cNvSpPr/>
          <p:nvPr userDrawn="1"/>
        </p:nvSpPr>
        <p:spPr>
          <a:xfrm>
            <a:off x="2441186" y="4617975"/>
            <a:ext cx="2185214" cy="715324"/>
          </a:xfrm>
          <a:prstGeom prst="rect">
            <a:avLst/>
          </a:prstGeom>
        </p:spPr>
        <p:txBody>
          <a:bodyPr wrap="none" anchor="ctr">
            <a:spAutoFit/>
          </a:bodyPr>
          <a:lstStyle/>
          <a:p>
            <a:pPr algn="r" defTabSz="1165650">
              <a:lnSpc>
                <a:spcPct val="90000"/>
              </a:lnSpc>
              <a:spcBef>
                <a:spcPct val="0"/>
              </a:spcBef>
            </a:pPr>
            <a:r>
              <a:rPr lang="en-US" sz="2249">
                <a:ln w="3175">
                  <a:noFill/>
                </a:ln>
                <a:gradFill>
                  <a:gsLst>
                    <a:gs pos="84066">
                      <a:srgbClr val="000000"/>
                    </a:gs>
                    <a:gs pos="57576">
                      <a:srgbClr val="000000"/>
                    </a:gs>
                  </a:gsLst>
                  <a:lin ang="5400000" scaled="0"/>
                </a:gradFill>
                <a:cs typeface="Segoe UI" pitchFamily="34" charset="0"/>
              </a:rPr>
              <a:t>May 4 – 8, 2015</a:t>
            </a:r>
            <a:br>
              <a:rPr lang="en-US" sz="2249">
                <a:ln w="3175">
                  <a:noFill/>
                </a:ln>
                <a:gradFill>
                  <a:gsLst>
                    <a:gs pos="84066">
                      <a:srgbClr val="000000"/>
                    </a:gs>
                    <a:gs pos="57576">
                      <a:srgbClr val="000000"/>
                    </a:gs>
                  </a:gsLst>
                  <a:lin ang="5400000" scaled="0"/>
                </a:gradFill>
                <a:cs typeface="Segoe UI" pitchFamily="34" charset="0"/>
              </a:rPr>
            </a:br>
            <a:r>
              <a:rPr lang="en-US" sz="2249">
                <a:ln w="3175">
                  <a:noFill/>
                </a:ln>
                <a:gradFill>
                  <a:gsLst>
                    <a:gs pos="84066">
                      <a:srgbClr val="000000"/>
                    </a:gs>
                    <a:gs pos="57576">
                      <a:srgbClr val="000000"/>
                    </a:gs>
                  </a:gsLst>
                  <a:lin ang="5400000" scaled="0"/>
                </a:gradFill>
                <a:cs typeface="Segoe UI" pitchFamily="34" charset="0"/>
              </a:rPr>
              <a:t>Chicago, IL</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02255" y="4088042"/>
            <a:ext cx="2493997" cy="384949"/>
          </a:xfrm>
          <a:prstGeom prst="rect">
            <a:avLst/>
          </a:prstGeom>
        </p:spPr>
      </p:pic>
    </p:spTree>
    <p:extLst>
      <p:ext uri="{BB962C8B-B14F-4D97-AF65-F5344CB8AC3E}">
        <p14:creationId xmlns:p14="http://schemas.microsoft.com/office/powerpoint/2010/main" val="19044330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2"/>
            <a:ext cx="12428612" cy="6991987"/>
          </a:xfrm>
          <a:prstGeom prst="rect">
            <a:avLst/>
          </a:prstGeom>
        </p:spPr>
      </p:pic>
      <p:sp>
        <p:nvSpPr>
          <p:cNvPr id="9" name="Title 1"/>
          <p:cNvSpPr>
            <a:spLocks noGrp="1"/>
          </p:cNvSpPr>
          <p:nvPr>
            <p:ph type="title" hasCustomPrompt="1"/>
          </p:nvPr>
        </p:nvSpPr>
        <p:spPr>
          <a:xfrm>
            <a:off x="274668" y="2125677"/>
            <a:ext cx="9142769" cy="1828786"/>
          </a:xfrm>
          <a:noFill/>
        </p:spPr>
        <p:txBody>
          <a:bodyPr lIns="146304" tIns="91440" rIns="146304" bIns="91440" anchor="t" anchorCtr="0"/>
          <a:lstStyle>
            <a:lvl1pPr>
              <a:defRPr sz="5399" spc="-100" baseline="0">
                <a:gradFill>
                  <a:gsLst>
                    <a:gs pos="99115">
                      <a:schemeClr val="tx1"/>
                    </a:gs>
                    <a:gs pos="79000">
                      <a:schemeClr val="tx1"/>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74667" y="3955787"/>
            <a:ext cx="7314203" cy="1828007"/>
          </a:xfrm>
          <a:noFill/>
        </p:spPr>
        <p:txBody>
          <a:bodyPr lIns="146304" tIns="109728" rIns="146304" bIns="109728">
            <a:noAutofit/>
          </a:bodyPr>
          <a:lstStyle>
            <a:lvl1pPr marL="0" indent="0">
              <a:spcBef>
                <a:spcPts val="0"/>
              </a:spcBef>
              <a:buNone/>
              <a:defRPr sz="3200" spc="0" baseline="0">
                <a:gradFill>
                  <a:gsLst>
                    <a:gs pos="99115">
                      <a:schemeClr val="tx1"/>
                    </a:gs>
                    <a:gs pos="79000">
                      <a:schemeClr val="tx1"/>
                    </a:gs>
                  </a:gsLst>
                  <a:lin ang="5400000" scaled="0"/>
                </a:gradFill>
                <a:latin typeface="+mj-lt"/>
              </a:defRPr>
            </a:lvl1pPr>
          </a:lstStyle>
          <a:p>
            <a:pPr lvl="0"/>
            <a:r>
              <a:rPr lang="en-US"/>
              <a:t>Speaker Name</a:t>
            </a:r>
          </a:p>
        </p:txBody>
      </p:sp>
      <p:sp>
        <p:nvSpPr>
          <p:cNvPr id="7" name="Rectangle 6"/>
          <p:cNvSpPr/>
          <p:nvPr userDrawn="1"/>
        </p:nvSpPr>
        <p:spPr bwMode="gray">
          <a:xfrm>
            <a:off x="1" y="6537325"/>
            <a:ext cx="12434253"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6" tIns="146286" rIns="182856" bIns="146286" numCol="1" spcCol="0" rtlCol="0" fromWordArt="0" anchor="t" anchorCtr="0" forceAA="0" compatLnSpc="1">
            <a:prstTxWarp prst="textNoShape">
              <a:avLst/>
            </a:prstTxWarp>
            <a:noAutofit/>
          </a:bodyPr>
          <a:lstStyle/>
          <a:p>
            <a:pPr algn="ctr" defTabSz="932250"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487" y="6678220"/>
            <a:ext cx="822846" cy="175415"/>
          </a:xfrm>
          <a:prstGeom prst="rect">
            <a:avLst/>
          </a:prstGeom>
        </p:spPr>
      </p:pic>
    </p:spTree>
    <p:extLst>
      <p:ext uri="{BB962C8B-B14F-4D97-AF65-F5344CB8AC3E}">
        <p14:creationId xmlns:p14="http://schemas.microsoft.com/office/powerpoint/2010/main" val="12468441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74603" y="1212850"/>
            <a:ext cx="11885683"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46" indent="0">
              <a:buNone/>
              <a:defRPr/>
            </a:lvl3pPr>
            <a:lvl4pPr marL="457091" indent="0">
              <a:buNone/>
              <a:defRPr/>
            </a:lvl4pPr>
            <a:lvl5pPr marL="685636"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5884879"/>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74603" y="1212850"/>
            <a:ext cx="11885683"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46" indent="0">
              <a:buNone/>
              <a:defRPr/>
            </a:lvl3pPr>
            <a:lvl4pPr marL="457091" indent="0">
              <a:buNone/>
              <a:defRPr/>
            </a:lvl4pPr>
            <a:lvl5pPr marL="685636"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798739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03" y="1212853"/>
            <a:ext cx="11885683"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59045059"/>
      </p:ext>
    </p:extLst>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03" y="1212853"/>
            <a:ext cx="11885683"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5912332"/>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07" y="1212849"/>
            <a:ext cx="5485698"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21" indent="0">
              <a:buNone/>
              <a:tabLst/>
              <a:defRPr sz="2000"/>
            </a:lvl3pPr>
            <a:lvl4pPr marL="460264" indent="0">
              <a:buNone/>
              <a:defRPr/>
            </a:lvl4pPr>
            <a:lvl5pPr marL="685636"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4590" y="1212849"/>
            <a:ext cx="5485698"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21" indent="0">
              <a:buNone/>
              <a:tabLst/>
              <a:defRPr sz="2000"/>
            </a:lvl3pPr>
            <a:lvl4pPr marL="460264" indent="0">
              <a:buNone/>
              <a:defRPr/>
            </a:lvl4pPr>
            <a:lvl5pPr marL="685636"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2899505"/>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07" y="1212849"/>
            <a:ext cx="5485698"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21" indent="0">
              <a:buNone/>
              <a:tabLst/>
              <a:defRPr sz="2000"/>
            </a:lvl3pPr>
            <a:lvl4pPr marL="460264" indent="0">
              <a:buNone/>
              <a:defRPr/>
            </a:lvl4pPr>
            <a:lvl5pPr marL="685636"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4590" y="1212849"/>
            <a:ext cx="5485698"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21" indent="0">
              <a:buNone/>
              <a:tabLst/>
              <a:defRPr sz="2000"/>
            </a:lvl3pPr>
            <a:lvl4pPr marL="460264" indent="0">
              <a:buNone/>
              <a:defRPr/>
            </a:lvl4pPr>
            <a:lvl5pPr marL="685636"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7376192"/>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07" y="1212850"/>
            <a:ext cx="5485698" cy="2425279"/>
          </a:xfrm>
        </p:spPr>
        <p:txBody>
          <a:bodyPr wrap="square">
            <a:spAutoFit/>
          </a:bodyPr>
          <a:lstStyle>
            <a:lvl1pPr marL="287270" indent="-287270">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039" indent="-233140">
              <a:buFont typeface="Wingdings" panose="05000000000000000000" pitchFamily="2" charset="2"/>
              <a:buChar char="§"/>
              <a:defRPr sz="2400"/>
            </a:lvl2pPr>
            <a:lvl3pPr marL="699419" indent="-168380">
              <a:buFont typeface="Wingdings" panose="05000000000000000000" pitchFamily="2" charset="2"/>
              <a:buChar char="§"/>
              <a:tabLst/>
              <a:defRPr sz="2000"/>
            </a:lvl3pPr>
            <a:lvl4pPr marL="880747" indent="-181330">
              <a:buFont typeface="Wingdings" panose="05000000000000000000" pitchFamily="2" charset="2"/>
              <a:buChar char="§"/>
              <a:defRPr/>
            </a:lvl4pPr>
            <a:lvl5pPr marL="1049127" indent="-168380">
              <a:buFont typeface="Wingdings" panose="05000000000000000000" pitchFamily="2" charset="2"/>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4590" y="1212850"/>
            <a:ext cx="5485698" cy="2425279"/>
          </a:xfrm>
        </p:spPr>
        <p:txBody>
          <a:bodyPr wrap="square">
            <a:spAutoFit/>
          </a:bodyPr>
          <a:lstStyle>
            <a:lvl1pPr marL="287270" indent="-287270">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039" indent="-233140">
              <a:buFont typeface="Wingdings" panose="05000000000000000000" pitchFamily="2" charset="2"/>
              <a:buChar char="§"/>
              <a:defRPr sz="2400"/>
            </a:lvl2pPr>
            <a:lvl3pPr marL="699419" indent="-168380">
              <a:buFont typeface="Wingdings" panose="05000000000000000000" pitchFamily="2" charset="2"/>
              <a:buChar char="§"/>
              <a:tabLst/>
              <a:defRPr sz="2000"/>
            </a:lvl3pPr>
            <a:lvl4pPr marL="880747" indent="-181330">
              <a:buFont typeface="Wingdings" panose="05000000000000000000" pitchFamily="2" charset="2"/>
              <a:buChar char="§"/>
              <a:defRPr/>
            </a:lvl4pPr>
            <a:lvl5pPr marL="1049127" indent="-168380">
              <a:buFont typeface="Wingdings" panose="05000000000000000000" pitchFamily="2" charset="2"/>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5865874"/>
      </p:ext>
    </p:extLst>
  </p:cSld>
  <p:clrMapOvr>
    <a:masterClrMapping/>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07" y="1212850"/>
            <a:ext cx="5485698" cy="2425279"/>
          </a:xfrm>
        </p:spPr>
        <p:txBody>
          <a:bodyPr wrap="square">
            <a:spAutoFit/>
          </a:bodyPr>
          <a:lstStyle>
            <a:lvl1pPr marL="287270" indent="-287270">
              <a:spcBef>
                <a:spcPts val="1224"/>
              </a:spcBef>
              <a:buClr>
                <a:schemeClr val="tx1"/>
              </a:buClr>
              <a:buFont typeface="Wingdings" panose="05000000000000000000" pitchFamily="2" charset="2"/>
              <a:buChar char="§"/>
              <a:defRPr sz="3200"/>
            </a:lvl1pPr>
            <a:lvl2pPr marL="531039" indent="-233140">
              <a:buFont typeface="Wingdings" panose="05000000000000000000" pitchFamily="2" charset="2"/>
              <a:buChar char="§"/>
              <a:defRPr sz="2400"/>
            </a:lvl2pPr>
            <a:lvl3pPr marL="699419" indent="-168380">
              <a:buFont typeface="Wingdings" panose="05000000000000000000" pitchFamily="2" charset="2"/>
              <a:buChar char="§"/>
              <a:tabLst/>
              <a:defRPr sz="2000"/>
            </a:lvl3pPr>
            <a:lvl4pPr marL="880747" indent="-181330">
              <a:buFont typeface="Wingdings" panose="05000000000000000000" pitchFamily="2" charset="2"/>
              <a:buChar char="§"/>
              <a:defRPr/>
            </a:lvl4pPr>
            <a:lvl5pPr marL="1049127" indent="-168380">
              <a:buFont typeface="Wingdings" panose="05000000000000000000" pitchFamily="2" charset="2"/>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4590" y="1212850"/>
            <a:ext cx="5485698" cy="2425279"/>
          </a:xfrm>
        </p:spPr>
        <p:txBody>
          <a:bodyPr wrap="square">
            <a:spAutoFit/>
          </a:bodyPr>
          <a:lstStyle>
            <a:lvl1pPr marL="287270" indent="-287270">
              <a:spcBef>
                <a:spcPts val="1224"/>
              </a:spcBef>
              <a:buClr>
                <a:schemeClr val="tx1"/>
              </a:buClr>
              <a:buFont typeface="Wingdings" panose="05000000000000000000" pitchFamily="2" charset="2"/>
              <a:buChar char="§"/>
              <a:defRPr sz="3200"/>
            </a:lvl1pPr>
            <a:lvl2pPr marL="531039" indent="-233140">
              <a:buFont typeface="Wingdings" panose="05000000000000000000" pitchFamily="2" charset="2"/>
              <a:buChar char="§"/>
              <a:defRPr sz="2400"/>
            </a:lvl2pPr>
            <a:lvl3pPr marL="699419" indent="-168380">
              <a:buFont typeface="Wingdings" panose="05000000000000000000" pitchFamily="2" charset="2"/>
              <a:buChar char="§"/>
              <a:tabLst/>
              <a:defRPr sz="2000"/>
            </a:lvl3pPr>
            <a:lvl4pPr marL="880747" indent="-181330">
              <a:buFont typeface="Wingdings" panose="05000000000000000000" pitchFamily="2" charset="2"/>
              <a:buChar char="§"/>
              <a:defRPr/>
            </a:lvl4pPr>
            <a:lvl5pPr marL="1049127" indent="-168380">
              <a:buFont typeface="Wingdings" panose="05000000000000000000" pitchFamily="2" charset="2"/>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5317330"/>
      </p:ext>
    </p:extLst>
  </p:cSld>
  <p:clrMapOvr>
    <a:masterClrMapping/>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9769575"/>
      </p:ext>
    </p:extLst>
  </p:cSld>
  <p:clrMapOvr>
    <a:masterClrMapping/>
  </p:clrMapOvr>
  <p:transition>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2"/>
            <a:ext cx="12428612" cy="6991987"/>
          </a:xfrm>
          <a:prstGeom prst="rect">
            <a:avLst/>
          </a:prstGeom>
        </p:spPr>
      </p:pic>
      <p:sp>
        <p:nvSpPr>
          <p:cNvPr id="2" name="Title 1"/>
          <p:cNvSpPr>
            <a:spLocks noGrp="1"/>
          </p:cNvSpPr>
          <p:nvPr>
            <p:ph type="title" hasCustomPrompt="1"/>
          </p:nvPr>
        </p:nvSpPr>
        <p:spPr>
          <a:xfrm>
            <a:off x="274603" y="2136777"/>
            <a:ext cx="10055529" cy="1181606"/>
          </a:xfrm>
          <a:noFill/>
        </p:spPr>
        <p:txBody>
          <a:bodyPr tIns="91440" bIns="91440" anchor="t" anchorCtr="0">
            <a:spAutoFit/>
          </a:bodyPr>
          <a:lstStyle>
            <a:lvl1pPr>
              <a:defRPr sz="7198" spc="-100"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74605" y="4881266"/>
            <a:ext cx="10057117"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a:t>Speaker Name</a:t>
            </a:r>
          </a:p>
        </p:txBody>
      </p:sp>
      <p:sp>
        <p:nvSpPr>
          <p:cNvPr id="6" name="Rectangle 5"/>
          <p:cNvSpPr/>
          <p:nvPr userDrawn="1"/>
        </p:nvSpPr>
        <p:spPr bwMode="gray">
          <a:xfrm>
            <a:off x="1" y="6537325"/>
            <a:ext cx="12434253"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6" tIns="146286" rIns="182856" bIns="146286" numCol="1" spcCol="0" rtlCol="0" fromWordArt="0" anchor="t" anchorCtr="0" forceAA="0" compatLnSpc="1">
            <a:prstTxWarp prst="textNoShape">
              <a:avLst/>
            </a:prstTxWarp>
            <a:noAutofit/>
          </a:bodyPr>
          <a:lstStyle/>
          <a:p>
            <a:pPr algn="ctr" defTabSz="932250"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487" y="6678220"/>
            <a:ext cx="822846" cy="175415"/>
          </a:xfrm>
          <a:prstGeom prst="rect">
            <a:avLst/>
          </a:prstGeom>
        </p:spPr>
      </p:pic>
    </p:spTree>
    <p:extLst>
      <p:ext uri="{BB962C8B-B14F-4D97-AF65-F5344CB8AC3E}">
        <p14:creationId xmlns:p14="http://schemas.microsoft.com/office/powerpoint/2010/main" val="23948094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2"/>
            <a:ext cx="12428612" cy="6991987"/>
          </a:xfrm>
          <a:prstGeom prst="rect">
            <a:avLst/>
          </a:prstGeom>
        </p:spPr>
      </p:pic>
      <p:sp>
        <p:nvSpPr>
          <p:cNvPr id="2" name="Title 1"/>
          <p:cNvSpPr>
            <a:spLocks noGrp="1"/>
          </p:cNvSpPr>
          <p:nvPr>
            <p:ph type="title" hasCustomPrompt="1"/>
          </p:nvPr>
        </p:nvSpPr>
        <p:spPr>
          <a:xfrm>
            <a:off x="274603" y="2125664"/>
            <a:ext cx="10055529" cy="1181606"/>
          </a:xfrm>
          <a:noFill/>
        </p:spPr>
        <p:txBody>
          <a:bodyPr tIns="91440" bIns="91440" anchor="t" anchorCtr="0">
            <a:spAutoFit/>
          </a:bodyPr>
          <a:lstStyle>
            <a:lvl1pPr>
              <a:defRPr lang="en-US" sz="7198"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
        <p:nvSpPr>
          <p:cNvPr id="4" name="Rectangle 3"/>
          <p:cNvSpPr/>
          <p:nvPr userDrawn="1"/>
        </p:nvSpPr>
        <p:spPr bwMode="gray">
          <a:xfrm>
            <a:off x="1" y="6537325"/>
            <a:ext cx="12434253"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6" tIns="146286" rIns="182856" bIns="146286" numCol="1" spcCol="0" rtlCol="0" fromWordArt="0" anchor="t" anchorCtr="0" forceAA="0" compatLnSpc="1">
            <a:prstTxWarp prst="textNoShape">
              <a:avLst/>
            </a:prstTxWarp>
            <a:noAutofit/>
          </a:bodyPr>
          <a:lstStyle/>
          <a:p>
            <a:pPr algn="ctr" defTabSz="932250"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487" y="6678220"/>
            <a:ext cx="822846" cy="175415"/>
          </a:xfrm>
          <a:prstGeom prst="rect">
            <a:avLst/>
          </a:prstGeom>
        </p:spPr>
      </p:pic>
    </p:spTree>
    <p:extLst>
      <p:ext uri="{BB962C8B-B14F-4D97-AF65-F5344CB8AC3E}">
        <p14:creationId xmlns:p14="http://schemas.microsoft.com/office/powerpoint/2010/main" val="9359283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2"/>
            <a:ext cx="12428612" cy="6991987"/>
          </a:xfrm>
          <a:prstGeom prst="rect">
            <a:avLst/>
          </a:prstGeom>
        </p:spPr>
      </p:pic>
      <p:sp>
        <p:nvSpPr>
          <p:cNvPr id="2" name="Title 1"/>
          <p:cNvSpPr>
            <a:spLocks noGrp="1"/>
          </p:cNvSpPr>
          <p:nvPr>
            <p:ph type="title" hasCustomPrompt="1"/>
          </p:nvPr>
        </p:nvSpPr>
        <p:spPr>
          <a:xfrm>
            <a:off x="274603" y="2125663"/>
            <a:ext cx="11885683" cy="1181606"/>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60576640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03" y="2125663"/>
            <a:ext cx="11885683" cy="1181606"/>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762139025"/>
      </p:ext>
    </p:extLst>
  </p:cSld>
  <p:clrMapOvr>
    <a:masterClrMapping/>
  </p:clrMapOvr>
  <p:transition>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03" y="2125663"/>
            <a:ext cx="11885683" cy="1181606"/>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61274016"/>
      </p:ext>
    </p:extLst>
  </p:cSld>
  <p:clrMapOvr>
    <a:masterClrMapping/>
  </p:clrMapOvr>
  <p:transition>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03" y="2125663"/>
            <a:ext cx="11885683" cy="1181606"/>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408153848"/>
      </p:ext>
    </p:extLst>
  </p:cSld>
  <p:clrMapOvr>
    <a:masterClrMapping/>
  </p:clrMapOvr>
  <p:transition>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03" y="2125663"/>
            <a:ext cx="11885683" cy="1181606"/>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4101916797"/>
      </p:ext>
    </p:extLst>
  </p:cSld>
  <p:clrMapOvr>
    <a:masterClrMapping/>
  </p:clrMapOvr>
  <p:transition>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07" y="1241427"/>
            <a:ext cx="5485698" cy="2012602"/>
          </a:xfrm>
        </p:spPr>
        <p:txBody>
          <a:bodyPr>
            <a:spAutoFit/>
          </a:bodyPr>
          <a:lstStyle>
            <a:lvl1pPr>
              <a:defRPr sz="6599" baseline="0">
                <a:gradFill>
                  <a:gsLst>
                    <a:gs pos="1250">
                      <a:schemeClr val="tx1"/>
                    </a:gs>
                    <a:gs pos="100000">
                      <a:schemeClr val="tx1"/>
                    </a:gs>
                  </a:gsLst>
                  <a:lin ang="5400000" scaled="0"/>
                </a:gradFill>
              </a:defRPr>
            </a:lvl1pPr>
          </a:lstStyle>
          <a:p>
            <a:r>
              <a:rPr lang="en-US"/>
              <a:t>50/50 photo layout</a:t>
            </a:r>
          </a:p>
        </p:txBody>
      </p:sp>
      <p:sp>
        <p:nvSpPr>
          <p:cNvPr id="5" name="Picture Placeholder 4"/>
          <p:cNvSpPr>
            <a:spLocks noGrp="1"/>
          </p:cNvSpPr>
          <p:nvPr>
            <p:ph type="pic" sz="quarter" idx="10"/>
          </p:nvPr>
        </p:nvSpPr>
        <p:spPr bwMode="ltGray">
          <a:xfrm>
            <a:off x="6219032" y="3"/>
            <a:ext cx="6215857"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p>
        </p:txBody>
      </p:sp>
    </p:spTree>
    <p:extLst>
      <p:ext uri="{BB962C8B-B14F-4D97-AF65-F5344CB8AC3E}">
        <p14:creationId xmlns:p14="http://schemas.microsoft.com/office/powerpoint/2010/main" val="2834076388"/>
      </p:ext>
    </p:extLst>
  </p:cSld>
  <p:clrMapOvr>
    <a:masterClrMapping/>
  </p:clrMapOvr>
  <p:transition>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76521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6403023"/>
      </p:ext>
    </p:extLst>
  </p:cSld>
  <p:clrMapOvr>
    <a:masterClrMapping/>
  </p:clrMapOvr>
  <p:transition>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3062872"/>
      </p:ext>
    </p:extLst>
  </p:cSld>
  <p:clrMapOvr>
    <a:masterClrMapping/>
  </p:clrMapOvr>
  <p:transition>
    <p:fade/>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642262"/>
      </p:ext>
    </p:extLst>
  </p:cSld>
  <p:clrMapOvr>
    <a:masterClrMapping/>
  </p:clrMapOvr>
  <p:transition>
    <p:fade/>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3" y="1212849"/>
            <a:ext cx="12434888"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3" tIns="46633" rIns="46633" bIns="46633" numCol="1" spcCol="0" rtlCol="0" fromWordArt="0" anchor="ctr" anchorCtr="0" forceAA="0" compatLnSpc="1">
            <a:prstTxWarp prst="textNoShape">
              <a:avLst/>
            </a:prstTxWarp>
            <a:noAutofit/>
          </a:bodyPr>
          <a:lstStyle/>
          <a:p>
            <a:pPr algn="ctr" defTabSz="932250" fontAlgn="base">
              <a:spcBef>
                <a:spcPct val="0"/>
              </a:spcBef>
              <a:spcAft>
                <a:spcPct val="0"/>
              </a:spcAft>
            </a:pPr>
            <a:endParaRPr lang="en-US" sz="2249">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05" y="1221160"/>
            <a:ext cx="11885682"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7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6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369"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4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873044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366168" y="3954457"/>
            <a:ext cx="8534037" cy="1830388"/>
          </a:xfrm>
          <a:noFill/>
        </p:spPr>
        <p:txBody>
          <a:bodyPr lIns="146304" tIns="109728" rIns="146304" bIns="109728">
            <a:noAutofit/>
          </a:bodyPr>
          <a:lstStyle>
            <a:lvl1pPr marL="0" indent="0">
              <a:spcBef>
                <a:spcPts val="0"/>
              </a:spcBef>
              <a:buNone/>
              <a:defRPr sz="3733" spc="0" baseline="0">
                <a:gradFill>
                  <a:gsLst>
                    <a:gs pos="0">
                      <a:schemeClr val="tx1"/>
                    </a:gs>
                    <a:gs pos="100000">
                      <a:schemeClr val="tx1"/>
                    </a:gs>
                  </a:gsLst>
                  <a:lin ang="5400000" scaled="0"/>
                </a:gradFill>
                <a:latin typeface="+mj-lt"/>
              </a:defRPr>
            </a:lvl1pPr>
          </a:lstStyle>
          <a:p>
            <a:pPr lvl="0"/>
            <a:r>
              <a:rPr lang="en-US"/>
              <a:t>Speaker Name</a:t>
            </a:r>
          </a:p>
        </p:txBody>
      </p:sp>
      <p:sp>
        <p:nvSpPr>
          <p:cNvPr id="9" name="Title 1"/>
          <p:cNvSpPr>
            <a:spLocks noGrp="1"/>
          </p:cNvSpPr>
          <p:nvPr>
            <p:ph type="title" hasCustomPrompt="1"/>
          </p:nvPr>
        </p:nvSpPr>
        <p:spPr>
          <a:xfrm>
            <a:off x="366168" y="2117165"/>
            <a:ext cx="9753185" cy="1837298"/>
          </a:xfrm>
          <a:noFill/>
        </p:spPr>
        <p:txBody>
          <a:bodyPr lIns="146304" tIns="91440" rIns="146304" bIns="91440" anchor="t" anchorCtr="0"/>
          <a:lstStyle>
            <a:lvl1pPr>
              <a:defRPr sz="6400" spc="-100" baseline="0">
                <a:gradFill>
                  <a:gsLst>
                    <a:gs pos="3333">
                      <a:schemeClr val="tx2"/>
                    </a:gs>
                    <a:gs pos="39000">
                      <a:schemeClr val="tx2"/>
                    </a:gs>
                  </a:gsLst>
                  <a:lin ang="5400000" scaled="0"/>
                </a:gradFill>
              </a:defRPr>
            </a:lvl1pPr>
          </a:lstStyle>
          <a:p>
            <a:r>
              <a:rPr lang="en-US"/>
              <a:t>Presentation 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609576" y="6240429"/>
            <a:ext cx="1707377" cy="27432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4253" cy="6995160"/>
          </a:xfrm>
          <a:prstGeom prst="rect">
            <a:avLst/>
          </a:prstGeom>
        </p:spPr>
      </p:pic>
      <p:sp>
        <p:nvSpPr>
          <p:cNvPr id="6" name="Rectangle 5"/>
          <p:cNvSpPr/>
          <p:nvPr userDrawn="1"/>
        </p:nvSpPr>
        <p:spPr bwMode="gray">
          <a:xfrm>
            <a:off x="1" y="4868863"/>
            <a:ext cx="12434888" cy="2125662"/>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250" fontAlgn="base">
              <a:spcBef>
                <a:spcPct val="0"/>
              </a:spcBef>
              <a:spcAft>
                <a:spcPct val="0"/>
              </a:spcAft>
            </a:pPr>
            <a:endParaRPr lang="en-US" sz="200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7588854" y="6294478"/>
            <a:ext cx="4571416" cy="403151"/>
          </a:xfrm>
          <a:prstGeom prst="rect">
            <a:avLst/>
          </a:prstGeom>
          <a:noFill/>
          <a:ln w="12700">
            <a:noFill/>
            <a:miter lim="800000"/>
            <a:headEnd type="none" w="sm" len="sm"/>
            <a:tailEnd type="none" w="sm" len="sm"/>
          </a:ln>
          <a:effectLst/>
        </p:spPr>
        <p:txBody>
          <a:bodyPr vert="horz" wrap="square" lIns="182856" tIns="146286" rIns="182856" bIns="146286" numCol="1" anchor="t" anchorCtr="0" compatLnSpc="1">
            <a:prstTxWarp prst="textNoShape">
              <a:avLst/>
            </a:prstTxWarp>
            <a:spAutoFit/>
          </a:bodyPr>
          <a:lstStyle/>
          <a:p>
            <a:pPr algn="r" defTabSz="932067" eaLnBrk="0" hangingPunct="0"/>
            <a:r>
              <a:rPr lang="en-US" sz="700">
                <a:gradFill>
                  <a:gsLst>
                    <a:gs pos="12389">
                      <a:srgbClr val="FFFFFF"/>
                    </a:gs>
                    <a:gs pos="54000">
                      <a:srgbClr val="FFFFFF"/>
                    </a:gs>
                  </a:gsLst>
                  <a:lin ang="5400000" scaled="0"/>
                </a:gradFill>
                <a:cs typeface="Segoe UI" pitchFamily="34" charset="0"/>
              </a:rPr>
              <a:t>© 2015 Microsoft Corporation. All rights reserved.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9171" y="5580861"/>
            <a:ext cx="3291420" cy="701671"/>
          </a:xfrm>
          <a:prstGeom prst="rect">
            <a:avLst/>
          </a:prstGeom>
        </p:spPr>
      </p:pic>
    </p:spTree>
    <p:extLst>
      <p:ext uri="{BB962C8B-B14F-4D97-AF65-F5344CB8AC3E}">
        <p14:creationId xmlns:p14="http://schemas.microsoft.com/office/powerpoint/2010/main" val="39612240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03" y="1212850"/>
            <a:ext cx="11885683" cy="2443746"/>
          </a:xfrm>
          <a:prstGeom prst="rect">
            <a:avLst/>
          </a:prstGeom>
        </p:spPr>
        <p:txBody>
          <a:bodyPr/>
          <a:lstStyle>
            <a:lvl1pPr marL="290443" indent="-29044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63" indent="-280921">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08" indent="-29044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353" indent="-228546">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898" indent="-228546">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363076"/>
            <a:ext cx="12434889"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3771917209"/>
      </p:ext>
    </p:extLst>
  </p:cSld>
  <p:clrMapOvr>
    <a:masterClrMapping/>
  </p:clrMapOvr>
  <p:transition>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Black Notes slide Layout No Bar">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03" y="1212850"/>
            <a:ext cx="11885683" cy="2443746"/>
          </a:xfrm>
          <a:prstGeom prst="rect">
            <a:avLst/>
          </a:prstGeom>
        </p:spPr>
        <p:txBody>
          <a:bodyPr/>
          <a:lstStyle>
            <a:lvl1pPr marL="290467" indent="-290467">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10" indent="-280944">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77" indent="-290467">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41" indent="-228564">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004" indent="-228564">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33031253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0253203"/>
      </p:ext>
    </p:extLst>
  </p:cSld>
  <p:clrMapOvr>
    <a:masterClrMapping/>
  </p:clrMapOvr>
  <p:transition spd="med">
    <p:fade/>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1_Title Only">
    <p:bg bwMode="gray">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2655">
                      <a:schemeClr val="tx1"/>
                    </a:gs>
                    <a:gs pos="31000">
                      <a:schemeClr val="tx1"/>
                    </a:gs>
                  </a:gsLst>
                  <a:lin ang="5400000" scaled="0"/>
                </a:gradFill>
              </a:defRPr>
            </a:lvl1pPr>
          </a:lstStyle>
          <a:p>
            <a:r>
              <a:rPr lang="en-US"/>
              <a:t>Click to edit Master title style</a:t>
            </a:r>
          </a:p>
        </p:txBody>
      </p:sp>
    </p:spTree>
    <p:extLst>
      <p:ext uri="{BB962C8B-B14F-4D97-AF65-F5344CB8AC3E}">
        <p14:creationId xmlns:p14="http://schemas.microsoft.com/office/powerpoint/2010/main" val="258377494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3" y="1212849"/>
            <a:ext cx="12434888"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3" tIns="46633" rIns="46633" bIns="46633" numCol="1" spcCol="0" rtlCol="0" fromWordArt="0" anchor="ctr" anchorCtr="0" forceAA="0" compatLnSpc="1">
            <a:prstTxWarp prst="textNoShape">
              <a:avLst/>
            </a:prstTxWarp>
            <a:noAutofit/>
          </a:bodyPr>
          <a:lstStyle/>
          <a:p>
            <a:pPr algn="ctr" defTabSz="932325" fontAlgn="base">
              <a:spcBef>
                <a:spcPct val="0"/>
              </a:spcBef>
              <a:spcAft>
                <a:spcPct val="0"/>
              </a:spcAft>
            </a:pPr>
            <a:endParaRPr lang="en-US" sz="180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366169" y="1221161"/>
            <a:ext cx="11702551" cy="2581348"/>
          </a:xfrm>
        </p:spPr>
        <p:txBody>
          <a:bodyPr/>
          <a:lstStyle>
            <a:lvl1pPr marL="0" indent="0">
              <a:buNone/>
              <a:defRPr sz="4267">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1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3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83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384919" y="6321407"/>
            <a:ext cx="11702553" cy="501660"/>
          </a:xfrm>
          <a:prstGeom prst="rect">
            <a:avLst/>
          </a:prstGeom>
          <a:noFill/>
          <a:ln w="12700">
            <a:noFill/>
            <a:miter lim="800000"/>
            <a:headEnd type="none" w="sm" len="sm"/>
            <a:tailEnd type="none" w="sm" len="sm"/>
          </a:ln>
          <a:effectLst/>
        </p:spPr>
        <p:txBody>
          <a:bodyPr vert="horz" wrap="square" lIns="243830" tIns="195064" rIns="243830" bIns="195064" numCol="1" anchor="t" anchorCtr="0" compatLnSpc="1">
            <a:prstTxWarp prst="textNoShape">
              <a:avLst/>
            </a:prstTxWarp>
            <a:spAutoFit/>
          </a:bodyPr>
          <a:lstStyle/>
          <a:p>
            <a:pPr defTabSz="932142" eaLnBrk="0" hangingPunct="0"/>
            <a:r>
              <a:rPr lang="en-US" sz="700">
                <a:gradFill>
                  <a:gsLst>
                    <a:gs pos="0">
                      <a:schemeClr val="tx1"/>
                    </a:gs>
                    <a:gs pos="100000">
                      <a:schemeClr val="tx1"/>
                    </a:gs>
                  </a:gsLst>
                  <a:lin ang="5400000" scaled="0"/>
                </a:gradFill>
                <a:cs typeface="Segoe UI" pitchFamily="34" charset="0"/>
              </a:rPr>
              <a:t>© 2014 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612281" y="3145040"/>
            <a:ext cx="4384488" cy="704444"/>
          </a:xfrm>
          <a:prstGeom prst="rect">
            <a:avLst/>
          </a:prstGeom>
        </p:spPr>
      </p:pic>
    </p:spTree>
    <p:extLst>
      <p:ext uri="{BB962C8B-B14F-4D97-AF65-F5344CB8AC3E}">
        <p14:creationId xmlns:p14="http://schemas.microsoft.com/office/powerpoint/2010/main" val="392835873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366168" y="1212850"/>
            <a:ext cx="11702553" cy="3196837"/>
          </a:xfrm>
          <a:prstGeom prst="rect">
            <a:avLst/>
          </a:prstGeom>
        </p:spPr>
        <p:txBody>
          <a:bodyPr/>
          <a:lstStyle>
            <a:lvl1pPr marL="290467" indent="-290467">
              <a:buClr>
                <a:schemeClr val="tx1"/>
              </a:buClr>
              <a:buSzPct val="90000"/>
              <a:buFont typeface="Arial" pitchFamily="34" charset="0"/>
              <a:buChar char="•"/>
              <a:defRPr sz="48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10" indent="-280944">
              <a:buClr>
                <a:schemeClr val="tx1"/>
              </a:buClr>
              <a:buSzPct val="90000"/>
              <a:buFont typeface="Arial" pitchFamily="34" charset="0"/>
              <a:buChar char="•"/>
              <a:defRPr sz="426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77" indent="-290467">
              <a:buClr>
                <a:schemeClr val="tx1"/>
              </a:buClr>
              <a:buSzPct val="90000"/>
              <a:buFont typeface="Arial" pitchFamily="34" charset="0"/>
              <a:buChar char="•"/>
              <a:defRPr sz="3733">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41" indent="-228564">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004" indent="-228564">
              <a:buClr>
                <a:schemeClr val="tx1"/>
              </a:buClr>
              <a:buSzPct val="90000"/>
              <a:buFont typeface="Arial" pitchFamily="34" charset="0"/>
              <a:buChar char="•"/>
              <a:defRPr sz="2667">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363076"/>
            <a:ext cx="12434889"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4267"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29602221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ext content, large,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3471"/>
            <a:ext cx="2486978" cy="2486942"/>
          </a:xfrm>
          <a:solidFill>
            <a:schemeClr val="accent1"/>
          </a:solidFill>
        </p:spPr>
        <p:txBody>
          <a:bodyPr rIns="91440">
            <a:normAutofit/>
          </a:bodyPr>
          <a:lstStyle>
            <a:lvl1pPr>
              <a:defRPr sz="2720" baseline="0">
                <a:solidFill>
                  <a:schemeClr val="tx1"/>
                </a:solidFill>
                <a:latin typeface="+mn-lt"/>
              </a:defRPr>
            </a:lvl1pPr>
          </a:lstStyle>
          <a:p>
            <a:pPr lvl="0"/>
            <a:r>
              <a:rPr lang="en-US"/>
              <a:t>Click to edit slide content</a:t>
            </a:r>
          </a:p>
        </p:txBody>
      </p:sp>
      <p:sp>
        <p:nvSpPr>
          <p:cNvPr id="3" name="Date Placeholder 2"/>
          <p:cNvSpPr>
            <a:spLocks noGrp="1"/>
          </p:cNvSpPr>
          <p:nvPr>
            <p:ph type="dt" sz="half" idx="10"/>
          </p:nvPr>
        </p:nvSpPr>
        <p:spPr/>
        <p:txBody>
          <a:bodyPr/>
          <a:lstStyle>
            <a:lvl1pPr>
              <a:defRPr>
                <a:solidFill>
                  <a:schemeClr val="tx1"/>
                </a:solidFill>
                <a:latin typeface="+mn-lt"/>
              </a:defRPr>
            </a:lvl1pPr>
          </a:lstStyle>
          <a:p>
            <a:fld id="{842C66BA-9684-4EBB-8590-214CD9F28CEB}" type="datetime1">
              <a:rPr lang="en-US"/>
              <a:t>11/14/2016</a:t>
            </a:fld>
            <a:endParaRPr lang="en-US"/>
          </a:p>
        </p:txBody>
      </p:sp>
      <p:sp>
        <p:nvSpPr>
          <p:cNvPr id="4" name="Slide Number Placeholder 3"/>
          <p:cNvSpPr>
            <a:spLocks noGrp="1"/>
          </p:cNvSpPr>
          <p:nvPr>
            <p:ph type="sldNum" sz="quarter" idx="11"/>
          </p:nvPr>
        </p:nvSpPr>
        <p:spPr/>
        <p:txBody>
          <a:bodyPr/>
          <a:lstStyle>
            <a:lvl1pPr>
              <a:defRPr>
                <a:solidFill>
                  <a:schemeClr val="tx1"/>
                </a:solidFill>
                <a:latin typeface="+mn-lt"/>
              </a:defRPr>
            </a:lvl1pPr>
          </a:lstStyle>
          <a:p>
            <a:fld id="{74A398B2-5A34-1A4A-811E-F4027282568C}" type="slidenum">
              <a:rPr lang="en-US"/>
              <a:pPr/>
              <a:t>‹#›</a:t>
            </a:fld>
            <a:endParaRPr lang="en-US"/>
          </a:p>
        </p:txBody>
      </p:sp>
      <p:sp>
        <p:nvSpPr>
          <p:cNvPr id="14" name="Content Placeholder 13"/>
          <p:cNvSpPr>
            <a:spLocks noGrp="1"/>
          </p:cNvSpPr>
          <p:nvPr>
            <p:ph sz="quarter" idx="13" hasCustomPrompt="1"/>
          </p:nvPr>
        </p:nvSpPr>
        <p:spPr>
          <a:xfrm>
            <a:off x="3730467" y="1243471"/>
            <a:ext cx="8393549" cy="795924"/>
          </a:xfrm>
          <a:prstGeom prst="rect">
            <a:avLst/>
          </a:prstGeom>
        </p:spPr>
        <p:txBody>
          <a:bodyPr vert="horz" lIns="182880" tIns="137160"/>
          <a:lstStyle>
            <a:lvl1pPr marL="0" indent="0">
              <a:spcBef>
                <a:spcPts val="408"/>
              </a:spcBef>
              <a:buFontTx/>
              <a:buNone/>
              <a:defRPr sz="4080" baseline="0">
                <a:solidFill>
                  <a:schemeClr val="tx1"/>
                </a:solidFill>
                <a:latin typeface="Segoe UI Light" pitchFamily="34" charset="0"/>
              </a:defRPr>
            </a:lvl1pPr>
          </a:lstStyle>
          <a:p>
            <a:pPr lvl="0"/>
            <a:r>
              <a:rPr lang="en-US"/>
              <a:t>Click to edit slide content</a:t>
            </a:r>
          </a:p>
        </p:txBody>
      </p:sp>
    </p:spTree>
    <p:extLst>
      <p:ext uri="{BB962C8B-B14F-4D97-AF65-F5344CB8AC3E}">
        <p14:creationId xmlns:p14="http://schemas.microsoft.com/office/powerpoint/2010/main" val="2590061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ection divider with color 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3471"/>
            <a:ext cx="4973955" cy="2486942"/>
          </a:xfrm>
          <a:solidFill>
            <a:schemeClr val="accent1">
              <a:alpha val="90000"/>
            </a:schemeClr>
          </a:solidFill>
        </p:spPr>
        <p:txBody>
          <a:bodyPr>
            <a:normAutofit/>
          </a:bodyPr>
          <a:lstStyle>
            <a:lvl1pPr>
              <a:lnSpc>
                <a:spcPct val="100000"/>
              </a:lnSpc>
              <a:defRPr sz="4080">
                <a:latin typeface="Segoe UI Light" pitchFamily="34" charset="0"/>
              </a:defRPr>
            </a:lvl1pPr>
          </a:lstStyle>
          <a:p>
            <a:pPr lvl="0"/>
            <a:r>
              <a:rPr lang="en-US"/>
              <a:t>Click to edit slide content</a:t>
            </a:r>
          </a:p>
        </p:txBody>
      </p:sp>
      <p:sp>
        <p:nvSpPr>
          <p:cNvPr id="3" name="Date Placeholder 2"/>
          <p:cNvSpPr>
            <a:spLocks noGrp="1"/>
          </p:cNvSpPr>
          <p:nvPr>
            <p:ph type="dt" sz="half" idx="10"/>
          </p:nvPr>
        </p:nvSpPr>
        <p:spPr/>
        <p:txBody>
          <a:bodyPr/>
          <a:lstStyle>
            <a:lvl1pPr>
              <a:defRPr>
                <a:solidFill>
                  <a:schemeClr val="tx1"/>
                </a:solidFill>
              </a:defRPr>
            </a:lvl1pPr>
          </a:lstStyle>
          <a:p>
            <a:fld id="{4B4B4AAB-5440-4A50-83AF-1B64C8A00BEE}" type="datetime1">
              <a:rPr lang="en-US"/>
              <a:t>11/14/2016</a:t>
            </a:fld>
            <a:endParaRPr lang="en-US"/>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74A398B2-5A34-1A4A-811E-F4027282568C}" type="slidenum">
              <a:rPr lang="en-US"/>
              <a:pPr/>
              <a:t>‹#›</a:t>
            </a:fld>
            <a:endParaRPr lang="en-US"/>
          </a:p>
        </p:txBody>
      </p:sp>
    </p:spTree>
    <p:extLst>
      <p:ext uri="{BB962C8B-B14F-4D97-AF65-F5344CB8AC3E}">
        <p14:creationId xmlns:p14="http://schemas.microsoft.com/office/powerpoint/2010/main" val="42325277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50602" tIns="120481" rIns="150602" bIns="120481"/>
          <a:lstStyle/>
          <a:p>
            <a:r>
              <a:rPr lang="en-US"/>
              <a:t>Click to edit master title style</a:t>
            </a:r>
          </a:p>
        </p:txBody>
      </p:sp>
      <p:sp>
        <p:nvSpPr>
          <p:cNvPr id="5" name="Text Placeholder 4"/>
          <p:cNvSpPr>
            <a:spLocks noGrp="1"/>
          </p:cNvSpPr>
          <p:nvPr>
            <p:ph type="body" sz="quarter" idx="10"/>
          </p:nvPr>
        </p:nvSpPr>
        <p:spPr>
          <a:xfrm>
            <a:off x="274604" y="1668464"/>
            <a:ext cx="11885683" cy="2713800"/>
          </a:xfrm>
          <a:prstGeom prst="rect">
            <a:avLst/>
          </a:prstGeom>
        </p:spPr>
        <p:txBody>
          <a:bodyPr lIns="150602" tIns="120481" rIns="150602" bIns="12048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66237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54899" y="1861969"/>
            <a:ext cx="5284827" cy="33199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5162" y="1861969"/>
            <a:ext cx="5284827" cy="33199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54900" y="6482889"/>
            <a:ext cx="2797850" cy="372394"/>
          </a:xfrm>
          <a:prstGeom prst="rect">
            <a:avLst/>
          </a:prstGeom>
        </p:spPr>
        <p:txBody>
          <a:bodyPr/>
          <a:lstStyle/>
          <a:p>
            <a:fld id="{B37ECBE2-3150-4A8C-9BA8-324E60C97071}" type="datetimeFigureOut">
              <a:rPr lang="en-US"/>
              <a:t>11/14/2016</a:t>
            </a:fld>
            <a:endParaRPr lang="en-US"/>
          </a:p>
        </p:txBody>
      </p:sp>
      <p:sp>
        <p:nvSpPr>
          <p:cNvPr id="6" name="Footer Placeholder 5"/>
          <p:cNvSpPr>
            <a:spLocks noGrp="1"/>
          </p:cNvSpPr>
          <p:nvPr>
            <p:ph type="ftr" sz="quarter" idx="11"/>
          </p:nvPr>
        </p:nvSpPr>
        <p:spPr>
          <a:xfrm>
            <a:off x="4119057" y="6482889"/>
            <a:ext cx="4196775" cy="372394"/>
          </a:xfrm>
          <a:prstGeom prst="rect">
            <a:avLst/>
          </a:prstGeom>
        </p:spPr>
        <p:txBody>
          <a:bodyPr/>
          <a:lstStyle/>
          <a:p>
            <a:endParaRPr lang="en-US"/>
          </a:p>
        </p:txBody>
      </p:sp>
      <p:sp>
        <p:nvSpPr>
          <p:cNvPr id="7" name="Slide Number Placeholder 6"/>
          <p:cNvSpPr>
            <a:spLocks noGrp="1"/>
          </p:cNvSpPr>
          <p:nvPr>
            <p:ph type="sldNum" sz="quarter" idx="12"/>
          </p:nvPr>
        </p:nvSpPr>
        <p:spPr>
          <a:xfrm>
            <a:off x="8782140" y="6482889"/>
            <a:ext cx="2797850" cy="372394"/>
          </a:xfrm>
          <a:prstGeom prst="rect">
            <a:avLst/>
          </a:prstGeom>
        </p:spPr>
        <p:txBody>
          <a:bodyPr/>
          <a:lstStyle/>
          <a:p>
            <a:fld id="{21476996-1D2C-40F1-B50E-3395E94DDC5F}" type="slidenum">
              <a:rPr lang="en-US"/>
              <a:t>‹#›</a:t>
            </a:fld>
            <a:endParaRPr lang="en-US"/>
          </a:p>
        </p:txBody>
      </p:sp>
    </p:spTree>
    <p:extLst>
      <p:ext uri="{BB962C8B-B14F-4D97-AF65-F5344CB8AC3E}">
        <p14:creationId xmlns:p14="http://schemas.microsoft.com/office/powerpoint/2010/main" val="973885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4pt Title/26pt Bullet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8" y="1589"/>
          <a:ext cx="1587" cy="1587"/>
        </p:xfrm>
        <a:graphic>
          <a:graphicData uri="http://schemas.openxmlformats.org/presentationml/2006/ole">
            <mc:AlternateContent xmlns:mc="http://schemas.openxmlformats.org/markup-compatibility/2006">
              <mc:Choice xmlns:v="urn:schemas-microsoft-com:vml" Requires="v">
                <p:oleObj spid="_x0000_s2969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9"/>
                        <a:ext cx="1587" cy="1587"/>
                      </a:xfrm>
                      <a:prstGeom prst="rect">
                        <a:avLst/>
                      </a:prstGeom>
                    </p:spPr>
                  </p:pic>
                </p:oleObj>
              </mc:Fallback>
            </mc:AlternateContent>
          </a:graphicData>
        </a:graphic>
      </p:graphicFrame>
      <p:sp>
        <p:nvSpPr>
          <p:cNvPr id="2" name="Title 1"/>
          <p:cNvSpPr>
            <a:spLocks noGrp="1"/>
          </p:cNvSpPr>
          <p:nvPr>
            <p:ph type="title" hasCustomPrompt="1"/>
          </p:nvPr>
        </p:nvSpPr>
        <p:spPr>
          <a:xfrm>
            <a:off x="457142" y="292608"/>
            <a:ext cx="11224762" cy="1097302"/>
          </a:xfrm>
        </p:spPr>
        <p:txBody>
          <a:bodyPr lIns="0" tIns="91440" rIns="146304" bIns="91440"/>
          <a:lstStyle>
            <a:lvl1pPr>
              <a:lnSpc>
                <a:spcPts val="4900"/>
              </a:lnSpc>
              <a:defRPr sz="4400" baseline="0">
                <a:solidFill>
                  <a:schemeClr val="accent1"/>
                </a:solidFill>
              </a:defRPr>
            </a:lvl1pPr>
          </a:lstStyle>
          <a:p>
            <a:r>
              <a:rPr lang="en-US" err="1"/>
              <a:t>Lorem</a:t>
            </a:r>
            <a:r>
              <a:rPr lang="en-US"/>
              <a:t> </a:t>
            </a:r>
            <a:r>
              <a:rPr lang="en-US" err="1"/>
              <a:t>ipsum</a:t>
            </a:r>
            <a:r>
              <a:rPr lang="en-US"/>
              <a:t> dolor sit.</a:t>
            </a:r>
          </a:p>
        </p:txBody>
      </p:sp>
      <p:sp>
        <p:nvSpPr>
          <p:cNvPr id="3" name="Footer Placeholder 2"/>
          <p:cNvSpPr>
            <a:spLocks noGrp="1"/>
          </p:cNvSpPr>
          <p:nvPr>
            <p:ph type="ftr" sz="quarter" idx="10"/>
          </p:nvPr>
        </p:nvSpPr>
        <p:spPr>
          <a:xfrm>
            <a:off x="274604" y="6748272"/>
            <a:ext cx="3936498" cy="137160"/>
          </a:xfrm>
          <a:prstGeom prst="rect">
            <a:avLst/>
          </a:prstGeom>
        </p:spPr>
        <p:txBody>
          <a:bodyPr/>
          <a:lstStyle/>
          <a:p>
            <a:r>
              <a:rPr>
                <a:solidFill>
                  <a:srgbClr val="505050"/>
                </a:solidFill>
              </a:rPr>
              <a:t>Microsoft Confidential</a:t>
            </a:r>
          </a:p>
        </p:txBody>
      </p:sp>
      <p:sp>
        <p:nvSpPr>
          <p:cNvPr id="4" name="Slide Number Placeholder 3"/>
          <p:cNvSpPr>
            <a:spLocks noGrp="1"/>
          </p:cNvSpPr>
          <p:nvPr>
            <p:ph type="sldNum" sz="quarter" idx="11"/>
          </p:nvPr>
        </p:nvSpPr>
        <p:spPr>
          <a:xfrm>
            <a:off x="11593622" y="6748272"/>
            <a:ext cx="566665" cy="137160"/>
          </a:xfrm>
          <a:prstGeom prst="rect">
            <a:avLst/>
          </a:prstGeom>
        </p:spPr>
        <p:txBody>
          <a:bodyPr/>
          <a:lstStyle/>
          <a:p>
            <a:fld id="{27258FFF-F925-446B-8502-81C933981705}" type="slidenum">
              <a:rPr>
                <a:solidFill>
                  <a:srgbClr val="505050"/>
                </a:solidFill>
              </a:rPr>
              <a:pPr/>
              <a:t>‹#›</a:t>
            </a:fld>
            <a:endParaRPr>
              <a:solidFill>
                <a:srgbClr val="505050"/>
              </a:solidFill>
            </a:endParaRPr>
          </a:p>
        </p:txBody>
      </p:sp>
      <p:sp>
        <p:nvSpPr>
          <p:cNvPr id="8" name="Text Placeholder 7"/>
          <p:cNvSpPr>
            <a:spLocks noGrp="1"/>
          </p:cNvSpPr>
          <p:nvPr>
            <p:ph type="body" sz="quarter" idx="13" hasCustomPrompt="1"/>
          </p:nvPr>
        </p:nvSpPr>
        <p:spPr>
          <a:xfrm>
            <a:off x="457142" y="1545465"/>
            <a:ext cx="11224763" cy="2905475"/>
          </a:xfrm>
        </p:spPr>
        <p:txBody>
          <a:bodyPr lIns="0" tIns="0"/>
          <a:lstStyle>
            <a:lvl1pPr marL="233340" indent="-233340">
              <a:spcBef>
                <a:spcPts val="1200"/>
              </a:spcBef>
              <a:defRPr sz="2600">
                <a:latin typeface="+mn-lt"/>
              </a:defRPr>
            </a:lvl1pPr>
            <a:lvl2pPr marL="690494" indent="-233340">
              <a:spcBef>
                <a:spcPts val="1200"/>
              </a:spcBef>
              <a:buSzPct val="100000"/>
              <a:buFont typeface="Segoe UI" pitchFamily="34" charset="0"/>
              <a:buChar char="‐"/>
              <a:defRPr/>
            </a:lvl2pPr>
            <a:lvl3pPr marL="1147648" indent="-233340">
              <a:spcBef>
                <a:spcPts val="1200"/>
              </a:spcBef>
              <a:buFont typeface="Wingdings" pitchFamily="2" charset="2"/>
              <a:buChar char="§"/>
              <a:defRPr/>
            </a:lvl3pPr>
            <a:lvl4pPr marL="1600040" indent="-342866">
              <a:spcBef>
                <a:spcPts val="1200"/>
              </a:spcBef>
              <a:buFont typeface="+mj-lt"/>
              <a:buAutoNum type="arabicPeriod"/>
              <a:defRPr/>
            </a:lvl4pPr>
            <a:lvl5pPr marL="1946080" indent="-342866">
              <a:spcBef>
                <a:spcPts val="1200"/>
              </a:spcBef>
              <a:buFont typeface="+mj-lt"/>
              <a:buAutoNum type="alphaLcParenR"/>
              <a:defRPr/>
            </a:lvl5pPr>
          </a:lstStyle>
          <a:p>
            <a:pPr lvl="0"/>
            <a:r>
              <a:rPr lang="en-US" err="1"/>
              <a:t>Lorem</a:t>
            </a:r>
            <a:r>
              <a:rPr lang="en-US"/>
              <a:t> </a:t>
            </a:r>
            <a:r>
              <a:rPr lang="en-US" err="1"/>
              <a:t>ipsum</a:t>
            </a:r>
            <a:r>
              <a:rPr lang="en-US"/>
              <a:t> dolor sit </a:t>
            </a:r>
            <a:r>
              <a:rPr lang="en-US" err="1"/>
              <a:t>amet</a:t>
            </a:r>
            <a:r>
              <a:rPr lang="en-US"/>
              <a:t>, </a:t>
            </a:r>
            <a:r>
              <a:rPr lang="en-US" err="1"/>
              <a:t>consectetur</a:t>
            </a:r>
            <a:r>
              <a:rPr lang="en-US"/>
              <a:t> </a:t>
            </a:r>
            <a:r>
              <a:rPr lang="en-US" err="1"/>
              <a:t>adipiscing</a:t>
            </a:r>
            <a:r>
              <a:rPr lang="en-US"/>
              <a:t> </a:t>
            </a:r>
            <a:br>
              <a:rPr lang="en-US"/>
            </a:br>
            <a:r>
              <a:rPr lang="en-US" err="1"/>
              <a:t>elit</a:t>
            </a:r>
            <a:r>
              <a:rPr lang="en-US"/>
              <a:t>. </a:t>
            </a:r>
            <a:r>
              <a:rPr lang="en-US" err="1"/>
              <a:t>Nunc</a:t>
            </a:r>
            <a:r>
              <a:rPr lang="en-US"/>
              <a:t> et </a:t>
            </a:r>
            <a:r>
              <a:rPr lang="en-US" err="1"/>
              <a:t>sagittis</a:t>
            </a:r>
            <a:r>
              <a:rPr lang="en-US"/>
              <a:t> ligula</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9123915"/>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0873" y="233151"/>
            <a:ext cx="11813144" cy="880792"/>
          </a:xfrm>
        </p:spPr>
        <p:txBody>
          <a:bodyPr anchor="t" anchorCtr="0">
            <a:noAutofit/>
          </a:bodyPr>
          <a:lstStyle>
            <a:lvl1pPr>
              <a:defRPr sz="5436" cap="none" spc="-136" baseline="0">
                <a:solidFill>
                  <a:schemeClr val="accent1"/>
                </a:solidFill>
                <a:latin typeface="Segoe UI Light" pitchFamily="34" charset="0"/>
              </a:defRPr>
            </a:lvl1pPr>
          </a:lstStyle>
          <a:p>
            <a:r>
              <a:rPr lang="en-US"/>
              <a:t>Click To Edit Master Title Style</a:t>
            </a:r>
          </a:p>
        </p:txBody>
      </p:sp>
      <p:sp>
        <p:nvSpPr>
          <p:cNvPr id="4" name="Date Placeholder 3"/>
          <p:cNvSpPr>
            <a:spLocks noGrp="1"/>
          </p:cNvSpPr>
          <p:nvPr>
            <p:ph type="dt" sz="half" idx="10"/>
          </p:nvPr>
        </p:nvSpPr>
        <p:spPr>
          <a:xfrm>
            <a:off x="103627" y="6718102"/>
            <a:ext cx="1036240" cy="223825"/>
          </a:xfrm>
          <a:prstGeom prst="rect">
            <a:avLst/>
          </a:prstGeom>
        </p:spPr>
        <p:txBody>
          <a:bodyPr/>
          <a:lstStyle/>
          <a:p>
            <a:pPr defTabSz="1235955"/>
            <a:fld id="{D8556E56-BCD3-4981-BA98-3AB9C4EF7216}" type="datetimeFigureOut">
              <a:rPr lang="en-US" smtClean="0">
                <a:solidFill>
                  <a:srgbClr val="292929"/>
                </a:solidFill>
              </a:rPr>
              <a:pPr defTabSz="1235955"/>
              <a:t>11/14/2016</a:t>
            </a:fld>
            <a:endParaRPr lang="en-US">
              <a:solidFill>
                <a:srgbClr val="292929"/>
              </a:solidFill>
            </a:endParaRPr>
          </a:p>
        </p:txBody>
      </p:sp>
      <p:sp>
        <p:nvSpPr>
          <p:cNvPr id="5" name="Footer Placeholder 4"/>
          <p:cNvSpPr>
            <a:spLocks noGrp="1"/>
          </p:cNvSpPr>
          <p:nvPr>
            <p:ph type="ftr" sz="quarter" idx="11"/>
          </p:nvPr>
        </p:nvSpPr>
        <p:spPr>
          <a:xfrm>
            <a:off x="1243489" y="6718102"/>
            <a:ext cx="9947910" cy="223825"/>
          </a:xfrm>
          <a:prstGeom prst="rect">
            <a:avLst/>
          </a:prstGeom>
        </p:spPr>
        <p:txBody>
          <a:bodyPr/>
          <a:lstStyle/>
          <a:p>
            <a:pPr defTabSz="1235955"/>
            <a:endParaRPr lang="en-US">
              <a:solidFill>
                <a:srgbClr val="292929"/>
              </a:solidFill>
            </a:endParaRPr>
          </a:p>
        </p:txBody>
      </p:sp>
      <p:sp>
        <p:nvSpPr>
          <p:cNvPr id="6" name="Slide Number Placeholder 5"/>
          <p:cNvSpPr>
            <a:spLocks noGrp="1"/>
          </p:cNvSpPr>
          <p:nvPr>
            <p:ph type="sldNum" sz="quarter" idx="12"/>
          </p:nvPr>
        </p:nvSpPr>
        <p:spPr>
          <a:xfrm>
            <a:off x="11295024" y="6718102"/>
            <a:ext cx="1036240" cy="223825"/>
          </a:xfrm>
          <a:prstGeom prst="rect">
            <a:avLst/>
          </a:prstGeom>
        </p:spPr>
        <p:txBody>
          <a:bodyPr/>
          <a:lstStyle/>
          <a:p>
            <a:pPr defTabSz="1235955"/>
            <a:fld id="{701EF8F4-3127-4F0B-9FA1-9C31610D72B1}" type="slidenum">
              <a:rPr lang="en-US" smtClean="0">
                <a:solidFill>
                  <a:srgbClr val="292929"/>
                </a:solidFill>
              </a:rPr>
              <a:pPr defTabSz="1235955"/>
              <a:t>‹#›</a:t>
            </a:fld>
            <a:endParaRPr lang="en-US">
              <a:solidFill>
                <a:srgbClr val="292929"/>
              </a:solidFill>
            </a:endParaRPr>
          </a:p>
        </p:txBody>
      </p:sp>
    </p:spTree>
    <p:extLst>
      <p:ext uri="{BB962C8B-B14F-4D97-AF65-F5344CB8AC3E}">
        <p14:creationId xmlns:p14="http://schemas.microsoft.com/office/powerpoint/2010/main" val="1058496563"/>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6168" y="1212850"/>
            <a:ext cx="11702553" cy="2564933"/>
          </a:xfrm>
        </p:spPr>
        <p:txBody>
          <a:bodyPr lIns="164592" rIns="164592"/>
          <a:lstStyle>
            <a:lvl1pPr marL="0" indent="0">
              <a:buNone/>
              <a:defRPr sz="4800">
                <a:gradFill>
                  <a:gsLst>
                    <a:gs pos="1250">
                      <a:schemeClr val="tx2"/>
                    </a:gs>
                    <a:gs pos="99000">
                      <a:schemeClr val="tx2"/>
                    </a:gs>
                  </a:gsLst>
                  <a:lin ang="5400000" scaled="0"/>
                </a:gradFill>
              </a:defRPr>
            </a:lvl1pPr>
            <a:lvl2pPr marL="0" indent="0">
              <a:buFontTx/>
              <a:buNone/>
              <a:defRPr sz="2667"/>
            </a:lvl2pPr>
            <a:lvl3pPr marL="228564" indent="0">
              <a:buNone/>
              <a:defRPr/>
            </a:lvl3pPr>
            <a:lvl4pPr marL="457127" indent="0">
              <a:buNone/>
              <a:defRPr/>
            </a:lvl4pPr>
            <a:lvl5pPr marL="685691"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7481685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71970" y="2153641"/>
            <a:ext cx="11300553" cy="40602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3" hasCustomPrompt="1"/>
          </p:nvPr>
        </p:nvSpPr>
        <p:spPr>
          <a:xfrm>
            <a:off x="571552" y="1564636"/>
            <a:ext cx="11301500" cy="446305"/>
          </a:xfrm>
        </p:spPr>
        <p:txBody>
          <a:bodyPr>
            <a:normAutofit/>
          </a:bodyPr>
          <a:lstStyle>
            <a:lvl1pPr marL="0" indent="0">
              <a:buFontTx/>
              <a:buNone/>
              <a:defRPr sz="2040" cap="all" baseline="0"/>
            </a:lvl1pPr>
            <a:lvl5pPr>
              <a:defRPr/>
            </a:lvl5pPr>
          </a:lstStyle>
          <a:p>
            <a:pPr lvl="0"/>
            <a:r>
              <a:rPr lang="en-US"/>
              <a:t>Secondary refining headline</a:t>
            </a:r>
          </a:p>
        </p:txBody>
      </p:sp>
    </p:spTree>
    <p:extLst>
      <p:ext uri="{BB962C8B-B14F-4D97-AF65-F5344CB8AC3E}">
        <p14:creationId xmlns:p14="http://schemas.microsoft.com/office/powerpoint/2010/main" val="169990065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0-50 Righ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7" y="1241429"/>
            <a:ext cx="5608081" cy="2012602"/>
          </a:xfrm>
        </p:spPr>
        <p:txBody>
          <a:bodyPr wrap="square">
            <a:spAutoFit/>
          </a:bodyPr>
          <a:lstStyle>
            <a:lvl1pPr>
              <a:defRPr sz="6599" baseline="0">
                <a:gradFill>
                  <a:gsLst>
                    <a:gs pos="1250">
                      <a:schemeClr val="tx1"/>
                    </a:gs>
                    <a:gs pos="100000">
                      <a:schemeClr val="tx1"/>
                    </a:gs>
                  </a:gsLst>
                  <a:lin ang="5400000" scaled="0"/>
                </a:gradFill>
              </a:defRPr>
            </a:lvl1pPr>
          </a:lstStyle>
          <a:p>
            <a:r>
              <a:rPr lang="en-US"/>
              <a:t>50/50 photo layout</a:t>
            </a:r>
          </a:p>
        </p:txBody>
      </p:sp>
      <p:sp>
        <p:nvSpPr>
          <p:cNvPr id="4" name="Picture Placeholder 3"/>
          <p:cNvSpPr>
            <a:spLocks noGrp="1"/>
          </p:cNvSpPr>
          <p:nvPr>
            <p:ph type="pic" sz="quarter" idx="10" hasCustomPrompt="1"/>
          </p:nvPr>
        </p:nvSpPr>
        <p:spPr>
          <a:xfrm>
            <a:off x="6218502" y="1"/>
            <a:ext cx="6216386" cy="6994525"/>
          </a:xfrm>
          <a:blipFill>
            <a:blip r:embed="rId2"/>
            <a:stretch>
              <a:fillRect/>
            </a:stretch>
          </a:blipFill>
        </p:spPr>
        <p:txBody>
          <a:bodyPr lIns="0" tIns="0" rIns="0" bIns="0" anchor="ctr">
            <a:noAutofit/>
          </a:bodyPr>
          <a:lstStyle>
            <a:lvl1pPr marL="0" indent="0" algn="ctr">
              <a:lnSpc>
                <a:spcPct val="150000"/>
              </a:lnSpc>
              <a:spcBef>
                <a:spcPts val="0"/>
              </a:spcBef>
              <a:buNone/>
              <a:defRPr sz="3733" baseline="0">
                <a:solidFill>
                  <a:srgbClr val="FFFFFF"/>
                </a:solidFill>
              </a:defRPr>
            </a:lvl1pPr>
          </a:lstStyle>
          <a:p>
            <a:r>
              <a:rPr lang="en-US"/>
              <a:t>Click on icon below</a:t>
            </a:r>
            <a:br>
              <a:rPr lang="en-US"/>
            </a:br>
            <a:r>
              <a:rPr lang="en-US"/>
              <a:t>to insert a new photo</a:t>
            </a:r>
          </a:p>
        </p:txBody>
      </p:sp>
    </p:spTree>
    <p:extLst>
      <p:ext uri="{BB962C8B-B14F-4D97-AF65-F5344CB8AC3E}">
        <p14:creationId xmlns:p14="http://schemas.microsoft.com/office/powerpoint/2010/main" val="4167029509"/>
      </p:ext>
    </p:extLst>
  </p:cSld>
  <p:clrMapOvr>
    <a:masterClrMapping/>
  </p:clrMapOvr>
  <p:transition>
    <p:fade/>
  </p:transition>
  <p:extLst mod="1">
    <p:ext uri="{DCECCB84-F9BA-43D5-87BE-67443E8EF086}">
      <p15:sldGuideLst xmlns:p15="http://schemas.microsoft.com/office/powerpoint/2012/main">
        <p15:guide id="1" pos="391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4pt Title Only">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nvPr>
        </p:nvGraphicFramePr>
        <p:xfrm>
          <a:off x="1588" y="1590"/>
          <a:ext cx="1587" cy="1587"/>
        </p:xfrm>
        <a:graphic>
          <a:graphicData uri="http://schemas.openxmlformats.org/presentationml/2006/ole">
            <mc:AlternateContent xmlns:mc="http://schemas.openxmlformats.org/markup-compatibility/2006">
              <mc:Choice xmlns:v="urn:schemas-microsoft-com:vml" Requires="v">
                <p:oleObj spid="_x0000_s3379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90"/>
                        <a:ext cx="1587" cy="1587"/>
                      </a:xfrm>
                      <a:prstGeom prst="rect">
                        <a:avLst/>
                      </a:prstGeom>
                    </p:spPr>
                  </p:pic>
                </p:oleObj>
              </mc:Fallback>
            </mc:AlternateContent>
          </a:graphicData>
        </a:graphic>
      </p:graphicFrame>
      <p:sp>
        <p:nvSpPr>
          <p:cNvPr id="3" name="Footer Placeholder 2"/>
          <p:cNvSpPr>
            <a:spLocks noGrp="1"/>
          </p:cNvSpPr>
          <p:nvPr>
            <p:ph type="ftr" sz="quarter" idx="10"/>
          </p:nvPr>
        </p:nvSpPr>
        <p:spPr>
          <a:xfrm>
            <a:off x="274605" y="6748272"/>
            <a:ext cx="3936498" cy="137160"/>
          </a:xfrm>
          <a:prstGeom prst="rect">
            <a:avLst/>
          </a:prstGeom>
        </p:spPr>
        <p:txBody>
          <a:bodyPr/>
          <a:lstStyle/>
          <a:p>
            <a:r>
              <a:rPr>
                <a:solidFill>
                  <a:srgbClr val="505050"/>
                </a:solidFill>
              </a:rPr>
              <a:t>Microsoft Confidential</a:t>
            </a:r>
          </a:p>
        </p:txBody>
      </p:sp>
      <p:sp>
        <p:nvSpPr>
          <p:cNvPr id="4" name="Slide Number Placeholder 3"/>
          <p:cNvSpPr>
            <a:spLocks noGrp="1"/>
          </p:cNvSpPr>
          <p:nvPr>
            <p:ph type="sldNum" sz="quarter" idx="11"/>
          </p:nvPr>
        </p:nvSpPr>
        <p:spPr>
          <a:xfrm>
            <a:off x="11593622" y="6748272"/>
            <a:ext cx="566665" cy="137160"/>
          </a:xfrm>
          <a:prstGeom prst="rect">
            <a:avLst/>
          </a:prstGeom>
        </p:spPr>
        <p:txBody>
          <a:bodyPr/>
          <a:lstStyle/>
          <a:p>
            <a:fld id="{27258FFF-F925-446B-8502-81C933981705}" type="slidenum">
              <a:rPr>
                <a:solidFill>
                  <a:srgbClr val="505050"/>
                </a:solidFill>
              </a:rPr>
              <a:pPr/>
              <a:t>‹#›</a:t>
            </a:fld>
            <a:endParaRPr>
              <a:solidFill>
                <a:srgbClr val="505050"/>
              </a:solidFill>
            </a:endParaRPr>
          </a:p>
        </p:txBody>
      </p:sp>
      <p:sp>
        <p:nvSpPr>
          <p:cNvPr id="7" name="Title 1"/>
          <p:cNvSpPr>
            <a:spLocks noGrp="1"/>
          </p:cNvSpPr>
          <p:nvPr>
            <p:ph type="title" hasCustomPrompt="1"/>
          </p:nvPr>
        </p:nvSpPr>
        <p:spPr>
          <a:xfrm>
            <a:off x="457142" y="292608"/>
            <a:ext cx="11224762" cy="1097302"/>
          </a:xfrm>
        </p:spPr>
        <p:txBody>
          <a:bodyPr lIns="0" tIns="91440" rIns="146304" bIns="91440"/>
          <a:lstStyle>
            <a:lvl1pPr>
              <a:lnSpc>
                <a:spcPts val="3675"/>
              </a:lnSpc>
              <a:defRPr sz="3300" baseline="0">
                <a:solidFill>
                  <a:schemeClr val="accent1"/>
                </a:solidFill>
              </a:defRPr>
            </a:lvl1pPr>
          </a:lstStyle>
          <a:p>
            <a:r>
              <a:rPr lang="en-US" err="1"/>
              <a:t>Lorem</a:t>
            </a:r>
            <a:r>
              <a:rPr lang="en-US"/>
              <a:t> </a:t>
            </a:r>
            <a:r>
              <a:rPr lang="en-US" err="1"/>
              <a:t>ipsum</a:t>
            </a:r>
            <a:r>
              <a:rPr lang="en-US"/>
              <a:t> dolor sit.</a:t>
            </a:r>
          </a:p>
        </p:txBody>
      </p:sp>
    </p:spTree>
    <p:extLst>
      <p:ext uri="{BB962C8B-B14F-4D97-AF65-F5344CB8AC3E}">
        <p14:creationId xmlns:p14="http://schemas.microsoft.com/office/powerpoint/2010/main" val="3683026120"/>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366168" y="3954457"/>
            <a:ext cx="8534037" cy="1830388"/>
          </a:xfrm>
          <a:noFill/>
        </p:spPr>
        <p:txBody>
          <a:bodyPr lIns="146304" tIns="109728" rIns="146304" bIns="109728">
            <a:noAutofit/>
          </a:bodyPr>
          <a:lstStyle>
            <a:lvl1pPr marL="0" indent="0">
              <a:spcBef>
                <a:spcPts val="0"/>
              </a:spcBef>
              <a:buNone/>
              <a:defRPr sz="3733" spc="0" baseline="0">
                <a:gradFill>
                  <a:gsLst>
                    <a:gs pos="0">
                      <a:schemeClr val="tx1"/>
                    </a:gs>
                    <a:gs pos="100000">
                      <a:schemeClr val="tx1"/>
                    </a:gs>
                  </a:gsLst>
                  <a:lin ang="5400000" scaled="0"/>
                </a:gradFill>
                <a:latin typeface="+mj-lt"/>
              </a:defRPr>
            </a:lvl1pPr>
          </a:lstStyle>
          <a:p>
            <a:pPr lvl="0"/>
            <a:r>
              <a:rPr lang="en-US"/>
              <a:t>Speaker Name</a:t>
            </a:r>
          </a:p>
        </p:txBody>
      </p:sp>
      <p:sp>
        <p:nvSpPr>
          <p:cNvPr id="9" name="Title 1"/>
          <p:cNvSpPr>
            <a:spLocks noGrp="1"/>
          </p:cNvSpPr>
          <p:nvPr>
            <p:ph type="title" hasCustomPrompt="1"/>
          </p:nvPr>
        </p:nvSpPr>
        <p:spPr>
          <a:xfrm>
            <a:off x="366168" y="2117165"/>
            <a:ext cx="9753185" cy="1837298"/>
          </a:xfrm>
          <a:noFill/>
        </p:spPr>
        <p:txBody>
          <a:bodyPr lIns="146304" tIns="91440" rIns="146304" bIns="91440" anchor="t" anchorCtr="0"/>
          <a:lstStyle>
            <a:lvl1pPr>
              <a:defRPr sz="6400" spc="-100" baseline="0">
                <a:gradFill>
                  <a:gsLst>
                    <a:gs pos="74747">
                      <a:schemeClr val="tx1"/>
                    </a:gs>
                    <a:gs pos="56000">
                      <a:schemeClr val="tx1"/>
                    </a:gs>
                  </a:gsLst>
                  <a:lin ang="5400000" scaled="0"/>
                </a:gradFill>
              </a:defRPr>
            </a:lvl1pPr>
          </a:lstStyle>
          <a:p>
            <a:r>
              <a:rPr lang="en-US"/>
              <a:t>Presentation 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609575" y="6240429"/>
            <a:ext cx="1707381" cy="274320"/>
          </a:xfrm>
          <a:prstGeom prst="rect">
            <a:avLst/>
          </a:prstGeom>
        </p:spPr>
      </p:pic>
      <p:grpSp>
        <p:nvGrpSpPr>
          <p:cNvPr id="18" name="Group 17"/>
          <p:cNvGrpSpPr/>
          <p:nvPr userDrawn="1"/>
        </p:nvGrpSpPr>
        <p:grpSpPr>
          <a:xfrm>
            <a:off x="6401565" y="2217123"/>
            <a:ext cx="5694167" cy="3383236"/>
            <a:chOff x="6362728" y="1485604"/>
            <a:chExt cx="5396739" cy="4275173"/>
          </a:xfrm>
        </p:grpSpPr>
        <p:sp>
          <p:nvSpPr>
            <p:cNvPr id="19" name="Freeform 18"/>
            <p:cNvSpPr>
              <a:spLocks/>
            </p:cNvSpPr>
            <p:nvPr userDrawn="1"/>
          </p:nvSpPr>
          <p:spPr bwMode="auto">
            <a:xfrm>
              <a:off x="10286428" y="2540869"/>
              <a:ext cx="1228270" cy="499194"/>
            </a:xfrm>
            <a:custGeom>
              <a:avLst/>
              <a:gdLst>
                <a:gd name="T0" fmla="*/ 621 w 696"/>
                <a:gd name="T1" fmla="*/ 132 h 281"/>
                <a:gd name="T2" fmla="*/ 609 w 696"/>
                <a:gd name="T3" fmla="*/ 133 h 281"/>
                <a:gd name="T4" fmla="*/ 469 w 696"/>
                <a:gd name="T5" fmla="*/ 0 h 281"/>
                <a:gd name="T6" fmla="*/ 333 w 696"/>
                <a:gd name="T7" fmla="*/ 104 h 281"/>
                <a:gd name="T8" fmla="*/ 258 w 696"/>
                <a:gd name="T9" fmla="*/ 73 h 281"/>
                <a:gd name="T10" fmla="*/ 155 w 696"/>
                <a:gd name="T11" fmla="*/ 167 h 281"/>
                <a:gd name="T12" fmla="*/ 105 w 696"/>
                <a:gd name="T13" fmla="*/ 190 h 281"/>
                <a:gd name="T14" fmla="*/ 58 w 696"/>
                <a:gd name="T15" fmla="*/ 166 h 281"/>
                <a:gd name="T16" fmla="*/ 0 w 696"/>
                <a:gd name="T17" fmla="*/ 224 h 281"/>
                <a:gd name="T18" fmla="*/ 58 w 696"/>
                <a:gd name="T19" fmla="*/ 281 h 281"/>
                <a:gd name="T20" fmla="*/ 74 w 696"/>
                <a:gd name="T21" fmla="*/ 281 h 281"/>
                <a:gd name="T22" fmla="*/ 264 w 696"/>
                <a:gd name="T23" fmla="*/ 281 h 281"/>
                <a:gd name="T24" fmla="*/ 370 w 696"/>
                <a:gd name="T25" fmla="*/ 281 h 281"/>
                <a:gd name="T26" fmla="*/ 626 w 696"/>
                <a:gd name="T27" fmla="*/ 281 h 281"/>
                <a:gd name="T28" fmla="*/ 626 w 696"/>
                <a:gd name="T29" fmla="*/ 281 h 281"/>
                <a:gd name="T30" fmla="*/ 696 w 696"/>
                <a:gd name="T31" fmla="*/ 207 h 281"/>
                <a:gd name="T32" fmla="*/ 621 w 696"/>
                <a:gd name="T33" fmla="*/ 1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6" h="281">
                  <a:moveTo>
                    <a:pt x="621" y="132"/>
                  </a:moveTo>
                  <a:cubicBezTo>
                    <a:pt x="617" y="132"/>
                    <a:pt x="613" y="133"/>
                    <a:pt x="609" y="133"/>
                  </a:cubicBezTo>
                  <a:cubicBezTo>
                    <a:pt x="606" y="59"/>
                    <a:pt x="544" y="0"/>
                    <a:pt x="469" y="0"/>
                  </a:cubicBezTo>
                  <a:cubicBezTo>
                    <a:pt x="403" y="0"/>
                    <a:pt x="349" y="44"/>
                    <a:pt x="333" y="104"/>
                  </a:cubicBezTo>
                  <a:cubicBezTo>
                    <a:pt x="314" y="85"/>
                    <a:pt x="287" y="73"/>
                    <a:pt x="258" y="73"/>
                  </a:cubicBezTo>
                  <a:cubicBezTo>
                    <a:pt x="204" y="73"/>
                    <a:pt x="160" y="114"/>
                    <a:pt x="155" y="167"/>
                  </a:cubicBezTo>
                  <a:cubicBezTo>
                    <a:pt x="136" y="170"/>
                    <a:pt x="119" y="178"/>
                    <a:pt x="105" y="190"/>
                  </a:cubicBezTo>
                  <a:cubicBezTo>
                    <a:pt x="95" y="175"/>
                    <a:pt x="78" y="166"/>
                    <a:pt x="58" y="166"/>
                  </a:cubicBezTo>
                  <a:cubicBezTo>
                    <a:pt x="26" y="166"/>
                    <a:pt x="0" y="192"/>
                    <a:pt x="0" y="224"/>
                  </a:cubicBezTo>
                  <a:cubicBezTo>
                    <a:pt x="0" y="256"/>
                    <a:pt x="26" y="281"/>
                    <a:pt x="58" y="281"/>
                  </a:cubicBezTo>
                  <a:cubicBezTo>
                    <a:pt x="74" y="281"/>
                    <a:pt x="74" y="281"/>
                    <a:pt x="74" y="281"/>
                  </a:cubicBezTo>
                  <a:cubicBezTo>
                    <a:pt x="264" y="281"/>
                    <a:pt x="264" y="281"/>
                    <a:pt x="264" y="281"/>
                  </a:cubicBezTo>
                  <a:cubicBezTo>
                    <a:pt x="370" y="281"/>
                    <a:pt x="370" y="281"/>
                    <a:pt x="370" y="281"/>
                  </a:cubicBezTo>
                  <a:cubicBezTo>
                    <a:pt x="626" y="281"/>
                    <a:pt x="626" y="281"/>
                    <a:pt x="626" y="281"/>
                  </a:cubicBezTo>
                  <a:cubicBezTo>
                    <a:pt x="626" y="281"/>
                    <a:pt x="626" y="281"/>
                    <a:pt x="626" y="281"/>
                  </a:cubicBezTo>
                  <a:cubicBezTo>
                    <a:pt x="665" y="279"/>
                    <a:pt x="696" y="247"/>
                    <a:pt x="696" y="207"/>
                  </a:cubicBezTo>
                  <a:cubicBezTo>
                    <a:pt x="696" y="166"/>
                    <a:pt x="662" y="132"/>
                    <a:pt x="621" y="13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2400"/>
            </a:p>
          </p:txBody>
        </p:sp>
        <p:grpSp>
          <p:nvGrpSpPr>
            <p:cNvPr id="20" name="Group 19"/>
            <p:cNvGrpSpPr/>
            <p:nvPr userDrawn="1"/>
          </p:nvGrpSpPr>
          <p:grpSpPr bwMode="auto">
            <a:xfrm>
              <a:off x="6362728" y="3629515"/>
              <a:ext cx="5396739" cy="2131262"/>
              <a:chOff x="8040688" y="7151688"/>
              <a:chExt cx="6745287" cy="2663825"/>
            </a:xfrm>
          </p:grpSpPr>
          <p:sp>
            <p:nvSpPr>
              <p:cNvPr id="23" name="Freeform 5"/>
              <p:cNvSpPr>
                <a:spLocks noEditPoints="1"/>
              </p:cNvSpPr>
              <p:nvPr userDrawn="1"/>
            </p:nvSpPr>
            <p:spPr bwMode="auto">
              <a:xfrm>
                <a:off x="10498138" y="7808913"/>
                <a:ext cx="776287" cy="774700"/>
              </a:xfrm>
              <a:custGeom>
                <a:avLst/>
                <a:gdLst>
                  <a:gd name="T0" fmla="*/ 50 w 221"/>
                  <a:gd name="T1" fmla="*/ 202 h 220"/>
                  <a:gd name="T2" fmla="*/ 73 w 221"/>
                  <a:gd name="T3" fmla="*/ 186 h 220"/>
                  <a:gd name="T4" fmla="*/ 86 w 221"/>
                  <a:gd name="T5" fmla="*/ 183 h 220"/>
                  <a:gd name="T6" fmla="*/ 95 w 221"/>
                  <a:gd name="T7" fmla="*/ 185 h 220"/>
                  <a:gd name="T8" fmla="*/ 109 w 221"/>
                  <a:gd name="T9" fmla="*/ 214 h 220"/>
                  <a:gd name="T10" fmla="*/ 133 w 221"/>
                  <a:gd name="T11" fmla="*/ 218 h 220"/>
                  <a:gd name="T12" fmla="*/ 138 w 221"/>
                  <a:gd name="T13" fmla="*/ 191 h 220"/>
                  <a:gd name="T14" fmla="*/ 145 w 221"/>
                  <a:gd name="T15" fmla="*/ 179 h 220"/>
                  <a:gd name="T16" fmla="*/ 153 w 221"/>
                  <a:gd name="T17" fmla="*/ 174 h 220"/>
                  <a:gd name="T18" fmla="*/ 183 w 221"/>
                  <a:gd name="T19" fmla="*/ 184 h 220"/>
                  <a:gd name="T20" fmla="*/ 202 w 221"/>
                  <a:gd name="T21" fmla="*/ 170 h 220"/>
                  <a:gd name="T22" fmla="*/ 187 w 221"/>
                  <a:gd name="T23" fmla="*/ 148 h 220"/>
                  <a:gd name="T24" fmla="*/ 183 w 221"/>
                  <a:gd name="T25" fmla="*/ 134 h 220"/>
                  <a:gd name="T26" fmla="*/ 186 w 221"/>
                  <a:gd name="T27" fmla="*/ 125 h 220"/>
                  <a:gd name="T28" fmla="*/ 215 w 221"/>
                  <a:gd name="T29" fmla="*/ 111 h 220"/>
                  <a:gd name="T30" fmla="*/ 218 w 221"/>
                  <a:gd name="T31" fmla="*/ 88 h 220"/>
                  <a:gd name="T32" fmla="*/ 191 w 221"/>
                  <a:gd name="T33" fmla="*/ 83 h 220"/>
                  <a:gd name="T34" fmla="*/ 179 w 221"/>
                  <a:gd name="T35" fmla="*/ 76 h 220"/>
                  <a:gd name="T36" fmla="*/ 175 w 221"/>
                  <a:gd name="T37" fmla="*/ 67 h 220"/>
                  <a:gd name="T38" fmla="*/ 185 w 221"/>
                  <a:gd name="T39" fmla="*/ 37 h 220"/>
                  <a:gd name="T40" fmla="*/ 171 w 221"/>
                  <a:gd name="T41" fmla="*/ 18 h 220"/>
                  <a:gd name="T42" fmla="*/ 148 w 221"/>
                  <a:gd name="T43" fmla="*/ 34 h 220"/>
                  <a:gd name="T44" fmla="*/ 135 w 221"/>
                  <a:gd name="T45" fmla="*/ 37 h 220"/>
                  <a:gd name="T46" fmla="*/ 126 w 221"/>
                  <a:gd name="T47" fmla="*/ 34 h 220"/>
                  <a:gd name="T48" fmla="*/ 112 w 221"/>
                  <a:gd name="T49" fmla="*/ 6 h 220"/>
                  <a:gd name="T50" fmla="*/ 88 w 221"/>
                  <a:gd name="T51" fmla="*/ 2 h 220"/>
                  <a:gd name="T52" fmla="*/ 83 w 221"/>
                  <a:gd name="T53" fmla="*/ 29 h 220"/>
                  <a:gd name="T54" fmla="*/ 68 w 221"/>
                  <a:gd name="T55" fmla="*/ 46 h 220"/>
                  <a:gd name="T56" fmla="*/ 38 w 221"/>
                  <a:gd name="T57" fmla="*/ 35 h 220"/>
                  <a:gd name="T58" fmla="*/ 19 w 221"/>
                  <a:gd name="T59" fmla="*/ 49 h 220"/>
                  <a:gd name="T60" fmla="*/ 34 w 221"/>
                  <a:gd name="T61" fmla="*/ 72 h 220"/>
                  <a:gd name="T62" fmla="*/ 35 w 221"/>
                  <a:gd name="T63" fmla="*/ 96 h 220"/>
                  <a:gd name="T64" fmla="*/ 6 w 221"/>
                  <a:gd name="T65" fmla="*/ 109 h 220"/>
                  <a:gd name="T66" fmla="*/ 3 w 221"/>
                  <a:gd name="T67" fmla="*/ 132 h 220"/>
                  <a:gd name="T68" fmla="*/ 30 w 221"/>
                  <a:gd name="T69" fmla="*/ 137 h 220"/>
                  <a:gd name="T70" fmla="*/ 46 w 221"/>
                  <a:gd name="T71" fmla="*/ 152 h 220"/>
                  <a:gd name="T72" fmla="*/ 46 w 221"/>
                  <a:gd name="T73" fmla="*/ 166 h 220"/>
                  <a:gd name="T74" fmla="*/ 37 w 221"/>
                  <a:gd name="T75" fmla="*/ 192 h 220"/>
                  <a:gd name="T76" fmla="*/ 78 w 221"/>
                  <a:gd name="T77" fmla="*/ 85 h 220"/>
                  <a:gd name="T78" fmla="*/ 142 w 221"/>
                  <a:gd name="T79" fmla="*/ 13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 h="220">
                    <a:moveTo>
                      <a:pt x="37" y="192"/>
                    </a:moveTo>
                    <a:cubicBezTo>
                      <a:pt x="50" y="202"/>
                      <a:pt x="50" y="202"/>
                      <a:pt x="50" y="202"/>
                    </a:cubicBezTo>
                    <a:cubicBezTo>
                      <a:pt x="52" y="203"/>
                      <a:pt x="56" y="203"/>
                      <a:pt x="59" y="201"/>
                    </a:cubicBezTo>
                    <a:cubicBezTo>
                      <a:pt x="73" y="186"/>
                      <a:pt x="73" y="186"/>
                      <a:pt x="73" y="186"/>
                    </a:cubicBezTo>
                    <a:cubicBezTo>
                      <a:pt x="78" y="181"/>
                      <a:pt x="82" y="181"/>
                      <a:pt x="85" y="183"/>
                    </a:cubicBezTo>
                    <a:cubicBezTo>
                      <a:pt x="86" y="183"/>
                      <a:pt x="86" y="183"/>
                      <a:pt x="86" y="183"/>
                    </a:cubicBezTo>
                    <a:cubicBezTo>
                      <a:pt x="89" y="184"/>
                      <a:pt x="92" y="185"/>
                      <a:pt x="95" y="185"/>
                    </a:cubicBezTo>
                    <a:cubicBezTo>
                      <a:pt x="95" y="185"/>
                      <a:pt x="95" y="185"/>
                      <a:pt x="95" y="185"/>
                    </a:cubicBezTo>
                    <a:cubicBezTo>
                      <a:pt x="99" y="186"/>
                      <a:pt x="103" y="188"/>
                      <a:pt x="105" y="195"/>
                    </a:cubicBezTo>
                    <a:cubicBezTo>
                      <a:pt x="109" y="214"/>
                      <a:pt x="109" y="214"/>
                      <a:pt x="109" y="214"/>
                    </a:cubicBezTo>
                    <a:cubicBezTo>
                      <a:pt x="110" y="218"/>
                      <a:pt x="114" y="220"/>
                      <a:pt x="116" y="220"/>
                    </a:cubicBezTo>
                    <a:cubicBezTo>
                      <a:pt x="133" y="218"/>
                      <a:pt x="133" y="218"/>
                      <a:pt x="133" y="218"/>
                    </a:cubicBezTo>
                    <a:cubicBezTo>
                      <a:pt x="135" y="217"/>
                      <a:pt x="138" y="214"/>
                      <a:pt x="138" y="210"/>
                    </a:cubicBezTo>
                    <a:cubicBezTo>
                      <a:pt x="138" y="191"/>
                      <a:pt x="138" y="191"/>
                      <a:pt x="138" y="191"/>
                    </a:cubicBezTo>
                    <a:cubicBezTo>
                      <a:pt x="138" y="184"/>
                      <a:pt x="141" y="181"/>
                      <a:pt x="144" y="179"/>
                    </a:cubicBezTo>
                    <a:cubicBezTo>
                      <a:pt x="144" y="179"/>
                      <a:pt x="145" y="179"/>
                      <a:pt x="145" y="179"/>
                    </a:cubicBezTo>
                    <a:cubicBezTo>
                      <a:pt x="147" y="177"/>
                      <a:pt x="150" y="176"/>
                      <a:pt x="153" y="174"/>
                    </a:cubicBezTo>
                    <a:cubicBezTo>
                      <a:pt x="153" y="174"/>
                      <a:pt x="153" y="174"/>
                      <a:pt x="153" y="174"/>
                    </a:cubicBezTo>
                    <a:cubicBezTo>
                      <a:pt x="156" y="172"/>
                      <a:pt x="161" y="171"/>
                      <a:pt x="167" y="174"/>
                    </a:cubicBezTo>
                    <a:cubicBezTo>
                      <a:pt x="183" y="184"/>
                      <a:pt x="183" y="184"/>
                      <a:pt x="183" y="184"/>
                    </a:cubicBezTo>
                    <a:cubicBezTo>
                      <a:pt x="187" y="186"/>
                      <a:pt x="191" y="185"/>
                      <a:pt x="192" y="183"/>
                    </a:cubicBezTo>
                    <a:cubicBezTo>
                      <a:pt x="202" y="170"/>
                      <a:pt x="202" y="170"/>
                      <a:pt x="202" y="170"/>
                    </a:cubicBezTo>
                    <a:cubicBezTo>
                      <a:pt x="204" y="169"/>
                      <a:pt x="204" y="164"/>
                      <a:pt x="201" y="161"/>
                    </a:cubicBezTo>
                    <a:cubicBezTo>
                      <a:pt x="187" y="148"/>
                      <a:pt x="187" y="148"/>
                      <a:pt x="187" y="148"/>
                    </a:cubicBezTo>
                    <a:cubicBezTo>
                      <a:pt x="182" y="143"/>
                      <a:pt x="182" y="139"/>
                      <a:pt x="183" y="135"/>
                    </a:cubicBezTo>
                    <a:cubicBezTo>
                      <a:pt x="183" y="135"/>
                      <a:pt x="183" y="135"/>
                      <a:pt x="183" y="134"/>
                    </a:cubicBezTo>
                    <a:cubicBezTo>
                      <a:pt x="184" y="131"/>
                      <a:pt x="185" y="128"/>
                      <a:pt x="186" y="126"/>
                    </a:cubicBezTo>
                    <a:cubicBezTo>
                      <a:pt x="186" y="125"/>
                      <a:pt x="186" y="125"/>
                      <a:pt x="186" y="125"/>
                    </a:cubicBezTo>
                    <a:cubicBezTo>
                      <a:pt x="187" y="121"/>
                      <a:pt x="189" y="117"/>
                      <a:pt x="196" y="116"/>
                    </a:cubicBezTo>
                    <a:cubicBezTo>
                      <a:pt x="215" y="111"/>
                      <a:pt x="215" y="111"/>
                      <a:pt x="215" y="111"/>
                    </a:cubicBezTo>
                    <a:cubicBezTo>
                      <a:pt x="218" y="110"/>
                      <a:pt x="221" y="106"/>
                      <a:pt x="220" y="104"/>
                    </a:cubicBezTo>
                    <a:cubicBezTo>
                      <a:pt x="218" y="88"/>
                      <a:pt x="218" y="88"/>
                      <a:pt x="218" y="88"/>
                    </a:cubicBezTo>
                    <a:cubicBezTo>
                      <a:pt x="218" y="85"/>
                      <a:pt x="215" y="82"/>
                      <a:pt x="211" y="82"/>
                    </a:cubicBezTo>
                    <a:cubicBezTo>
                      <a:pt x="191" y="83"/>
                      <a:pt x="191" y="83"/>
                      <a:pt x="191" y="83"/>
                    </a:cubicBezTo>
                    <a:cubicBezTo>
                      <a:pt x="184" y="83"/>
                      <a:pt x="181" y="80"/>
                      <a:pt x="180" y="76"/>
                    </a:cubicBezTo>
                    <a:cubicBezTo>
                      <a:pt x="180" y="76"/>
                      <a:pt x="179" y="76"/>
                      <a:pt x="179" y="76"/>
                    </a:cubicBezTo>
                    <a:cubicBezTo>
                      <a:pt x="178" y="73"/>
                      <a:pt x="176" y="70"/>
                      <a:pt x="175" y="68"/>
                    </a:cubicBezTo>
                    <a:cubicBezTo>
                      <a:pt x="175" y="67"/>
                      <a:pt x="175" y="67"/>
                      <a:pt x="175" y="67"/>
                    </a:cubicBezTo>
                    <a:cubicBezTo>
                      <a:pt x="172" y="64"/>
                      <a:pt x="171" y="60"/>
                      <a:pt x="175" y="53"/>
                    </a:cubicBezTo>
                    <a:cubicBezTo>
                      <a:pt x="185" y="37"/>
                      <a:pt x="185" y="37"/>
                      <a:pt x="185" y="37"/>
                    </a:cubicBezTo>
                    <a:cubicBezTo>
                      <a:pt x="187" y="34"/>
                      <a:pt x="186" y="29"/>
                      <a:pt x="184" y="28"/>
                    </a:cubicBezTo>
                    <a:cubicBezTo>
                      <a:pt x="171" y="18"/>
                      <a:pt x="171" y="18"/>
                      <a:pt x="171" y="18"/>
                    </a:cubicBezTo>
                    <a:cubicBezTo>
                      <a:pt x="169" y="17"/>
                      <a:pt x="164" y="16"/>
                      <a:pt x="162" y="19"/>
                    </a:cubicBezTo>
                    <a:cubicBezTo>
                      <a:pt x="148" y="34"/>
                      <a:pt x="148" y="34"/>
                      <a:pt x="148" y="34"/>
                    </a:cubicBezTo>
                    <a:cubicBezTo>
                      <a:pt x="143" y="38"/>
                      <a:pt x="139" y="38"/>
                      <a:pt x="135" y="37"/>
                    </a:cubicBezTo>
                    <a:cubicBezTo>
                      <a:pt x="135" y="37"/>
                      <a:pt x="135" y="37"/>
                      <a:pt x="135" y="37"/>
                    </a:cubicBezTo>
                    <a:cubicBezTo>
                      <a:pt x="132" y="36"/>
                      <a:pt x="129" y="35"/>
                      <a:pt x="126" y="34"/>
                    </a:cubicBezTo>
                    <a:cubicBezTo>
                      <a:pt x="126" y="34"/>
                      <a:pt x="126" y="34"/>
                      <a:pt x="126" y="34"/>
                    </a:cubicBezTo>
                    <a:cubicBezTo>
                      <a:pt x="121" y="34"/>
                      <a:pt x="118" y="32"/>
                      <a:pt x="116" y="24"/>
                    </a:cubicBezTo>
                    <a:cubicBezTo>
                      <a:pt x="112" y="6"/>
                      <a:pt x="112" y="6"/>
                      <a:pt x="112" y="6"/>
                    </a:cubicBezTo>
                    <a:cubicBezTo>
                      <a:pt x="111" y="2"/>
                      <a:pt x="107" y="0"/>
                      <a:pt x="104" y="0"/>
                    </a:cubicBezTo>
                    <a:cubicBezTo>
                      <a:pt x="88" y="2"/>
                      <a:pt x="88" y="2"/>
                      <a:pt x="88" y="2"/>
                    </a:cubicBezTo>
                    <a:cubicBezTo>
                      <a:pt x="86" y="2"/>
                      <a:pt x="83" y="6"/>
                      <a:pt x="83" y="9"/>
                    </a:cubicBezTo>
                    <a:cubicBezTo>
                      <a:pt x="83" y="29"/>
                      <a:pt x="83" y="29"/>
                      <a:pt x="83" y="29"/>
                    </a:cubicBezTo>
                    <a:cubicBezTo>
                      <a:pt x="83" y="36"/>
                      <a:pt x="80" y="39"/>
                      <a:pt x="77" y="41"/>
                    </a:cubicBezTo>
                    <a:cubicBezTo>
                      <a:pt x="73" y="42"/>
                      <a:pt x="70" y="44"/>
                      <a:pt x="68" y="46"/>
                    </a:cubicBezTo>
                    <a:cubicBezTo>
                      <a:pt x="64" y="48"/>
                      <a:pt x="60" y="49"/>
                      <a:pt x="54" y="46"/>
                    </a:cubicBezTo>
                    <a:cubicBezTo>
                      <a:pt x="38" y="35"/>
                      <a:pt x="38" y="35"/>
                      <a:pt x="38" y="35"/>
                    </a:cubicBezTo>
                    <a:cubicBezTo>
                      <a:pt x="34" y="33"/>
                      <a:pt x="30" y="35"/>
                      <a:pt x="29" y="36"/>
                    </a:cubicBezTo>
                    <a:cubicBezTo>
                      <a:pt x="19" y="49"/>
                      <a:pt x="19" y="49"/>
                      <a:pt x="19" y="49"/>
                    </a:cubicBezTo>
                    <a:cubicBezTo>
                      <a:pt x="17" y="51"/>
                      <a:pt x="17" y="56"/>
                      <a:pt x="20" y="59"/>
                    </a:cubicBezTo>
                    <a:cubicBezTo>
                      <a:pt x="34" y="72"/>
                      <a:pt x="34" y="72"/>
                      <a:pt x="34" y="72"/>
                    </a:cubicBezTo>
                    <a:cubicBezTo>
                      <a:pt x="38" y="76"/>
                      <a:pt x="39" y="80"/>
                      <a:pt x="38" y="83"/>
                    </a:cubicBezTo>
                    <a:cubicBezTo>
                      <a:pt x="37" y="87"/>
                      <a:pt x="36" y="91"/>
                      <a:pt x="35" y="96"/>
                    </a:cubicBezTo>
                    <a:cubicBezTo>
                      <a:pt x="34" y="99"/>
                      <a:pt x="32" y="103"/>
                      <a:pt x="25" y="104"/>
                    </a:cubicBezTo>
                    <a:cubicBezTo>
                      <a:pt x="6" y="109"/>
                      <a:pt x="6" y="109"/>
                      <a:pt x="6" y="109"/>
                    </a:cubicBezTo>
                    <a:cubicBezTo>
                      <a:pt x="2" y="110"/>
                      <a:pt x="0" y="113"/>
                      <a:pt x="1" y="116"/>
                    </a:cubicBezTo>
                    <a:cubicBezTo>
                      <a:pt x="3" y="132"/>
                      <a:pt x="3" y="132"/>
                      <a:pt x="3" y="132"/>
                    </a:cubicBezTo>
                    <a:cubicBezTo>
                      <a:pt x="3" y="134"/>
                      <a:pt x="6" y="138"/>
                      <a:pt x="10" y="138"/>
                    </a:cubicBezTo>
                    <a:cubicBezTo>
                      <a:pt x="30" y="137"/>
                      <a:pt x="30" y="137"/>
                      <a:pt x="30" y="137"/>
                    </a:cubicBezTo>
                    <a:cubicBezTo>
                      <a:pt x="37" y="137"/>
                      <a:pt x="40" y="140"/>
                      <a:pt x="41" y="144"/>
                    </a:cubicBezTo>
                    <a:cubicBezTo>
                      <a:pt x="43" y="147"/>
                      <a:pt x="44" y="150"/>
                      <a:pt x="46" y="152"/>
                    </a:cubicBezTo>
                    <a:cubicBezTo>
                      <a:pt x="46" y="153"/>
                      <a:pt x="46" y="153"/>
                      <a:pt x="46" y="153"/>
                    </a:cubicBezTo>
                    <a:cubicBezTo>
                      <a:pt x="49" y="156"/>
                      <a:pt x="50" y="160"/>
                      <a:pt x="46" y="166"/>
                    </a:cubicBezTo>
                    <a:cubicBezTo>
                      <a:pt x="36" y="183"/>
                      <a:pt x="36" y="183"/>
                      <a:pt x="36" y="183"/>
                    </a:cubicBezTo>
                    <a:cubicBezTo>
                      <a:pt x="34" y="186"/>
                      <a:pt x="35" y="190"/>
                      <a:pt x="37" y="192"/>
                    </a:cubicBezTo>
                    <a:close/>
                    <a:moveTo>
                      <a:pt x="86" y="142"/>
                    </a:moveTo>
                    <a:cubicBezTo>
                      <a:pt x="68" y="128"/>
                      <a:pt x="65" y="103"/>
                      <a:pt x="78" y="85"/>
                    </a:cubicBezTo>
                    <a:cubicBezTo>
                      <a:pt x="92" y="68"/>
                      <a:pt x="117" y="64"/>
                      <a:pt x="135" y="78"/>
                    </a:cubicBezTo>
                    <a:cubicBezTo>
                      <a:pt x="152" y="92"/>
                      <a:pt x="156" y="117"/>
                      <a:pt x="142" y="134"/>
                    </a:cubicBezTo>
                    <a:cubicBezTo>
                      <a:pt x="129" y="152"/>
                      <a:pt x="103" y="155"/>
                      <a:pt x="86" y="142"/>
                    </a:cubicBezTo>
                    <a:close/>
                  </a:path>
                </a:pathLst>
              </a:custGeom>
              <a:solidFill>
                <a:srgbClr val="D83B01"/>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24" name="Freeform 6"/>
              <p:cNvSpPr>
                <a:spLocks noEditPoints="1"/>
              </p:cNvSpPr>
              <p:nvPr userDrawn="1"/>
            </p:nvSpPr>
            <p:spPr bwMode="auto">
              <a:xfrm>
                <a:off x="9758363" y="8366126"/>
                <a:ext cx="1060450" cy="1062038"/>
              </a:xfrm>
              <a:custGeom>
                <a:avLst/>
                <a:gdLst>
                  <a:gd name="T0" fmla="*/ 264 w 302"/>
                  <a:gd name="T1" fmla="*/ 100 h 302"/>
                  <a:gd name="T2" fmla="*/ 274 w 302"/>
                  <a:gd name="T3" fmla="*/ 69 h 302"/>
                  <a:gd name="T4" fmla="*/ 248 w 302"/>
                  <a:gd name="T5" fmla="*/ 61 h 302"/>
                  <a:gd name="T6" fmla="*/ 233 w 302"/>
                  <a:gd name="T7" fmla="*/ 47 h 302"/>
                  <a:gd name="T8" fmla="*/ 224 w 302"/>
                  <a:gd name="T9" fmla="*/ 22 h 302"/>
                  <a:gd name="T10" fmla="*/ 196 w 302"/>
                  <a:gd name="T11" fmla="*/ 35 h 302"/>
                  <a:gd name="T12" fmla="*/ 180 w 302"/>
                  <a:gd name="T13" fmla="*/ 6 h 302"/>
                  <a:gd name="T14" fmla="*/ 157 w 302"/>
                  <a:gd name="T15" fmla="*/ 19 h 302"/>
                  <a:gd name="T16" fmla="*/ 136 w 302"/>
                  <a:gd name="T17" fmla="*/ 20 h 302"/>
                  <a:gd name="T18" fmla="*/ 112 w 302"/>
                  <a:gd name="T19" fmla="*/ 8 h 302"/>
                  <a:gd name="T20" fmla="*/ 101 w 302"/>
                  <a:gd name="T21" fmla="*/ 38 h 302"/>
                  <a:gd name="T22" fmla="*/ 69 w 302"/>
                  <a:gd name="T23" fmla="*/ 28 h 302"/>
                  <a:gd name="T24" fmla="*/ 62 w 302"/>
                  <a:gd name="T25" fmla="*/ 54 h 302"/>
                  <a:gd name="T26" fmla="*/ 48 w 302"/>
                  <a:gd name="T27" fmla="*/ 69 h 302"/>
                  <a:gd name="T28" fmla="*/ 23 w 302"/>
                  <a:gd name="T29" fmla="*/ 78 h 302"/>
                  <a:gd name="T30" fmla="*/ 36 w 302"/>
                  <a:gd name="T31" fmla="*/ 107 h 302"/>
                  <a:gd name="T32" fmla="*/ 6 w 302"/>
                  <a:gd name="T33" fmla="*/ 122 h 302"/>
                  <a:gd name="T34" fmla="*/ 20 w 302"/>
                  <a:gd name="T35" fmla="*/ 145 h 302"/>
                  <a:gd name="T36" fmla="*/ 20 w 302"/>
                  <a:gd name="T37" fmla="*/ 166 h 302"/>
                  <a:gd name="T38" fmla="*/ 9 w 302"/>
                  <a:gd name="T39" fmla="*/ 190 h 302"/>
                  <a:gd name="T40" fmla="*/ 38 w 302"/>
                  <a:gd name="T41" fmla="*/ 201 h 302"/>
                  <a:gd name="T42" fmla="*/ 28 w 302"/>
                  <a:gd name="T43" fmla="*/ 233 h 302"/>
                  <a:gd name="T44" fmla="*/ 54 w 302"/>
                  <a:gd name="T45" fmla="*/ 240 h 302"/>
                  <a:gd name="T46" fmla="*/ 69 w 302"/>
                  <a:gd name="T47" fmla="*/ 254 h 302"/>
                  <a:gd name="T48" fmla="*/ 78 w 302"/>
                  <a:gd name="T49" fmla="*/ 279 h 302"/>
                  <a:gd name="T50" fmla="*/ 107 w 302"/>
                  <a:gd name="T51" fmla="*/ 266 h 302"/>
                  <a:gd name="T52" fmla="*/ 123 w 302"/>
                  <a:gd name="T53" fmla="*/ 296 h 302"/>
                  <a:gd name="T54" fmla="*/ 146 w 302"/>
                  <a:gd name="T55" fmla="*/ 282 h 302"/>
                  <a:gd name="T56" fmla="*/ 166 w 302"/>
                  <a:gd name="T57" fmla="*/ 282 h 302"/>
                  <a:gd name="T58" fmla="*/ 191 w 302"/>
                  <a:gd name="T59" fmla="*/ 293 h 302"/>
                  <a:gd name="T60" fmla="*/ 202 w 302"/>
                  <a:gd name="T61" fmla="*/ 264 h 302"/>
                  <a:gd name="T62" fmla="*/ 233 w 302"/>
                  <a:gd name="T63" fmla="*/ 274 h 302"/>
                  <a:gd name="T64" fmla="*/ 241 w 302"/>
                  <a:gd name="T65" fmla="*/ 248 h 302"/>
                  <a:gd name="T66" fmla="*/ 255 w 302"/>
                  <a:gd name="T67" fmla="*/ 233 h 302"/>
                  <a:gd name="T68" fmla="*/ 280 w 302"/>
                  <a:gd name="T69" fmla="*/ 224 h 302"/>
                  <a:gd name="T70" fmla="*/ 267 w 302"/>
                  <a:gd name="T71" fmla="*/ 195 h 302"/>
                  <a:gd name="T72" fmla="*/ 296 w 302"/>
                  <a:gd name="T73" fmla="*/ 180 h 302"/>
                  <a:gd name="T74" fmla="*/ 283 w 302"/>
                  <a:gd name="T75" fmla="*/ 156 h 302"/>
                  <a:gd name="T76" fmla="*/ 282 w 302"/>
                  <a:gd name="T77" fmla="*/ 136 h 302"/>
                  <a:gd name="T78" fmla="*/ 294 w 302"/>
                  <a:gd name="T79" fmla="*/ 111 h 302"/>
                  <a:gd name="T80" fmla="*/ 147 w 302"/>
                  <a:gd name="T81" fmla="*/ 176 h 302"/>
                  <a:gd name="T82" fmla="*/ 156 w 302"/>
                  <a:gd name="T83" fmla="*/ 125 h 302"/>
                  <a:gd name="T84" fmla="*/ 147 w 302"/>
                  <a:gd name="T85" fmla="*/ 17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2" h="302">
                    <a:moveTo>
                      <a:pt x="275" y="105"/>
                    </a:moveTo>
                    <a:cubicBezTo>
                      <a:pt x="270" y="103"/>
                      <a:pt x="265" y="101"/>
                      <a:pt x="264" y="100"/>
                    </a:cubicBezTo>
                    <a:cubicBezTo>
                      <a:pt x="264" y="99"/>
                      <a:pt x="264" y="92"/>
                      <a:pt x="267" y="87"/>
                    </a:cubicBezTo>
                    <a:cubicBezTo>
                      <a:pt x="274" y="69"/>
                      <a:pt x="274" y="69"/>
                      <a:pt x="274" y="69"/>
                    </a:cubicBezTo>
                    <a:cubicBezTo>
                      <a:pt x="276" y="63"/>
                      <a:pt x="274" y="60"/>
                      <a:pt x="268" y="60"/>
                    </a:cubicBezTo>
                    <a:cubicBezTo>
                      <a:pt x="248" y="61"/>
                      <a:pt x="248" y="61"/>
                      <a:pt x="248" y="61"/>
                    </a:cubicBezTo>
                    <a:cubicBezTo>
                      <a:pt x="243" y="62"/>
                      <a:pt x="237" y="62"/>
                      <a:pt x="237" y="61"/>
                    </a:cubicBezTo>
                    <a:cubicBezTo>
                      <a:pt x="236" y="60"/>
                      <a:pt x="233" y="53"/>
                      <a:pt x="233" y="47"/>
                    </a:cubicBezTo>
                    <a:cubicBezTo>
                      <a:pt x="233" y="28"/>
                      <a:pt x="233" y="28"/>
                      <a:pt x="233" y="28"/>
                    </a:cubicBezTo>
                    <a:cubicBezTo>
                      <a:pt x="233" y="22"/>
                      <a:pt x="229" y="20"/>
                      <a:pt x="224" y="22"/>
                    </a:cubicBezTo>
                    <a:cubicBezTo>
                      <a:pt x="207" y="31"/>
                      <a:pt x="207" y="31"/>
                      <a:pt x="207" y="31"/>
                    </a:cubicBezTo>
                    <a:cubicBezTo>
                      <a:pt x="202" y="34"/>
                      <a:pt x="197" y="35"/>
                      <a:pt x="196" y="35"/>
                    </a:cubicBezTo>
                    <a:cubicBezTo>
                      <a:pt x="194" y="34"/>
                      <a:pt x="190" y="29"/>
                      <a:pt x="188" y="24"/>
                    </a:cubicBezTo>
                    <a:cubicBezTo>
                      <a:pt x="180" y="6"/>
                      <a:pt x="180" y="6"/>
                      <a:pt x="180" y="6"/>
                    </a:cubicBezTo>
                    <a:cubicBezTo>
                      <a:pt x="178" y="1"/>
                      <a:pt x="173" y="0"/>
                      <a:pt x="170" y="4"/>
                    </a:cubicBezTo>
                    <a:cubicBezTo>
                      <a:pt x="157" y="19"/>
                      <a:pt x="157" y="19"/>
                      <a:pt x="157" y="19"/>
                    </a:cubicBezTo>
                    <a:cubicBezTo>
                      <a:pt x="153" y="23"/>
                      <a:pt x="149" y="27"/>
                      <a:pt x="148" y="27"/>
                    </a:cubicBezTo>
                    <a:cubicBezTo>
                      <a:pt x="147" y="27"/>
                      <a:pt x="140" y="24"/>
                      <a:pt x="136" y="20"/>
                    </a:cubicBezTo>
                    <a:cubicBezTo>
                      <a:pt x="122" y="6"/>
                      <a:pt x="122" y="6"/>
                      <a:pt x="122" y="6"/>
                    </a:cubicBezTo>
                    <a:cubicBezTo>
                      <a:pt x="118" y="2"/>
                      <a:pt x="114" y="3"/>
                      <a:pt x="112" y="8"/>
                    </a:cubicBezTo>
                    <a:cubicBezTo>
                      <a:pt x="106" y="27"/>
                      <a:pt x="106" y="27"/>
                      <a:pt x="106" y="27"/>
                    </a:cubicBezTo>
                    <a:cubicBezTo>
                      <a:pt x="104" y="32"/>
                      <a:pt x="102" y="37"/>
                      <a:pt x="101" y="38"/>
                    </a:cubicBezTo>
                    <a:cubicBezTo>
                      <a:pt x="100" y="38"/>
                      <a:pt x="93" y="38"/>
                      <a:pt x="88" y="35"/>
                    </a:cubicBezTo>
                    <a:cubicBezTo>
                      <a:pt x="69" y="28"/>
                      <a:pt x="69" y="28"/>
                      <a:pt x="69" y="28"/>
                    </a:cubicBezTo>
                    <a:cubicBezTo>
                      <a:pt x="64" y="26"/>
                      <a:pt x="60" y="28"/>
                      <a:pt x="61" y="34"/>
                    </a:cubicBezTo>
                    <a:cubicBezTo>
                      <a:pt x="62" y="54"/>
                      <a:pt x="62" y="54"/>
                      <a:pt x="62" y="54"/>
                    </a:cubicBezTo>
                    <a:cubicBezTo>
                      <a:pt x="63" y="59"/>
                      <a:pt x="62" y="65"/>
                      <a:pt x="61" y="66"/>
                    </a:cubicBezTo>
                    <a:cubicBezTo>
                      <a:pt x="61" y="66"/>
                      <a:pt x="54" y="69"/>
                      <a:pt x="48" y="69"/>
                    </a:cubicBezTo>
                    <a:cubicBezTo>
                      <a:pt x="28" y="69"/>
                      <a:pt x="28" y="69"/>
                      <a:pt x="28" y="69"/>
                    </a:cubicBezTo>
                    <a:cubicBezTo>
                      <a:pt x="23" y="69"/>
                      <a:pt x="20" y="73"/>
                      <a:pt x="23" y="78"/>
                    </a:cubicBezTo>
                    <a:cubicBezTo>
                      <a:pt x="32" y="95"/>
                      <a:pt x="32" y="95"/>
                      <a:pt x="32" y="95"/>
                    </a:cubicBezTo>
                    <a:cubicBezTo>
                      <a:pt x="34" y="100"/>
                      <a:pt x="36" y="105"/>
                      <a:pt x="36" y="107"/>
                    </a:cubicBezTo>
                    <a:cubicBezTo>
                      <a:pt x="35" y="108"/>
                      <a:pt x="30" y="112"/>
                      <a:pt x="25" y="114"/>
                    </a:cubicBezTo>
                    <a:cubicBezTo>
                      <a:pt x="6" y="122"/>
                      <a:pt x="6" y="122"/>
                      <a:pt x="6" y="122"/>
                    </a:cubicBezTo>
                    <a:cubicBezTo>
                      <a:pt x="1" y="124"/>
                      <a:pt x="0" y="129"/>
                      <a:pt x="5" y="132"/>
                    </a:cubicBezTo>
                    <a:cubicBezTo>
                      <a:pt x="20" y="145"/>
                      <a:pt x="20" y="145"/>
                      <a:pt x="20" y="145"/>
                    </a:cubicBezTo>
                    <a:cubicBezTo>
                      <a:pt x="24" y="149"/>
                      <a:pt x="27" y="153"/>
                      <a:pt x="27" y="154"/>
                    </a:cubicBezTo>
                    <a:cubicBezTo>
                      <a:pt x="28" y="155"/>
                      <a:pt x="24" y="162"/>
                      <a:pt x="20" y="166"/>
                    </a:cubicBezTo>
                    <a:cubicBezTo>
                      <a:pt x="6" y="180"/>
                      <a:pt x="6" y="180"/>
                      <a:pt x="6" y="180"/>
                    </a:cubicBezTo>
                    <a:cubicBezTo>
                      <a:pt x="2" y="184"/>
                      <a:pt x="4" y="188"/>
                      <a:pt x="9" y="190"/>
                    </a:cubicBezTo>
                    <a:cubicBezTo>
                      <a:pt x="28" y="196"/>
                      <a:pt x="28" y="196"/>
                      <a:pt x="28" y="196"/>
                    </a:cubicBezTo>
                    <a:cubicBezTo>
                      <a:pt x="33" y="198"/>
                      <a:pt x="38" y="200"/>
                      <a:pt x="38" y="201"/>
                    </a:cubicBezTo>
                    <a:cubicBezTo>
                      <a:pt x="39" y="202"/>
                      <a:pt x="38" y="209"/>
                      <a:pt x="36" y="214"/>
                    </a:cubicBezTo>
                    <a:cubicBezTo>
                      <a:pt x="28" y="233"/>
                      <a:pt x="28" y="233"/>
                      <a:pt x="28" y="233"/>
                    </a:cubicBezTo>
                    <a:cubicBezTo>
                      <a:pt x="26" y="238"/>
                      <a:pt x="29" y="242"/>
                      <a:pt x="35" y="241"/>
                    </a:cubicBezTo>
                    <a:cubicBezTo>
                      <a:pt x="54" y="240"/>
                      <a:pt x="54" y="240"/>
                      <a:pt x="54" y="240"/>
                    </a:cubicBezTo>
                    <a:cubicBezTo>
                      <a:pt x="60" y="240"/>
                      <a:pt x="65" y="240"/>
                      <a:pt x="66" y="241"/>
                    </a:cubicBezTo>
                    <a:cubicBezTo>
                      <a:pt x="67" y="242"/>
                      <a:pt x="69" y="248"/>
                      <a:pt x="69" y="254"/>
                    </a:cubicBezTo>
                    <a:cubicBezTo>
                      <a:pt x="69" y="274"/>
                      <a:pt x="69" y="274"/>
                      <a:pt x="69" y="274"/>
                    </a:cubicBezTo>
                    <a:cubicBezTo>
                      <a:pt x="69" y="279"/>
                      <a:pt x="73" y="282"/>
                      <a:pt x="78" y="279"/>
                    </a:cubicBezTo>
                    <a:cubicBezTo>
                      <a:pt x="96" y="270"/>
                      <a:pt x="96" y="270"/>
                      <a:pt x="96" y="270"/>
                    </a:cubicBezTo>
                    <a:cubicBezTo>
                      <a:pt x="101" y="268"/>
                      <a:pt x="106" y="266"/>
                      <a:pt x="107" y="266"/>
                    </a:cubicBezTo>
                    <a:cubicBezTo>
                      <a:pt x="108" y="267"/>
                      <a:pt x="113" y="272"/>
                      <a:pt x="115" y="277"/>
                    </a:cubicBezTo>
                    <a:cubicBezTo>
                      <a:pt x="123" y="296"/>
                      <a:pt x="123" y="296"/>
                      <a:pt x="123" y="296"/>
                    </a:cubicBezTo>
                    <a:cubicBezTo>
                      <a:pt x="125" y="301"/>
                      <a:pt x="129" y="302"/>
                      <a:pt x="133" y="297"/>
                    </a:cubicBezTo>
                    <a:cubicBezTo>
                      <a:pt x="146" y="282"/>
                      <a:pt x="146" y="282"/>
                      <a:pt x="146" y="282"/>
                    </a:cubicBezTo>
                    <a:cubicBezTo>
                      <a:pt x="150" y="278"/>
                      <a:pt x="154" y="275"/>
                      <a:pt x="155" y="275"/>
                    </a:cubicBezTo>
                    <a:cubicBezTo>
                      <a:pt x="156" y="275"/>
                      <a:pt x="162" y="278"/>
                      <a:pt x="166" y="282"/>
                    </a:cubicBezTo>
                    <a:cubicBezTo>
                      <a:pt x="180" y="296"/>
                      <a:pt x="180" y="296"/>
                      <a:pt x="180" y="296"/>
                    </a:cubicBezTo>
                    <a:cubicBezTo>
                      <a:pt x="184" y="300"/>
                      <a:pt x="189" y="298"/>
                      <a:pt x="191" y="293"/>
                    </a:cubicBezTo>
                    <a:cubicBezTo>
                      <a:pt x="197" y="274"/>
                      <a:pt x="197" y="274"/>
                      <a:pt x="197" y="274"/>
                    </a:cubicBezTo>
                    <a:cubicBezTo>
                      <a:pt x="199" y="269"/>
                      <a:pt x="201" y="264"/>
                      <a:pt x="202" y="264"/>
                    </a:cubicBezTo>
                    <a:cubicBezTo>
                      <a:pt x="203" y="263"/>
                      <a:pt x="210" y="264"/>
                      <a:pt x="215" y="266"/>
                    </a:cubicBezTo>
                    <a:cubicBezTo>
                      <a:pt x="233" y="274"/>
                      <a:pt x="233" y="274"/>
                      <a:pt x="233" y="274"/>
                    </a:cubicBezTo>
                    <a:cubicBezTo>
                      <a:pt x="239" y="276"/>
                      <a:pt x="243" y="273"/>
                      <a:pt x="242" y="267"/>
                    </a:cubicBezTo>
                    <a:cubicBezTo>
                      <a:pt x="241" y="248"/>
                      <a:pt x="241" y="248"/>
                      <a:pt x="241" y="248"/>
                    </a:cubicBezTo>
                    <a:cubicBezTo>
                      <a:pt x="240" y="242"/>
                      <a:pt x="241" y="237"/>
                      <a:pt x="241" y="236"/>
                    </a:cubicBezTo>
                    <a:cubicBezTo>
                      <a:pt x="242" y="235"/>
                      <a:pt x="249" y="233"/>
                      <a:pt x="255" y="233"/>
                    </a:cubicBezTo>
                    <a:cubicBezTo>
                      <a:pt x="274" y="233"/>
                      <a:pt x="274" y="233"/>
                      <a:pt x="274" y="233"/>
                    </a:cubicBezTo>
                    <a:cubicBezTo>
                      <a:pt x="280" y="233"/>
                      <a:pt x="283" y="229"/>
                      <a:pt x="280" y="224"/>
                    </a:cubicBezTo>
                    <a:cubicBezTo>
                      <a:pt x="271" y="206"/>
                      <a:pt x="271" y="206"/>
                      <a:pt x="271" y="206"/>
                    </a:cubicBezTo>
                    <a:cubicBezTo>
                      <a:pt x="268" y="201"/>
                      <a:pt x="267" y="196"/>
                      <a:pt x="267" y="195"/>
                    </a:cubicBezTo>
                    <a:cubicBezTo>
                      <a:pt x="268" y="194"/>
                      <a:pt x="273" y="189"/>
                      <a:pt x="278" y="187"/>
                    </a:cubicBezTo>
                    <a:cubicBezTo>
                      <a:pt x="296" y="180"/>
                      <a:pt x="296" y="180"/>
                      <a:pt x="296" y="180"/>
                    </a:cubicBezTo>
                    <a:cubicBezTo>
                      <a:pt x="302" y="177"/>
                      <a:pt x="302" y="173"/>
                      <a:pt x="298" y="169"/>
                    </a:cubicBezTo>
                    <a:cubicBezTo>
                      <a:pt x="283" y="156"/>
                      <a:pt x="283" y="156"/>
                      <a:pt x="283" y="156"/>
                    </a:cubicBezTo>
                    <a:cubicBezTo>
                      <a:pt x="279" y="152"/>
                      <a:pt x="275" y="148"/>
                      <a:pt x="275" y="147"/>
                    </a:cubicBezTo>
                    <a:cubicBezTo>
                      <a:pt x="275" y="146"/>
                      <a:pt x="278" y="140"/>
                      <a:pt x="282" y="136"/>
                    </a:cubicBezTo>
                    <a:cubicBezTo>
                      <a:pt x="296" y="122"/>
                      <a:pt x="296" y="122"/>
                      <a:pt x="296" y="122"/>
                    </a:cubicBezTo>
                    <a:cubicBezTo>
                      <a:pt x="300" y="118"/>
                      <a:pt x="299" y="113"/>
                      <a:pt x="294" y="111"/>
                    </a:cubicBezTo>
                    <a:lnTo>
                      <a:pt x="275" y="105"/>
                    </a:lnTo>
                    <a:close/>
                    <a:moveTo>
                      <a:pt x="147" y="176"/>
                    </a:moveTo>
                    <a:cubicBezTo>
                      <a:pt x="133" y="174"/>
                      <a:pt x="123" y="161"/>
                      <a:pt x="126" y="147"/>
                    </a:cubicBezTo>
                    <a:cubicBezTo>
                      <a:pt x="128" y="132"/>
                      <a:pt x="141" y="123"/>
                      <a:pt x="156" y="125"/>
                    </a:cubicBezTo>
                    <a:cubicBezTo>
                      <a:pt x="170" y="127"/>
                      <a:pt x="179" y="141"/>
                      <a:pt x="177" y="155"/>
                    </a:cubicBezTo>
                    <a:cubicBezTo>
                      <a:pt x="175" y="169"/>
                      <a:pt x="161" y="179"/>
                      <a:pt x="147" y="176"/>
                    </a:cubicBezTo>
                    <a:close/>
                  </a:path>
                </a:pathLst>
              </a:custGeom>
              <a:solidFill>
                <a:srgbClr val="B4009E"/>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25" name="Freeform 7"/>
              <p:cNvSpPr>
                <a:spLocks noEditPoints="1"/>
              </p:cNvSpPr>
              <p:nvPr userDrawn="1"/>
            </p:nvSpPr>
            <p:spPr bwMode="auto">
              <a:xfrm>
                <a:off x="11022013" y="8059738"/>
                <a:ext cx="1547812" cy="1550988"/>
              </a:xfrm>
              <a:custGeom>
                <a:avLst/>
                <a:gdLst>
                  <a:gd name="T0" fmla="*/ 434 w 441"/>
                  <a:gd name="T1" fmla="*/ 201 h 441"/>
                  <a:gd name="T2" fmla="*/ 425 w 441"/>
                  <a:gd name="T3" fmla="*/ 156 h 441"/>
                  <a:gd name="T4" fmla="*/ 410 w 441"/>
                  <a:gd name="T5" fmla="*/ 120 h 441"/>
                  <a:gd name="T6" fmla="*/ 385 w 441"/>
                  <a:gd name="T7" fmla="*/ 84 h 441"/>
                  <a:gd name="T8" fmla="*/ 357 w 441"/>
                  <a:gd name="T9" fmla="*/ 56 h 441"/>
                  <a:gd name="T10" fmla="*/ 320 w 441"/>
                  <a:gd name="T11" fmla="*/ 30 h 441"/>
                  <a:gd name="T12" fmla="*/ 283 w 441"/>
                  <a:gd name="T13" fmla="*/ 16 h 441"/>
                  <a:gd name="T14" fmla="*/ 240 w 441"/>
                  <a:gd name="T15" fmla="*/ 7 h 441"/>
                  <a:gd name="T16" fmla="*/ 201 w 441"/>
                  <a:gd name="T17" fmla="*/ 7 h 441"/>
                  <a:gd name="T18" fmla="*/ 156 w 441"/>
                  <a:gd name="T19" fmla="*/ 16 h 441"/>
                  <a:gd name="T20" fmla="*/ 120 w 441"/>
                  <a:gd name="T21" fmla="*/ 31 h 441"/>
                  <a:gd name="T22" fmla="*/ 84 w 441"/>
                  <a:gd name="T23" fmla="*/ 56 h 441"/>
                  <a:gd name="T24" fmla="*/ 56 w 441"/>
                  <a:gd name="T25" fmla="*/ 84 h 441"/>
                  <a:gd name="T26" fmla="*/ 31 w 441"/>
                  <a:gd name="T27" fmla="*/ 122 h 441"/>
                  <a:gd name="T28" fmla="*/ 16 w 441"/>
                  <a:gd name="T29" fmla="*/ 158 h 441"/>
                  <a:gd name="T30" fmla="*/ 7 w 441"/>
                  <a:gd name="T31" fmla="*/ 201 h 441"/>
                  <a:gd name="T32" fmla="*/ 7 w 441"/>
                  <a:gd name="T33" fmla="*/ 240 h 441"/>
                  <a:gd name="T34" fmla="*/ 16 w 441"/>
                  <a:gd name="T35" fmla="*/ 285 h 441"/>
                  <a:gd name="T36" fmla="*/ 32 w 441"/>
                  <a:gd name="T37" fmla="*/ 321 h 441"/>
                  <a:gd name="T38" fmla="*/ 56 w 441"/>
                  <a:gd name="T39" fmla="*/ 357 h 441"/>
                  <a:gd name="T40" fmla="*/ 84 w 441"/>
                  <a:gd name="T41" fmla="*/ 385 h 441"/>
                  <a:gd name="T42" fmla="*/ 122 w 441"/>
                  <a:gd name="T43" fmla="*/ 411 h 441"/>
                  <a:gd name="T44" fmla="*/ 158 w 441"/>
                  <a:gd name="T45" fmla="*/ 425 h 441"/>
                  <a:gd name="T46" fmla="*/ 201 w 441"/>
                  <a:gd name="T47" fmla="*/ 434 h 441"/>
                  <a:gd name="T48" fmla="*/ 240 w 441"/>
                  <a:gd name="T49" fmla="*/ 434 h 441"/>
                  <a:gd name="T50" fmla="*/ 285 w 441"/>
                  <a:gd name="T51" fmla="*/ 425 h 441"/>
                  <a:gd name="T52" fmla="*/ 321 w 441"/>
                  <a:gd name="T53" fmla="*/ 410 h 441"/>
                  <a:gd name="T54" fmla="*/ 357 w 441"/>
                  <a:gd name="T55" fmla="*/ 385 h 441"/>
                  <a:gd name="T56" fmla="*/ 385 w 441"/>
                  <a:gd name="T57" fmla="*/ 357 h 441"/>
                  <a:gd name="T58" fmla="*/ 411 w 441"/>
                  <a:gd name="T59" fmla="*/ 319 h 441"/>
                  <a:gd name="T60" fmla="*/ 426 w 441"/>
                  <a:gd name="T61" fmla="*/ 283 h 441"/>
                  <a:gd name="T62" fmla="*/ 434 w 441"/>
                  <a:gd name="T63" fmla="*/ 240 h 441"/>
                  <a:gd name="T64" fmla="*/ 356 w 441"/>
                  <a:gd name="T65" fmla="*/ 256 h 441"/>
                  <a:gd name="T66" fmla="*/ 284 w 441"/>
                  <a:gd name="T67" fmla="*/ 213 h 441"/>
                  <a:gd name="T68" fmla="*/ 361 w 441"/>
                  <a:gd name="T69" fmla="*/ 220 h 441"/>
                  <a:gd name="T70" fmla="*/ 275 w 441"/>
                  <a:gd name="T71" fmla="*/ 335 h 441"/>
                  <a:gd name="T72" fmla="*/ 335 w 441"/>
                  <a:gd name="T73" fmla="*/ 276 h 441"/>
                  <a:gd name="T74" fmla="*/ 178 w 441"/>
                  <a:gd name="T75" fmla="*/ 341 h 441"/>
                  <a:gd name="T76" fmla="*/ 263 w 441"/>
                  <a:gd name="T77" fmla="*/ 341 h 441"/>
                  <a:gd name="T78" fmla="*/ 185 w 441"/>
                  <a:gd name="T79" fmla="*/ 358 h 441"/>
                  <a:gd name="T80" fmla="*/ 186 w 441"/>
                  <a:gd name="T81" fmla="*/ 220 h 441"/>
                  <a:gd name="T82" fmla="*/ 221 w 441"/>
                  <a:gd name="T83" fmla="*/ 255 h 441"/>
                  <a:gd name="T84" fmla="*/ 106 w 441"/>
                  <a:gd name="T85" fmla="*/ 277 h 441"/>
                  <a:gd name="T86" fmla="*/ 165 w 441"/>
                  <a:gd name="T87" fmla="*/ 337 h 441"/>
                  <a:gd name="T88" fmla="*/ 100 w 441"/>
                  <a:gd name="T89" fmla="*/ 180 h 441"/>
                  <a:gd name="T90" fmla="*/ 100 w 441"/>
                  <a:gd name="T91" fmla="*/ 264 h 441"/>
                  <a:gd name="T92" fmla="*/ 83 w 441"/>
                  <a:gd name="T93" fmla="*/ 187 h 441"/>
                  <a:gd name="T94" fmla="*/ 148 w 441"/>
                  <a:gd name="T95" fmla="*/ 100 h 441"/>
                  <a:gd name="T96" fmla="*/ 168 w 441"/>
                  <a:gd name="T97" fmla="*/ 182 h 441"/>
                  <a:gd name="T98" fmla="*/ 119 w 441"/>
                  <a:gd name="T99" fmla="*/ 122 h 441"/>
                  <a:gd name="T100" fmla="*/ 211 w 441"/>
                  <a:gd name="T101" fmla="*/ 157 h 441"/>
                  <a:gd name="T102" fmla="*/ 219 w 441"/>
                  <a:gd name="T103" fmla="*/ 80 h 441"/>
                  <a:gd name="T104" fmla="*/ 319 w 441"/>
                  <a:gd name="T105" fmla="*/ 121 h 441"/>
                  <a:gd name="T106" fmla="*/ 270 w 441"/>
                  <a:gd name="T107" fmla="*/ 181 h 441"/>
                  <a:gd name="T108" fmla="*/ 290 w 441"/>
                  <a:gd name="T109" fmla="*/ 99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1" h="441">
                    <a:moveTo>
                      <a:pt x="441" y="232"/>
                    </a:moveTo>
                    <a:cubicBezTo>
                      <a:pt x="441" y="209"/>
                      <a:pt x="441" y="209"/>
                      <a:pt x="441" y="209"/>
                    </a:cubicBezTo>
                    <a:cubicBezTo>
                      <a:pt x="441" y="205"/>
                      <a:pt x="438" y="201"/>
                      <a:pt x="434" y="201"/>
                    </a:cubicBezTo>
                    <a:cubicBezTo>
                      <a:pt x="401" y="196"/>
                      <a:pt x="401" y="196"/>
                      <a:pt x="401" y="196"/>
                    </a:cubicBezTo>
                    <a:cubicBezTo>
                      <a:pt x="400" y="188"/>
                      <a:pt x="398" y="181"/>
                      <a:pt x="396" y="173"/>
                    </a:cubicBezTo>
                    <a:cubicBezTo>
                      <a:pt x="425" y="156"/>
                      <a:pt x="425" y="156"/>
                      <a:pt x="425" y="156"/>
                    </a:cubicBezTo>
                    <a:cubicBezTo>
                      <a:pt x="428" y="154"/>
                      <a:pt x="430" y="149"/>
                      <a:pt x="428" y="145"/>
                    </a:cubicBezTo>
                    <a:cubicBezTo>
                      <a:pt x="420" y="125"/>
                      <a:pt x="420" y="125"/>
                      <a:pt x="420" y="125"/>
                    </a:cubicBezTo>
                    <a:cubicBezTo>
                      <a:pt x="418" y="121"/>
                      <a:pt x="414" y="119"/>
                      <a:pt x="410" y="120"/>
                    </a:cubicBezTo>
                    <a:cubicBezTo>
                      <a:pt x="377" y="128"/>
                      <a:pt x="377" y="128"/>
                      <a:pt x="377" y="128"/>
                    </a:cubicBezTo>
                    <a:cubicBezTo>
                      <a:pt x="374" y="122"/>
                      <a:pt x="370" y="116"/>
                      <a:pt x="365" y="110"/>
                    </a:cubicBezTo>
                    <a:cubicBezTo>
                      <a:pt x="385" y="84"/>
                      <a:pt x="385" y="84"/>
                      <a:pt x="385" y="84"/>
                    </a:cubicBezTo>
                    <a:cubicBezTo>
                      <a:pt x="388" y="80"/>
                      <a:pt x="387" y="75"/>
                      <a:pt x="385" y="72"/>
                    </a:cubicBezTo>
                    <a:cubicBezTo>
                      <a:pt x="369" y="56"/>
                      <a:pt x="369" y="56"/>
                      <a:pt x="369" y="56"/>
                    </a:cubicBezTo>
                    <a:cubicBezTo>
                      <a:pt x="366" y="54"/>
                      <a:pt x="361" y="53"/>
                      <a:pt x="357" y="56"/>
                    </a:cubicBezTo>
                    <a:cubicBezTo>
                      <a:pt x="331" y="76"/>
                      <a:pt x="331" y="76"/>
                      <a:pt x="331" y="76"/>
                    </a:cubicBezTo>
                    <a:cubicBezTo>
                      <a:pt x="325" y="71"/>
                      <a:pt x="318" y="67"/>
                      <a:pt x="311" y="63"/>
                    </a:cubicBezTo>
                    <a:cubicBezTo>
                      <a:pt x="320" y="30"/>
                      <a:pt x="320" y="30"/>
                      <a:pt x="320" y="30"/>
                    </a:cubicBezTo>
                    <a:cubicBezTo>
                      <a:pt x="321" y="26"/>
                      <a:pt x="318" y="22"/>
                      <a:pt x="314" y="20"/>
                    </a:cubicBezTo>
                    <a:cubicBezTo>
                      <a:pt x="294" y="12"/>
                      <a:pt x="294" y="12"/>
                      <a:pt x="294" y="12"/>
                    </a:cubicBezTo>
                    <a:cubicBezTo>
                      <a:pt x="290" y="10"/>
                      <a:pt x="285" y="12"/>
                      <a:pt x="283" y="16"/>
                    </a:cubicBezTo>
                    <a:cubicBezTo>
                      <a:pt x="266" y="44"/>
                      <a:pt x="266" y="44"/>
                      <a:pt x="266" y="44"/>
                    </a:cubicBezTo>
                    <a:cubicBezTo>
                      <a:pt x="259" y="43"/>
                      <a:pt x="252" y="41"/>
                      <a:pt x="245" y="40"/>
                    </a:cubicBezTo>
                    <a:cubicBezTo>
                      <a:pt x="240" y="7"/>
                      <a:pt x="240" y="7"/>
                      <a:pt x="240" y="7"/>
                    </a:cubicBezTo>
                    <a:cubicBezTo>
                      <a:pt x="240" y="3"/>
                      <a:pt x="236" y="0"/>
                      <a:pt x="232" y="0"/>
                    </a:cubicBezTo>
                    <a:cubicBezTo>
                      <a:pt x="209" y="0"/>
                      <a:pt x="209" y="0"/>
                      <a:pt x="209" y="0"/>
                    </a:cubicBezTo>
                    <a:cubicBezTo>
                      <a:pt x="205" y="0"/>
                      <a:pt x="201" y="3"/>
                      <a:pt x="201" y="7"/>
                    </a:cubicBezTo>
                    <a:cubicBezTo>
                      <a:pt x="196" y="40"/>
                      <a:pt x="196" y="40"/>
                      <a:pt x="196" y="40"/>
                    </a:cubicBezTo>
                    <a:cubicBezTo>
                      <a:pt x="188" y="41"/>
                      <a:pt x="181" y="43"/>
                      <a:pt x="173" y="45"/>
                    </a:cubicBezTo>
                    <a:cubicBezTo>
                      <a:pt x="156" y="16"/>
                      <a:pt x="156" y="16"/>
                      <a:pt x="156" y="16"/>
                    </a:cubicBezTo>
                    <a:cubicBezTo>
                      <a:pt x="154" y="13"/>
                      <a:pt x="149" y="11"/>
                      <a:pt x="145" y="13"/>
                    </a:cubicBezTo>
                    <a:cubicBezTo>
                      <a:pt x="125" y="21"/>
                      <a:pt x="125" y="21"/>
                      <a:pt x="125" y="21"/>
                    </a:cubicBezTo>
                    <a:cubicBezTo>
                      <a:pt x="121" y="23"/>
                      <a:pt x="119" y="27"/>
                      <a:pt x="120" y="31"/>
                    </a:cubicBezTo>
                    <a:cubicBezTo>
                      <a:pt x="128" y="64"/>
                      <a:pt x="128" y="64"/>
                      <a:pt x="128" y="64"/>
                    </a:cubicBezTo>
                    <a:cubicBezTo>
                      <a:pt x="122" y="67"/>
                      <a:pt x="116" y="71"/>
                      <a:pt x="111" y="76"/>
                    </a:cubicBezTo>
                    <a:cubicBezTo>
                      <a:pt x="84" y="56"/>
                      <a:pt x="84" y="56"/>
                      <a:pt x="84" y="56"/>
                    </a:cubicBezTo>
                    <a:cubicBezTo>
                      <a:pt x="80" y="53"/>
                      <a:pt x="75" y="54"/>
                      <a:pt x="72" y="56"/>
                    </a:cubicBezTo>
                    <a:cubicBezTo>
                      <a:pt x="57" y="72"/>
                      <a:pt x="57" y="72"/>
                      <a:pt x="57" y="72"/>
                    </a:cubicBezTo>
                    <a:cubicBezTo>
                      <a:pt x="54" y="75"/>
                      <a:pt x="53" y="80"/>
                      <a:pt x="56" y="84"/>
                    </a:cubicBezTo>
                    <a:cubicBezTo>
                      <a:pt x="76" y="110"/>
                      <a:pt x="76" y="110"/>
                      <a:pt x="76" y="110"/>
                    </a:cubicBezTo>
                    <a:cubicBezTo>
                      <a:pt x="71" y="117"/>
                      <a:pt x="67" y="123"/>
                      <a:pt x="63" y="130"/>
                    </a:cubicBezTo>
                    <a:cubicBezTo>
                      <a:pt x="31" y="122"/>
                      <a:pt x="31" y="122"/>
                      <a:pt x="31" y="122"/>
                    </a:cubicBezTo>
                    <a:cubicBezTo>
                      <a:pt x="27" y="121"/>
                      <a:pt x="22" y="123"/>
                      <a:pt x="20" y="127"/>
                    </a:cubicBezTo>
                    <a:cubicBezTo>
                      <a:pt x="12" y="147"/>
                      <a:pt x="12" y="147"/>
                      <a:pt x="12" y="147"/>
                    </a:cubicBezTo>
                    <a:cubicBezTo>
                      <a:pt x="10" y="151"/>
                      <a:pt x="12" y="156"/>
                      <a:pt x="16" y="158"/>
                    </a:cubicBezTo>
                    <a:cubicBezTo>
                      <a:pt x="45" y="175"/>
                      <a:pt x="45" y="175"/>
                      <a:pt x="45" y="175"/>
                    </a:cubicBezTo>
                    <a:cubicBezTo>
                      <a:pt x="43" y="182"/>
                      <a:pt x="41" y="189"/>
                      <a:pt x="40" y="196"/>
                    </a:cubicBezTo>
                    <a:cubicBezTo>
                      <a:pt x="7" y="201"/>
                      <a:pt x="7" y="201"/>
                      <a:pt x="7" y="201"/>
                    </a:cubicBezTo>
                    <a:cubicBezTo>
                      <a:pt x="3" y="201"/>
                      <a:pt x="0" y="205"/>
                      <a:pt x="0" y="209"/>
                    </a:cubicBezTo>
                    <a:cubicBezTo>
                      <a:pt x="0" y="232"/>
                      <a:pt x="0" y="232"/>
                      <a:pt x="0" y="232"/>
                    </a:cubicBezTo>
                    <a:cubicBezTo>
                      <a:pt x="0" y="236"/>
                      <a:pt x="3" y="240"/>
                      <a:pt x="7" y="240"/>
                    </a:cubicBezTo>
                    <a:cubicBezTo>
                      <a:pt x="40" y="245"/>
                      <a:pt x="40" y="245"/>
                      <a:pt x="40" y="245"/>
                    </a:cubicBezTo>
                    <a:cubicBezTo>
                      <a:pt x="42" y="253"/>
                      <a:pt x="43" y="260"/>
                      <a:pt x="45" y="268"/>
                    </a:cubicBezTo>
                    <a:cubicBezTo>
                      <a:pt x="16" y="285"/>
                      <a:pt x="16" y="285"/>
                      <a:pt x="16" y="285"/>
                    </a:cubicBezTo>
                    <a:cubicBezTo>
                      <a:pt x="13" y="287"/>
                      <a:pt x="11" y="292"/>
                      <a:pt x="13" y="296"/>
                    </a:cubicBezTo>
                    <a:cubicBezTo>
                      <a:pt x="21" y="316"/>
                      <a:pt x="21" y="316"/>
                      <a:pt x="21" y="316"/>
                    </a:cubicBezTo>
                    <a:cubicBezTo>
                      <a:pt x="23" y="320"/>
                      <a:pt x="28" y="322"/>
                      <a:pt x="32" y="321"/>
                    </a:cubicBezTo>
                    <a:cubicBezTo>
                      <a:pt x="64" y="313"/>
                      <a:pt x="64" y="313"/>
                      <a:pt x="64" y="313"/>
                    </a:cubicBezTo>
                    <a:cubicBezTo>
                      <a:pt x="68" y="319"/>
                      <a:pt x="72" y="325"/>
                      <a:pt x="76" y="331"/>
                    </a:cubicBezTo>
                    <a:cubicBezTo>
                      <a:pt x="56" y="357"/>
                      <a:pt x="56" y="357"/>
                      <a:pt x="56" y="357"/>
                    </a:cubicBezTo>
                    <a:cubicBezTo>
                      <a:pt x="53" y="361"/>
                      <a:pt x="54" y="366"/>
                      <a:pt x="57" y="369"/>
                    </a:cubicBezTo>
                    <a:cubicBezTo>
                      <a:pt x="72" y="384"/>
                      <a:pt x="72" y="384"/>
                      <a:pt x="72" y="384"/>
                    </a:cubicBezTo>
                    <a:cubicBezTo>
                      <a:pt x="75" y="387"/>
                      <a:pt x="80" y="388"/>
                      <a:pt x="84" y="385"/>
                    </a:cubicBezTo>
                    <a:cubicBezTo>
                      <a:pt x="111" y="365"/>
                      <a:pt x="111" y="365"/>
                      <a:pt x="111" y="365"/>
                    </a:cubicBezTo>
                    <a:cubicBezTo>
                      <a:pt x="117" y="370"/>
                      <a:pt x="123" y="374"/>
                      <a:pt x="130" y="378"/>
                    </a:cubicBezTo>
                    <a:cubicBezTo>
                      <a:pt x="122" y="411"/>
                      <a:pt x="122" y="411"/>
                      <a:pt x="122" y="411"/>
                    </a:cubicBezTo>
                    <a:cubicBezTo>
                      <a:pt x="121" y="415"/>
                      <a:pt x="123" y="419"/>
                      <a:pt x="127" y="421"/>
                    </a:cubicBezTo>
                    <a:cubicBezTo>
                      <a:pt x="147" y="429"/>
                      <a:pt x="147" y="429"/>
                      <a:pt x="147" y="429"/>
                    </a:cubicBezTo>
                    <a:cubicBezTo>
                      <a:pt x="151" y="431"/>
                      <a:pt x="156" y="429"/>
                      <a:pt x="158" y="425"/>
                    </a:cubicBezTo>
                    <a:cubicBezTo>
                      <a:pt x="175" y="397"/>
                      <a:pt x="175" y="397"/>
                      <a:pt x="175" y="397"/>
                    </a:cubicBezTo>
                    <a:cubicBezTo>
                      <a:pt x="182" y="398"/>
                      <a:pt x="189" y="400"/>
                      <a:pt x="196" y="401"/>
                    </a:cubicBezTo>
                    <a:cubicBezTo>
                      <a:pt x="201" y="434"/>
                      <a:pt x="201" y="434"/>
                      <a:pt x="201" y="434"/>
                    </a:cubicBezTo>
                    <a:cubicBezTo>
                      <a:pt x="201" y="438"/>
                      <a:pt x="205" y="441"/>
                      <a:pt x="209" y="441"/>
                    </a:cubicBezTo>
                    <a:cubicBezTo>
                      <a:pt x="232" y="441"/>
                      <a:pt x="232" y="441"/>
                      <a:pt x="232" y="441"/>
                    </a:cubicBezTo>
                    <a:cubicBezTo>
                      <a:pt x="236" y="441"/>
                      <a:pt x="240" y="438"/>
                      <a:pt x="240" y="434"/>
                    </a:cubicBezTo>
                    <a:cubicBezTo>
                      <a:pt x="245" y="401"/>
                      <a:pt x="245" y="401"/>
                      <a:pt x="245" y="401"/>
                    </a:cubicBezTo>
                    <a:cubicBezTo>
                      <a:pt x="253" y="400"/>
                      <a:pt x="260" y="398"/>
                      <a:pt x="268" y="396"/>
                    </a:cubicBezTo>
                    <a:cubicBezTo>
                      <a:pt x="285" y="425"/>
                      <a:pt x="285" y="425"/>
                      <a:pt x="285" y="425"/>
                    </a:cubicBezTo>
                    <a:cubicBezTo>
                      <a:pt x="287" y="428"/>
                      <a:pt x="292" y="430"/>
                      <a:pt x="296" y="428"/>
                    </a:cubicBezTo>
                    <a:cubicBezTo>
                      <a:pt x="316" y="420"/>
                      <a:pt x="316" y="420"/>
                      <a:pt x="316" y="420"/>
                    </a:cubicBezTo>
                    <a:cubicBezTo>
                      <a:pt x="320" y="418"/>
                      <a:pt x="322" y="414"/>
                      <a:pt x="321" y="410"/>
                    </a:cubicBezTo>
                    <a:cubicBezTo>
                      <a:pt x="313" y="377"/>
                      <a:pt x="313" y="377"/>
                      <a:pt x="313" y="377"/>
                    </a:cubicBezTo>
                    <a:cubicBezTo>
                      <a:pt x="319" y="373"/>
                      <a:pt x="325" y="369"/>
                      <a:pt x="331" y="365"/>
                    </a:cubicBezTo>
                    <a:cubicBezTo>
                      <a:pt x="357" y="385"/>
                      <a:pt x="357" y="385"/>
                      <a:pt x="357" y="385"/>
                    </a:cubicBezTo>
                    <a:cubicBezTo>
                      <a:pt x="361" y="388"/>
                      <a:pt x="366" y="387"/>
                      <a:pt x="369" y="384"/>
                    </a:cubicBezTo>
                    <a:cubicBezTo>
                      <a:pt x="385" y="369"/>
                      <a:pt x="385" y="369"/>
                      <a:pt x="385" y="369"/>
                    </a:cubicBezTo>
                    <a:cubicBezTo>
                      <a:pt x="387" y="366"/>
                      <a:pt x="388" y="361"/>
                      <a:pt x="385" y="357"/>
                    </a:cubicBezTo>
                    <a:cubicBezTo>
                      <a:pt x="365" y="331"/>
                      <a:pt x="365" y="331"/>
                      <a:pt x="365" y="331"/>
                    </a:cubicBezTo>
                    <a:cubicBezTo>
                      <a:pt x="370" y="324"/>
                      <a:pt x="374" y="318"/>
                      <a:pt x="378" y="311"/>
                    </a:cubicBezTo>
                    <a:cubicBezTo>
                      <a:pt x="411" y="319"/>
                      <a:pt x="411" y="319"/>
                      <a:pt x="411" y="319"/>
                    </a:cubicBezTo>
                    <a:cubicBezTo>
                      <a:pt x="415" y="320"/>
                      <a:pt x="419" y="318"/>
                      <a:pt x="421" y="314"/>
                    </a:cubicBezTo>
                    <a:cubicBezTo>
                      <a:pt x="429" y="294"/>
                      <a:pt x="429" y="294"/>
                      <a:pt x="429" y="294"/>
                    </a:cubicBezTo>
                    <a:cubicBezTo>
                      <a:pt x="431" y="290"/>
                      <a:pt x="429" y="285"/>
                      <a:pt x="426" y="283"/>
                    </a:cubicBezTo>
                    <a:cubicBezTo>
                      <a:pt x="397" y="266"/>
                      <a:pt x="397" y="266"/>
                      <a:pt x="397" y="266"/>
                    </a:cubicBezTo>
                    <a:cubicBezTo>
                      <a:pt x="398" y="259"/>
                      <a:pt x="400" y="252"/>
                      <a:pt x="401" y="245"/>
                    </a:cubicBezTo>
                    <a:cubicBezTo>
                      <a:pt x="434" y="240"/>
                      <a:pt x="434" y="240"/>
                      <a:pt x="434" y="240"/>
                    </a:cubicBezTo>
                    <a:cubicBezTo>
                      <a:pt x="438" y="240"/>
                      <a:pt x="441" y="236"/>
                      <a:pt x="441" y="232"/>
                    </a:cubicBezTo>
                    <a:close/>
                    <a:moveTo>
                      <a:pt x="361" y="220"/>
                    </a:moveTo>
                    <a:cubicBezTo>
                      <a:pt x="361" y="238"/>
                      <a:pt x="356" y="256"/>
                      <a:pt x="356" y="256"/>
                    </a:cubicBezTo>
                    <a:cubicBezTo>
                      <a:pt x="354" y="264"/>
                      <a:pt x="346" y="267"/>
                      <a:pt x="339" y="263"/>
                    </a:cubicBezTo>
                    <a:cubicBezTo>
                      <a:pt x="284" y="228"/>
                      <a:pt x="284" y="228"/>
                      <a:pt x="284" y="228"/>
                    </a:cubicBezTo>
                    <a:cubicBezTo>
                      <a:pt x="277" y="224"/>
                      <a:pt x="277" y="217"/>
                      <a:pt x="284" y="213"/>
                    </a:cubicBezTo>
                    <a:cubicBezTo>
                      <a:pt x="339" y="178"/>
                      <a:pt x="339" y="178"/>
                      <a:pt x="339" y="178"/>
                    </a:cubicBezTo>
                    <a:cubicBezTo>
                      <a:pt x="346" y="174"/>
                      <a:pt x="354" y="177"/>
                      <a:pt x="356" y="185"/>
                    </a:cubicBezTo>
                    <a:cubicBezTo>
                      <a:pt x="356" y="185"/>
                      <a:pt x="361" y="203"/>
                      <a:pt x="361" y="220"/>
                    </a:cubicBezTo>
                    <a:close/>
                    <a:moveTo>
                      <a:pt x="321" y="321"/>
                    </a:moveTo>
                    <a:cubicBezTo>
                      <a:pt x="308" y="333"/>
                      <a:pt x="292" y="343"/>
                      <a:pt x="292" y="343"/>
                    </a:cubicBezTo>
                    <a:cubicBezTo>
                      <a:pt x="285" y="347"/>
                      <a:pt x="277" y="343"/>
                      <a:pt x="275" y="335"/>
                    </a:cubicBezTo>
                    <a:cubicBezTo>
                      <a:pt x="260" y="272"/>
                      <a:pt x="260" y="272"/>
                      <a:pt x="260" y="272"/>
                    </a:cubicBezTo>
                    <a:cubicBezTo>
                      <a:pt x="258" y="264"/>
                      <a:pt x="263" y="259"/>
                      <a:pt x="271" y="260"/>
                    </a:cubicBezTo>
                    <a:cubicBezTo>
                      <a:pt x="335" y="276"/>
                      <a:pt x="335" y="276"/>
                      <a:pt x="335" y="276"/>
                    </a:cubicBezTo>
                    <a:cubicBezTo>
                      <a:pt x="343" y="278"/>
                      <a:pt x="346" y="285"/>
                      <a:pt x="342" y="292"/>
                    </a:cubicBezTo>
                    <a:cubicBezTo>
                      <a:pt x="342" y="292"/>
                      <a:pt x="333" y="309"/>
                      <a:pt x="321" y="321"/>
                    </a:cubicBezTo>
                    <a:close/>
                    <a:moveTo>
                      <a:pt x="178" y="341"/>
                    </a:moveTo>
                    <a:cubicBezTo>
                      <a:pt x="213" y="285"/>
                      <a:pt x="213" y="285"/>
                      <a:pt x="213" y="285"/>
                    </a:cubicBezTo>
                    <a:cubicBezTo>
                      <a:pt x="217" y="278"/>
                      <a:pt x="224" y="278"/>
                      <a:pt x="228" y="285"/>
                    </a:cubicBezTo>
                    <a:cubicBezTo>
                      <a:pt x="263" y="341"/>
                      <a:pt x="263" y="341"/>
                      <a:pt x="263" y="341"/>
                    </a:cubicBezTo>
                    <a:cubicBezTo>
                      <a:pt x="267" y="348"/>
                      <a:pt x="264" y="356"/>
                      <a:pt x="256" y="358"/>
                    </a:cubicBezTo>
                    <a:cubicBezTo>
                      <a:pt x="256" y="358"/>
                      <a:pt x="238" y="363"/>
                      <a:pt x="221" y="363"/>
                    </a:cubicBezTo>
                    <a:cubicBezTo>
                      <a:pt x="203" y="363"/>
                      <a:pt x="185" y="358"/>
                      <a:pt x="185" y="358"/>
                    </a:cubicBezTo>
                    <a:cubicBezTo>
                      <a:pt x="177" y="356"/>
                      <a:pt x="174" y="348"/>
                      <a:pt x="178" y="341"/>
                    </a:cubicBezTo>
                    <a:close/>
                    <a:moveTo>
                      <a:pt x="221" y="255"/>
                    </a:moveTo>
                    <a:cubicBezTo>
                      <a:pt x="202" y="255"/>
                      <a:pt x="186" y="240"/>
                      <a:pt x="186" y="220"/>
                    </a:cubicBezTo>
                    <a:cubicBezTo>
                      <a:pt x="186" y="201"/>
                      <a:pt x="202" y="186"/>
                      <a:pt x="221" y="186"/>
                    </a:cubicBezTo>
                    <a:cubicBezTo>
                      <a:pt x="240" y="186"/>
                      <a:pt x="255" y="201"/>
                      <a:pt x="255" y="220"/>
                    </a:cubicBezTo>
                    <a:cubicBezTo>
                      <a:pt x="255" y="240"/>
                      <a:pt x="240" y="255"/>
                      <a:pt x="221" y="255"/>
                    </a:cubicBezTo>
                    <a:close/>
                    <a:moveTo>
                      <a:pt x="120" y="322"/>
                    </a:moveTo>
                    <a:cubicBezTo>
                      <a:pt x="108" y="310"/>
                      <a:pt x="99" y="294"/>
                      <a:pt x="99" y="294"/>
                    </a:cubicBezTo>
                    <a:cubicBezTo>
                      <a:pt x="95" y="286"/>
                      <a:pt x="98" y="279"/>
                      <a:pt x="106" y="277"/>
                    </a:cubicBezTo>
                    <a:cubicBezTo>
                      <a:pt x="170" y="262"/>
                      <a:pt x="170" y="262"/>
                      <a:pt x="170" y="262"/>
                    </a:cubicBezTo>
                    <a:cubicBezTo>
                      <a:pt x="178" y="260"/>
                      <a:pt x="182" y="265"/>
                      <a:pt x="181" y="273"/>
                    </a:cubicBezTo>
                    <a:cubicBezTo>
                      <a:pt x="165" y="337"/>
                      <a:pt x="165" y="337"/>
                      <a:pt x="165" y="337"/>
                    </a:cubicBezTo>
                    <a:cubicBezTo>
                      <a:pt x="163" y="345"/>
                      <a:pt x="156" y="348"/>
                      <a:pt x="149" y="344"/>
                    </a:cubicBezTo>
                    <a:cubicBezTo>
                      <a:pt x="149" y="344"/>
                      <a:pt x="133" y="335"/>
                      <a:pt x="120" y="322"/>
                    </a:cubicBezTo>
                    <a:close/>
                    <a:moveTo>
                      <a:pt x="100" y="180"/>
                    </a:moveTo>
                    <a:cubicBezTo>
                      <a:pt x="156" y="215"/>
                      <a:pt x="156" y="215"/>
                      <a:pt x="156" y="215"/>
                    </a:cubicBezTo>
                    <a:cubicBezTo>
                      <a:pt x="163" y="219"/>
                      <a:pt x="163" y="226"/>
                      <a:pt x="156" y="230"/>
                    </a:cubicBezTo>
                    <a:cubicBezTo>
                      <a:pt x="100" y="264"/>
                      <a:pt x="100" y="264"/>
                      <a:pt x="100" y="264"/>
                    </a:cubicBezTo>
                    <a:cubicBezTo>
                      <a:pt x="93" y="269"/>
                      <a:pt x="85" y="266"/>
                      <a:pt x="83" y="258"/>
                    </a:cubicBezTo>
                    <a:cubicBezTo>
                      <a:pt x="83" y="258"/>
                      <a:pt x="78" y="240"/>
                      <a:pt x="78" y="222"/>
                    </a:cubicBezTo>
                    <a:cubicBezTo>
                      <a:pt x="78" y="205"/>
                      <a:pt x="83" y="187"/>
                      <a:pt x="83" y="187"/>
                    </a:cubicBezTo>
                    <a:cubicBezTo>
                      <a:pt x="85" y="179"/>
                      <a:pt x="93" y="176"/>
                      <a:pt x="100" y="180"/>
                    </a:cubicBezTo>
                    <a:close/>
                    <a:moveTo>
                      <a:pt x="119" y="122"/>
                    </a:moveTo>
                    <a:cubicBezTo>
                      <a:pt x="131" y="109"/>
                      <a:pt x="148" y="100"/>
                      <a:pt x="148" y="100"/>
                    </a:cubicBezTo>
                    <a:cubicBezTo>
                      <a:pt x="155" y="96"/>
                      <a:pt x="162" y="100"/>
                      <a:pt x="164" y="108"/>
                    </a:cubicBezTo>
                    <a:cubicBezTo>
                      <a:pt x="179" y="171"/>
                      <a:pt x="179" y="171"/>
                      <a:pt x="179" y="171"/>
                    </a:cubicBezTo>
                    <a:cubicBezTo>
                      <a:pt x="181" y="179"/>
                      <a:pt x="176" y="184"/>
                      <a:pt x="168" y="182"/>
                    </a:cubicBezTo>
                    <a:cubicBezTo>
                      <a:pt x="104" y="167"/>
                      <a:pt x="104" y="167"/>
                      <a:pt x="104" y="167"/>
                    </a:cubicBezTo>
                    <a:cubicBezTo>
                      <a:pt x="96" y="165"/>
                      <a:pt x="93" y="158"/>
                      <a:pt x="97" y="151"/>
                    </a:cubicBezTo>
                    <a:cubicBezTo>
                      <a:pt x="97" y="151"/>
                      <a:pt x="106" y="134"/>
                      <a:pt x="119" y="122"/>
                    </a:cubicBezTo>
                    <a:close/>
                    <a:moveTo>
                      <a:pt x="261" y="102"/>
                    </a:moveTo>
                    <a:cubicBezTo>
                      <a:pt x="227" y="157"/>
                      <a:pt x="227" y="157"/>
                      <a:pt x="227" y="157"/>
                    </a:cubicBezTo>
                    <a:cubicBezTo>
                      <a:pt x="222" y="164"/>
                      <a:pt x="215" y="164"/>
                      <a:pt x="211" y="157"/>
                    </a:cubicBezTo>
                    <a:cubicBezTo>
                      <a:pt x="177" y="102"/>
                      <a:pt x="177" y="102"/>
                      <a:pt x="177" y="102"/>
                    </a:cubicBezTo>
                    <a:cubicBezTo>
                      <a:pt x="172" y="95"/>
                      <a:pt x="175" y="87"/>
                      <a:pt x="183" y="85"/>
                    </a:cubicBezTo>
                    <a:cubicBezTo>
                      <a:pt x="183" y="85"/>
                      <a:pt x="201" y="80"/>
                      <a:pt x="219" y="80"/>
                    </a:cubicBezTo>
                    <a:cubicBezTo>
                      <a:pt x="236" y="80"/>
                      <a:pt x="254" y="85"/>
                      <a:pt x="254" y="85"/>
                    </a:cubicBezTo>
                    <a:cubicBezTo>
                      <a:pt x="262" y="87"/>
                      <a:pt x="265" y="95"/>
                      <a:pt x="261" y="102"/>
                    </a:cubicBezTo>
                    <a:close/>
                    <a:moveTo>
                      <a:pt x="319" y="121"/>
                    </a:moveTo>
                    <a:cubicBezTo>
                      <a:pt x="332" y="133"/>
                      <a:pt x="341" y="149"/>
                      <a:pt x="341" y="149"/>
                    </a:cubicBezTo>
                    <a:cubicBezTo>
                      <a:pt x="345" y="156"/>
                      <a:pt x="342" y="164"/>
                      <a:pt x="334" y="166"/>
                    </a:cubicBezTo>
                    <a:cubicBezTo>
                      <a:pt x="270" y="181"/>
                      <a:pt x="270" y="181"/>
                      <a:pt x="270" y="181"/>
                    </a:cubicBezTo>
                    <a:cubicBezTo>
                      <a:pt x="262" y="183"/>
                      <a:pt x="257" y="178"/>
                      <a:pt x="259" y="170"/>
                    </a:cubicBezTo>
                    <a:cubicBezTo>
                      <a:pt x="274" y="106"/>
                      <a:pt x="274" y="106"/>
                      <a:pt x="274" y="106"/>
                    </a:cubicBezTo>
                    <a:cubicBezTo>
                      <a:pt x="276" y="98"/>
                      <a:pt x="283" y="95"/>
                      <a:pt x="290" y="99"/>
                    </a:cubicBezTo>
                    <a:cubicBezTo>
                      <a:pt x="290" y="99"/>
                      <a:pt x="307" y="108"/>
                      <a:pt x="319" y="121"/>
                    </a:cubicBezTo>
                    <a:close/>
                  </a:path>
                </a:pathLst>
              </a:custGeom>
              <a:solidFill>
                <a:srgbClr val="FFB900"/>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26" name="Freeform 8"/>
              <p:cNvSpPr>
                <a:spLocks/>
              </p:cNvSpPr>
              <p:nvPr userDrawn="1"/>
            </p:nvSpPr>
            <p:spPr bwMode="auto">
              <a:xfrm>
                <a:off x="8040688" y="7580313"/>
                <a:ext cx="2109787" cy="2235200"/>
              </a:xfrm>
              <a:custGeom>
                <a:avLst/>
                <a:gdLst>
                  <a:gd name="T0" fmla="*/ 516 w 601"/>
                  <a:gd name="T1" fmla="*/ 0 h 635"/>
                  <a:gd name="T2" fmla="*/ 296 w 601"/>
                  <a:gd name="T3" fmla="*/ 208 h 635"/>
                  <a:gd name="T4" fmla="*/ 220 w 601"/>
                  <a:gd name="T5" fmla="*/ 195 h 635"/>
                  <a:gd name="T6" fmla="*/ 0 w 601"/>
                  <a:gd name="T7" fmla="*/ 415 h 635"/>
                  <a:gd name="T8" fmla="*/ 220 w 601"/>
                  <a:gd name="T9" fmla="*/ 635 h 635"/>
                  <a:gd name="T10" fmla="*/ 601 w 601"/>
                  <a:gd name="T11" fmla="*/ 635 h 635"/>
                  <a:gd name="T12" fmla="*/ 601 w 601"/>
                  <a:gd name="T13" fmla="*/ 17 h 635"/>
                  <a:gd name="T14" fmla="*/ 516 w 601"/>
                  <a:gd name="T15" fmla="*/ 0 h 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635">
                    <a:moveTo>
                      <a:pt x="516" y="0"/>
                    </a:moveTo>
                    <a:cubicBezTo>
                      <a:pt x="398" y="0"/>
                      <a:pt x="302" y="92"/>
                      <a:pt x="296" y="208"/>
                    </a:cubicBezTo>
                    <a:cubicBezTo>
                      <a:pt x="272" y="200"/>
                      <a:pt x="247" y="195"/>
                      <a:pt x="220" y="195"/>
                    </a:cubicBezTo>
                    <a:cubicBezTo>
                      <a:pt x="99" y="195"/>
                      <a:pt x="0" y="293"/>
                      <a:pt x="0" y="415"/>
                    </a:cubicBezTo>
                    <a:cubicBezTo>
                      <a:pt x="0" y="536"/>
                      <a:pt x="99" y="635"/>
                      <a:pt x="220" y="635"/>
                    </a:cubicBezTo>
                    <a:cubicBezTo>
                      <a:pt x="601" y="635"/>
                      <a:pt x="601" y="635"/>
                      <a:pt x="601" y="635"/>
                    </a:cubicBezTo>
                    <a:cubicBezTo>
                      <a:pt x="601" y="17"/>
                      <a:pt x="601" y="17"/>
                      <a:pt x="601" y="17"/>
                    </a:cubicBezTo>
                    <a:cubicBezTo>
                      <a:pt x="575" y="6"/>
                      <a:pt x="546" y="0"/>
                      <a:pt x="5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7" name="Freeform 9"/>
              <p:cNvSpPr>
                <a:spLocks/>
              </p:cNvSpPr>
              <p:nvPr userDrawn="1"/>
            </p:nvSpPr>
            <p:spPr bwMode="auto">
              <a:xfrm>
                <a:off x="12195175" y="7151688"/>
                <a:ext cx="2590800" cy="2663825"/>
              </a:xfrm>
              <a:custGeom>
                <a:avLst/>
                <a:gdLst>
                  <a:gd name="T0" fmla="*/ 738 w 738"/>
                  <a:gd name="T1" fmla="*/ 537 h 757"/>
                  <a:gd name="T2" fmla="*/ 518 w 738"/>
                  <a:gd name="T3" fmla="*/ 317 h 757"/>
                  <a:gd name="T4" fmla="*/ 495 w 738"/>
                  <a:gd name="T5" fmla="*/ 318 h 757"/>
                  <a:gd name="T6" fmla="*/ 518 w 738"/>
                  <a:gd name="T7" fmla="*/ 221 h 757"/>
                  <a:gd name="T8" fmla="*/ 297 w 738"/>
                  <a:gd name="T9" fmla="*/ 0 h 757"/>
                  <a:gd name="T10" fmla="*/ 79 w 738"/>
                  <a:gd name="T11" fmla="*/ 194 h 757"/>
                  <a:gd name="T12" fmla="*/ 0 w 738"/>
                  <a:gd name="T13" fmla="*/ 139 h 757"/>
                  <a:gd name="T14" fmla="*/ 0 w 738"/>
                  <a:gd name="T15" fmla="*/ 757 h 757"/>
                  <a:gd name="T16" fmla="*/ 518 w 738"/>
                  <a:gd name="T17" fmla="*/ 757 h 757"/>
                  <a:gd name="T18" fmla="*/ 738 w 738"/>
                  <a:gd name="T19" fmla="*/ 537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757">
                    <a:moveTo>
                      <a:pt x="738" y="537"/>
                    </a:moveTo>
                    <a:cubicBezTo>
                      <a:pt x="738" y="415"/>
                      <a:pt x="639" y="317"/>
                      <a:pt x="518" y="317"/>
                    </a:cubicBezTo>
                    <a:cubicBezTo>
                      <a:pt x="510" y="317"/>
                      <a:pt x="502" y="317"/>
                      <a:pt x="495" y="318"/>
                    </a:cubicBezTo>
                    <a:cubicBezTo>
                      <a:pt x="509" y="289"/>
                      <a:pt x="518" y="256"/>
                      <a:pt x="518" y="221"/>
                    </a:cubicBezTo>
                    <a:cubicBezTo>
                      <a:pt x="518" y="99"/>
                      <a:pt x="419" y="0"/>
                      <a:pt x="297" y="0"/>
                    </a:cubicBezTo>
                    <a:cubicBezTo>
                      <a:pt x="185" y="0"/>
                      <a:pt x="92" y="85"/>
                      <a:pt x="79" y="194"/>
                    </a:cubicBezTo>
                    <a:cubicBezTo>
                      <a:pt x="57" y="171"/>
                      <a:pt x="31" y="151"/>
                      <a:pt x="0" y="139"/>
                    </a:cubicBezTo>
                    <a:cubicBezTo>
                      <a:pt x="0" y="757"/>
                      <a:pt x="0" y="757"/>
                      <a:pt x="0" y="757"/>
                    </a:cubicBezTo>
                    <a:cubicBezTo>
                      <a:pt x="518" y="757"/>
                      <a:pt x="518" y="757"/>
                      <a:pt x="518" y="757"/>
                    </a:cubicBezTo>
                    <a:cubicBezTo>
                      <a:pt x="639" y="757"/>
                      <a:pt x="738" y="658"/>
                      <a:pt x="738" y="5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21" name="Freeform 42"/>
            <p:cNvSpPr>
              <a:spLocks/>
            </p:cNvSpPr>
            <p:nvPr userDrawn="1"/>
          </p:nvSpPr>
          <p:spPr bwMode="auto">
            <a:xfrm>
              <a:off x="8716653" y="1485604"/>
              <a:ext cx="1403969" cy="840253"/>
            </a:xfrm>
            <a:custGeom>
              <a:avLst/>
              <a:gdLst>
                <a:gd name="T0" fmla="*/ 218 w 242"/>
                <a:gd name="T1" fmla="*/ 72 h 145"/>
                <a:gd name="T2" fmla="*/ 178 w 242"/>
                <a:gd name="T3" fmla="*/ 41 h 145"/>
                <a:gd name="T4" fmla="*/ 178 w 242"/>
                <a:gd name="T5" fmla="*/ 41 h 145"/>
                <a:gd name="T6" fmla="*/ 178 w 242"/>
                <a:gd name="T7" fmla="*/ 41 h 145"/>
                <a:gd name="T8" fmla="*/ 137 w 242"/>
                <a:gd name="T9" fmla="*/ 0 h 145"/>
                <a:gd name="T10" fmla="*/ 100 w 242"/>
                <a:gd name="T11" fmla="*/ 21 h 145"/>
                <a:gd name="T12" fmla="*/ 87 w 242"/>
                <a:gd name="T13" fmla="*/ 19 h 145"/>
                <a:gd name="T14" fmla="*/ 49 w 242"/>
                <a:gd name="T15" fmla="*/ 58 h 145"/>
                <a:gd name="T16" fmla="*/ 49 w 242"/>
                <a:gd name="T17" fmla="*/ 58 h 145"/>
                <a:gd name="T18" fmla="*/ 44 w 242"/>
                <a:gd name="T19" fmla="*/ 58 h 145"/>
                <a:gd name="T20" fmla="*/ 0 w 242"/>
                <a:gd name="T21" fmla="*/ 101 h 145"/>
                <a:gd name="T22" fmla="*/ 44 w 242"/>
                <a:gd name="T23" fmla="*/ 145 h 145"/>
                <a:gd name="T24" fmla="*/ 204 w 242"/>
                <a:gd name="T25" fmla="*/ 145 h 145"/>
                <a:gd name="T26" fmla="*/ 242 w 242"/>
                <a:gd name="T27" fmla="*/ 107 h 145"/>
                <a:gd name="T28" fmla="*/ 218 w 242"/>
                <a:gd name="T2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145">
                  <a:moveTo>
                    <a:pt x="218" y="72"/>
                  </a:moveTo>
                  <a:cubicBezTo>
                    <a:pt x="213" y="54"/>
                    <a:pt x="197" y="41"/>
                    <a:pt x="178" y="41"/>
                  </a:cubicBezTo>
                  <a:cubicBezTo>
                    <a:pt x="178" y="41"/>
                    <a:pt x="178" y="41"/>
                    <a:pt x="178" y="41"/>
                  </a:cubicBezTo>
                  <a:cubicBezTo>
                    <a:pt x="178" y="41"/>
                    <a:pt x="178" y="41"/>
                    <a:pt x="178" y="41"/>
                  </a:cubicBezTo>
                  <a:cubicBezTo>
                    <a:pt x="178" y="18"/>
                    <a:pt x="159" y="0"/>
                    <a:pt x="137" y="0"/>
                  </a:cubicBezTo>
                  <a:cubicBezTo>
                    <a:pt x="121" y="0"/>
                    <a:pt x="107" y="8"/>
                    <a:pt x="100" y="21"/>
                  </a:cubicBezTo>
                  <a:cubicBezTo>
                    <a:pt x="96" y="20"/>
                    <a:pt x="92" y="19"/>
                    <a:pt x="87" y="19"/>
                  </a:cubicBezTo>
                  <a:cubicBezTo>
                    <a:pt x="66" y="19"/>
                    <a:pt x="49" y="36"/>
                    <a:pt x="49" y="58"/>
                  </a:cubicBezTo>
                  <a:cubicBezTo>
                    <a:pt x="49" y="58"/>
                    <a:pt x="49" y="58"/>
                    <a:pt x="49" y="58"/>
                  </a:cubicBezTo>
                  <a:cubicBezTo>
                    <a:pt x="47" y="58"/>
                    <a:pt x="45" y="58"/>
                    <a:pt x="44" y="58"/>
                  </a:cubicBezTo>
                  <a:cubicBezTo>
                    <a:pt x="19" y="58"/>
                    <a:pt x="0" y="77"/>
                    <a:pt x="0" y="101"/>
                  </a:cubicBezTo>
                  <a:cubicBezTo>
                    <a:pt x="0" y="125"/>
                    <a:pt x="19" y="145"/>
                    <a:pt x="44" y="145"/>
                  </a:cubicBezTo>
                  <a:cubicBezTo>
                    <a:pt x="204" y="145"/>
                    <a:pt x="204" y="145"/>
                    <a:pt x="204" y="145"/>
                  </a:cubicBezTo>
                  <a:cubicBezTo>
                    <a:pt x="225" y="145"/>
                    <a:pt x="242" y="128"/>
                    <a:pt x="242" y="107"/>
                  </a:cubicBezTo>
                  <a:cubicBezTo>
                    <a:pt x="242" y="91"/>
                    <a:pt x="232" y="78"/>
                    <a:pt x="218" y="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2" name="Freeform 21"/>
            <p:cNvSpPr>
              <a:spLocks/>
            </p:cNvSpPr>
            <p:nvPr userDrawn="1"/>
          </p:nvSpPr>
          <p:spPr bwMode="auto">
            <a:xfrm flipH="1">
              <a:off x="7542827" y="2325857"/>
              <a:ext cx="731512" cy="297301"/>
            </a:xfrm>
            <a:custGeom>
              <a:avLst/>
              <a:gdLst>
                <a:gd name="T0" fmla="*/ 621 w 696"/>
                <a:gd name="T1" fmla="*/ 132 h 281"/>
                <a:gd name="T2" fmla="*/ 609 w 696"/>
                <a:gd name="T3" fmla="*/ 133 h 281"/>
                <a:gd name="T4" fmla="*/ 469 w 696"/>
                <a:gd name="T5" fmla="*/ 0 h 281"/>
                <a:gd name="T6" fmla="*/ 333 w 696"/>
                <a:gd name="T7" fmla="*/ 104 h 281"/>
                <a:gd name="T8" fmla="*/ 258 w 696"/>
                <a:gd name="T9" fmla="*/ 73 h 281"/>
                <a:gd name="T10" fmla="*/ 155 w 696"/>
                <a:gd name="T11" fmla="*/ 167 h 281"/>
                <a:gd name="T12" fmla="*/ 105 w 696"/>
                <a:gd name="T13" fmla="*/ 190 h 281"/>
                <a:gd name="T14" fmla="*/ 58 w 696"/>
                <a:gd name="T15" fmla="*/ 166 h 281"/>
                <a:gd name="T16" fmla="*/ 0 w 696"/>
                <a:gd name="T17" fmla="*/ 224 h 281"/>
                <a:gd name="T18" fmla="*/ 58 w 696"/>
                <a:gd name="T19" fmla="*/ 281 h 281"/>
                <a:gd name="T20" fmla="*/ 74 w 696"/>
                <a:gd name="T21" fmla="*/ 281 h 281"/>
                <a:gd name="T22" fmla="*/ 264 w 696"/>
                <a:gd name="T23" fmla="*/ 281 h 281"/>
                <a:gd name="T24" fmla="*/ 370 w 696"/>
                <a:gd name="T25" fmla="*/ 281 h 281"/>
                <a:gd name="T26" fmla="*/ 626 w 696"/>
                <a:gd name="T27" fmla="*/ 281 h 281"/>
                <a:gd name="T28" fmla="*/ 626 w 696"/>
                <a:gd name="T29" fmla="*/ 281 h 281"/>
                <a:gd name="T30" fmla="*/ 696 w 696"/>
                <a:gd name="T31" fmla="*/ 207 h 281"/>
                <a:gd name="T32" fmla="*/ 621 w 696"/>
                <a:gd name="T33" fmla="*/ 1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6" h="281">
                  <a:moveTo>
                    <a:pt x="621" y="132"/>
                  </a:moveTo>
                  <a:cubicBezTo>
                    <a:pt x="617" y="132"/>
                    <a:pt x="613" y="133"/>
                    <a:pt x="609" y="133"/>
                  </a:cubicBezTo>
                  <a:cubicBezTo>
                    <a:pt x="606" y="59"/>
                    <a:pt x="544" y="0"/>
                    <a:pt x="469" y="0"/>
                  </a:cubicBezTo>
                  <a:cubicBezTo>
                    <a:pt x="403" y="0"/>
                    <a:pt x="349" y="44"/>
                    <a:pt x="333" y="104"/>
                  </a:cubicBezTo>
                  <a:cubicBezTo>
                    <a:pt x="314" y="85"/>
                    <a:pt x="287" y="73"/>
                    <a:pt x="258" y="73"/>
                  </a:cubicBezTo>
                  <a:cubicBezTo>
                    <a:pt x="204" y="73"/>
                    <a:pt x="160" y="114"/>
                    <a:pt x="155" y="167"/>
                  </a:cubicBezTo>
                  <a:cubicBezTo>
                    <a:pt x="136" y="170"/>
                    <a:pt x="119" y="178"/>
                    <a:pt x="105" y="190"/>
                  </a:cubicBezTo>
                  <a:cubicBezTo>
                    <a:pt x="95" y="175"/>
                    <a:pt x="78" y="166"/>
                    <a:pt x="58" y="166"/>
                  </a:cubicBezTo>
                  <a:cubicBezTo>
                    <a:pt x="26" y="166"/>
                    <a:pt x="0" y="192"/>
                    <a:pt x="0" y="224"/>
                  </a:cubicBezTo>
                  <a:cubicBezTo>
                    <a:pt x="0" y="256"/>
                    <a:pt x="26" y="281"/>
                    <a:pt x="58" y="281"/>
                  </a:cubicBezTo>
                  <a:cubicBezTo>
                    <a:pt x="74" y="281"/>
                    <a:pt x="74" y="281"/>
                    <a:pt x="74" y="281"/>
                  </a:cubicBezTo>
                  <a:cubicBezTo>
                    <a:pt x="264" y="281"/>
                    <a:pt x="264" y="281"/>
                    <a:pt x="264" y="281"/>
                  </a:cubicBezTo>
                  <a:cubicBezTo>
                    <a:pt x="370" y="281"/>
                    <a:pt x="370" y="281"/>
                    <a:pt x="370" y="281"/>
                  </a:cubicBezTo>
                  <a:cubicBezTo>
                    <a:pt x="626" y="281"/>
                    <a:pt x="626" y="281"/>
                    <a:pt x="626" y="281"/>
                  </a:cubicBezTo>
                  <a:cubicBezTo>
                    <a:pt x="626" y="281"/>
                    <a:pt x="626" y="281"/>
                    <a:pt x="626" y="281"/>
                  </a:cubicBezTo>
                  <a:cubicBezTo>
                    <a:pt x="665" y="279"/>
                    <a:pt x="696" y="247"/>
                    <a:pt x="696" y="207"/>
                  </a:cubicBezTo>
                  <a:cubicBezTo>
                    <a:pt x="696" y="166"/>
                    <a:pt x="662" y="132"/>
                    <a:pt x="621" y="13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6229936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366168" y="3954457"/>
            <a:ext cx="8534037" cy="1830388"/>
          </a:xfrm>
          <a:noFill/>
        </p:spPr>
        <p:txBody>
          <a:bodyPr lIns="146304" tIns="109728" rIns="146304" bIns="109728">
            <a:noAutofit/>
          </a:bodyPr>
          <a:lstStyle>
            <a:lvl1pPr marL="0" indent="0">
              <a:spcBef>
                <a:spcPts val="0"/>
              </a:spcBef>
              <a:buNone/>
              <a:defRPr sz="3733" spc="0" baseline="0">
                <a:gradFill>
                  <a:gsLst>
                    <a:gs pos="0">
                      <a:schemeClr val="tx1"/>
                    </a:gs>
                    <a:gs pos="100000">
                      <a:schemeClr val="tx1"/>
                    </a:gs>
                  </a:gsLst>
                  <a:lin ang="5400000" scaled="0"/>
                </a:gradFill>
                <a:latin typeface="+mj-lt"/>
              </a:defRPr>
            </a:lvl1pPr>
          </a:lstStyle>
          <a:p>
            <a:pPr lvl="0"/>
            <a:r>
              <a:rPr lang="en-US"/>
              <a:t>Speaker Name</a:t>
            </a:r>
          </a:p>
        </p:txBody>
      </p:sp>
      <p:sp>
        <p:nvSpPr>
          <p:cNvPr id="9" name="Title 1"/>
          <p:cNvSpPr>
            <a:spLocks noGrp="1"/>
          </p:cNvSpPr>
          <p:nvPr>
            <p:ph type="title" hasCustomPrompt="1"/>
          </p:nvPr>
        </p:nvSpPr>
        <p:spPr>
          <a:xfrm>
            <a:off x="366168" y="2117165"/>
            <a:ext cx="9753185" cy="1837298"/>
          </a:xfrm>
          <a:noFill/>
        </p:spPr>
        <p:txBody>
          <a:bodyPr lIns="146304" tIns="91440" rIns="146304" bIns="91440" anchor="t" anchorCtr="0"/>
          <a:lstStyle>
            <a:lvl1pPr>
              <a:defRPr sz="6400" spc="-100" baseline="0">
                <a:gradFill>
                  <a:gsLst>
                    <a:gs pos="74747">
                      <a:schemeClr val="tx1"/>
                    </a:gs>
                    <a:gs pos="56000">
                      <a:schemeClr val="tx1"/>
                    </a:gs>
                  </a:gsLst>
                  <a:lin ang="5400000" scaled="0"/>
                </a:gradFill>
              </a:defRPr>
            </a:lvl1pPr>
          </a:lstStyle>
          <a:p>
            <a:r>
              <a:rPr lang="en-US"/>
              <a:t>Presentation 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609575" y="6240429"/>
            <a:ext cx="1707381" cy="274320"/>
          </a:xfrm>
          <a:prstGeom prst="rect">
            <a:avLst/>
          </a:prstGeom>
        </p:spPr>
      </p:pic>
    </p:spTree>
    <p:extLst>
      <p:ext uri="{BB962C8B-B14F-4D97-AF65-F5344CB8AC3E}">
        <p14:creationId xmlns:p14="http://schemas.microsoft.com/office/powerpoint/2010/main" val="125211176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366168" y="1212850"/>
            <a:ext cx="11702553" cy="2564933"/>
          </a:xfrm>
        </p:spPr>
        <p:txBody>
          <a:bodyPr lIns="164592" rIns="164592"/>
          <a:lstStyle>
            <a:lvl1pPr marL="0" indent="0">
              <a:buNone/>
              <a:defRPr>
                <a:gradFill>
                  <a:gsLst>
                    <a:gs pos="1250">
                      <a:schemeClr val="tx1"/>
                    </a:gs>
                    <a:gs pos="99000">
                      <a:schemeClr val="tx1"/>
                    </a:gs>
                  </a:gsLst>
                  <a:lin ang="5400000" scaled="0"/>
                </a:gradFill>
              </a:defRPr>
            </a:lvl1pPr>
            <a:lvl2pPr marL="0" indent="0">
              <a:buFontTx/>
              <a:buNone/>
              <a:defRPr sz="2667"/>
            </a:lvl2pPr>
            <a:lvl3pPr marL="228564" indent="0">
              <a:buNone/>
              <a:defRPr/>
            </a:lvl3pPr>
            <a:lvl4pPr marL="457127" indent="0">
              <a:buNone/>
              <a:defRPr/>
            </a:lvl4pPr>
            <a:lvl5pPr marL="685691"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1335754"/>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6168" y="1212851"/>
            <a:ext cx="11702553" cy="2655150"/>
          </a:xfrm>
        </p:spPr>
        <p:txBody>
          <a:bodyPr wrap="square">
            <a:spAutoFit/>
          </a:bodyPr>
          <a:lstStyle>
            <a:lvl1pPr>
              <a:defRPr sz="4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256608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66169" y="1211287"/>
            <a:ext cx="5608081" cy="3082126"/>
          </a:xfrm>
        </p:spPr>
        <p:txBody>
          <a:bodyPr wrap="square">
            <a:spAutoFit/>
          </a:bodyPr>
          <a:lstStyle>
            <a:lvl1pPr marL="0" indent="0">
              <a:spcBef>
                <a:spcPts val="1224"/>
              </a:spcBef>
              <a:buClr>
                <a:schemeClr val="tx1"/>
              </a:buClr>
              <a:buFont typeface="Wingdings" pitchFamily="2" charset="2"/>
              <a:buNone/>
              <a:defRPr sz="4267"/>
            </a:lvl1pPr>
            <a:lvl2pPr marL="0" indent="0">
              <a:buNone/>
              <a:defRPr sz="2667"/>
            </a:lvl2pPr>
            <a:lvl3pPr marL="231738" indent="0">
              <a:buNone/>
              <a:tabLst/>
              <a:defRPr sz="2667"/>
            </a:lvl3pPr>
            <a:lvl4pPr marL="460302" indent="0">
              <a:buNone/>
              <a:defRPr/>
            </a:lvl4pPr>
            <a:lvl5pPr marL="68569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461209" y="1211287"/>
            <a:ext cx="5608081" cy="3082126"/>
          </a:xfrm>
        </p:spPr>
        <p:txBody>
          <a:bodyPr wrap="square">
            <a:spAutoFit/>
          </a:bodyPr>
          <a:lstStyle>
            <a:lvl1pPr marL="0" indent="0">
              <a:spcBef>
                <a:spcPts val="1224"/>
              </a:spcBef>
              <a:buClr>
                <a:schemeClr val="tx1"/>
              </a:buClr>
              <a:buFont typeface="Wingdings" pitchFamily="2" charset="2"/>
              <a:buNone/>
              <a:defRPr sz="4267"/>
            </a:lvl1pPr>
            <a:lvl2pPr marL="0" indent="0">
              <a:buNone/>
              <a:defRPr sz="2667"/>
            </a:lvl2pPr>
            <a:lvl3pPr marL="231738" indent="0">
              <a:buNone/>
              <a:tabLst/>
              <a:defRPr sz="2667"/>
            </a:lvl3pPr>
            <a:lvl4pPr marL="460302" indent="0">
              <a:buNone/>
              <a:defRPr/>
            </a:lvl4pPr>
            <a:lvl5pPr marL="68569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481976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66003" y="1211287"/>
            <a:ext cx="5608081" cy="3082126"/>
          </a:xfrm>
        </p:spPr>
        <p:txBody>
          <a:bodyPr wrap="square">
            <a:spAutoFit/>
          </a:bodyPr>
          <a:lstStyle>
            <a:lvl1pPr marL="287293" indent="-287293">
              <a:spcBef>
                <a:spcPts val="1224"/>
              </a:spcBef>
              <a:buClr>
                <a:schemeClr val="tx1"/>
              </a:buClr>
              <a:buFont typeface="Arial" pitchFamily="34" charset="0"/>
              <a:buChar char="•"/>
              <a:defRPr sz="4267"/>
            </a:lvl1pPr>
            <a:lvl2pPr marL="531081" indent="-233158">
              <a:defRPr sz="2667"/>
            </a:lvl2pPr>
            <a:lvl3pPr marL="699475" indent="-168392">
              <a:tabLst/>
              <a:defRPr sz="2667"/>
            </a:lvl3pPr>
            <a:lvl4pPr marL="880818" indent="-181345">
              <a:defRPr/>
            </a:lvl4pPr>
            <a:lvl5pPr marL="1049211" indent="-168392">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461209" y="1211287"/>
            <a:ext cx="5608081" cy="3082126"/>
          </a:xfrm>
        </p:spPr>
        <p:txBody>
          <a:bodyPr wrap="square">
            <a:spAutoFit/>
          </a:bodyPr>
          <a:lstStyle>
            <a:lvl1pPr marL="287293" indent="-287293">
              <a:spcBef>
                <a:spcPts val="1224"/>
              </a:spcBef>
              <a:buClr>
                <a:schemeClr val="tx1"/>
              </a:buClr>
              <a:buFont typeface="Arial" pitchFamily="34" charset="0"/>
              <a:buChar char="•"/>
              <a:defRPr sz="4267"/>
            </a:lvl1pPr>
            <a:lvl2pPr marL="531081" indent="-233158">
              <a:defRPr sz="2667"/>
            </a:lvl2pPr>
            <a:lvl3pPr marL="699475" indent="-168392">
              <a:tabLst/>
              <a:defRPr sz="2667"/>
            </a:lvl3pPr>
            <a:lvl4pPr marL="880818" indent="-181345">
              <a:defRPr/>
            </a:lvl4pPr>
            <a:lvl5pPr marL="1049211" indent="-168392">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7125895"/>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21729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366168" y="1212850"/>
            <a:ext cx="11702553" cy="2564933"/>
          </a:xfrm>
        </p:spPr>
        <p:txBody>
          <a:bodyPr lIns="164592" rIns="164592"/>
          <a:lstStyle>
            <a:lvl1pPr marL="0" indent="0">
              <a:buNone/>
              <a:defRPr>
                <a:gradFill>
                  <a:gsLst>
                    <a:gs pos="1250">
                      <a:schemeClr val="tx1"/>
                    </a:gs>
                    <a:gs pos="99000">
                      <a:schemeClr val="tx1"/>
                    </a:gs>
                  </a:gsLst>
                  <a:lin ang="5400000" scaled="0"/>
                </a:gradFill>
              </a:defRPr>
            </a:lvl1pPr>
            <a:lvl2pPr marL="0" indent="0">
              <a:buFontTx/>
              <a:buNone/>
              <a:defRPr sz="2667"/>
            </a:lvl2pPr>
            <a:lvl3pPr marL="228564" indent="0">
              <a:buNone/>
              <a:defRPr/>
            </a:lvl3pPr>
            <a:lvl4pPr marL="457127" indent="0">
              <a:buNone/>
              <a:defRPr/>
            </a:lvl4pPr>
            <a:lvl5pPr marL="685691"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398522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9" y="1209973"/>
            <a:ext cx="9753187" cy="2751698"/>
          </a:xfrm>
          <a:noFill/>
        </p:spPr>
        <p:txBody>
          <a:bodyPr tIns="91440" bIns="91440" anchor="t" anchorCtr="0"/>
          <a:lstStyle>
            <a:lvl1pPr>
              <a:defRPr sz="8000" spc="-100"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366170" y="3954467"/>
            <a:ext cx="9753185" cy="1829593"/>
          </a:xfrm>
          <a:noFill/>
        </p:spPr>
        <p:txBody>
          <a:bodyPr lIns="182880" tIns="146304" rIns="182880" bIns="146304">
            <a:noAutofit/>
          </a:bodyPr>
          <a:lstStyle>
            <a:lvl1pPr marL="0" indent="0">
              <a:spcBef>
                <a:spcPts val="0"/>
              </a:spcBef>
              <a:buNone/>
              <a:defRPr sz="3733"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397290891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8" y="1209973"/>
            <a:ext cx="9753186" cy="2751698"/>
          </a:xfrm>
          <a:noFill/>
        </p:spPr>
        <p:txBody>
          <a:bodyPr tIns="91440" bIns="91440" anchor="t" anchorCtr="0"/>
          <a:lstStyle>
            <a:lvl1pPr>
              <a:defRPr lang="en-US" sz="80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162562989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8" y="2989432"/>
            <a:ext cx="11702553" cy="1292662"/>
          </a:xfrm>
          <a:noFill/>
        </p:spPr>
        <p:txBody>
          <a:bodyPr wrap="square" tIns="91440" bIns="91440" anchor="t" anchorCtr="0">
            <a:spAutoFit/>
          </a:bodyPr>
          <a:lstStyle>
            <a:lvl1pPr>
              <a:defRPr sz="80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50528679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9" y="2989432"/>
            <a:ext cx="11690437" cy="1292662"/>
          </a:xfrm>
          <a:noFill/>
        </p:spPr>
        <p:txBody>
          <a:bodyPr wrap="square" tIns="91440" bIns="91440" anchor="t" anchorCtr="0">
            <a:spAutoFit/>
          </a:bodyPr>
          <a:lstStyle>
            <a:lvl1pPr>
              <a:defRPr sz="80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76143072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8" y="2989432"/>
            <a:ext cx="11702553" cy="1292662"/>
          </a:xfrm>
          <a:noFill/>
        </p:spPr>
        <p:txBody>
          <a:bodyPr wrap="square" tIns="91440" bIns="91440" anchor="t" anchorCtr="0">
            <a:spAutoFit/>
          </a:bodyPr>
          <a:lstStyle>
            <a:lvl1pPr>
              <a:defRPr sz="80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404964345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7" y="1241429"/>
            <a:ext cx="5608081" cy="2012602"/>
          </a:xfrm>
        </p:spPr>
        <p:txBody>
          <a:bodyPr wrap="square">
            <a:spAutoFit/>
          </a:bodyPr>
          <a:lstStyle>
            <a:lvl1pPr>
              <a:defRPr sz="6599" baseline="0">
                <a:gradFill>
                  <a:gsLst>
                    <a:gs pos="1250">
                      <a:schemeClr val="tx1"/>
                    </a:gs>
                    <a:gs pos="100000">
                      <a:schemeClr val="tx1"/>
                    </a:gs>
                  </a:gsLst>
                  <a:lin ang="5400000" scaled="0"/>
                </a:gradFill>
              </a:defRPr>
            </a:lvl1pPr>
          </a:lstStyle>
          <a:p>
            <a:r>
              <a:rPr lang="en-US"/>
              <a:t>50/50 photo layout</a:t>
            </a:r>
          </a:p>
        </p:txBody>
      </p:sp>
      <p:sp>
        <p:nvSpPr>
          <p:cNvPr id="4" name="Picture Placeholder 3"/>
          <p:cNvSpPr>
            <a:spLocks noGrp="1"/>
          </p:cNvSpPr>
          <p:nvPr>
            <p:ph type="pic" sz="quarter" idx="10" hasCustomPrompt="1"/>
          </p:nvPr>
        </p:nvSpPr>
        <p:spPr>
          <a:xfrm>
            <a:off x="6218502" y="1"/>
            <a:ext cx="6216386" cy="6994525"/>
          </a:xfrm>
          <a:blipFill>
            <a:blip r:embed="rId2"/>
            <a:stretch>
              <a:fillRect/>
            </a:stretch>
          </a:blipFill>
        </p:spPr>
        <p:txBody>
          <a:bodyPr lIns="0" tIns="0" rIns="0" bIns="0" anchor="ctr">
            <a:noAutofit/>
          </a:bodyPr>
          <a:lstStyle>
            <a:lvl1pPr marL="0" indent="0" algn="ctr">
              <a:lnSpc>
                <a:spcPct val="150000"/>
              </a:lnSpc>
              <a:spcBef>
                <a:spcPts val="0"/>
              </a:spcBef>
              <a:buNone/>
              <a:defRPr sz="3733" baseline="0">
                <a:solidFill>
                  <a:srgbClr val="FFFFFF"/>
                </a:solidFill>
              </a:defRPr>
            </a:lvl1pPr>
          </a:lstStyle>
          <a:p>
            <a:r>
              <a:rPr lang="en-US"/>
              <a:t>Click on icon below</a:t>
            </a:r>
            <a:br>
              <a:rPr lang="en-US"/>
            </a:br>
            <a:r>
              <a:rPr lang="en-US"/>
              <a:t>to insert a new photo</a:t>
            </a:r>
          </a:p>
        </p:txBody>
      </p:sp>
    </p:spTree>
    <p:extLst>
      <p:ext uri="{BB962C8B-B14F-4D97-AF65-F5344CB8AC3E}">
        <p14:creationId xmlns:p14="http://schemas.microsoft.com/office/powerpoint/2010/main" val="544737985"/>
      </p:ext>
    </p:extLst>
  </p:cSld>
  <p:clrMapOvr>
    <a:masterClrMapping/>
  </p:clrMapOvr>
  <p:transition>
    <p:fade/>
  </p:transition>
  <p:extLst mod="1">
    <p:ext uri="{DCECCB84-F9BA-43D5-87BE-67443E8EF086}">
      <p15:sldGuideLst xmlns:p15="http://schemas.microsoft.com/office/powerpoint/2012/main">
        <p15:guide id="1" pos="3916"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364981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93899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115217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786871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6168" y="1212851"/>
            <a:ext cx="11702553" cy="2655150"/>
          </a:xfrm>
        </p:spPr>
        <p:txBody>
          <a:bodyPr wrap="square">
            <a:spAutoFit/>
          </a:bodyPr>
          <a:lstStyle>
            <a:lvl1pPr>
              <a:defRPr sz="4800">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9941979"/>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3" y="1212849"/>
            <a:ext cx="12434888"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3" tIns="46633" rIns="46633" bIns="46633" numCol="1" spcCol="0" rtlCol="0" fromWordArt="0" anchor="ctr" anchorCtr="0" forceAA="0" compatLnSpc="1">
            <a:prstTxWarp prst="textNoShape">
              <a:avLst/>
            </a:prstTxWarp>
            <a:noAutofit/>
          </a:bodyPr>
          <a:lstStyle/>
          <a:p>
            <a:pPr algn="ctr" defTabSz="932325" fontAlgn="base">
              <a:spcBef>
                <a:spcPct val="0"/>
              </a:spcBef>
              <a:spcAft>
                <a:spcPct val="0"/>
              </a:spcAft>
            </a:pPr>
            <a:endParaRPr lang="en-US" sz="180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366169" y="1221161"/>
            <a:ext cx="11702551" cy="2581348"/>
          </a:xfrm>
        </p:spPr>
        <p:txBody>
          <a:bodyPr/>
          <a:lstStyle>
            <a:lvl1pPr marL="0" indent="0">
              <a:buNone/>
              <a:defRPr sz="4267">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1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3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83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828739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384919" y="6321407"/>
            <a:ext cx="11702553" cy="501660"/>
          </a:xfrm>
          <a:prstGeom prst="rect">
            <a:avLst/>
          </a:prstGeom>
          <a:noFill/>
          <a:ln w="12700">
            <a:noFill/>
            <a:miter lim="800000"/>
            <a:headEnd type="none" w="sm" len="sm"/>
            <a:tailEnd type="none" w="sm" len="sm"/>
          </a:ln>
          <a:effectLst/>
        </p:spPr>
        <p:txBody>
          <a:bodyPr vert="horz" wrap="square" lIns="243830" tIns="195064" rIns="243830" bIns="195064" numCol="1" anchor="t" anchorCtr="0" compatLnSpc="1">
            <a:prstTxWarp prst="textNoShape">
              <a:avLst/>
            </a:prstTxWarp>
            <a:spAutoFit/>
          </a:bodyPr>
          <a:lstStyle/>
          <a:p>
            <a:pPr defTabSz="932142" eaLnBrk="0" hangingPunct="0"/>
            <a:r>
              <a:rPr lang="en-US" sz="700">
                <a:gradFill>
                  <a:gsLst>
                    <a:gs pos="0">
                      <a:schemeClr val="tx1"/>
                    </a:gs>
                    <a:gs pos="100000">
                      <a:schemeClr val="tx1"/>
                    </a:gs>
                  </a:gsLst>
                  <a:lin ang="5400000" scaled="0"/>
                </a:gradFill>
                <a:cs typeface="Segoe UI" pitchFamily="34" charset="0"/>
              </a:rPr>
              <a:t>© 2014 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612283" y="3145040"/>
            <a:ext cx="4384483" cy="704444"/>
          </a:xfrm>
          <a:prstGeom prst="rect">
            <a:avLst/>
          </a:prstGeom>
        </p:spPr>
      </p:pic>
    </p:spTree>
    <p:extLst>
      <p:ext uri="{BB962C8B-B14F-4D97-AF65-F5344CB8AC3E}">
        <p14:creationId xmlns:p14="http://schemas.microsoft.com/office/powerpoint/2010/main" val="883248865"/>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366168" y="1212850"/>
            <a:ext cx="11702553" cy="3196837"/>
          </a:xfrm>
          <a:prstGeom prst="rect">
            <a:avLst/>
          </a:prstGeom>
        </p:spPr>
        <p:txBody>
          <a:bodyPr/>
          <a:lstStyle>
            <a:lvl1pPr marL="290467" indent="-290467">
              <a:buClr>
                <a:schemeClr val="tx1"/>
              </a:buClr>
              <a:buSzPct val="90000"/>
              <a:buFont typeface="Arial" pitchFamily="34" charset="0"/>
              <a:buChar char="•"/>
              <a:defRPr sz="48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10" indent="-280944">
              <a:buClr>
                <a:schemeClr val="tx1"/>
              </a:buClr>
              <a:buSzPct val="90000"/>
              <a:buFont typeface="Arial" pitchFamily="34" charset="0"/>
              <a:buChar char="•"/>
              <a:defRPr sz="426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77" indent="-290467">
              <a:buClr>
                <a:schemeClr val="tx1"/>
              </a:buClr>
              <a:buSzPct val="90000"/>
              <a:buFont typeface="Arial" pitchFamily="34" charset="0"/>
              <a:buChar char="•"/>
              <a:defRPr sz="3733">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41" indent="-228564">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004" indent="-228564">
              <a:buClr>
                <a:schemeClr val="tx1"/>
              </a:buClr>
              <a:buSzPct val="90000"/>
              <a:buFont typeface="Arial" pitchFamily="34" charset="0"/>
              <a:buChar char="•"/>
              <a:defRPr sz="2667">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363076"/>
            <a:ext cx="12434889"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4267"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214583080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hoto_Option">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366168" y="2125677"/>
            <a:ext cx="7314889" cy="1828800"/>
          </a:xfrm>
          <a:noFill/>
        </p:spPr>
        <p:txBody>
          <a:bodyPr lIns="146304" tIns="91440" rIns="146304" bIns="91440" anchor="t" anchorCtr="0"/>
          <a:lstStyle>
            <a:lvl1pPr>
              <a:defRPr sz="6400" spc="-100" baseline="0">
                <a:gradFill>
                  <a:gsLst>
                    <a:gs pos="16162">
                      <a:schemeClr val="tx1"/>
                    </a:gs>
                    <a:gs pos="43000">
                      <a:schemeClr val="tx1"/>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366168" y="3954457"/>
            <a:ext cx="7314889" cy="1737360"/>
          </a:xfrm>
        </p:spPr>
        <p:txBody>
          <a:bodyPr tIns="109728" bIns="109728">
            <a:noAutofit/>
          </a:bodyPr>
          <a:lstStyle>
            <a:lvl1pPr marL="0" indent="0">
              <a:spcBef>
                <a:spcPts val="0"/>
              </a:spcBef>
              <a:buNone/>
              <a:defRPr sz="3733">
                <a:gradFill>
                  <a:gsLst>
                    <a:gs pos="16162">
                      <a:schemeClr val="tx1"/>
                    </a:gs>
                    <a:gs pos="43000">
                      <a:schemeClr val="tx1"/>
                    </a:gs>
                  </a:gsLst>
                  <a:lin ang="5400000" scaled="0"/>
                </a:gradFill>
              </a:defRPr>
            </a:lvl1pPr>
          </a:lstStyle>
          <a:p>
            <a:pPr lvl="0"/>
            <a:r>
              <a:rPr lang="en-US"/>
              <a:t>Speaker Name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609577" y="6240429"/>
            <a:ext cx="1707377" cy="274320"/>
          </a:xfrm>
          <a:prstGeom prst="rect">
            <a:avLst/>
          </a:prstGeom>
        </p:spPr>
      </p:pic>
      <p:grpSp>
        <p:nvGrpSpPr>
          <p:cNvPr id="4" name="Group 3"/>
          <p:cNvGrpSpPr/>
          <p:nvPr userDrawn="1"/>
        </p:nvGrpSpPr>
        <p:grpSpPr>
          <a:xfrm>
            <a:off x="6401565" y="2217123"/>
            <a:ext cx="5694167" cy="3383236"/>
            <a:chOff x="6362728" y="1485604"/>
            <a:chExt cx="5396739" cy="4275173"/>
          </a:xfrm>
        </p:grpSpPr>
        <p:sp>
          <p:nvSpPr>
            <p:cNvPr id="12" name="Freeform 11"/>
            <p:cNvSpPr>
              <a:spLocks/>
            </p:cNvSpPr>
            <p:nvPr userDrawn="1"/>
          </p:nvSpPr>
          <p:spPr bwMode="auto">
            <a:xfrm>
              <a:off x="10286428" y="2540869"/>
              <a:ext cx="1228270" cy="499194"/>
            </a:xfrm>
            <a:custGeom>
              <a:avLst/>
              <a:gdLst>
                <a:gd name="T0" fmla="*/ 621 w 696"/>
                <a:gd name="T1" fmla="*/ 132 h 281"/>
                <a:gd name="T2" fmla="*/ 609 w 696"/>
                <a:gd name="T3" fmla="*/ 133 h 281"/>
                <a:gd name="T4" fmla="*/ 469 w 696"/>
                <a:gd name="T5" fmla="*/ 0 h 281"/>
                <a:gd name="T6" fmla="*/ 333 w 696"/>
                <a:gd name="T7" fmla="*/ 104 h 281"/>
                <a:gd name="T8" fmla="*/ 258 w 696"/>
                <a:gd name="T9" fmla="*/ 73 h 281"/>
                <a:gd name="T10" fmla="*/ 155 w 696"/>
                <a:gd name="T11" fmla="*/ 167 h 281"/>
                <a:gd name="T12" fmla="*/ 105 w 696"/>
                <a:gd name="T13" fmla="*/ 190 h 281"/>
                <a:gd name="T14" fmla="*/ 58 w 696"/>
                <a:gd name="T15" fmla="*/ 166 h 281"/>
                <a:gd name="T16" fmla="*/ 0 w 696"/>
                <a:gd name="T17" fmla="*/ 224 h 281"/>
                <a:gd name="T18" fmla="*/ 58 w 696"/>
                <a:gd name="T19" fmla="*/ 281 h 281"/>
                <a:gd name="T20" fmla="*/ 74 w 696"/>
                <a:gd name="T21" fmla="*/ 281 h 281"/>
                <a:gd name="T22" fmla="*/ 264 w 696"/>
                <a:gd name="T23" fmla="*/ 281 h 281"/>
                <a:gd name="T24" fmla="*/ 370 w 696"/>
                <a:gd name="T25" fmla="*/ 281 h 281"/>
                <a:gd name="T26" fmla="*/ 626 w 696"/>
                <a:gd name="T27" fmla="*/ 281 h 281"/>
                <a:gd name="T28" fmla="*/ 626 w 696"/>
                <a:gd name="T29" fmla="*/ 281 h 281"/>
                <a:gd name="T30" fmla="*/ 696 w 696"/>
                <a:gd name="T31" fmla="*/ 207 h 281"/>
                <a:gd name="T32" fmla="*/ 621 w 696"/>
                <a:gd name="T33" fmla="*/ 1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6" h="281">
                  <a:moveTo>
                    <a:pt x="621" y="132"/>
                  </a:moveTo>
                  <a:cubicBezTo>
                    <a:pt x="617" y="132"/>
                    <a:pt x="613" y="133"/>
                    <a:pt x="609" y="133"/>
                  </a:cubicBezTo>
                  <a:cubicBezTo>
                    <a:pt x="606" y="59"/>
                    <a:pt x="544" y="0"/>
                    <a:pt x="469" y="0"/>
                  </a:cubicBezTo>
                  <a:cubicBezTo>
                    <a:pt x="403" y="0"/>
                    <a:pt x="349" y="44"/>
                    <a:pt x="333" y="104"/>
                  </a:cubicBezTo>
                  <a:cubicBezTo>
                    <a:pt x="314" y="85"/>
                    <a:pt x="287" y="73"/>
                    <a:pt x="258" y="73"/>
                  </a:cubicBezTo>
                  <a:cubicBezTo>
                    <a:pt x="204" y="73"/>
                    <a:pt x="160" y="114"/>
                    <a:pt x="155" y="167"/>
                  </a:cubicBezTo>
                  <a:cubicBezTo>
                    <a:pt x="136" y="170"/>
                    <a:pt x="119" y="178"/>
                    <a:pt x="105" y="190"/>
                  </a:cubicBezTo>
                  <a:cubicBezTo>
                    <a:pt x="95" y="175"/>
                    <a:pt x="78" y="166"/>
                    <a:pt x="58" y="166"/>
                  </a:cubicBezTo>
                  <a:cubicBezTo>
                    <a:pt x="26" y="166"/>
                    <a:pt x="0" y="192"/>
                    <a:pt x="0" y="224"/>
                  </a:cubicBezTo>
                  <a:cubicBezTo>
                    <a:pt x="0" y="256"/>
                    <a:pt x="26" y="281"/>
                    <a:pt x="58" y="281"/>
                  </a:cubicBezTo>
                  <a:cubicBezTo>
                    <a:pt x="74" y="281"/>
                    <a:pt x="74" y="281"/>
                    <a:pt x="74" y="281"/>
                  </a:cubicBezTo>
                  <a:cubicBezTo>
                    <a:pt x="264" y="281"/>
                    <a:pt x="264" y="281"/>
                    <a:pt x="264" y="281"/>
                  </a:cubicBezTo>
                  <a:cubicBezTo>
                    <a:pt x="370" y="281"/>
                    <a:pt x="370" y="281"/>
                    <a:pt x="370" y="281"/>
                  </a:cubicBezTo>
                  <a:cubicBezTo>
                    <a:pt x="626" y="281"/>
                    <a:pt x="626" y="281"/>
                    <a:pt x="626" y="281"/>
                  </a:cubicBezTo>
                  <a:cubicBezTo>
                    <a:pt x="626" y="281"/>
                    <a:pt x="626" y="281"/>
                    <a:pt x="626" y="281"/>
                  </a:cubicBezTo>
                  <a:cubicBezTo>
                    <a:pt x="665" y="279"/>
                    <a:pt x="696" y="247"/>
                    <a:pt x="696" y="207"/>
                  </a:cubicBezTo>
                  <a:cubicBezTo>
                    <a:pt x="696" y="166"/>
                    <a:pt x="662" y="132"/>
                    <a:pt x="621" y="13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2400"/>
            </a:p>
          </p:txBody>
        </p:sp>
        <p:grpSp>
          <p:nvGrpSpPr>
            <p:cNvPr id="13" name="Group 12"/>
            <p:cNvGrpSpPr/>
            <p:nvPr userDrawn="1"/>
          </p:nvGrpSpPr>
          <p:grpSpPr bwMode="auto">
            <a:xfrm>
              <a:off x="6362728" y="3629515"/>
              <a:ext cx="5396739" cy="2131262"/>
              <a:chOff x="8040688" y="7151688"/>
              <a:chExt cx="6745287" cy="2663825"/>
            </a:xfrm>
          </p:grpSpPr>
          <p:sp>
            <p:nvSpPr>
              <p:cNvPr id="14" name="Freeform 5"/>
              <p:cNvSpPr>
                <a:spLocks noEditPoints="1"/>
              </p:cNvSpPr>
              <p:nvPr userDrawn="1"/>
            </p:nvSpPr>
            <p:spPr bwMode="auto">
              <a:xfrm>
                <a:off x="10498138" y="7808913"/>
                <a:ext cx="776287" cy="774700"/>
              </a:xfrm>
              <a:custGeom>
                <a:avLst/>
                <a:gdLst>
                  <a:gd name="T0" fmla="*/ 50 w 221"/>
                  <a:gd name="T1" fmla="*/ 202 h 220"/>
                  <a:gd name="T2" fmla="*/ 73 w 221"/>
                  <a:gd name="T3" fmla="*/ 186 h 220"/>
                  <a:gd name="T4" fmla="*/ 86 w 221"/>
                  <a:gd name="T5" fmla="*/ 183 h 220"/>
                  <a:gd name="T6" fmla="*/ 95 w 221"/>
                  <a:gd name="T7" fmla="*/ 185 h 220"/>
                  <a:gd name="T8" fmla="*/ 109 w 221"/>
                  <a:gd name="T9" fmla="*/ 214 h 220"/>
                  <a:gd name="T10" fmla="*/ 133 w 221"/>
                  <a:gd name="T11" fmla="*/ 218 h 220"/>
                  <a:gd name="T12" fmla="*/ 138 w 221"/>
                  <a:gd name="T13" fmla="*/ 191 h 220"/>
                  <a:gd name="T14" fmla="*/ 145 w 221"/>
                  <a:gd name="T15" fmla="*/ 179 h 220"/>
                  <a:gd name="T16" fmla="*/ 153 w 221"/>
                  <a:gd name="T17" fmla="*/ 174 h 220"/>
                  <a:gd name="T18" fmla="*/ 183 w 221"/>
                  <a:gd name="T19" fmla="*/ 184 h 220"/>
                  <a:gd name="T20" fmla="*/ 202 w 221"/>
                  <a:gd name="T21" fmla="*/ 170 h 220"/>
                  <a:gd name="T22" fmla="*/ 187 w 221"/>
                  <a:gd name="T23" fmla="*/ 148 h 220"/>
                  <a:gd name="T24" fmla="*/ 183 w 221"/>
                  <a:gd name="T25" fmla="*/ 134 h 220"/>
                  <a:gd name="T26" fmla="*/ 186 w 221"/>
                  <a:gd name="T27" fmla="*/ 125 h 220"/>
                  <a:gd name="T28" fmla="*/ 215 w 221"/>
                  <a:gd name="T29" fmla="*/ 111 h 220"/>
                  <a:gd name="T30" fmla="*/ 218 w 221"/>
                  <a:gd name="T31" fmla="*/ 88 h 220"/>
                  <a:gd name="T32" fmla="*/ 191 w 221"/>
                  <a:gd name="T33" fmla="*/ 83 h 220"/>
                  <a:gd name="T34" fmla="*/ 179 w 221"/>
                  <a:gd name="T35" fmla="*/ 76 h 220"/>
                  <a:gd name="T36" fmla="*/ 175 w 221"/>
                  <a:gd name="T37" fmla="*/ 67 h 220"/>
                  <a:gd name="T38" fmla="*/ 185 w 221"/>
                  <a:gd name="T39" fmla="*/ 37 h 220"/>
                  <a:gd name="T40" fmla="*/ 171 w 221"/>
                  <a:gd name="T41" fmla="*/ 18 h 220"/>
                  <a:gd name="T42" fmla="*/ 148 w 221"/>
                  <a:gd name="T43" fmla="*/ 34 h 220"/>
                  <a:gd name="T44" fmla="*/ 135 w 221"/>
                  <a:gd name="T45" fmla="*/ 37 h 220"/>
                  <a:gd name="T46" fmla="*/ 126 w 221"/>
                  <a:gd name="T47" fmla="*/ 34 h 220"/>
                  <a:gd name="T48" fmla="*/ 112 w 221"/>
                  <a:gd name="T49" fmla="*/ 6 h 220"/>
                  <a:gd name="T50" fmla="*/ 88 w 221"/>
                  <a:gd name="T51" fmla="*/ 2 h 220"/>
                  <a:gd name="T52" fmla="*/ 83 w 221"/>
                  <a:gd name="T53" fmla="*/ 29 h 220"/>
                  <a:gd name="T54" fmla="*/ 68 w 221"/>
                  <a:gd name="T55" fmla="*/ 46 h 220"/>
                  <a:gd name="T56" fmla="*/ 38 w 221"/>
                  <a:gd name="T57" fmla="*/ 35 h 220"/>
                  <a:gd name="T58" fmla="*/ 19 w 221"/>
                  <a:gd name="T59" fmla="*/ 49 h 220"/>
                  <a:gd name="T60" fmla="*/ 34 w 221"/>
                  <a:gd name="T61" fmla="*/ 72 h 220"/>
                  <a:gd name="T62" fmla="*/ 35 w 221"/>
                  <a:gd name="T63" fmla="*/ 96 h 220"/>
                  <a:gd name="T64" fmla="*/ 6 w 221"/>
                  <a:gd name="T65" fmla="*/ 109 h 220"/>
                  <a:gd name="T66" fmla="*/ 3 w 221"/>
                  <a:gd name="T67" fmla="*/ 132 h 220"/>
                  <a:gd name="T68" fmla="*/ 30 w 221"/>
                  <a:gd name="T69" fmla="*/ 137 h 220"/>
                  <a:gd name="T70" fmla="*/ 46 w 221"/>
                  <a:gd name="T71" fmla="*/ 152 h 220"/>
                  <a:gd name="T72" fmla="*/ 46 w 221"/>
                  <a:gd name="T73" fmla="*/ 166 h 220"/>
                  <a:gd name="T74" fmla="*/ 37 w 221"/>
                  <a:gd name="T75" fmla="*/ 192 h 220"/>
                  <a:gd name="T76" fmla="*/ 78 w 221"/>
                  <a:gd name="T77" fmla="*/ 85 h 220"/>
                  <a:gd name="T78" fmla="*/ 142 w 221"/>
                  <a:gd name="T79" fmla="*/ 13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 h="220">
                    <a:moveTo>
                      <a:pt x="37" y="192"/>
                    </a:moveTo>
                    <a:cubicBezTo>
                      <a:pt x="50" y="202"/>
                      <a:pt x="50" y="202"/>
                      <a:pt x="50" y="202"/>
                    </a:cubicBezTo>
                    <a:cubicBezTo>
                      <a:pt x="52" y="203"/>
                      <a:pt x="56" y="203"/>
                      <a:pt x="59" y="201"/>
                    </a:cubicBezTo>
                    <a:cubicBezTo>
                      <a:pt x="73" y="186"/>
                      <a:pt x="73" y="186"/>
                      <a:pt x="73" y="186"/>
                    </a:cubicBezTo>
                    <a:cubicBezTo>
                      <a:pt x="78" y="181"/>
                      <a:pt x="82" y="181"/>
                      <a:pt x="85" y="183"/>
                    </a:cubicBezTo>
                    <a:cubicBezTo>
                      <a:pt x="86" y="183"/>
                      <a:pt x="86" y="183"/>
                      <a:pt x="86" y="183"/>
                    </a:cubicBezTo>
                    <a:cubicBezTo>
                      <a:pt x="89" y="184"/>
                      <a:pt x="92" y="185"/>
                      <a:pt x="95" y="185"/>
                    </a:cubicBezTo>
                    <a:cubicBezTo>
                      <a:pt x="95" y="185"/>
                      <a:pt x="95" y="185"/>
                      <a:pt x="95" y="185"/>
                    </a:cubicBezTo>
                    <a:cubicBezTo>
                      <a:pt x="99" y="186"/>
                      <a:pt x="103" y="188"/>
                      <a:pt x="105" y="195"/>
                    </a:cubicBezTo>
                    <a:cubicBezTo>
                      <a:pt x="109" y="214"/>
                      <a:pt x="109" y="214"/>
                      <a:pt x="109" y="214"/>
                    </a:cubicBezTo>
                    <a:cubicBezTo>
                      <a:pt x="110" y="218"/>
                      <a:pt x="114" y="220"/>
                      <a:pt x="116" y="220"/>
                    </a:cubicBezTo>
                    <a:cubicBezTo>
                      <a:pt x="133" y="218"/>
                      <a:pt x="133" y="218"/>
                      <a:pt x="133" y="218"/>
                    </a:cubicBezTo>
                    <a:cubicBezTo>
                      <a:pt x="135" y="217"/>
                      <a:pt x="138" y="214"/>
                      <a:pt x="138" y="210"/>
                    </a:cubicBezTo>
                    <a:cubicBezTo>
                      <a:pt x="138" y="191"/>
                      <a:pt x="138" y="191"/>
                      <a:pt x="138" y="191"/>
                    </a:cubicBezTo>
                    <a:cubicBezTo>
                      <a:pt x="138" y="184"/>
                      <a:pt x="141" y="181"/>
                      <a:pt x="144" y="179"/>
                    </a:cubicBezTo>
                    <a:cubicBezTo>
                      <a:pt x="144" y="179"/>
                      <a:pt x="145" y="179"/>
                      <a:pt x="145" y="179"/>
                    </a:cubicBezTo>
                    <a:cubicBezTo>
                      <a:pt x="147" y="177"/>
                      <a:pt x="150" y="176"/>
                      <a:pt x="153" y="174"/>
                    </a:cubicBezTo>
                    <a:cubicBezTo>
                      <a:pt x="153" y="174"/>
                      <a:pt x="153" y="174"/>
                      <a:pt x="153" y="174"/>
                    </a:cubicBezTo>
                    <a:cubicBezTo>
                      <a:pt x="156" y="172"/>
                      <a:pt x="161" y="171"/>
                      <a:pt x="167" y="174"/>
                    </a:cubicBezTo>
                    <a:cubicBezTo>
                      <a:pt x="183" y="184"/>
                      <a:pt x="183" y="184"/>
                      <a:pt x="183" y="184"/>
                    </a:cubicBezTo>
                    <a:cubicBezTo>
                      <a:pt x="187" y="186"/>
                      <a:pt x="191" y="185"/>
                      <a:pt x="192" y="183"/>
                    </a:cubicBezTo>
                    <a:cubicBezTo>
                      <a:pt x="202" y="170"/>
                      <a:pt x="202" y="170"/>
                      <a:pt x="202" y="170"/>
                    </a:cubicBezTo>
                    <a:cubicBezTo>
                      <a:pt x="204" y="169"/>
                      <a:pt x="204" y="164"/>
                      <a:pt x="201" y="161"/>
                    </a:cubicBezTo>
                    <a:cubicBezTo>
                      <a:pt x="187" y="148"/>
                      <a:pt x="187" y="148"/>
                      <a:pt x="187" y="148"/>
                    </a:cubicBezTo>
                    <a:cubicBezTo>
                      <a:pt x="182" y="143"/>
                      <a:pt x="182" y="139"/>
                      <a:pt x="183" y="135"/>
                    </a:cubicBezTo>
                    <a:cubicBezTo>
                      <a:pt x="183" y="135"/>
                      <a:pt x="183" y="135"/>
                      <a:pt x="183" y="134"/>
                    </a:cubicBezTo>
                    <a:cubicBezTo>
                      <a:pt x="184" y="131"/>
                      <a:pt x="185" y="128"/>
                      <a:pt x="186" y="126"/>
                    </a:cubicBezTo>
                    <a:cubicBezTo>
                      <a:pt x="186" y="125"/>
                      <a:pt x="186" y="125"/>
                      <a:pt x="186" y="125"/>
                    </a:cubicBezTo>
                    <a:cubicBezTo>
                      <a:pt x="187" y="121"/>
                      <a:pt x="189" y="117"/>
                      <a:pt x="196" y="116"/>
                    </a:cubicBezTo>
                    <a:cubicBezTo>
                      <a:pt x="215" y="111"/>
                      <a:pt x="215" y="111"/>
                      <a:pt x="215" y="111"/>
                    </a:cubicBezTo>
                    <a:cubicBezTo>
                      <a:pt x="218" y="110"/>
                      <a:pt x="221" y="106"/>
                      <a:pt x="220" y="104"/>
                    </a:cubicBezTo>
                    <a:cubicBezTo>
                      <a:pt x="218" y="88"/>
                      <a:pt x="218" y="88"/>
                      <a:pt x="218" y="88"/>
                    </a:cubicBezTo>
                    <a:cubicBezTo>
                      <a:pt x="218" y="85"/>
                      <a:pt x="215" y="82"/>
                      <a:pt x="211" y="82"/>
                    </a:cubicBezTo>
                    <a:cubicBezTo>
                      <a:pt x="191" y="83"/>
                      <a:pt x="191" y="83"/>
                      <a:pt x="191" y="83"/>
                    </a:cubicBezTo>
                    <a:cubicBezTo>
                      <a:pt x="184" y="83"/>
                      <a:pt x="181" y="80"/>
                      <a:pt x="180" y="76"/>
                    </a:cubicBezTo>
                    <a:cubicBezTo>
                      <a:pt x="180" y="76"/>
                      <a:pt x="179" y="76"/>
                      <a:pt x="179" y="76"/>
                    </a:cubicBezTo>
                    <a:cubicBezTo>
                      <a:pt x="178" y="73"/>
                      <a:pt x="176" y="70"/>
                      <a:pt x="175" y="68"/>
                    </a:cubicBezTo>
                    <a:cubicBezTo>
                      <a:pt x="175" y="67"/>
                      <a:pt x="175" y="67"/>
                      <a:pt x="175" y="67"/>
                    </a:cubicBezTo>
                    <a:cubicBezTo>
                      <a:pt x="172" y="64"/>
                      <a:pt x="171" y="60"/>
                      <a:pt x="175" y="53"/>
                    </a:cubicBezTo>
                    <a:cubicBezTo>
                      <a:pt x="185" y="37"/>
                      <a:pt x="185" y="37"/>
                      <a:pt x="185" y="37"/>
                    </a:cubicBezTo>
                    <a:cubicBezTo>
                      <a:pt x="187" y="34"/>
                      <a:pt x="186" y="29"/>
                      <a:pt x="184" y="28"/>
                    </a:cubicBezTo>
                    <a:cubicBezTo>
                      <a:pt x="171" y="18"/>
                      <a:pt x="171" y="18"/>
                      <a:pt x="171" y="18"/>
                    </a:cubicBezTo>
                    <a:cubicBezTo>
                      <a:pt x="169" y="17"/>
                      <a:pt x="164" y="16"/>
                      <a:pt x="162" y="19"/>
                    </a:cubicBezTo>
                    <a:cubicBezTo>
                      <a:pt x="148" y="34"/>
                      <a:pt x="148" y="34"/>
                      <a:pt x="148" y="34"/>
                    </a:cubicBezTo>
                    <a:cubicBezTo>
                      <a:pt x="143" y="38"/>
                      <a:pt x="139" y="38"/>
                      <a:pt x="135" y="37"/>
                    </a:cubicBezTo>
                    <a:cubicBezTo>
                      <a:pt x="135" y="37"/>
                      <a:pt x="135" y="37"/>
                      <a:pt x="135" y="37"/>
                    </a:cubicBezTo>
                    <a:cubicBezTo>
                      <a:pt x="132" y="36"/>
                      <a:pt x="129" y="35"/>
                      <a:pt x="126" y="34"/>
                    </a:cubicBezTo>
                    <a:cubicBezTo>
                      <a:pt x="126" y="34"/>
                      <a:pt x="126" y="34"/>
                      <a:pt x="126" y="34"/>
                    </a:cubicBezTo>
                    <a:cubicBezTo>
                      <a:pt x="121" y="34"/>
                      <a:pt x="118" y="32"/>
                      <a:pt x="116" y="24"/>
                    </a:cubicBezTo>
                    <a:cubicBezTo>
                      <a:pt x="112" y="6"/>
                      <a:pt x="112" y="6"/>
                      <a:pt x="112" y="6"/>
                    </a:cubicBezTo>
                    <a:cubicBezTo>
                      <a:pt x="111" y="2"/>
                      <a:pt x="107" y="0"/>
                      <a:pt x="104" y="0"/>
                    </a:cubicBezTo>
                    <a:cubicBezTo>
                      <a:pt x="88" y="2"/>
                      <a:pt x="88" y="2"/>
                      <a:pt x="88" y="2"/>
                    </a:cubicBezTo>
                    <a:cubicBezTo>
                      <a:pt x="86" y="2"/>
                      <a:pt x="83" y="6"/>
                      <a:pt x="83" y="9"/>
                    </a:cubicBezTo>
                    <a:cubicBezTo>
                      <a:pt x="83" y="29"/>
                      <a:pt x="83" y="29"/>
                      <a:pt x="83" y="29"/>
                    </a:cubicBezTo>
                    <a:cubicBezTo>
                      <a:pt x="83" y="36"/>
                      <a:pt x="80" y="39"/>
                      <a:pt x="77" y="41"/>
                    </a:cubicBezTo>
                    <a:cubicBezTo>
                      <a:pt x="73" y="42"/>
                      <a:pt x="70" y="44"/>
                      <a:pt x="68" y="46"/>
                    </a:cubicBezTo>
                    <a:cubicBezTo>
                      <a:pt x="64" y="48"/>
                      <a:pt x="60" y="49"/>
                      <a:pt x="54" y="46"/>
                    </a:cubicBezTo>
                    <a:cubicBezTo>
                      <a:pt x="38" y="35"/>
                      <a:pt x="38" y="35"/>
                      <a:pt x="38" y="35"/>
                    </a:cubicBezTo>
                    <a:cubicBezTo>
                      <a:pt x="34" y="33"/>
                      <a:pt x="30" y="35"/>
                      <a:pt x="29" y="36"/>
                    </a:cubicBezTo>
                    <a:cubicBezTo>
                      <a:pt x="19" y="49"/>
                      <a:pt x="19" y="49"/>
                      <a:pt x="19" y="49"/>
                    </a:cubicBezTo>
                    <a:cubicBezTo>
                      <a:pt x="17" y="51"/>
                      <a:pt x="17" y="56"/>
                      <a:pt x="20" y="59"/>
                    </a:cubicBezTo>
                    <a:cubicBezTo>
                      <a:pt x="34" y="72"/>
                      <a:pt x="34" y="72"/>
                      <a:pt x="34" y="72"/>
                    </a:cubicBezTo>
                    <a:cubicBezTo>
                      <a:pt x="38" y="76"/>
                      <a:pt x="39" y="80"/>
                      <a:pt x="38" y="83"/>
                    </a:cubicBezTo>
                    <a:cubicBezTo>
                      <a:pt x="37" y="87"/>
                      <a:pt x="36" y="91"/>
                      <a:pt x="35" y="96"/>
                    </a:cubicBezTo>
                    <a:cubicBezTo>
                      <a:pt x="34" y="99"/>
                      <a:pt x="32" y="103"/>
                      <a:pt x="25" y="104"/>
                    </a:cubicBezTo>
                    <a:cubicBezTo>
                      <a:pt x="6" y="109"/>
                      <a:pt x="6" y="109"/>
                      <a:pt x="6" y="109"/>
                    </a:cubicBezTo>
                    <a:cubicBezTo>
                      <a:pt x="2" y="110"/>
                      <a:pt x="0" y="113"/>
                      <a:pt x="1" y="116"/>
                    </a:cubicBezTo>
                    <a:cubicBezTo>
                      <a:pt x="3" y="132"/>
                      <a:pt x="3" y="132"/>
                      <a:pt x="3" y="132"/>
                    </a:cubicBezTo>
                    <a:cubicBezTo>
                      <a:pt x="3" y="134"/>
                      <a:pt x="6" y="138"/>
                      <a:pt x="10" y="138"/>
                    </a:cubicBezTo>
                    <a:cubicBezTo>
                      <a:pt x="30" y="137"/>
                      <a:pt x="30" y="137"/>
                      <a:pt x="30" y="137"/>
                    </a:cubicBezTo>
                    <a:cubicBezTo>
                      <a:pt x="37" y="137"/>
                      <a:pt x="40" y="140"/>
                      <a:pt x="41" y="144"/>
                    </a:cubicBezTo>
                    <a:cubicBezTo>
                      <a:pt x="43" y="147"/>
                      <a:pt x="44" y="150"/>
                      <a:pt x="46" y="152"/>
                    </a:cubicBezTo>
                    <a:cubicBezTo>
                      <a:pt x="46" y="153"/>
                      <a:pt x="46" y="153"/>
                      <a:pt x="46" y="153"/>
                    </a:cubicBezTo>
                    <a:cubicBezTo>
                      <a:pt x="49" y="156"/>
                      <a:pt x="50" y="160"/>
                      <a:pt x="46" y="166"/>
                    </a:cubicBezTo>
                    <a:cubicBezTo>
                      <a:pt x="36" y="183"/>
                      <a:pt x="36" y="183"/>
                      <a:pt x="36" y="183"/>
                    </a:cubicBezTo>
                    <a:cubicBezTo>
                      <a:pt x="34" y="186"/>
                      <a:pt x="35" y="190"/>
                      <a:pt x="37" y="192"/>
                    </a:cubicBezTo>
                    <a:close/>
                    <a:moveTo>
                      <a:pt x="86" y="142"/>
                    </a:moveTo>
                    <a:cubicBezTo>
                      <a:pt x="68" y="128"/>
                      <a:pt x="65" y="103"/>
                      <a:pt x="78" y="85"/>
                    </a:cubicBezTo>
                    <a:cubicBezTo>
                      <a:pt x="92" y="68"/>
                      <a:pt x="117" y="64"/>
                      <a:pt x="135" y="78"/>
                    </a:cubicBezTo>
                    <a:cubicBezTo>
                      <a:pt x="152" y="92"/>
                      <a:pt x="156" y="117"/>
                      <a:pt x="142" y="134"/>
                    </a:cubicBezTo>
                    <a:cubicBezTo>
                      <a:pt x="129" y="152"/>
                      <a:pt x="103" y="155"/>
                      <a:pt x="86" y="142"/>
                    </a:cubicBezTo>
                    <a:close/>
                  </a:path>
                </a:pathLst>
              </a:custGeom>
              <a:solidFill>
                <a:srgbClr val="D83B01"/>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15" name="Freeform 6"/>
              <p:cNvSpPr>
                <a:spLocks noEditPoints="1"/>
              </p:cNvSpPr>
              <p:nvPr userDrawn="1"/>
            </p:nvSpPr>
            <p:spPr bwMode="auto">
              <a:xfrm>
                <a:off x="9758363" y="8366126"/>
                <a:ext cx="1060450" cy="1062038"/>
              </a:xfrm>
              <a:custGeom>
                <a:avLst/>
                <a:gdLst>
                  <a:gd name="T0" fmla="*/ 264 w 302"/>
                  <a:gd name="T1" fmla="*/ 100 h 302"/>
                  <a:gd name="T2" fmla="*/ 274 w 302"/>
                  <a:gd name="T3" fmla="*/ 69 h 302"/>
                  <a:gd name="T4" fmla="*/ 248 w 302"/>
                  <a:gd name="T5" fmla="*/ 61 h 302"/>
                  <a:gd name="T6" fmla="*/ 233 w 302"/>
                  <a:gd name="T7" fmla="*/ 47 h 302"/>
                  <a:gd name="T8" fmla="*/ 224 w 302"/>
                  <a:gd name="T9" fmla="*/ 22 h 302"/>
                  <a:gd name="T10" fmla="*/ 196 w 302"/>
                  <a:gd name="T11" fmla="*/ 35 h 302"/>
                  <a:gd name="T12" fmla="*/ 180 w 302"/>
                  <a:gd name="T13" fmla="*/ 6 h 302"/>
                  <a:gd name="T14" fmla="*/ 157 w 302"/>
                  <a:gd name="T15" fmla="*/ 19 h 302"/>
                  <a:gd name="T16" fmla="*/ 136 w 302"/>
                  <a:gd name="T17" fmla="*/ 20 h 302"/>
                  <a:gd name="T18" fmla="*/ 112 w 302"/>
                  <a:gd name="T19" fmla="*/ 8 h 302"/>
                  <a:gd name="T20" fmla="*/ 101 w 302"/>
                  <a:gd name="T21" fmla="*/ 38 h 302"/>
                  <a:gd name="T22" fmla="*/ 69 w 302"/>
                  <a:gd name="T23" fmla="*/ 28 h 302"/>
                  <a:gd name="T24" fmla="*/ 62 w 302"/>
                  <a:gd name="T25" fmla="*/ 54 h 302"/>
                  <a:gd name="T26" fmla="*/ 48 w 302"/>
                  <a:gd name="T27" fmla="*/ 69 h 302"/>
                  <a:gd name="T28" fmla="*/ 23 w 302"/>
                  <a:gd name="T29" fmla="*/ 78 h 302"/>
                  <a:gd name="T30" fmla="*/ 36 w 302"/>
                  <a:gd name="T31" fmla="*/ 107 h 302"/>
                  <a:gd name="T32" fmla="*/ 6 w 302"/>
                  <a:gd name="T33" fmla="*/ 122 h 302"/>
                  <a:gd name="T34" fmla="*/ 20 w 302"/>
                  <a:gd name="T35" fmla="*/ 145 h 302"/>
                  <a:gd name="T36" fmla="*/ 20 w 302"/>
                  <a:gd name="T37" fmla="*/ 166 h 302"/>
                  <a:gd name="T38" fmla="*/ 9 w 302"/>
                  <a:gd name="T39" fmla="*/ 190 h 302"/>
                  <a:gd name="T40" fmla="*/ 38 w 302"/>
                  <a:gd name="T41" fmla="*/ 201 h 302"/>
                  <a:gd name="T42" fmla="*/ 28 w 302"/>
                  <a:gd name="T43" fmla="*/ 233 h 302"/>
                  <a:gd name="T44" fmla="*/ 54 w 302"/>
                  <a:gd name="T45" fmla="*/ 240 h 302"/>
                  <a:gd name="T46" fmla="*/ 69 w 302"/>
                  <a:gd name="T47" fmla="*/ 254 h 302"/>
                  <a:gd name="T48" fmla="*/ 78 w 302"/>
                  <a:gd name="T49" fmla="*/ 279 h 302"/>
                  <a:gd name="T50" fmla="*/ 107 w 302"/>
                  <a:gd name="T51" fmla="*/ 266 h 302"/>
                  <a:gd name="T52" fmla="*/ 123 w 302"/>
                  <a:gd name="T53" fmla="*/ 296 h 302"/>
                  <a:gd name="T54" fmla="*/ 146 w 302"/>
                  <a:gd name="T55" fmla="*/ 282 h 302"/>
                  <a:gd name="T56" fmla="*/ 166 w 302"/>
                  <a:gd name="T57" fmla="*/ 282 h 302"/>
                  <a:gd name="T58" fmla="*/ 191 w 302"/>
                  <a:gd name="T59" fmla="*/ 293 h 302"/>
                  <a:gd name="T60" fmla="*/ 202 w 302"/>
                  <a:gd name="T61" fmla="*/ 264 h 302"/>
                  <a:gd name="T62" fmla="*/ 233 w 302"/>
                  <a:gd name="T63" fmla="*/ 274 h 302"/>
                  <a:gd name="T64" fmla="*/ 241 w 302"/>
                  <a:gd name="T65" fmla="*/ 248 h 302"/>
                  <a:gd name="T66" fmla="*/ 255 w 302"/>
                  <a:gd name="T67" fmla="*/ 233 h 302"/>
                  <a:gd name="T68" fmla="*/ 280 w 302"/>
                  <a:gd name="T69" fmla="*/ 224 h 302"/>
                  <a:gd name="T70" fmla="*/ 267 w 302"/>
                  <a:gd name="T71" fmla="*/ 195 h 302"/>
                  <a:gd name="T72" fmla="*/ 296 w 302"/>
                  <a:gd name="T73" fmla="*/ 180 h 302"/>
                  <a:gd name="T74" fmla="*/ 283 w 302"/>
                  <a:gd name="T75" fmla="*/ 156 h 302"/>
                  <a:gd name="T76" fmla="*/ 282 w 302"/>
                  <a:gd name="T77" fmla="*/ 136 h 302"/>
                  <a:gd name="T78" fmla="*/ 294 w 302"/>
                  <a:gd name="T79" fmla="*/ 111 h 302"/>
                  <a:gd name="T80" fmla="*/ 147 w 302"/>
                  <a:gd name="T81" fmla="*/ 176 h 302"/>
                  <a:gd name="T82" fmla="*/ 156 w 302"/>
                  <a:gd name="T83" fmla="*/ 125 h 302"/>
                  <a:gd name="T84" fmla="*/ 147 w 302"/>
                  <a:gd name="T85" fmla="*/ 17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2" h="302">
                    <a:moveTo>
                      <a:pt x="275" y="105"/>
                    </a:moveTo>
                    <a:cubicBezTo>
                      <a:pt x="270" y="103"/>
                      <a:pt x="265" y="101"/>
                      <a:pt x="264" y="100"/>
                    </a:cubicBezTo>
                    <a:cubicBezTo>
                      <a:pt x="264" y="99"/>
                      <a:pt x="264" y="92"/>
                      <a:pt x="267" y="87"/>
                    </a:cubicBezTo>
                    <a:cubicBezTo>
                      <a:pt x="274" y="69"/>
                      <a:pt x="274" y="69"/>
                      <a:pt x="274" y="69"/>
                    </a:cubicBezTo>
                    <a:cubicBezTo>
                      <a:pt x="276" y="63"/>
                      <a:pt x="274" y="60"/>
                      <a:pt x="268" y="60"/>
                    </a:cubicBezTo>
                    <a:cubicBezTo>
                      <a:pt x="248" y="61"/>
                      <a:pt x="248" y="61"/>
                      <a:pt x="248" y="61"/>
                    </a:cubicBezTo>
                    <a:cubicBezTo>
                      <a:pt x="243" y="62"/>
                      <a:pt x="237" y="62"/>
                      <a:pt x="237" y="61"/>
                    </a:cubicBezTo>
                    <a:cubicBezTo>
                      <a:pt x="236" y="60"/>
                      <a:pt x="233" y="53"/>
                      <a:pt x="233" y="47"/>
                    </a:cubicBezTo>
                    <a:cubicBezTo>
                      <a:pt x="233" y="28"/>
                      <a:pt x="233" y="28"/>
                      <a:pt x="233" y="28"/>
                    </a:cubicBezTo>
                    <a:cubicBezTo>
                      <a:pt x="233" y="22"/>
                      <a:pt x="229" y="20"/>
                      <a:pt x="224" y="22"/>
                    </a:cubicBezTo>
                    <a:cubicBezTo>
                      <a:pt x="207" y="31"/>
                      <a:pt x="207" y="31"/>
                      <a:pt x="207" y="31"/>
                    </a:cubicBezTo>
                    <a:cubicBezTo>
                      <a:pt x="202" y="34"/>
                      <a:pt x="197" y="35"/>
                      <a:pt x="196" y="35"/>
                    </a:cubicBezTo>
                    <a:cubicBezTo>
                      <a:pt x="194" y="34"/>
                      <a:pt x="190" y="29"/>
                      <a:pt x="188" y="24"/>
                    </a:cubicBezTo>
                    <a:cubicBezTo>
                      <a:pt x="180" y="6"/>
                      <a:pt x="180" y="6"/>
                      <a:pt x="180" y="6"/>
                    </a:cubicBezTo>
                    <a:cubicBezTo>
                      <a:pt x="178" y="1"/>
                      <a:pt x="173" y="0"/>
                      <a:pt x="170" y="4"/>
                    </a:cubicBezTo>
                    <a:cubicBezTo>
                      <a:pt x="157" y="19"/>
                      <a:pt x="157" y="19"/>
                      <a:pt x="157" y="19"/>
                    </a:cubicBezTo>
                    <a:cubicBezTo>
                      <a:pt x="153" y="23"/>
                      <a:pt x="149" y="27"/>
                      <a:pt x="148" y="27"/>
                    </a:cubicBezTo>
                    <a:cubicBezTo>
                      <a:pt x="147" y="27"/>
                      <a:pt x="140" y="24"/>
                      <a:pt x="136" y="20"/>
                    </a:cubicBezTo>
                    <a:cubicBezTo>
                      <a:pt x="122" y="6"/>
                      <a:pt x="122" y="6"/>
                      <a:pt x="122" y="6"/>
                    </a:cubicBezTo>
                    <a:cubicBezTo>
                      <a:pt x="118" y="2"/>
                      <a:pt x="114" y="3"/>
                      <a:pt x="112" y="8"/>
                    </a:cubicBezTo>
                    <a:cubicBezTo>
                      <a:pt x="106" y="27"/>
                      <a:pt x="106" y="27"/>
                      <a:pt x="106" y="27"/>
                    </a:cubicBezTo>
                    <a:cubicBezTo>
                      <a:pt x="104" y="32"/>
                      <a:pt x="102" y="37"/>
                      <a:pt x="101" y="38"/>
                    </a:cubicBezTo>
                    <a:cubicBezTo>
                      <a:pt x="100" y="38"/>
                      <a:pt x="93" y="38"/>
                      <a:pt x="88" y="35"/>
                    </a:cubicBezTo>
                    <a:cubicBezTo>
                      <a:pt x="69" y="28"/>
                      <a:pt x="69" y="28"/>
                      <a:pt x="69" y="28"/>
                    </a:cubicBezTo>
                    <a:cubicBezTo>
                      <a:pt x="64" y="26"/>
                      <a:pt x="60" y="28"/>
                      <a:pt x="61" y="34"/>
                    </a:cubicBezTo>
                    <a:cubicBezTo>
                      <a:pt x="62" y="54"/>
                      <a:pt x="62" y="54"/>
                      <a:pt x="62" y="54"/>
                    </a:cubicBezTo>
                    <a:cubicBezTo>
                      <a:pt x="63" y="59"/>
                      <a:pt x="62" y="65"/>
                      <a:pt x="61" y="66"/>
                    </a:cubicBezTo>
                    <a:cubicBezTo>
                      <a:pt x="61" y="66"/>
                      <a:pt x="54" y="69"/>
                      <a:pt x="48" y="69"/>
                    </a:cubicBezTo>
                    <a:cubicBezTo>
                      <a:pt x="28" y="69"/>
                      <a:pt x="28" y="69"/>
                      <a:pt x="28" y="69"/>
                    </a:cubicBezTo>
                    <a:cubicBezTo>
                      <a:pt x="23" y="69"/>
                      <a:pt x="20" y="73"/>
                      <a:pt x="23" y="78"/>
                    </a:cubicBezTo>
                    <a:cubicBezTo>
                      <a:pt x="32" y="95"/>
                      <a:pt x="32" y="95"/>
                      <a:pt x="32" y="95"/>
                    </a:cubicBezTo>
                    <a:cubicBezTo>
                      <a:pt x="34" y="100"/>
                      <a:pt x="36" y="105"/>
                      <a:pt x="36" y="107"/>
                    </a:cubicBezTo>
                    <a:cubicBezTo>
                      <a:pt x="35" y="108"/>
                      <a:pt x="30" y="112"/>
                      <a:pt x="25" y="114"/>
                    </a:cubicBezTo>
                    <a:cubicBezTo>
                      <a:pt x="6" y="122"/>
                      <a:pt x="6" y="122"/>
                      <a:pt x="6" y="122"/>
                    </a:cubicBezTo>
                    <a:cubicBezTo>
                      <a:pt x="1" y="124"/>
                      <a:pt x="0" y="129"/>
                      <a:pt x="5" y="132"/>
                    </a:cubicBezTo>
                    <a:cubicBezTo>
                      <a:pt x="20" y="145"/>
                      <a:pt x="20" y="145"/>
                      <a:pt x="20" y="145"/>
                    </a:cubicBezTo>
                    <a:cubicBezTo>
                      <a:pt x="24" y="149"/>
                      <a:pt x="27" y="153"/>
                      <a:pt x="27" y="154"/>
                    </a:cubicBezTo>
                    <a:cubicBezTo>
                      <a:pt x="28" y="155"/>
                      <a:pt x="24" y="162"/>
                      <a:pt x="20" y="166"/>
                    </a:cubicBezTo>
                    <a:cubicBezTo>
                      <a:pt x="6" y="180"/>
                      <a:pt x="6" y="180"/>
                      <a:pt x="6" y="180"/>
                    </a:cubicBezTo>
                    <a:cubicBezTo>
                      <a:pt x="2" y="184"/>
                      <a:pt x="4" y="188"/>
                      <a:pt x="9" y="190"/>
                    </a:cubicBezTo>
                    <a:cubicBezTo>
                      <a:pt x="28" y="196"/>
                      <a:pt x="28" y="196"/>
                      <a:pt x="28" y="196"/>
                    </a:cubicBezTo>
                    <a:cubicBezTo>
                      <a:pt x="33" y="198"/>
                      <a:pt x="38" y="200"/>
                      <a:pt x="38" y="201"/>
                    </a:cubicBezTo>
                    <a:cubicBezTo>
                      <a:pt x="39" y="202"/>
                      <a:pt x="38" y="209"/>
                      <a:pt x="36" y="214"/>
                    </a:cubicBezTo>
                    <a:cubicBezTo>
                      <a:pt x="28" y="233"/>
                      <a:pt x="28" y="233"/>
                      <a:pt x="28" y="233"/>
                    </a:cubicBezTo>
                    <a:cubicBezTo>
                      <a:pt x="26" y="238"/>
                      <a:pt x="29" y="242"/>
                      <a:pt x="35" y="241"/>
                    </a:cubicBezTo>
                    <a:cubicBezTo>
                      <a:pt x="54" y="240"/>
                      <a:pt x="54" y="240"/>
                      <a:pt x="54" y="240"/>
                    </a:cubicBezTo>
                    <a:cubicBezTo>
                      <a:pt x="60" y="240"/>
                      <a:pt x="65" y="240"/>
                      <a:pt x="66" y="241"/>
                    </a:cubicBezTo>
                    <a:cubicBezTo>
                      <a:pt x="67" y="242"/>
                      <a:pt x="69" y="248"/>
                      <a:pt x="69" y="254"/>
                    </a:cubicBezTo>
                    <a:cubicBezTo>
                      <a:pt x="69" y="274"/>
                      <a:pt x="69" y="274"/>
                      <a:pt x="69" y="274"/>
                    </a:cubicBezTo>
                    <a:cubicBezTo>
                      <a:pt x="69" y="279"/>
                      <a:pt x="73" y="282"/>
                      <a:pt x="78" y="279"/>
                    </a:cubicBezTo>
                    <a:cubicBezTo>
                      <a:pt x="96" y="270"/>
                      <a:pt x="96" y="270"/>
                      <a:pt x="96" y="270"/>
                    </a:cubicBezTo>
                    <a:cubicBezTo>
                      <a:pt x="101" y="268"/>
                      <a:pt x="106" y="266"/>
                      <a:pt x="107" y="266"/>
                    </a:cubicBezTo>
                    <a:cubicBezTo>
                      <a:pt x="108" y="267"/>
                      <a:pt x="113" y="272"/>
                      <a:pt x="115" y="277"/>
                    </a:cubicBezTo>
                    <a:cubicBezTo>
                      <a:pt x="123" y="296"/>
                      <a:pt x="123" y="296"/>
                      <a:pt x="123" y="296"/>
                    </a:cubicBezTo>
                    <a:cubicBezTo>
                      <a:pt x="125" y="301"/>
                      <a:pt x="129" y="302"/>
                      <a:pt x="133" y="297"/>
                    </a:cubicBezTo>
                    <a:cubicBezTo>
                      <a:pt x="146" y="282"/>
                      <a:pt x="146" y="282"/>
                      <a:pt x="146" y="282"/>
                    </a:cubicBezTo>
                    <a:cubicBezTo>
                      <a:pt x="150" y="278"/>
                      <a:pt x="154" y="275"/>
                      <a:pt x="155" y="275"/>
                    </a:cubicBezTo>
                    <a:cubicBezTo>
                      <a:pt x="156" y="275"/>
                      <a:pt x="162" y="278"/>
                      <a:pt x="166" y="282"/>
                    </a:cubicBezTo>
                    <a:cubicBezTo>
                      <a:pt x="180" y="296"/>
                      <a:pt x="180" y="296"/>
                      <a:pt x="180" y="296"/>
                    </a:cubicBezTo>
                    <a:cubicBezTo>
                      <a:pt x="184" y="300"/>
                      <a:pt x="189" y="298"/>
                      <a:pt x="191" y="293"/>
                    </a:cubicBezTo>
                    <a:cubicBezTo>
                      <a:pt x="197" y="274"/>
                      <a:pt x="197" y="274"/>
                      <a:pt x="197" y="274"/>
                    </a:cubicBezTo>
                    <a:cubicBezTo>
                      <a:pt x="199" y="269"/>
                      <a:pt x="201" y="264"/>
                      <a:pt x="202" y="264"/>
                    </a:cubicBezTo>
                    <a:cubicBezTo>
                      <a:pt x="203" y="263"/>
                      <a:pt x="210" y="264"/>
                      <a:pt x="215" y="266"/>
                    </a:cubicBezTo>
                    <a:cubicBezTo>
                      <a:pt x="233" y="274"/>
                      <a:pt x="233" y="274"/>
                      <a:pt x="233" y="274"/>
                    </a:cubicBezTo>
                    <a:cubicBezTo>
                      <a:pt x="239" y="276"/>
                      <a:pt x="243" y="273"/>
                      <a:pt x="242" y="267"/>
                    </a:cubicBezTo>
                    <a:cubicBezTo>
                      <a:pt x="241" y="248"/>
                      <a:pt x="241" y="248"/>
                      <a:pt x="241" y="248"/>
                    </a:cubicBezTo>
                    <a:cubicBezTo>
                      <a:pt x="240" y="242"/>
                      <a:pt x="241" y="237"/>
                      <a:pt x="241" y="236"/>
                    </a:cubicBezTo>
                    <a:cubicBezTo>
                      <a:pt x="242" y="235"/>
                      <a:pt x="249" y="233"/>
                      <a:pt x="255" y="233"/>
                    </a:cubicBezTo>
                    <a:cubicBezTo>
                      <a:pt x="274" y="233"/>
                      <a:pt x="274" y="233"/>
                      <a:pt x="274" y="233"/>
                    </a:cubicBezTo>
                    <a:cubicBezTo>
                      <a:pt x="280" y="233"/>
                      <a:pt x="283" y="229"/>
                      <a:pt x="280" y="224"/>
                    </a:cubicBezTo>
                    <a:cubicBezTo>
                      <a:pt x="271" y="206"/>
                      <a:pt x="271" y="206"/>
                      <a:pt x="271" y="206"/>
                    </a:cubicBezTo>
                    <a:cubicBezTo>
                      <a:pt x="268" y="201"/>
                      <a:pt x="267" y="196"/>
                      <a:pt x="267" y="195"/>
                    </a:cubicBezTo>
                    <a:cubicBezTo>
                      <a:pt x="268" y="194"/>
                      <a:pt x="273" y="189"/>
                      <a:pt x="278" y="187"/>
                    </a:cubicBezTo>
                    <a:cubicBezTo>
                      <a:pt x="296" y="180"/>
                      <a:pt x="296" y="180"/>
                      <a:pt x="296" y="180"/>
                    </a:cubicBezTo>
                    <a:cubicBezTo>
                      <a:pt x="302" y="177"/>
                      <a:pt x="302" y="173"/>
                      <a:pt x="298" y="169"/>
                    </a:cubicBezTo>
                    <a:cubicBezTo>
                      <a:pt x="283" y="156"/>
                      <a:pt x="283" y="156"/>
                      <a:pt x="283" y="156"/>
                    </a:cubicBezTo>
                    <a:cubicBezTo>
                      <a:pt x="279" y="152"/>
                      <a:pt x="275" y="148"/>
                      <a:pt x="275" y="147"/>
                    </a:cubicBezTo>
                    <a:cubicBezTo>
                      <a:pt x="275" y="146"/>
                      <a:pt x="278" y="140"/>
                      <a:pt x="282" y="136"/>
                    </a:cubicBezTo>
                    <a:cubicBezTo>
                      <a:pt x="296" y="122"/>
                      <a:pt x="296" y="122"/>
                      <a:pt x="296" y="122"/>
                    </a:cubicBezTo>
                    <a:cubicBezTo>
                      <a:pt x="300" y="118"/>
                      <a:pt x="299" y="113"/>
                      <a:pt x="294" y="111"/>
                    </a:cubicBezTo>
                    <a:lnTo>
                      <a:pt x="275" y="105"/>
                    </a:lnTo>
                    <a:close/>
                    <a:moveTo>
                      <a:pt x="147" y="176"/>
                    </a:moveTo>
                    <a:cubicBezTo>
                      <a:pt x="133" y="174"/>
                      <a:pt x="123" y="161"/>
                      <a:pt x="126" y="147"/>
                    </a:cubicBezTo>
                    <a:cubicBezTo>
                      <a:pt x="128" y="132"/>
                      <a:pt x="141" y="123"/>
                      <a:pt x="156" y="125"/>
                    </a:cubicBezTo>
                    <a:cubicBezTo>
                      <a:pt x="170" y="127"/>
                      <a:pt x="179" y="141"/>
                      <a:pt x="177" y="155"/>
                    </a:cubicBezTo>
                    <a:cubicBezTo>
                      <a:pt x="175" y="169"/>
                      <a:pt x="161" y="179"/>
                      <a:pt x="147" y="176"/>
                    </a:cubicBezTo>
                    <a:close/>
                  </a:path>
                </a:pathLst>
              </a:custGeom>
              <a:solidFill>
                <a:srgbClr val="B4009E"/>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16" name="Freeform 7"/>
              <p:cNvSpPr>
                <a:spLocks noEditPoints="1"/>
              </p:cNvSpPr>
              <p:nvPr userDrawn="1"/>
            </p:nvSpPr>
            <p:spPr bwMode="auto">
              <a:xfrm>
                <a:off x="11022013" y="8059738"/>
                <a:ext cx="1547812" cy="1550988"/>
              </a:xfrm>
              <a:custGeom>
                <a:avLst/>
                <a:gdLst>
                  <a:gd name="T0" fmla="*/ 434 w 441"/>
                  <a:gd name="T1" fmla="*/ 201 h 441"/>
                  <a:gd name="T2" fmla="*/ 425 w 441"/>
                  <a:gd name="T3" fmla="*/ 156 h 441"/>
                  <a:gd name="T4" fmla="*/ 410 w 441"/>
                  <a:gd name="T5" fmla="*/ 120 h 441"/>
                  <a:gd name="T6" fmla="*/ 385 w 441"/>
                  <a:gd name="T7" fmla="*/ 84 h 441"/>
                  <a:gd name="T8" fmla="*/ 357 w 441"/>
                  <a:gd name="T9" fmla="*/ 56 h 441"/>
                  <a:gd name="T10" fmla="*/ 320 w 441"/>
                  <a:gd name="T11" fmla="*/ 30 h 441"/>
                  <a:gd name="T12" fmla="*/ 283 w 441"/>
                  <a:gd name="T13" fmla="*/ 16 h 441"/>
                  <a:gd name="T14" fmla="*/ 240 w 441"/>
                  <a:gd name="T15" fmla="*/ 7 h 441"/>
                  <a:gd name="T16" fmla="*/ 201 w 441"/>
                  <a:gd name="T17" fmla="*/ 7 h 441"/>
                  <a:gd name="T18" fmla="*/ 156 w 441"/>
                  <a:gd name="T19" fmla="*/ 16 h 441"/>
                  <a:gd name="T20" fmla="*/ 120 w 441"/>
                  <a:gd name="T21" fmla="*/ 31 h 441"/>
                  <a:gd name="T22" fmla="*/ 84 w 441"/>
                  <a:gd name="T23" fmla="*/ 56 h 441"/>
                  <a:gd name="T24" fmla="*/ 56 w 441"/>
                  <a:gd name="T25" fmla="*/ 84 h 441"/>
                  <a:gd name="T26" fmla="*/ 31 w 441"/>
                  <a:gd name="T27" fmla="*/ 122 h 441"/>
                  <a:gd name="T28" fmla="*/ 16 w 441"/>
                  <a:gd name="T29" fmla="*/ 158 h 441"/>
                  <a:gd name="T30" fmla="*/ 7 w 441"/>
                  <a:gd name="T31" fmla="*/ 201 h 441"/>
                  <a:gd name="T32" fmla="*/ 7 w 441"/>
                  <a:gd name="T33" fmla="*/ 240 h 441"/>
                  <a:gd name="T34" fmla="*/ 16 w 441"/>
                  <a:gd name="T35" fmla="*/ 285 h 441"/>
                  <a:gd name="T36" fmla="*/ 32 w 441"/>
                  <a:gd name="T37" fmla="*/ 321 h 441"/>
                  <a:gd name="T38" fmla="*/ 56 w 441"/>
                  <a:gd name="T39" fmla="*/ 357 h 441"/>
                  <a:gd name="T40" fmla="*/ 84 w 441"/>
                  <a:gd name="T41" fmla="*/ 385 h 441"/>
                  <a:gd name="T42" fmla="*/ 122 w 441"/>
                  <a:gd name="T43" fmla="*/ 411 h 441"/>
                  <a:gd name="T44" fmla="*/ 158 w 441"/>
                  <a:gd name="T45" fmla="*/ 425 h 441"/>
                  <a:gd name="T46" fmla="*/ 201 w 441"/>
                  <a:gd name="T47" fmla="*/ 434 h 441"/>
                  <a:gd name="T48" fmla="*/ 240 w 441"/>
                  <a:gd name="T49" fmla="*/ 434 h 441"/>
                  <a:gd name="T50" fmla="*/ 285 w 441"/>
                  <a:gd name="T51" fmla="*/ 425 h 441"/>
                  <a:gd name="T52" fmla="*/ 321 w 441"/>
                  <a:gd name="T53" fmla="*/ 410 h 441"/>
                  <a:gd name="T54" fmla="*/ 357 w 441"/>
                  <a:gd name="T55" fmla="*/ 385 h 441"/>
                  <a:gd name="T56" fmla="*/ 385 w 441"/>
                  <a:gd name="T57" fmla="*/ 357 h 441"/>
                  <a:gd name="T58" fmla="*/ 411 w 441"/>
                  <a:gd name="T59" fmla="*/ 319 h 441"/>
                  <a:gd name="T60" fmla="*/ 426 w 441"/>
                  <a:gd name="T61" fmla="*/ 283 h 441"/>
                  <a:gd name="T62" fmla="*/ 434 w 441"/>
                  <a:gd name="T63" fmla="*/ 240 h 441"/>
                  <a:gd name="T64" fmla="*/ 356 w 441"/>
                  <a:gd name="T65" fmla="*/ 256 h 441"/>
                  <a:gd name="T66" fmla="*/ 284 w 441"/>
                  <a:gd name="T67" fmla="*/ 213 h 441"/>
                  <a:gd name="T68" fmla="*/ 361 w 441"/>
                  <a:gd name="T69" fmla="*/ 220 h 441"/>
                  <a:gd name="T70" fmla="*/ 275 w 441"/>
                  <a:gd name="T71" fmla="*/ 335 h 441"/>
                  <a:gd name="T72" fmla="*/ 335 w 441"/>
                  <a:gd name="T73" fmla="*/ 276 h 441"/>
                  <a:gd name="T74" fmla="*/ 178 w 441"/>
                  <a:gd name="T75" fmla="*/ 341 h 441"/>
                  <a:gd name="T76" fmla="*/ 263 w 441"/>
                  <a:gd name="T77" fmla="*/ 341 h 441"/>
                  <a:gd name="T78" fmla="*/ 185 w 441"/>
                  <a:gd name="T79" fmla="*/ 358 h 441"/>
                  <a:gd name="T80" fmla="*/ 186 w 441"/>
                  <a:gd name="T81" fmla="*/ 220 h 441"/>
                  <a:gd name="T82" fmla="*/ 221 w 441"/>
                  <a:gd name="T83" fmla="*/ 255 h 441"/>
                  <a:gd name="T84" fmla="*/ 106 w 441"/>
                  <a:gd name="T85" fmla="*/ 277 h 441"/>
                  <a:gd name="T86" fmla="*/ 165 w 441"/>
                  <a:gd name="T87" fmla="*/ 337 h 441"/>
                  <a:gd name="T88" fmla="*/ 100 w 441"/>
                  <a:gd name="T89" fmla="*/ 180 h 441"/>
                  <a:gd name="T90" fmla="*/ 100 w 441"/>
                  <a:gd name="T91" fmla="*/ 264 h 441"/>
                  <a:gd name="T92" fmla="*/ 83 w 441"/>
                  <a:gd name="T93" fmla="*/ 187 h 441"/>
                  <a:gd name="T94" fmla="*/ 148 w 441"/>
                  <a:gd name="T95" fmla="*/ 100 h 441"/>
                  <a:gd name="T96" fmla="*/ 168 w 441"/>
                  <a:gd name="T97" fmla="*/ 182 h 441"/>
                  <a:gd name="T98" fmla="*/ 119 w 441"/>
                  <a:gd name="T99" fmla="*/ 122 h 441"/>
                  <a:gd name="T100" fmla="*/ 211 w 441"/>
                  <a:gd name="T101" fmla="*/ 157 h 441"/>
                  <a:gd name="T102" fmla="*/ 219 w 441"/>
                  <a:gd name="T103" fmla="*/ 80 h 441"/>
                  <a:gd name="T104" fmla="*/ 319 w 441"/>
                  <a:gd name="T105" fmla="*/ 121 h 441"/>
                  <a:gd name="T106" fmla="*/ 270 w 441"/>
                  <a:gd name="T107" fmla="*/ 181 h 441"/>
                  <a:gd name="T108" fmla="*/ 290 w 441"/>
                  <a:gd name="T109" fmla="*/ 99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1" h="441">
                    <a:moveTo>
                      <a:pt x="441" y="232"/>
                    </a:moveTo>
                    <a:cubicBezTo>
                      <a:pt x="441" y="209"/>
                      <a:pt x="441" y="209"/>
                      <a:pt x="441" y="209"/>
                    </a:cubicBezTo>
                    <a:cubicBezTo>
                      <a:pt x="441" y="205"/>
                      <a:pt x="438" y="201"/>
                      <a:pt x="434" y="201"/>
                    </a:cubicBezTo>
                    <a:cubicBezTo>
                      <a:pt x="401" y="196"/>
                      <a:pt x="401" y="196"/>
                      <a:pt x="401" y="196"/>
                    </a:cubicBezTo>
                    <a:cubicBezTo>
                      <a:pt x="400" y="188"/>
                      <a:pt x="398" y="181"/>
                      <a:pt x="396" y="173"/>
                    </a:cubicBezTo>
                    <a:cubicBezTo>
                      <a:pt x="425" y="156"/>
                      <a:pt x="425" y="156"/>
                      <a:pt x="425" y="156"/>
                    </a:cubicBezTo>
                    <a:cubicBezTo>
                      <a:pt x="428" y="154"/>
                      <a:pt x="430" y="149"/>
                      <a:pt x="428" y="145"/>
                    </a:cubicBezTo>
                    <a:cubicBezTo>
                      <a:pt x="420" y="125"/>
                      <a:pt x="420" y="125"/>
                      <a:pt x="420" y="125"/>
                    </a:cubicBezTo>
                    <a:cubicBezTo>
                      <a:pt x="418" y="121"/>
                      <a:pt x="414" y="119"/>
                      <a:pt x="410" y="120"/>
                    </a:cubicBezTo>
                    <a:cubicBezTo>
                      <a:pt x="377" y="128"/>
                      <a:pt x="377" y="128"/>
                      <a:pt x="377" y="128"/>
                    </a:cubicBezTo>
                    <a:cubicBezTo>
                      <a:pt x="374" y="122"/>
                      <a:pt x="370" y="116"/>
                      <a:pt x="365" y="110"/>
                    </a:cubicBezTo>
                    <a:cubicBezTo>
                      <a:pt x="385" y="84"/>
                      <a:pt x="385" y="84"/>
                      <a:pt x="385" y="84"/>
                    </a:cubicBezTo>
                    <a:cubicBezTo>
                      <a:pt x="388" y="80"/>
                      <a:pt x="387" y="75"/>
                      <a:pt x="385" y="72"/>
                    </a:cubicBezTo>
                    <a:cubicBezTo>
                      <a:pt x="369" y="56"/>
                      <a:pt x="369" y="56"/>
                      <a:pt x="369" y="56"/>
                    </a:cubicBezTo>
                    <a:cubicBezTo>
                      <a:pt x="366" y="54"/>
                      <a:pt x="361" y="53"/>
                      <a:pt x="357" y="56"/>
                    </a:cubicBezTo>
                    <a:cubicBezTo>
                      <a:pt x="331" y="76"/>
                      <a:pt x="331" y="76"/>
                      <a:pt x="331" y="76"/>
                    </a:cubicBezTo>
                    <a:cubicBezTo>
                      <a:pt x="325" y="71"/>
                      <a:pt x="318" y="67"/>
                      <a:pt x="311" y="63"/>
                    </a:cubicBezTo>
                    <a:cubicBezTo>
                      <a:pt x="320" y="30"/>
                      <a:pt x="320" y="30"/>
                      <a:pt x="320" y="30"/>
                    </a:cubicBezTo>
                    <a:cubicBezTo>
                      <a:pt x="321" y="26"/>
                      <a:pt x="318" y="22"/>
                      <a:pt x="314" y="20"/>
                    </a:cubicBezTo>
                    <a:cubicBezTo>
                      <a:pt x="294" y="12"/>
                      <a:pt x="294" y="12"/>
                      <a:pt x="294" y="12"/>
                    </a:cubicBezTo>
                    <a:cubicBezTo>
                      <a:pt x="290" y="10"/>
                      <a:pt x="285" y="12"/>
                      <a:pt x="283" y="16"/>
                    </a:cubicBezTo>
                    <a:cubicBezTo>
                      <a:pt x="266" y="44"/>
                      <a:pt x="266" y="44"/>
                      <a:pt x="266" y="44"/>
                    </a:cubicBezTo>
                    <a:cubicBezTo>
                      <a:pt x="259" y="43"/>
                      <a:pt x="252" y="41"/>
                      <a:pt x="245" y="40"/>
                    </a:cubicBezTo>
                    <a:cubicBezTo>
                      <a:pt x="240" y="7"/>
                      <a:pt x="240" y="7"/>
                      <a:pt x="240" y="7"/>
                    </a:cubicBezTo>
                    <a:cubicBezTo>
                      <a:pt x="240" y="3"/>
                      <a:pt x="236" y="0"/>
                      <a:pt x="232" y="0"/>
                    </a:cubicBezTo>
                    <a:cubicBezTo>
                      <a:pt x="209" y="0"/>
                      <a:pt x="209" y="0"/>
                      <a:pt x="209" y="0"/>
                    </a:cubicBezTo>
                    <a:cubicBezTo>
                      <a:pt x="205" y="0"/>
                      <a:pt x="201" y="3"/>
                      <a:pt x="201" y="7"/>
                    </a:cubicBezTo>
                    <a:cubicBezTo>
                      <a:pt x="196" y="40"/>
                      <a:pt x="196" y="40"/>
                      <a:pt x="196" y="40"/>
                    </a:cubicBezTo>
                    <a:cubicBezTo>
                      <a:pt x="188" y="41"/>
                      <a:pt x="181" y="43"/>
                      <a:pt x="173" y="45"/>
                    </a:cubicBezTo>
                    <a:cubicBezTo>
                      <a:pt x="156" y="16"/>
                      <a:pt x="156" y="16"/>
                      <a:pt x="156" y="16"/>
                    </a:cubicBezTo>
                    <a:cubicBezTo>
                      <a:pt x="154" y="13"/>
                      <a:pt x="149" y="11"/>
                      <a:pt x="145" y="13"/>
                    </a:cubicBezTo>
                    <a:cubicBezTo>
                      <a:pt x="125" y="21"/>
                      <a:pt x="125" y="21"/>
                      <a:pt x="125" y="21"/>
                    </a:cubicBezTo>
                    <a:cubicBezTo>
                      <a:pt x="121" y="23"/>
                      <a:pt x="119" y="27"/>
                      <a:pt x="120" y="31"/>
                    </a:cubicBezTo>
                    <a:cubicBezTo>
                      <a:pt x="128" y="64"/>
                      <a:pt x="128" y="64"/>
                      <a:pt x="128" y="64"/>
                    </a:cubicBezTo>
                    <a:cubicBezTo>
                      <a:pt x="122" y="67"/>
                      <a:pt x="116" y="71"/>
                      <a:pt x="111" y="76"/>
                    </a:cubicBezTo>
                    <a:cubicBezTo>
                      <a:pt x="84" y="56"/>
                      <a:pt x="84" y="56"/>
                      <a:pt x="84" y="56"/>
                    </a:cubicBezTo>
                    <a:cubicBezTo>
                      <a:pt x="80" y="53"/>
                      <a:pt x="75" y="54"/>
                      <a:pt x="72" y="56"/>
                    </a:cubicBezTo>
                    <a:cubicBezTo>
                      <a:pt x="57" y="72"/>
                      <a:pt x="57" y="72"/>
                      <a:pt x="57" y="72"/>
                    </a:cubicBezTo>
                    <a:cubicBezTo>
                      <a:pt x="54" y="75"/>
                      <a:pt x="53" y="80"/>
                      <a:pt x="56" y="84"/>
                    </a:cubicBezTo>
                    <a:cubicBezTo>
                      <a:pt x="76" y="110"/>
                      <a:pt x="76" y="110"/>
                      <a:pt x="76" y="110"/>
                    </a:cubicBezTo>
                    <a:cubicBezTo>
                      <a:pt x="71" y="117"/>
                      <a:pt x="67" y="123"/>
                      <a:pt x="63" y="130"/>
                    </a:cubicBezTo>
                    <a:cubicBezTo>
                      <a:pt x="31" y="122"/>
                      <a:pt x="31" y="122"/>
                      <a:pt x="31" y="122"/>
                    </a:cubicBezTo>
                    <a:cubicBezTo>
                      <a:pt x="27" y="121"/>
                      <a:pt x="22" y="123"/>
                      <a:pt x="20" y="127"/>
                    </a:cubicBezTo>
                    <a:cubicBezTo>
                      <a:pt x="12" y="147"/>
                      <a:pt x="12" y="147"/>
                      <a:pt x="12" y="147"/>
                    </a:cubicBezTo>
                    <a:cubicBezTo>
                      <a:pt x="10" y="151"/>
                      <a:pt x="12" y="156"/>
                      <a:pt x="16" y="158"/>
                    </a:cubicBezTo>
                    <a:cubicBezTo>
                      <a:pt x="45" y="175"/>
                      <a:pt x="45" y="175"/>
                      <a:pt x="45" y="175"/>
                    </a:cubicBezTo>
                    <a:cubicBezTo>
                      <a:pt x="43" y="182"/>
                      <a:pt x="41" y="189"/>
                      <a:pt x="40" y="196"/>
                    </a:cubicBezTo>
                    <a:cubicBezTo>
                      <a:pt x="7" y="201"/>
                      <a:pt x="7" y="201"/>
                      <a:pt x="7" y="201"/>
                    </a:cubicBezTo>
                    <a:cubicBezTo>
                      <a:pt x="3" y="201"/>
                      <a:pt x="0" y="205"/>
                      <a:pt x="0" y="209"/>
                    </a:cubicBezTo>
                    <a:cubicBezTo>
                      <a:pt x="0" y="232"/>
                      <a:pt x="0" y="232"/>
                      <a:pt x="0" y="232"/>
                    </a:cubicBezTo>
                    <a:cubicBezTo>
                      <a:pt x="0" y="236"/>
                      <a:pt x="3" y="240"/>
                      <a:pt x="7" y="240"/>
                    </a:cubicBezTo>
                    <a:cubicBezTo>
                      <a:pt x="40" y="245"/>
                      <a:pt x="40" y="245"/>
                      <a:pt x="40" y="245"/>
                    </a:cubicBezTo>
                    <a:cubicBezTo>
                      <a:pt x="42" y="253"/>
                      <a:pt x="43" y="260"/>
                      <a:pt x="45" y="268"/>
                    </a:cubicBezTo>
                    <a:cubicBezTo>
                      <a:pt x="16" y="285"/>
                      <a:pt x="16" y="285"/>
                      <a:pt x="16" y="285"/>
                    </a:cubicBezTo>
                    <a:cubicBezTo>
                      <a:pt x="13" y="287"/>
                      <a:pt x="11" y="292"/>
                      <a:pt x="13" y="296"/>
                    </a:cubicBezTo>
                    <a:cubicBezTo>
                      <a:pt x="21" y="316"/>
                      <a:pt x="21" y="316"/>
                      <a:pt x="21" y="316"/>
                    </a:cubicBezTo>
                    <a:cubicBezTo>
                      <a:pt x="23" y="320"/>
                      <a:pt x="28" y="322"/>
                      <a:pt x="32" y="321"/>
                    </a:cubicBezTo>
                    <a:cubicBezTo>
                      <a:pt x="64" y="313"/>
                      <a:pt x="64" y="313"/>
                      <a:pt x="64" y="313"/>
                    </a:cubicBezTo>
                    <a:cubicBezTo>
                      <a:pt x="68" y="319"/>
                      <a:pt x="72" y="325"/>
                      <a:pt x="76" y="331"/>
                    </a:cubicBezTo>
                    <a:cubicBezTo>
                      <a:pt x="56" y="357"/>
                      <a:pt x="56" y="357"/>
                      <a:pt x="56" y="357"/>
                    </a:cubicBezTo>
                    <a:cubicBezTo>
                      <a:pt x="53" y="361"/>
                      <a:pt x="54" y="366"/>
                      <a:pt x="57" y="369"/>
                    </a:cubicBezTo>
                    <a:cubicBezTo>
                      <a:pt x="72" y="384"/>
                      <a:pt x="72" y="384"/>
                      <a:pt x="72" y="384"/>
                    </a:cubicBezTo>
                    <a:cubicBezTo>
                      <a:pt x="75" y="387"/>
                      <a:pt x="80" y="388"/>
                      <a:pt x="84" y="385"/>
                    </a:cubicBezTo>
                    <a:cubicBezTo>
                      <a:pt x="111" y="365"/>
                      <a:pt x="111" y="365"/>
                      <a:pt x="111" y="365"/>
                    </a:cubicBezTo>
                    <a:cubicBezTo>
                      <a:pt x="117" y="370"/>
                      <a:pt x="123" y="374"/>
                      <a:pt x="130" y="378"/>
                    </a:cubicBezTo>
                    <a:cubicBezTo>
                      <a:pt x="122" y="411"/>
                      <a:pt x="122" y="411"/>
                      <a:pt x="122" y="411"/>
                    </a:cubicBezTo>
                    <a:cubicBezTo>
                      <a:pt x="121" y="415"/>
                      <a:pt x="123" y="419"/>
                      <a:pt x="127" y="421"/>
                    </a:cubicBezTo>
                    <a:cubicBezTo>
                      <a:pt x="147" y="429"/>
                      <a:pt x="147" y="429"/>
                      <a:pt x="147" y="429"/>
                    </a:cubicBezTo>
                    <a:cubicBezTo>
                      <a:pt x="151" y="431"/>
                      <a:pt x="156" y="429"/>
                      <a:pt x="158" y="425"/>
                    </a:cubicBezTo>
                    <a:cubicBezTo>
                      <a:pt x="175" y="397"/>
                      <a:pt x="175" y="397"/>
                      <a:pt x="175" y="397"/>
                    </a:cubicBezTo>
                    <a:cubicBezTo>
                      <a:pt x="182" y="398"/>
                      <a:pt x="189" y="400"/>
                      <a:pt x="196" y="401"/>
                    </a:cubicBezTo>
                    <a:cubicBezTo>
                      <a:pt x="201" y="434"/>
                      <a:pt x="201" y="434"/>
                      <a:pt x="201" y="434"/>
                    </a:cubicBezTo>
                    <a:cubicBezTo>
                      <a:pt x="201" y="438"/>
                      <a:pt x="205" y="441"/>
                      <a:pt x="209" y="441"/>
                    </a:cubicBezTo>
                    <a:cubicBezTo>
                      <a:pt x="232" y="441"/>
                      <a:pt x="232" y="441"/>
                      <a:pt x="232" y="441"/>
                    </a:cubicBezTo>
                    <a:cubicBezTo>
                      <a:pt x="236" y="441"/>
                      <a:pt x="240" y="438"/>
                      <a:pt x="240" y="434"/>
                    </a:cubicBezTo>
                    <a:cubicBezTo>
                      <a:pt x="245" y="401"/>
                      <a:pt x="245" y="401"/>
                      <a:pt x="245" y="401"/>
                    </a:cubicBezTo>
                    <a:cubicBezTo>
                      <a:pt x="253" y="400"/>
                      <a:pt x="260" y="398"/>
                      <a:pt x="268" y="396"/>
                    </a:cubicBezTo>
                    <a:cubicBezTo>
                      <a:pt x="285" y="425"/>
                      <a:pt x="285" y="425"/>
                      <a:pt x="285" y="425"/>
                    </a:cubicBezTo>
                    <a:cubicBezTo>
                      <a:pt x="287" y="428"/>
                      <a:pt x="292" y="430"/>
                      <a:pt x="296" y="428"/>
                    </a:cubicBezTo>
                    <a:cubicBezTo>
                      <a:pt x="316" y="420"/>
                      <a:pt x="316" y="420"/>
                      <a:pt x="316" y="420"/>
                    </a:cubicBezTo>
                    <a:cubicBezTo>
                      <a:pt x="320" y="418"/>
                      <a:pt x="322" y="414"/>
                      <a:pt x="321" y="410"/>
                    </a:cubicBezTo>
                    <a:cubicBezTo>
                      <a:pt x="313" y="377"/>
                      <a:pt x="313" y="377"/>
                      <a:pt x="313" y="377"/>
                    </a:cubicBezTo>
                    <a:cubicBezTo>
                      <a:pt x="319" y="373"/>
                      <a:pt x="325" y="369"/>
                      <a:pt x="331" y="365"/>
                    </a:cubicBezTo>
                    <a:cubicBezTo>
                      <a:pt x="357" y="385"/>
                      <a:pt x="357" y="385"/>
                      <a:pt x="357" y="385"/>
                    </a:cubicBezTo>
                    <a:cubicBezTo>
                      <a:pt x="361" y="388"/>
                      <a:pt x="366" y="387"/>
                      <a:pt x="369" y="384"/>
                    </a:cubicBezTo>
                    <a:cubicBezTo>
                      <a:pt x="385" y="369"/>
                      <a:pt x="385" y="369"/>
                      <a:pt x="385" y="369"/>
                    </a:cubicBezTo>
                    <a:cubicBezTo>
                      <a:pt x="387" y="366"/>
                      <a:pt x="388" y="361"/>
                      <a:pt x="385" y="357"/>
                    </a:cubicBezTo>
                    <a:cubicBezTo>
                      <a:pt x="365" y="331"/>
                      <a:pt x="365" y="331"/>
                      <a:pt x="365" y="331"/>
                    </a:cubicBezTo>
                    <a:cubicBezTo>
                      <a:pt x="370" y="324"/>
                      <a:pt x="374" y="318"/>
                      <a:pt x="378" y="311"/>
                    </a:cubicBezTo>
                    <a:cubicBezTo>
                      <a:pt x="411" y="319"/>
                      <a:pt x="411" y="319"/>
                      <a:pt x="411" y="319"/>
                    </a:cubicBezTo>
                    <a:cubicBezTo>
                      <a:pt x="415" y="320"/>
                      <a:pt x="419" y="318"/>
                      <a:pt x="421" y="314"/>
                    </a:cubicBezTo>
                    <a:cubicBezTo>
                      <a:pt x="429" y="294"/>
                      <a:pt x="429" y="294"/>
                      <a:pt x="429" y="294"/>
                    </a:cubicBezTo>
                    <a:cubicBezTo>
                      <a:pt x="431" y="290"/>
                      <a:pt x="429" y="285"/>
                      <a:pt x="426" y="283"/>
                    </a:cubicBezTo>
                    <a:cubicBezTo>
                      <a:pt x="397" y="266"/>
                      <a:pt x="397" y="266"/>
                      <a:pt x="397" y="266"/>
                    </a:cubicBezTo>
                    <a:cubicBezTo>
                      <a:pt x="398" y="259"/>
                      <a:pt x="400" y="252"/>
                      <a:pt x="401" y="245"/>
                    </a:cubicBezTo>
                    <a:cubicBezTo>
                      <a:pt x="434" y="240"/>
                      <a:pt x="434" y="240"/>
                      <a:pt x="434" y="240"/>
                    </a:cubicBezTo>
                    <a:cubicBezTo>
                      <a:pt x="438" y="240"/>
                      <a:pt x="441" y="236"/>
                      <a:pt x="441" y="232"/>
                    </a:cubicBezTo>
                    <a:close/>
                    <a:moveTo>
                      <a:pt x="361" y="220"/>
                    </a:moveTo>
                    <a:cubicBezTo>
                      <a:pt x="361" y="238"/>
                      <a:pt x="356" y="256"/>
                      <a:pt x="356" y="256"/>
                    </a:cubicBezTo>
                    <a:cubicBezTo>
                      <a:pt x="354" y="264"/>
                      <a:pt x="346" y="267"/>
                      <a:pt x="339" y="263"/>
                    </a:cubicBezTo>
                    <a:cubicBezTo>
                      <a:pt x="284" y="228"/>
                      <a:pt x="284" y="228"/>
                      <a:pt x="284" y="228"/>
                    </a:cubicBezTo>
                    <a:cubicBezTo>
                      <a:pt x="277" y="224"/>
                      <a:pt x="277" y="217"/>
                      <a:pt x="284" y="213"/>
                    </a:cubicBezTo>
                    <a:cubicBezTo>
                      <a:pt x="339" y="178"/>
                      <a:pt x="339" y="178"/>
                      <a:pt x="339" y="178"/>
                    </a:cubicBezTo>
                    <a:cubicBezTo>
                      <a:pt x="346" y="174"/>
                      <a:pt x="354" y="177"/>
                      <a:pt x="356" y="185"/>
                    </a:cubicBezTo>
                    <a:cubicBezTo>
                      <a:pt x="356" y="185"/>
                      <a:pt x="361" y="203"/>
                      <a:pt x="361" y="220"/>
                    </a:cubicBezTo>
                    <a:close/>
                    <a:moveTo>
                      <a:pt x="321" y="321"/>
                    </a:moveTo>
                    <a:cubicBezTo>
                      <a:pt x="308" y="333"/>
                      <a:pt x="292" y="343"/>
                      <a:pt x="292" y="343"/>
                    </a:cubicBezTo>
                    <a:cubicBezTo>
                      <a:pt x="285" y="347"/>
                      <a:pt x="277" y="343"/>
                      <a:pt x="275" y="335"/>
                    </a:cubicBezTo>
                    <a:cubicBezTo>
                      <a:pt x="260" y="272"/>
                      <a:pt x="260" y="272"/>
                      <a:pt x="260" y="272"/>
                    </a:cubicBezTo>
                    <a:cubicBezTo>
                      <a:pt x="258" y="264"/>
                      <a:pt x="263" y="259"/>
                      <a:pt x="271" y="260"/>
                    </a:cubicBezTo>
                    <a:cubicBezTo>
                      <a:pt x="335" y="276"/>
                      <a:pt x="335" y="276"/>
                      <a:pt x="335" y="276"/>
                    </a:cubicBezTo>
                    <a:cubicBezTo>
                      <a:pt x="343" y="278"/>
                      <a:pt x="346" y="285"/>
                      <a:pt x="342" y="292"/>
                    </a:cubicBezTo>
                    <a:cubicBezTo>
                      <a:pt x="342" y="292"/>
                      <a:pt x="333" y="309"/>
                      <a:pt x="321" y="321"/>
                    </a:cubicBezTo>
                    <a:close/>
                    <a:moveTo>
                      <a:pt x="178" y="341"/>
                    </a:moveTo>
                    <a:cubicBezTo>
                      <a:pt x="213" y="285"/>
                      <a:pt x="213" y="285"/>
                      <a:pt x="213" y="285"/>
                    </a:cubicBezTo>
                    <a:cubicBezTo>
                      <a:pt x="217" y="278"/>
                      <a:pt x="224" y="278"/>
                      <a:pt x="228" y="285"/>
                    </a:cubicBezTo>
                    <a:cubicBezTo>
                      <a:pt x="263" y="341"/>
                      <a:pt x="263" y="341"/>
                      <a:pt x="263" y="341"/>
                    </a:cubicBezTo>
                    <a:cubicBezTo>
                      <a:pt x="267" y="348"/>
                      <a:pt x="264" y="356"/>
                      <a:pt x="256" y="358"/>
                    </a:cubicBezTo>
                    <a:cubicBezTo>
                      <a:pt x="256" y="358"/>
                      <a:pt x="238" y="363"/>
                      <a:pt x="221" y="363"/>
                    </a:cubicBezTo>
                    <a:cubicBezTo>
                      <a:pt x="203" y="363"/>
                      <a:pt x="185" y="358"/>
                      <a:pt x="185" y="358"/>
                    </a:cubicBezTo>
                    <a:cubicBezTo>
                      <a:pt x="177" y="356"/>
                      <a:pt x="174" y="348"/>
                      <a:pt x="178" y="341"/>
                    </a:cubicBezTo>
                    <a:close/>
                    <a:moveTo>
                      <a:pt x="221" y="255"/>
                    </a:moveTo>
                    <a:cubicBezTo>
                      <a:pt x="202" y="255"/>
                      <a:pt x="186" y="240"/>
                      <a:pt x="186" y="220"/>
                    </a:cubicBezTo>
                    <a:cubicBezTo>
                      <a:pt x="186" y="201"/>
                      <a:pt x="202" y="186"/>
                      <a:pt x="221" y="186"/>
                    </a:cubicBezTo>
                    <a:cubicBezTo>
                      <a:pt x="240" y="186"/>
                      <a:pt x="255" y="201"/>
                      <a:pt x="255" y="220"/>
                    </a:cubicBezTo>
                    <a:cubicBezTo>
                      <a:pt x="255" y="240"/>
                      <a:pt x="240" y="255"/>
                      <a:pt x="221" y="255"/>
                    </a:cubicBezTo>
                    <a:close/>
                    <a:moveTo>
                      <a:pt x="120" y="322"/>
                    </a:moveTo>
                    <a:cubicBezTo>
                      <a:pt x="108" y="310"/>
                      <a:pt x="99" y="294"/>
                      <a:pt x="99" y="294"/>
                    </a:cubicBezTo>
                    <a:cubicBezTo>
                      <a:pt x="95" y="286"/>
                      <a:pt x="98" y="279"/>
                      <a:pt x="106" y="277"/>
                    </a:cubicBezTo>
                    <a:cubicBezTo>
                      <a:pt x="170" y="262"/>
                      <a:pt x="170" y="262"/>
                      <a:pt x="170" y="262"/>
                    </a:cubicBezTo>
                    <a:cubicBezTo>
                      <a:pt x="178" y="260"/>
                      <a:pt x="182" y="265"/>
                      <a:pt x="181" y="273"/>
                    </a:cubicBezTo>
                    <a:cubicBezTo>
                      <a:pt x="165" y="337"/>
                      <a:pt x="165" y="337"/>
                      <a:pt x="165" y="337"/>
                    </a:cubicBezTo>
                    <a:cubicBezTo>
                      <a:pt x="163" y="345"/>
                      <a:pt x="156" y="348"/>
                      <a:pt x="149" y="344"/>
                    </a:cubicBezTo>
                    <a:cubicBezTo>
                      <a:pt x="149" y="344"/>
                      <a:pt x="133" y="335"/>
                      <a:pt x="120" y="322"/>
                    </a:cubicBezTo>
                    <a:close/>
                    <a:moveTo>
                      <a:pt x="100" y="180"/>
                    </a:moveTo>
                    <a:cubicBezTo>
                      <a:pt x="156" y="215"/>
                      <a:pt x="156" y="215"/>
                      <a:pt x="156" y="215"/>
                    </a:cubicBezTo>
                    <a:cubicBezTo>
                      <a:pt x="163" y="219"/>
                      <a:pt x="163" y="226"/>
                      <a:pt x="156" y="230"/>
                    </a:cubicBezTo>
                    <a:cubicBezTo>
                      <a:pt x="100" y="264"/>
                      <a:pt x="100" y="264"/>
                      <a:pt x="100" y="264"/>
                    </a:cubicBezTo>
                    <a:cubicBezTo>
                      <a:pt x="93" y="269"/>
                      <a:pt x="85" y="266"/>
                      <a:pt x="83" y="258"/>
                    </a:cubicBezTo>
                    <a:cubicBezTo>
                      <a:pt x="83" y="258"/>
                      <a:pt x="78" y="240"/>
                      <a:pt x="78" y="222"/>
                    </a:cubicBezTo>
                    <a:cubicBezTo>
                      <a:pt x="78" y="205"/>
                      <a:pt x="83" y="187"/>
                      <a:pt x="83" y="187"/>
                    </a:cubicBezTo>
                    <a:cubicBezTo>
                      <a:pt x="85" y="179"/>
                      <a:pt x="93" y="176"/>
                      <a:pt x="100" y="180"/>
                    </a:cubicBezTo>
                    <a:close/>
                    <a:moveTo>
                      <a:pt x="119" y="122"/>
                    </a:moveTo>
                    <a:cubicBezTo>
                      <a:pt x="131" y="109"/>
                      <a:pt x="148" y="100"/>
                      <a:pt x="148" y="100"/>
                    </a:cubicBezTo>
                    <a:cubicBezTo>
                      <a:pt x="155" y="96"/>
                      <a:pt x="162" y="100"/>
                      <a:pt x="164" y="108"/>
                    </a:cubicBezTo>
                    <a:cubicBezTo>
                      <a:pt x="179" y="171"/>
                      <a:pt x="179" y="171"/>
                      <a:pt x="179" y="171"/>
                    </a:cubicBezTo>
                    <a:cubicBezTo>
                      <a:pt x="181" y="179"/>
                      <a:pt x="176" y="184"/>
                      <a:pt x="168" y="182"/>
                    </a:cubicBezTo>
                    <a:cubicBezTo>
                      <a:pt x="104" y="167"/>
                      <a:pt x="104" y="167"/>
                      <a:pt x="104" y="167"/>
                    </a:cubicBezTo>
                    <a:cubicBezTo>
                      <a:pt x="96" y="165"/>
                      <a:pt x="93" y="158"/>
                      <a:pt x="97" y="151"/>
                    </a:cubicBezTo>
                    <a:cubicBezTo>
                      <a:pt x="97" y="151"/>
                      <a:pt x="106" y="134"/>
                      <a:pt x="119" y="122"/>
                    </a:cubicBezTo>
                    <a:close/>
                    <a:moveTo>
                      <a:pt x="261" y="102"/>
                    </a:moveTo>
                    <a:cubicBezTo>
                      <a:pt x="227" y="157"/>
                      <a:pt x="227" y="157"/>
                      <a:pt x="227" y="157"/>
                    </a:cubicBezTo>
                    <a:cubicBezTo>
                      <a:pt x="222" y="164"/>
                      <a:pt x="215" y="164"/>
                      <a:pt x="211" y="157"/>
                    </a:cubicBezTo>
                    <a:cubicBezTo>
                      <a:pt x="177" y="102"/>
                      <a:pt x="177" y="102"/>
                      <a:pt x="177" y="102"/>
                    </a:cubicBezTo>
                    <a:cubicBezTo>
                      <a:pt x="172" y="95"/>
                      <a:pt x="175" y="87"/>
                      <a:pt x="183" y="85"/>
                    </a:cubicBezTo>
                    <a:cubicBezTo>
                      <a:pt x="183" y="85"/>
                      <a:pt x="201" y="80"/>
                      <a:pt x="219" y="80"/>
                    </a:cubicBezTo>
                    <a:cubicBezTo>
                      <a:pt x="236" y="80"/>
                      <a:pt x="254" y="85"/>
                      <a:pt x="254" y="85"/>
                    </a:cubicBezTo>
                    <a:cubicBezTo>
                      <a:pt x="262" y="87"/>
                      <a:pt x="265" y="95"/>
                      <a:pt x="261" y="102"/>
                    </a:cubicBezTo>
                    <a:close/>
                    <a:moveTo>
                      <a:pt x="319" y="121"/>
                    </a:moveTo>
                    <a:cubicBezTo>
                      <a:pt x="332" y="133"/>
                      <a:pt x="341" y="149"/>
                      <a:pt x="341" y="149"/>
                    </a:cubicBezTo>
                    <a:cubicBezTo>
                      <a:pt x="345" y="156"/>
                      <a:pt x="342" y="164"/>
                      <a:pt x="334" y="166"/>
                    </a:cubicBezTo>
                    <a:cubicBezTo>
                      <a:pt x="270" y="181"/>
                      <a:pt x="270" y="181"/>
                      <a:pt x="270" y="181"/>
                    </a:cubicBezTo>
                    <a:cubicBezTo>
                      <a:pt x="262" y="183"/>
                      <a:pt x="257" y="178"/>
                      <a:pt x="259" y="170"/>
                    </a:cubicBezTo>
                    <a:cubicBezTo>
                      <a:pt x="274" y="106"/>
                      <a:pt x="274" y="106"/>
                      <a:pt x="274" y="106"/>
                    </a:cubicBezTo>
                    <a:cubicBezTo>
                      <a:pt x="276" y="98"/>
                      <a:pt x="283" y="95"/>
                      <a:pt x="290" y="99"/>
                    </a:cubicBezTo>
                    <a:cubicBezTo>
                      <a:pt x="290" y="99"/>
                      <a:pt x="307" y="108"/>
                      <a:pt x="319" y="121"/>
                    </a:cubicBezTo>
                    <a:close/>
                  </a:path>
                </a:pathLst>
              </a:custGeom>
              <a:solidFill>
                <a:srgbClr val="FFB900"/>
              </a:solidFill>
              <a:ln>
                <a:noFill/>
              </a:ln>
            </p:spPr>
            <p:txBody>
              <a:bodyPr vert="horz" wrap="square" lIns="91440" tIns="45720" rIns="91440" bIns="45720" numCol="1" anchor="t" anchorCtr="0" compatLnSpc="1">
                <a:prstTxWarp prst="textNoShape">
                  <a:avLst/>
                </a:prstTxWarp>
              </a:bodyPr>
              <a:lstStyle/>
              <a:p>
                <a:endParaRPr lang="en-US" sz="2400"/>
              </a:p>
            </p:txBody>
          </p:sp>
          <p:sp>
            <p:nvSpPr>
              <p:cNvPr id="17" name="Freeform 8"/>
              <p:cNvSpPr>
                <a:spLocks/>
              </p:cNvSpPr>
              <p:nvPr userDrawn="1"/>
            </p:nvSpPr>
            <p:spPr bwMode="auto">
              <a:xfrm>
                <a:off x="8040688" y="7580313"/>
                <a:ext cx="2109787" cy="2235200"/>
              </a:xfrm>
              <a:custGeom>
                <a:avLst/>
                <a:gdLst>
                  <a:gd name="T0" fmla="*/ 516 w 601"/>
                  <a:gd name="T1" fmla="*/ 0 h 635"/>
                  <a:gd name="T2" fmla="*/ 296 w 601"/>
                  <a:gd name="T3" fmla="*/ 208 h 635"/>
                  <a:gd name="T4" fmla="*/ 220 w 601"/>
                  <a:gd name="T5" fmla="*/ 195 h 635"/>
                  <a:gd name="T6" fmla="*/ 0 w 601"/>
                  <a:gd name="T7" fmla="*/ 415 h 635"/>
                  <a:gd name="T8" fmla="*/ 220 w 601"/>
                  <a:gd name="T9" fmla="*/ 635 h 635"/>
                  <a:gd name="T10" fmla="*/ 601 w 601"/>
                  <a:gd name="T11" fmla="*/ 635 h 635"/>
                  <a:gd name="T12" fmla="*/ 601 w 601"/>
                  <a:gd name="T13" fmla="*/ 17 h 635"/>
                  <a:gd name="T14" fmla="*/ 516 w 601"/>
                  <a:gd name="T15" fmla="*/ 0 h 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635">
                    <a:moveTo>
                      <a:pt x="516" y="0"/>
                    </a:moveTo>
                    <a:cubicBezTo>
                      <a:pt x="398" y="0"/>
                      <a:pt x="302" y="92"/>
                      <a:pt x="296" y="208"/>
                    </a:cubicBezTo>
                    <a:cubicBezTo>
                      <a:pt x="272" y="200"/>
                      <a:pt x="247" y="195"/>
                      <a:pt x="220" y="195"/>
                    </a:cubicBezTo>
                    <a:cubicBezTo>
                      <a:pt x="99" y="195"/>
                      <a:pt x="0" y="293"/>
                      <a:pt x="0" y="415"/>
                    </a:cubicBezTo>
                    <a:cubicBezTo>
                      <a:pt x="0" y="536"/>
                      <a:pt x="99" y="635"/>
                      <a:pt x="220" y="635"/>
                    </a:cubicBezTo>
                    <a:cubicBezTo>
                      <a:pt x="601" y="635"/>
                      <a:pt x="601" y="635"/>
                      <a:pt x="601" y="635"/>
                    </a:cubicBezTo>
                    <a:cubicBezTo>
                      <a:pt x="601" y="17"/>
                      <a:pt x="601" y="17"/>
                      <a:pt x="601" y="17"/>
                    </a:cubicBezTo>
                    <a:cubicBezTo>
                      <a:pt x="575" y="6"/>
                      <a:pt x="546" y="0"/>
                      <a:pt x="5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18" name="Freeform 9"/>
              <p:cNvSpPr>
                <a:spLocks/>
              </p:cNvSpPr>
              <p:nvPr userDrawn="1"/>
            </p:nvSpPr>
            <p:spPr bwMode="auto">
              <a:xfrm>
                <a:off x="12195175" y="7151688"/>
                <a:ext cx="2590800" cy="2663825"/>
              </a:xfrm>
              <a:custGeom>
                <a:avLst/>
                <a:gdLst>
                  <a:gd name="T0" fmla="*/ 738 w 738"/>
                  <a:gd name="T1" fmla="*/ 537 h 757"/>
                  <a:gd name="T2" fmla="*/ 518 w 738"/>
                  <a:gd name="T3" fmla="*/ 317 h 757"/>
                  <a:gd name="T4" fmla="*/ 495 w 738"/>
                  <a:gd name="T5" fmla="*/ 318 h 757"/>
                  <a:gd name="T6" fmla="*/ 518 w 738"/>
                  <a:gd name="T7" fmla="*/ 221 h 757"/>
                  <a:gd name="T8" fmla="*/ 297 w 738"/>
                  <a:gd name="T9" fmla="*/ 0 h 757"/>
                  <a:gd name="T10" fmla="*/ 79 w 738"/>
                  <a:gd name="T11" fmla="*/ 194 h 757"/>
                  <a:gd name="T12" fmla="*/ 0 w 738"/>
                  <a:gd name="T13" fmla="*/ 139 h 757"/>
                  <a:gd name="T14" fmla="*/ 0 w 738"/>
                  <a:gd name="T15" fmla="*/ 757 h 757"/>
                  <a:gd name="T16" fmla="*/ 518 w 738"/>
                  <a:gd name="T17" fmla="*/ 757 h 757"/>
                  <a:gd name="T18" fmla="*/ 738 w 738"/>
                  <a:gd name="T19" fmla="*/ 537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757">
                    <a:moveTo>
                      <a:pt x="738" y="537"/>
                    </a:moveTo>
                    <a:cubicBezTo>
                      <a:pt x="738" y="415"/>
                      <a:pt x="639" y="317"/>
                      <a:pt x="518" y="317"/>
                    </a:cubicBezTo>
                    <a:cubicBezTo>
                      <a:pt x="510" y="317"/>
                      <a:pt x="502" y="317"/>
                      <a:pt x="495" y="318"/>
                    </a:cubicBezTo>
                    <a:cubicBezTo>
                      <a:pt x="509" y="289"/>
                      <a:pt x="518" y="256"/>
                      <a:pt x="518" y="221"/>
                    </a:cubicBezTo>
                    <a:cubicBezTo>
                      <a:pt x="518" y="99"/>
                      <a:pt x="419" y="0"/>
                      <a:pt x="297" y="0"/>
                    </a:cubicBezTo>
                    <a:cubicBezTo>
                      <a:pt x="185" y="0"/>
                      <a:pt x="92" y="85"/>
                      <a:pt x="79" y="194"/>
                    </a:cubicBezTo>
                    <a:cubicBezTo>
                      <a:pt x="57" y="171"/>
                      <a:pt x="31" y="151"/>
                      <a:pt x="0" y="139"/>
                    </a:cubicBezTo>
                    <a:cubicBezTo>
                      <a:pt x="0" y="757"/>
                      <a:pt x="0" y="757"/>
                      <a:pt x="0" y="757"/>
                    </a:cubicBezTo>
                    <a:cubicBezTo>
                      <a:pt x="518" y="757"/>
                      <a:pt x="518" y="757"/>
                      <a:pt x="518" y="757"/>
                    </a:cubicBezTo>
                    <a:cubicBezTo>
                      <a:pt x="639" y="757"/>
                      <a:pt x="738" y="658"/>
                      <a:pt x="738" y="5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grpSp>
        <p:sp>
          <p:nvSpPr>
            <p:cNvPr id="19" name="Freeform 42"/>
            <p:cNvSpPr>
              <a:spLocks/>
            </p:cNvSpPr>
            <p:nvPr userDrawn="1"/>
          </p:nvSpPr>
          <p:spPr bwMode="auto">
            <a:xfrm>
              <a:off x="8716653" y="1485604"/>
              <a:ext cx="1403969" cy="840253"/>
            </a:xfrm>
            <a:custGeom>
              <a:avLst/>
              <a:gdLst>
                <a:gd name="T0" fmla="*/ 218 w 242"/>
                <a:gd name="T1" fmla="*/ 72 h 145"/>
                <a:gd name="T2" fmla="*/ 178 w 242"/>
                <a:gd name="T3" fmla="*/ 41 h 145"/>
                <a:gd name="T4" fmla="*/ 178 w 242"/>
                <a:gd name="T5" fmla="*/ 41 h 145"/>
                <a:gd name="T6" fmla="*/ 178 w 242"/>
                <a:gd name="T7" fmla="*/ 41 h 145"/>
                <a:gd name="T8" fmla="*/ 137 w 242"/>
                <a:gd name="T9" fmla="*/ 0 h 145"/>
                <a:gd name="T10" fmla="*/ 100 w 242"/>
                <a:gd name="T11" fmla="*/ 21 h 145"/>
                <a:gd name="T12" fmla="*/ 87 w 242"/>
                <a:gd name="T13" fmla="*/ 19 h 145"/>
                <a:gd name="T14" fmla="*/ 49 w 242"/>
                <a:gd name="T15" fmla="*/ 58 h 145"/>
                <a:gd name="T16" fmla="*/ 49 w 242"/>
                <a:gd name="T17" fmla="*/ 58 h 145"/>
                <a:gd name="T18" fmla="*/ 44 w 242"/>
                <a:gd name="T19" fmla="*/ 58 h 145"/>
                <a:gd name="T20" fmla="*/ 0 w 242"/>
                <a:gd name="T21" fmla="*/ 101 h 145"/>
                <a:gd name="T22" fmla="*/ 44 w 242"/>
                <a:gd name="T23" fmla="*/ 145 h 145"/>
                <a:gd name="T24" fmla="*/ 204 w 242"/>
                <a:gd name="T25" fmla="*/ 145 h 145"/>
                <a:gd name="T26" fmla="*/ 242 w 242"/>
                <a:gd name="T27" fmla="*/ 107 h 145"/>
                <a:gd name="T28" fmla="*/ 218 w 242"/>
                <a:gd name="T2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145">
                  <a:moveTo>
                    <a:pt x="218" y="72"/>
                  </a:moveTo>
                  <a:cubicBezTo>
                    <a:pt x="213" y="54"/>
                    <a:pt x="197" y="41"/>
                    <a:pt x="178" y="41"/>
                  </a:cubicBezTo>
                  <a:cubicBezTo>
                    <a:pt x="178" y="41"/>
                    <a:pt x="178" y="41"/>
                    <a:pt x="178" y="41"/>
                  </a:cubicBezTo>
                  <a:cubicBezTo>
                    <a:pt x="178" y="41"/>
                    <a:pt x="178" y="41"/>
                    <a:pt x="178" y="41"/>
                  </a:cubicBezTo>
                  <a:cubicBezTo>
                    <a:pt x="178" y="18"/>
                    <a:pt x="159" y="0"/>
                    <a:pt x="137" y="0"/>
                  </a:cubicBezTo>
                  <a:cubicBezTo>
                    <a:pt x="121" y="0"/>
                    <a:pt x="107" y="8"/>
                    <a:pt x="100" y="21"/>
                  </a:cubicBezTo>
                  <a:cubicBezTo>
                    <a:pt x="96" y="20"/>
                    <a:pt x="92" y="19"/>
                    <a:pt x="87" y="19"/>
                  </a:cubicBezTo>
                  <a:cubicBezTo>
                    <a:pt x="66" y="19"/>
                    <a:pt x="49" y="36"/>
                    <a:pt x="49" y="58"/>
                  </a:cubicBezTo>
                  <a:cubicBezTo>
                    <a:pt x="49" y="58"/>
                    <a:pt x="49" y="58"/>
                    <a:pt x="49" y="58"/>
                  </a:cubicBezTo>
                  <a:cubicBezTo>
                    <a:pt x="47" y="58"/>
                    <a:pt x="45" y="58"/>
                    <a:pt x="44" y="58"/>
                  </a:cubicBezTo>
                  <a:cubicBezTo>
                    <a:pt x="19" y="58"/>
                    <a:pt x="0" y="77"/>
                    <a:pt x="0" y="101"/>
                  </a:cubicBezTo>
                  <a:cubicBezTo>
                    <a:pt x="0" y="125"/>
                    <a:pt x="19" y="145"/>
                    <a:pt x="44" y="145"/>
                  </a:cubicBezTo>
                  <a:cubicBezTo>
                    <a:pt x="204" y="145"/>
                    <a:pt x="204" y="145"/>
                    <a:pt x="204" y="145"/>
                  </a:cubicBezTo>
                  <a:cubicBezTo>
                    <a:pt x="225" y="145"/>
                    <a:pt x="242" y="128"/>
                    <a:pt x="242" y="107"/>
                  </a:cubicBezTo>
                  <a:cubicBezTo>
                    <a:pt x="242" y="91"/>
                    <a:pt x="232" y="78"/>
                    <a:pt x="218" y="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a:p>
          </p:txBody>
        </p:sp>
        <p:sp>
          <p:nvSpPr>
            <p:cNvPr id="20" name="Freeform 19"/>
            <p:cNvSpPr>
              <a:spLocks/>
            </p:cNvSpPr>
            <p:nvPr userDrawn="1"/>
          </p:nvSpPr>
          <p:spPr bwMode="auto">
            <a:xfrm flipH="1">
              <a:off x="7542827" y="2325857"/>
              <a:ext cx="731512" cy="297301"/>
            </a:xfrm>
            <a:custGeom>
              <a:avLst/>
              <a:gdLst>
                <a:gd name="T0" fmla="*/ 621 w 696"/>
                <a:gd name="T1" fmla="*/ 132 h 281"/>
                <a:gd name="T2" fmla="*/ 609 w 696"/>
                <a:gd name="T3" fmla="*/ 133 h 281"/>
                <a:gd name="T4" fmla="*/ 469 w 696"/>
                <a:gd name="T5" fmla="*/ 0 h 281"/>
                <a:gd name="T6" fmla="*/ 333 w 696"/>
                <a:gd name="T7" fmla="*/ 104 h 281"/>
                <a:gd name="T8" fmla="*/ 258 w 696"/>
                <a:gd name="T9" fmla="*/ 73 h 281"/>
                <a:gd name="T10" fmla="*/ 155 w 696"/>
                <a:gd name="T11" fmla="*/ 167 h 281"/>
                <a:gd name="T12" fmla="*/ 105 w 696"/>
                <a:gd name="T13" fmla="*/ 190 h 281"/>
                <a:gd name="T14" fmla="*/ 58 w 696"/>
                <a:gd name="T15" fmla="*/ 166 h 281"/>
                <a:gd name="T16" fmla="*/ 0 w 696"/>
                <a:gd name="T17" fmla="*/ 224 h 281"/>
                <a:gd name="T18" fmla="*/ 58 w 696"/>
                <a:gd name="T19" fmla="*/ 281 h 281"/>
                <a:gd name="T20" fmla="*/ 74 w 696"/>
                <a:gd name="T21" fmla="*/ 281 h 281"/>
                <a:gd name="T22" fmla="*/ 264 w 696"/>
                <a:gd name="T23" fmla="*/ 281 h 281"/>
                <a:gd name="T24" fmla="*/ 370 w 696"/>
                <a:gd name="T25" fmla="*/ 281 h 281"/>
                <a:gd name="T26" fmla="*/ 626 w 696"/>
                <a:gd name="T27" fmla="*/ 281 h 281"/>
                <a:gd name="T28" fmla="*/ 626 w 696"/>
                <a:gd name="T29" fmla="*/ 281 h 281"/>
                <a:gd name="T30" fmla="*/ 696 w 696"/>
                <a:gd name="T31" fmla="*/ 207 h 281"/>
                <a:gd name="T32" fmla="*/ 621 w 696"/>
                <a:gd name="T33" fmla="*/ 1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6" h="281">
                  <a:moveTo>
                    <a:pt x="621" y="132"/>
                  </a:moveTo>
                  <a:cubicBezTo>
                    <a:pt x="617" y="132"/>
                    <a:pt x="613" y="133"/>
                    <a:pt x="609" y="133"/>
                  </a:cubicBezTo>
                  <a:cubicBezTo>
                    <a:pt x="606" y="59"/>
                    <a:pt x="544" y="0"/>
                    <a:pt x="469" y="0"/>
                  </a:cubicBezTo>
                  <a:cubicBezTo>
                    <a:pt x="403" y="0"/>
                    <a:pt x="349" y="44"/>
                    <a:pt x="333" y="104"/>
                  </a:cubicBezTo>
                  <a:cubicBezTo>
                    <a:pt x="314" y="85"/>
                    <a:pt x="287" y="73"/>
                    <a:pt x="258" y="73"/>
                  </a:cubicBezTo>
                  <a:cubicBezTo>
                    <a:pt x="204" y="73"/>
                    <a:pt x="160" y="114"/>
                    <a:pt x="155" y="167"/>
                  </a:cubicBezTo>
                  <a:cubicBezTo>
                    <a:pt x="136" y="170"/>
                    <a:pt x="119" y="178"/>
                    <a:pt x="105" y="190"/>
                  </a:cubicBezTo>
                  <a:cubicBezTo>
                    <a:pt x="95" y="175"/>
                    <a:pt x="78" y="166"/>
                    <a:pt x="58" y="166"/>
                  </a:cubicBezTo>
                  <a:cubicBezTo>
                    <a:pt x="26" y="166"/>
                    <a:pt x="0" y="192"/>
                    <a:pt x="0" y="224"/>
                  </a:cubicBezTo>
                  <a:cubicBezTo>
                    <a:pt x="0" y="256"/>
                    <a:pt x="26" y="281"/>
                    <a:pt x="58" y="281"/>
                  </a:cubicBezTo>
                  <a:cubicBezTo>
                    <a:pt x="74" y="281"/>
                    <a:pt x="74" y="281"/>
                    <a:pt x="74" y="281"/>
                  </a:cubicBezTo>
                  <a:cubicBezTo>
                    <a:pt x="264" y="281"/>
                    <a:pt x="264" y="281"/>
                    <a:pt x="264" y="281"/>
                  </a:cubicBezTo>
                  <a:cubicBezTo>
                    <a:pt x="370" y="281"/>
                    <a:pt x="370" y="281"/>
                    <a:pt x="370" y="281"/>
                  </a:cubicBezTo>
                  <a:cubicBezTo>
                    <a:pt x="626" y="281"/>
                    <a:pt x="626" y="281"/>
                    <a:pt x="626" y="281"/>
                  </a:cubicBezTo>
                  <a:cubicBezTo>
                    <a:pt x="626" y="281"/>
                    <a:pt x="626" y="281"/>
                    <a:pt x="626" y="281"/>
                  </a:cubicBezTo>
                  <a:cubicBezTo>
                    <a:pt x="665" y="279"/>
                    <a:pt x="696" y="247"/>
                    <a:pt x="696" y="207"/>
                  </a:cubicBezTo>
                  <a:cubicBezTo>
                    <a:pt x="696" y="166"/>
                    <a:pt x="662" y="132"/>
                    <a:pt x="621" y="13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96684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366168" y="3954457"/>
            <a:ext cx="8534037" cy="1830388"/>
          </a:xfrm>
          <a:noFill/>
        </p:spPr>
        <p:txBody>
          <a:bodyPr lIns="146304" tIns="109728" rIns="146304" bIns="109728">
            <a:noAutofit/>
          </a:bodyPr>
          <a:lstStyle>
            <a:lvl1pPr marL="0" indent="0">
              <a:spcBef>
                <a:spcPts val="0"/>
              </a:spcBef>
              <a:buNone/>
              <a:defRPr sz="3733" spc="0" baseline="0">
                <a:gradFill>
                  <a:gsLst>
                    <a:gs pos="0">
                      <a:schemeClr val="tx1"/>
                    </a:gs>
                    <a:gs pos="100000">
                      <a:schemeClr val="tx1"/>
                    </a:gs>
                  </a:gsLst>
                  <a:lin ang="5400000" scaled="0"/>
                </a:gradFill>
                <a:latin typeface="+mj-lt"/>
              </a:defRPr>
            </a:lvl1pPr>
          </a:lstStyle>
          <a:p>
            <a:pPr lvl="0"/>
            <a:r>
              <a:rPr lang="en-US"/>
              <a:t>Speaker Name</a:t>
            </a:r>
          </a:p>
        </p:txBody>
      </p:sp>
      <p:sp>
        <p:nvSpPr>
          <p:cNvPr id="9" name="Title 1"/>
          <p:cNvSpPr>
            <a:spLocks noGrp="1"/>
          </p:cNvSpPr>
          <p:nvPr>
            <p:ph type="title" hasCustomPrompt="1"/>
          </p:nvPr>
        </p:nvSpPr>
        <p:spPr>
          <a:xfrm>
            <a:off x="366168" y="2117165"/>
            <a:ext cx="9753185" cy="1837298"/>
          </a:xfrm>
          <a:noFill/>
        </p:spPr>
        <p:txBody>
          <a:bodyPr lIns="146304" tIns="91440" rIns="146304" bIns="91440" anchor="t" anchorCtr="0"/>
          <a:lstStyle>
            <a:lvl1pPr>
              <a:defRPr sz="6400" spc="-100" baseline="0">
                <a:gradFill>
                  <a:gsLst>
                    <a:gs pos="3333">
                      <a:schemeClr val="tx2"/>
                    </a:gs>
                    <a:gs pos="39000">
                      <a:schemeClr val="tx2"/>
                    </a:gs>
                  </a:gsLst>
                  <a:lin ang="5400000" scaled="0"/>
                </a:gradFill>
              </a:defRPr>
            </a:lvl1pPr>
          </a:lstStyle>
          <a:p>
            <a:r>
              <a:rPr lang="en-US"/>
              <a:t>Presentation 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609576" y="6240429"/>
            <a:ext cx="1707377" cy="274320"/>
          </a:xfrm>
          <a:prstGeom prst="rect">
            <a:avLst/>
          </a:prstGeom>
        </p:spPr>
      </p:pic>
    </p:spTree>
    <p:extLst>
      <p:ext uri="{BB962C8B-B14F-4D97-AF65-F5344CB8AC3E}">
        <p14:creationId xmlns:p14="http://schemas.microsoft.com/office/powerpoint/2010/main" val="295463432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6168" y="1212850"/>
            <a:ext cx="11702553" cy="2564933"/>
          </a:xfrm>
        </p:spPr>
        <p:txBody>
          <a:bodyPr lIns="164592" rIns="164592"/>
          <a:lstStyle>
            <a:lvl1pPr marL="0" indent="0">
              <a:buNone/>
              <a:defRPr sz="4800">
                <a:gradFill>
                  <a:gsLst>
                    <a:gs pos="1250">
                      <a:schemeClr val="tx2"/>
                    </a:gs>
                    <a:gs pos="99000">
                      <a:schemeClr val="tx2"/>
                    </a:gs>
                  </a:gsLst>
                  <a:lin ang="5400000" scaled="0"/>
                </a:gradFill>
              </a:defRPr>
            </a:lvl1pPr>
            <a:lvl2pPr marL="0" indent="0">
              <a:buFontTx/>
              <a:buNone/>
              <a:defRPr sz="2667"/>
            </a:lvl2pPr>
            <a:lvl3pPr marL="228564" indent="0">
              <a:buNone/>
              <a:defRPr/>
            </a:lvl3pPr>
            <a:lvl4pPr marL="457127" indent="0">
              <a:buNone/>
              <a:defRPr/>
            </a:lvl4pPr>
            <a:lvl5pPr marL="685691"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77720264"/>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366168" y="1212850"/>
            <a:ext cx="11702553" cy="2564933"/>
          </a:xfrm>
        </p:spPr>
        <p:txBody>
          <a:bodyPr lIns="164592" rIns="164592"/>
          <a:lstStyle>
            <a:lvl1pPr marL="0" indent="0">
              <a:buNone/>
              <a:defRPr>
                <a:gradFill>
                  <a:gsLst>
                    <a:gs pos="1250">
                      <a:schemeClr val="tx1"/>
                    </a:gs>
                    <a:gs pos="99000">
                      <a:schemeClr val="tx1"/>
                    </a:gs>
                  </a:gsLst>
                  <a:lin ang="5400000" scaled="0"/>
                </a:gradFill>
              </a:defRPr>
            </a:lvl1pPr>
            <a:lvl2pPr marL="0" indent="0">
              <a:buFontTx/>
              <a:buNone/>
              <a:defRPr sz="2667"/>
            </a:lvl2pPr>
            <a:lvl3pPr marL="228564" indent="0">
              <a:buNone/>
              <a:defRPr/>
            </a:lvl3pPr>
            <a:lvl4pPr marL="457127" indent="0">
              <a:buNone/>
              <a:defRPr/>
            </a:lvl4pPr>
            <a:lvl5pPr marL="685691"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4963914"/>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6168" y="1212851"/>
            <a:ext cx="11702553" cy="2655150"/>
          </a:xfrm>
        </p:spPr>
        <p:txBody>
          <a:bodyPr wrap="square">
            <a:spAutoFit/>
          </a:bodyPr>
          <a:lstStyle>
            <a:lvl1pPr>
              <a:defRPr sz="4800">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2510768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6168" y="1212851"/>
            <a:ext cx="11702553" cy="2655150"/>
          </a:xfrm>
        </p:spPr>
        <p:txBody>
          <a:bodyPr wrap="square">
            <a:spAutoFit/>
          </a:bodyPr>
          <a:lstStyle>
            <a:lvl1pPr>
              <a:defRPr sz="4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3797527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66169" y="1212849"/>
            <a:ext cx="5608081" cy="3082126"/>
          </a:xfrm>
        </p:spPr>
        <p:txBody>
          <a:bodyPr wrap="square">
            <a:spAutoFit/>
          </a:bodyPr>
          <a:lstStyle>
            <a:lvl1pPr marL="0" indent="0">
              <a:spcBef>
                <a:spcPts val="1224"/>
              </a:spcBef>
              <a:buClr>
                <a:schemeClr val="tx1"/>
              </a:buClr>
              <a:buFont typeface="Wingdings" pitchFamily="2" charset="2"/>
              <a:buNone/>
              <a:defRPr sz="4267">
                <a:gradFill>
                  <a:gsLst>
                    <a:gs pos="1250">
                      <a:schemeClr val="tx2"/>
                    </a:gs>
                    <a:gs pos="99000">
                      <a:schemeClr val="tx2"/>
                    </a:gs>
                  </a:gsLst>
                  <a:lin ang="5400000" scaled="0"/>
                </a:gradFill>
              </a:defRPr>
            </a:lvl1pPr>
            <a:lvl2pPr marL="0" indent="0">
              <a:buNone/>
              <a:defRPr sz="2667"/>
            </a:lvl2pPr>
            <a:lvl3pPr marL="231738" indent="0">
              <a:buNone/>
              <a:tabLst/>
              <a:defRPr sz="2667"/>
            </a:lvl3pPr>
            <a:lvl4pPr marL="460302" indent="0">
              <a:buNone/>
              <a:defRPr/>
            </a:lvl4pPr>
            <a:lvl5pPr marL="68569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461209" y="1211287"/>
            <a:ext cx="5608081" cy="3082126"/>
          </a:xfrm>
        </p:spPr>
        <p:txBody>
          <a:bodyPr wrap="square">
            <a:spAutoFit/>
          </a:bodyPr>
          <a:lstStyle>
            <a:lvl1pPr marL="0" indent="0">
              <a:spcBef>
                <a:spcPts val="1224"/>
              </a:spcBef>
              <a:buClr>
                <a:schemeClr val="tx1"/>
              </a:buClr>
              <a:buFont typeface="Wingdings" pitchFamily="2" charset="2"/>
              <a:buNone/>
              <a:defRPr sz="4267">
                <a:gradFill>
                  <a:gsLst>
                    <a:gs pos="1250">
                      <a:schemeClr val="tx2"/>
                    </a:gs>
                    <a:gs pos="99000">
                      <a:schemeClr val="tx2"/>
                    </a:gs>
                  </a:gsLst>
                  <a:lin ang="5400000" scaled="0"/>
                </a:gradFill>
              </a:defRPr>
            </a:lvl1pPr>
            <a:lvl2pPr marL="0" indent="0">
              <a:buNone/>
              <a:defRPr sz="2667"/>
            </a:lvl2pPr>
            <a:lvl3pPr marL="231738" indent="0">
              <a:buNone/>
              <a:tabLst/>
              <a:defRPr sz="2667"/>
            </a:lvl3pPr>
            <a:lvl4pPr marL="460302" indent="0">
              <a:buNone/>
              <a:defRPr/>
            </a:lvl4pPr>
            <a:lvl5pPr marL="68569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747049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6168" y="1212851"/>
            <a:ext cx="11702553" cy="2655150"/>
          </a:xfrm>
        </p:spPr>
        <p:txBody>
          <a:bodyPr wrap="square">
            <a:spAutoFit/>
          </a:bodyPr>
          <a:lstStyle>
            <a:lvl1pPr>
              <a:defRPr sz="4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3196831"/>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66169" y="1211287"/>
            <a:ext cx="5608081" cy="3082126"/>
          </a:xfrm>
        </p:spPr>
        <p:txBody>
          <a:bodyPr wrap="square">
            <a:spAutoFit/>
          </a:bodyPr>
          <a:lstStyle>
            <a:lvl1pPr marL="0" indent="0">
              <a:spcBef>
                <a:spcPts val="1224"/>
              </a:spcBef>
              <a:buClr>
                <a:schemeClr val="tx1"/>
              </a:buClr>
              <a:buFont typeface="Wingdings" pitchFamily="2" charset="2"/>
              <a:buNone/>
              <a:defRPr sz="4267"/>
            </a:lvl1pPr>
            <a:lvl2pPr marL="0" indent="0">
              <a:buNone/>
              <a:defRPr sz="2667"/>
            </a:lvl2pPr>
            <a:lvl3pPr marL="231738" indent="0">
              <a:buNone/>
              <a:tabLst/>
              <a:defRPr sz="2667"/>
            </a:lvl3pPr>
            <a:lvl4pPr marL="460302" indent="0">
              <a:buNone/>
              <a:defRPr/>
            </a:lvl4pPr>
            <a:lvl5pPr marL="68569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461209" y="1211287"/>
            <a:ext cx="5608081" cy="3082126"/>
          </a:xfrm>
        </p:spPr>
        <p:txBody>
          <a:bodyPr wrap="square">
            <a:spAutoFit/>
          </a:bodyPr>
          <a:lstStyle>
            <a:lvl1pPr marL="0" indent="0">
              <a:spcBef>
                <a:spcPts val="1224"/>
              </a:spcBef>
              <a:buClr>
                <a:schemeClr val="tx1"/>
              </a:buClr>
              <a:buFont typeface="Wingdings" pitchFamily="2" charset="2"/>
              <a:buNone/>
              <a:defRPr sz="4267"/>
            </a:lvl1pPr>
            <a:lvl2pPr marL="0" indent="0">
              <a:buNone/>
              <a:defRPr sz="2667"/>
            </a:lvl2pPr>
            <a:lvl3pPr marL="231738" indent="0">
              <a:buNone/>
              <a:tabLst/>
              <a:defRPr sz="2667"/>
            </a:lvl3pPr>
            <a:lvl4pPr marL="460302" indent="0">
              <a:buNone/>
              <a:defRPr/>
            </a:lvl4pPr>
            <a:lvl5pPr marL="68569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0291568"/>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65597" y="1211287"/>
            <a:ext cx="5608081" cy="3082126"/>
          </a:xfrm>
        </p:spPr>
        <p:txBody>
          <a:bodyPr wrap="square">
            <a:spAutoFit/>
          </a:bodyPr>
          <a:lstStyle>
            <a:lvl1pPr marL="287293" indent="-287293">
              <a:spcBef>
                <a:spcPts val="1224"/>
              </a:spcBef>
              <a:buClr>
                <a:schemeClr val="tx2"/>
              </a:buClr>
              <a:buFont typeface="Arial" pitchFamily="34" charset="0"/>
              <a:buChar char="•"/>
              <a:defRPr sz="4267">
                <a:gradFill>
                  <a:gsLst>
                    <a:gs pos="1250">
                      <a:schemeClr val="tx2"/>
                    </a:gs>
                    <a:gs pos="99000">
                      <a:schemeClr val="tx2"/>
                    </a:gs>
                  </a:gsLst>
                  <a:lin ang="5400000" scaled="0"/>
                </a:gradFill>
              </a:defRPr>
            </a:lvl1pPr>
            <a:lvl2pPr marL="531081" indent="-233158">
              <a:defRPr sz="2667"/>
            </a:lvl2pPr>
            <a:lvl3pPr marL="699475" indent="-168392">
              <a:tabLst/>
              <a:defRPr sz="2667"/>
            </a:lvl3pPr>
            <a:lvl4pPr marL="880818" indent="-181345">
              <a:defRPr/>
            </a:lvl4pPr>
            <a:lvl5pPr marL="1049211" indent="-168392">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461209" y="1211287"/>
            <a:ext cx="5608081" cy="3082126"/>
          </a:xfrm>
        </p:spPr>
        <p:txBody>
          <a:bodyPr wrap="square">
            <a:spAutoFit/>
          </a:bodyPr>
          <a:lstStyle>
            <a:lvl1pPr marL="287293" indent="-287293">
              <a:spcBef>
                <a:spcPts val="1224"/>
              </a:spcBef>
              <a:buClr>
                <a:schemeClr val="tx2"/>
              </a:buClr>
              <a:buFont typeface="Arial" pitchFamily="34" charset="0"/>
              <a:buChar char="•"/>
              <a:defRPr sz="4267">
                <a:gradFill>
                  <a:gsLst>
                    <a:gs pos="1250">
                      <a:schemeClr val="tx2"/>
                    </a:gs>
                    <a:gs pos="99000">
                      <a:schemeClr val="tx2"/>
                    </a:gs>
                  </a:gsLst>
                  <a:lin ang="5400000" scaled="0"/>
                </a:gradFill>
              </a:defRPr>
            </a:lvl1pPr>
            <a:lvl2pPr marL="531081" indent="-233158">
              <a:defRPr sz="2667"/>
            </a:lvl2pPr>
            <a:lvl3pPr marL="699475" indent="-168392">
              <a:tabLst/>
              <a:defRPr sz="2667"/>
            </a:lvl3pPr>
            <a:lvl4pPr marL="880818" indent="-181345">
              <a:defRPr/>
            </a:lvl4pPr>
            <a:lvl5pPr marL="1049211" indent="-168392">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384967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66003" y="1211287"/>
            <a:ext cx="5608081" cy="3082126"/>
          </a:xfrm>
        </p:spPr>
        <p:txBody>
          <a:bodyPr wrap="square">
            <a:spAutoFit/>
          </a:bodyPr>
          <a:lstStyle>
            <a:lvl1pPr marL="287293" indent="-287293">
              <a:spcBef>
                <a:spcPts val="1224"/>
              </a:spcBef>
              <a:buClr>
                <a:schemeClr val="tx1"/>
              </a:buClr>
              <a:buFont typeface="Arial" pitchFamily="34" charset="0"/>
              <a:buChar char="•"/>
              <a:defRPr sz="4267"/>
            </a:lvl1pPr>
            <a:lvl2pPr marL="531081" indent="-233158">
              <a:defRPr sz="2667"/>
            </a:lvl2pPr>
            <a:lvl3pPr marL="699475" indent="-168392">
              <a:tabLst/>
              <a:defRPr sz="2667"/>
            </a:lvl3pPr>
            <a:lvl4pPr marL="880818" indent="-181345">
              <a:defRPr/>
            </a:lvl4pPr>
            <a:lvl5pPr marL="1049211" indent="-168392">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461209" y="1211287"/>
            <a:ext cx="5608081" cy="3082126"/>
          </a:xfrm>
        </p:spPr>
        <p:txBody>
          <a:bodyPr wrap="square">
            <a:spAutoFit/>
          </a:bodyPr>
          <a:lstStyle>
            <a:lvl1pPr marL="287293" indent="-287293">
              <a:spcBef>
                <a:spcPts val="1224"/>
              </a:spcBef>
              <a:buClr>
                <a:schemeClr val="tx1"/>
              </a:buClr>
              <a:buFont typeface="Arial" pitchFamily="34" charset="0"/>
              <a:buChar char="•"/>
              <a:defRPr sz="4267"/>
            </a:lvl1pPr>
            <a:lvl2pPr marL="531081" indent="-233158">
              <a:defRPr sz="2667"/>
            </a:lvl2pPr>
            <a:lvl3pPr marL="699475" indent="-168392">
              <a:tabLst/>
              <a:defRPr sz="2667"/>
            </a:lvl3pPr>
            <a:lvl4pPr marL="880818" indent="-181345">
              <a:defRPr/>
            </a:lvl4pPr>
            <a:lvl5pPr marL="1049211" indent="-168392">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516511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5768886"/>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9" y="1209973"/>
            <a:ext cx="9753187" cy="2751698"/>
          </a:xfrm>
          <a:noFill/>
        </p:spPr>
        <p:txBody>
          <a:bodyPr tIns="91440" bIns="91440" anchor="t" anchorCtr="0"/>
          <a:lstStyle>
            <a:lvl1pPr>
              <a:defRPr sz="8000" spc="-100"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366170" y="3954467"/>
            <a:ext cx="9753185" cy="1829593"/>
          </a:xfrm>
          <a:noFill/>
        </p:spPr>
        <p:txBody>
          <a:bodyPr lIns="182880" tIns="146304" rIns="182880" bIns="146304">
            <a:noAutofit/>
          </a:bodyPr>
          <a:lstStyle>
            <a:lvl1pPr marL="0" indent="0">
              <a:spcBef>
                <a:spcPts val="0"/>
              </a:spcBef>
              <a:buNone/>
              <a:defRPr sz="3733"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42213127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8" y="1209973"/>
            <a:ext cx="9753186" cy="2751698"/>
          </a:xfrm>
          <a:noFill/>
        </p:spPr>
        <p:txBody>
          <a:bodyPr tIns="91440" bIns="91440" anchor="t" anchorCtr="0"/>
          <a:lstStyle>
            <a:lvl1pPr>
              <a:defRPr lang="en-US" sz="8000"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41755608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8" y="2989432"/>
            <a:ext cx="11702553" cy="1292662"/>
          </a:xfrm>
          <a:noFill/>
        </p:spPr>
        <p:txBody>
          <a:bodyPr wrap="square" tIns="91440" bIns="91440" anchor="t" anchorCtr="0">
            <a:spAutoFit/>
          </a:bodyPr>
          <a:lstStyle>
            <a:lvl1pPr>
              <a:defRPr sz="80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95487157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9" y="2989432"/>
            <a:ext cx="11690437" cy="1292662"/>
          </a:xfrm>
          <a:noFill/>
        </p:spPr>
        <p:txBody>
          <a:bodyPr wrap="square" tIns="91440" bIns="91440" anchor="t" anchorCtr="0">
            <a:spAutoFit/>
          </a:bodyPr>
          <a:lstStyle>
            <a:lvl1pPr>
              <a:defRPr sz="80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4747981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8" y="2989432"/>
            <a:ext cx="11702553" cy="1292662"/>
          </a:xfrm>
          <a:noFill/>
        </p:spPr>
        <p:txBody>
          <a:bodyPr wrap="square" tIns="91440" bIns="91440" anchor="t" anchorCtr="0">
            <a:spAutoFit/>
          </a:bodyPr>
          <a:lstStyle>
            <a:lvl1pPr>
              <a:defRPr sz="8000" spc="-100"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1902094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48430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66169" y="1212849"/>
            <a:ext cx="5608081" cy="3082126"/>
          </a:xfrm>
        </p:spPr>
        <p:txBody>
          <a:bodyPr wrap="square">
            <a:spAutoFit/>
          </a:bodyPr>
          <a:lstStyle>
            <a:lvl1pPr marL="0" indent="0">
              <a:spcBef>
                <a:spcPts val="1224"/>
              </a:spcBef>
              <a:buClr>
                <a:schemeClr val="tx1"/>
              </a:buClr>
              <a:buFont typeface="Wingdings" pitchFamily="2" charset="2"/>
              <a:buNone/>
              <a:defRPr sz="4267">
                <a:gradFill>
                  <a:gsLst>
                    <a:gs pos="1250">
                      <a:schemeClr val="tx2"/>
                    </a:gs>
                    <a:gs pos="99000">
                      <a:schemeClr val="tx2"/>
                    </a:gs>
                  </a:gsLst>
                  <a:lin ang="5400000" scaled="0"/>
                </a:gradFill>
              </a:defRPr>
            </a:lvl1pPr>
            <a:lvl2pPr marL="0" indent="0">
              <a:buNone/>
              <a:defRPr sz="2667"/>
            </a:lvl2pPr>
            <a:lvl3pPr marL="231738" indent="0">
              <a:buNone/>
              <a:tabLst/>
              <a:defRPr sz="2667"/>
            </a:lvl3pPr>
            <a:lvl4pPr marL="460302" indent="0">
              <a:buNone/>
              <a:defRPr/>
            </a:lvl4pPr>
            <a:lvl5pPr marL="68569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461209" y="1211287"/>
            <a:ext cx="5608081" cy="3082126"/>
          </a:xfrm>
        </p:spPr>
        <p:txBody>
          <a:bodyPr wrap="square">
            <a:spAutoFit/>
          </a:bodyPr>
          <a:lstStyle>
            <a:lvl1pPr marL="0" indent="0">
              <a:spcBef>
                <a:spcPts val="1224"/>
              </a:spcBef>
              <a:buClr>
                <a:schemeClr val="tx1"/>
              </a:buClr>
              <a:buFont typeface="Wingdings" pitchFamily="2" charset="2"/>
              <a:buNone/>
              <a:defRPr sz="4267">
                <a:gradFill>
                  <a:gsLst>
                    <a:gs pos="1250">
                      <a:schemeClr val="tx2"/>
                    </a:gs>
                    <a:gs pos="99000">
                      <a:schemeClr val="tx2"/>
                    </a:gs>
                  </a:gsLst>
                  <a:lin ang="5400000" scaled="0"/>
                </a:gradFill>
              </a:defRPr>
            </a:lvl1pPr>
            <a:lvl2pPr marL="0" indent="0">
              <a:buNone/>
              <a:defRPr sz="2667"/>
            </a:lvl2pPr>
            <a:lvl3pPr marL="231738" indent="0">
              <a:buNone/>
              <a:tabLst/>
              <a:defRPr sz="2667"/>
            </a:lvl3pPr>
            <a:lvl4pPr marL="460302" indent="0">
              <a:buNone/>
              <a:defRPr/>
            </a:lvl4pPr>
            <a:lvl5pPr marL="68569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880688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0994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35865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3" y="1212849"/>
            <a:ext cx="12434888"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3" tIns="46633" rIns="46633" bIns="46633" numCol="1" spcCol="0" rtlCol="0" fromWordArt="0" anchor="ctr" anchorCtr="0" forceAA="0" compatLnSpc="1">
            <a:prstTxWarp prst="textNoShape">
              <a:avLst/>
            </a:prstTxWarp>
            <a:noAutofit/>
          </a:bodyPr>
          <a:lstStyle/>
          <a:p>
            <a:pPr algn="ctr" defTabSz="932325" fontAlgn="base">
              <a:spcBef>
                <a:spcPct val="0"/>
              </a:spcBef>
              <a:spcAft>
                <a:spcPct val="0"/>
              </a:spcAft>
            </a:pPr>
            <a:endParaRPr lang="en-US" sz="180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366169" y="1221161"/>
            <a:ext cx="11702551" cy="2581348"/>
          </a:xfrm>
        </p:spPr>
        <p:txBody>
          <a:bodyPr/>
          <a:lstStyle>
            <a:lvl1pPr marL="0" indent="0">
              <a:buNone/>
              <a:defRPr sz="4267">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1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3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83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537885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384919" y="6321407"/>
            <a:ext cx="11702553" cy="501660"/>
          </a:xfrm>
          <a:prstGeom prst="rect">
            <a:avLst/>
          </a:prstGeom>
          <a:noFill/>
          <a:ln w="12700">
            <a:noFill/>
            <a:miter lim="800000"/>
            <a:headEnd type="none" w="sm" len="sm"/>
            <a:tailEnd type="none" w="sm" len="sm"/>
          </a:ln>
          <a:effectLst/>
        </p:spPr>
        <p:txBody>
          <a:bodyPr vert="horz" wrap="square" lIns="243830" tIns="195064" rIns="243830" bIns="195064" numCol="1" anchor="t" anchorCtr="0" compatLnSpc="1">
            <a:prstTxWarp prst="textNoShape">
              <a:avLst/>
            </a:prstTxWarp>
            <a:spAutoFit/>
          </a:bodyPr>
          <a:lstStyle/>
          <a:p>
            <a:pPr defTabSz="932142" eaLnBrk="0" hangingPunct="0"/>
            <a:r>
              <a:rPr lang="en-US" sz="700">
                <a:gradFill>
                  <a:gsLst>
                    <a:gs pos="0">
                      <a:schemeClr val="tx1"/>
                    </a:gs>
                    <a:gs pos="100000">
                      <a:schemeClr val="tx1"/>
                    </a:gs>
                  </a:gsLst>
                  <a:lin ang="5400000" scaled="0"/>
                </a:gradFill>
                <a:cs typeface="Segoe UI" pitchFamily="34" charset="0"/>
              </a:rPr>
              <a:t>© 2014 Microsoft Corporation. All rights reserved. </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612281" y="3145040"/>
            <a:ext cx="4384488" cy="704444"/>
          </a:xfrm>
          <a:prstGeom prst="rect">
            <a:avLst/>
          </a:prstGeom>
        </p:spPr>
      </p:pic>
    </p:spTree>
    <p:extLst>
      <p:ext uri="{BB962C8B-B14F-4D97-AF65-F5344CB8AC3E}">
        <p14:creationId xmlns:p14="http://schemas.microsoft.com/office/powerpoint/2010/main" val="1486529752"/>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366168" y="1212850"/>
            <a:ext cx="11702553" cy="3196837"/>
          </a:xfrm>
          <a:prstGeom prst="rect">
            <a:avLst/>
          </a:prstGeom>
        </p:spPr>
        <p:txBody>
          <a:bodyPr/>
          <a:lstStyle>
            <a:lvl1pPr marL="290467" indent="-290467">
              <a:buClr>
                <a:schemeClr val="tx1"/>
              </a:buClr>
              <a:buSzPct val="90000"/>
              <a:buFont typeface="Arial" pitchFamily="34" charset="0"/>
              <a:buChar char="•"/>
              <a:defRPr sz="48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10" indent="-280944">
              <a:buClr>
                <a:schemeClr val="tx1"/>
              </a:buClr>
              <a:buSzPct val="90000"/>
              <a:buFont typeface="Arial" pitchFamily="34" charset="0"/>
              <a:buChar char="•"/>
              <a:defRPr sz="426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77" indent="-290467">
              <a:buClr>
                <a:schemeClr val="tx1"/>
              </a:buClr>
              <a:buSzPct val="90000"/>
              <a:buFont typeface="Arial" pitchFamily="34" charset="0"/>
              <a:buChar char="•"/>
              <a:defRPr sz="3733">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41" indent="-228564">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004" indent="-228564">
              <a:buClr>
                <a:schemeClr val="tx1"/>
              </a:buClr>
              <a:buSzPct val="90000"/>
              <a:buFont typeface="Arial" pitchFamily="34" charset="0"/>
              <a:buChar char="•"/>
              <a:defRPr sz="2667">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363076"/>
            <a:ext cx="12434889"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4267"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71854970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Text content, large, dar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3471"/>
            <a:ext cx="2486978" cy="2486942"/>
          </a:xfrm>
          <a:solidFill>
            <a:schemeClr val="accent1"/>
          </a:solidFill>
        </p:spPr>
        <p:txBody>
          <a:bodyPr rIns="91440">
            <a:normAutofit/>
          </a:bodyPr>
          <a:lstStyle>
            <a:lvl1pPr>
              <a:defRPr sz="2720" baseline="0">
                <a:solidFill>
                  <a:schemeClr val="tx1"/>
                </a:solidFill>
                <a:latin typeface="+mn-lt"/>
              </a:defRPr>
            </a:lvl1pPr>
          </a:lstStyle>
          <a:p>
            <a:pPr lvl="0"/>
            <a:r>
              <a:rPr lang="en-US"/>
              <a:t>Click to edit slide content</a:t>
            </a:r>
          </a:p>
        </p:txBody>
      </p:sp>
      <p:sp>
        <p:nvSpPr>
          <p:cNvPr id="3" name="Date Placeholder 2"/>
          <p:cNvSpPr>
            <a:spLocks noGrp="1"/>
          </p:cNvSpPr>
          <p:nvPr>
            <p:ph type="dt" sz="half" idx="10"/>
          </p:nvPr>
        </p:nvSpPr>
        <p:spPr/>
        <p:txBody>
          <a:bodyPr/>
          <a:lstStyle>
            <a:lvl1pPr>
              <a:defRPr>
                <a:solidFill>
                  <a:schemeClr val="tx1"/>
                </a:solidFill>
                <a:latin typeface="+mn-lt"/>
              </a:defRPr>
            </a:lvl1pPr>
          </a:lstStyle>
          <a:p>
            <a:fld id="{842C66BA-9684-4EBB-8590-214CD9F28CEB}" type="datetime1">
              <a:rPr lang="en-US"/>
              <a:t>11/14/2016</a:t>
            </a:fld>
            <a:endParaRPr lang="en-US"/>
          </a:p>
        </p:txBody>
      </p:sp>
      <p:sp>
        <p:nvSpPr>
          <p:cNvPr id="4" name="Slide Number Placeholder 3"/>
          <p:cNvSpPr>
            <a:spLocks noGrp="1"/>
          </p:cNvSpPr>
          <p:nvPr>
            <p:ph type="sldNum" sz="quarter" idx="11"/>
          </p:nvPr>
        </p:nvSpPr>
        <p:spPr/>
        <p:txBody>
          <a:bodyPr/>
          <a:lstStyle>
            <a:lvl1pPr>
              <a:defRPr>
                <a:solidFill>
                  <a:schemeClr val="tx1"/>
                </a:solidFill>
                <a:latin typeface="+mn-lt"/>
              </a:defRPr>
            </a:lvl1pPr>
          </a:lstStyle>
          <a:p>
            <a:fld id="{74A398B2-5A34-1A4A-811E-F4027282568C}" type="slidenum">
              <a:rPr lang="en-US"/>
              <a:pPr/>
              <a:t>‹#›</a:t>
            </a:fld>
            <a:endParaRPr lang="en-US"/>
          </a:p>
        </p:txBody>
      </p:sp>
      <p:sp>
        <p:nvSpPr>
          <p:cNvPr id="14" name="Content Placeholder 13"/>
          <p:cNvSpPr>
            <a:spLocks noGrp="1"/>
          </p:cNvSpPr>
          <p:nvPr>
            <p:ph sz="quarter" idx="13" hasCustomPrompt="1"/>
          </p:nvPr>
        </p:nvSpPr>
        <p:spPr>
          <a:xfrm>
            <a:off x="3730467" y="1243471"/>
            <a:ext cx="8393549" cy="795924"/>
          </a:xfrm>
          <a:prstGeom prst="rect">
            <a:avLst/>
          </a:prstGeom>
        </p:spPr>
        <p:txBody>
          <a:bodyPr vert="horz" lIns="182880" tIns="137160"/>
          <a:lstStyle>
            <a:lvl1pPr marL="0" indent="0">
              <a:spcBef>
                <a:spcPts val="408"/>
              </a:spcBef>
              <a:buFontTx/>
              <a:buNone/>
              <a:defRPr sz="4080" baseline="0">
                <a:solidFill>
                  <a:schemeClr val="tx1"/>
                </a:solidFill>
                <a:latin typeface="Segoe UI Light" pitchFamily="34" charset="0"/>
              </a:defRPr>
            </a:lvl1pPr>
          </a:lstStyle>
          <a:p>
            <a:pPr lvl="0"/>
            <a:r>
              <a:rPr lang="en-US"/>
              <a:t>Click to edit slide content</a:t>
            </a:r>
          </a:p>
        </p:txBody>
      </p:sp>
    </p:spTree>
    <p:extLst>
      <p:ext uri="{BB962C8B-B14F-4D97-AF65-F5344CB8AC3E}">
        <p14:creationId xmlns:p14="http://schemas.microsoft.com/office/powerpoint/2010/main" val="19084863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Section divider with color 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43471"/>
            <a:ext cx="4973955" cy="2486942"/>
          </a:xfrm>
          <a:solidFill>
            <a:schemeClr val="accent1">
              <a:alpha val="90000"/>
            </a:schemeClr>
          </a:solidFill>
        </p:spPr>
        <p:txBody>
          <a:bodyPr>
            <a:normAutofit/>
          </a:bodyPr>
          <a:lstStyle>
            <a:lvl1pPr>
              <a:lnSpc>
                <a:spcPct val="100000"/>
              </a:lnSpc>
              <a:defRPr sz="4080">
                <a:latin typeface="Segoe UI Light" pitchFamily="34" charset="0"/>
              </a:defRPr>
            </a:lvl1pPr>
          </a:lstStyle>
          <a:p>
            <a:pPr lvl="0"/>
            <a:r>
              <a:rPr lang="en-US"/>
              <a:t>Click to edit slide content</a:t>
            </a:r>
          </a:p>
        </p:txBody>
      </p:sp>
      <p:sp>
        <p:nvSpPr>
          <p:cNvPr id="3" name="Date Placeholder 2"/>
          <p:cNvSpPr>
            <a:spLocks noGrp="1"/>
          </p:cNvSpPr>
          <p:nvPr>
            <p:ph type="dt" sz="half" idx="10"/>
          </p:nvPr>
        </p:nvSpPr>
        <p:spPr/>
        <p:txBody>
          <a:bodyPr/>
          <a:lstStyle>
            <a:lvl1pPr>
              <a:defRPr>
                <a:solidFill>
                  <a:schemeClr val="tx1"/>
                </a:solidFill>
              </a:defRPr>
            </a:lvl1pPr>
          </a:lstStyle>
          <a:p>
            <a:fld id="{4B4B4AAB-5440-4A50-83AF-1B64C8A00BEE}" type="datetime1">
              <a:rPr lang="en-US"/>
              <a:t>11/14/2016</a:t>
            </a:fld>
            <a:endParaRPr lang="en-US"/>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74A398B2-5A34-1A4A-811E-F4027282568C}" type="slidenum">
              <a:rPr lang="en-US"/>
              <a:pPr/>
              <a:t>‹#›</a:t>
            </a:fld>
            <a:endParaRPr lang="en-US"/>
          </a:p>
        </p:txBody>
      </p:sp>
    </p:spTree>
    <p:extLst>
      <p:ext uri="{BB962C8B-B14F-4D97-AF65-F5344CB8AC3E}">
        <p14:creationId xmlns:p14="http://schemas.microsoft.com/office/powerpoint/2010/main" val="25973828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tle &amp; Content Layou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lIns="150602" tIns="120481" rIns="150602" bIns="120481"/>
          <a:lstStyle/>
          <a:p>
            <a:r>
              <a:rPr lang="en-US"/>
              <a:t>Click to edit master title style</a:t>
            </a:r>
          </a:p>
        </p:txBody>
      </p:sp>
      <p:sp>
        <p:nvSpPr>
          <p:cNvPr id="5" name="Text Placeholder 4"/>
          <p:cNvSpPr>
            <a:spLocks noGrp="1"/>
          </p:cNvSpPr>
          <p:nvPr>
            <p:ph type="body" sz="quarter" idx="10"/>
          </p:nvPr>
        </p:nvSpPr>
        <p:spPr>
          <a:xfrm>
            <a:off x="274604" y="1668464"/>
            <a:ext cx="11885683" cy="2713800"/>
          </a:xfrm>
          <a:prstGeom prst="rect">
            <a:avLst/>
          </a:prstGeom>
        </p:spPr>
        <p:txBody>
          <a:bodyPr lIns="150602" tIns="120481" rIns="150602" bIns="12048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27283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mod="1">
    <p:ext uri="{DCECCB84-F9BA-43D5-87BE-67443E8EF086}">
      <p15:sldGuideLst xmlns:p15="http://schemas.microsoft.com/office/powerpoint/2012/main">
        <p15:guide id="1" orient="horz" pos="1051">
          <p15:clr>
            <a:srgbClr val="FBAE40"/>
          </p15:clr>
        </p15:guide>
        <p15:guide id="2" pos="3917">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594" y="410798"/>
            <a:ext cx="11374085" cy="762786"/>
          </a:xfrm>
        </p:spPr>
        <p:txBody>
          <a:bodyPr/>
          <a:lstStyle>
            <a:lvl1pPr>
              <a:defRPr sz="5505">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529594" y="1397811"/>
            <a:ext cx="11374085" cy="1147109"/>
          </a:xfrm>
        </p:spPr>
        <p:txBody>
          <a:bodyPr/>
          <a:lstStyle>
            <a:lvl1pPr marL="3238" indent="0">
              <a:spcBef>
                <a:spcPts val="0"/>
              </a:spcBef>
              <a:spcAft>
                <a:spcPts val="918"/>
              </a:spcAft>
              <a:buSzPct val="80000"/>
              <a:buFont typeface="Arial" pitchFamily="34" charset="0"/>
              <a:buNone/>
              <a:defRPr sz="4078" spc="-102" baseline="0">
                <a:solidFill>
                  <a:schemeClr val="bg1"/>
                </a:solidFill>
                <a:latin typeface="Segoe UI Light" pitchFamily="34" charset="0"/>
              </a:defRPr>
            </a:lvl1pPr>
            <a:lvl2pPr marL="3238" indent="0">
              <a:spcBef>
                <a:spcPts val="0"/>
              </a:spcBef>
              <a:buSzPct val="80000"/>
              <a:buFont typeface="Arial" pitchFamily="34" charset="0"/>
              <a:buNone/>
              <a:defRPr sz="2038" spc="-52" baseline="0">
                <a:solidFill>
                  <a:schemeClr val="bg1"/>
                </a:solidFill>
              </a:defRPr>
            </a:lvl2pPr>
            <a:lvl3pPr marL="1283464" indent="-411096">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636294" indent="-352831">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979413" indent="-343119">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638942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66169" y="1211287"/>
            <a:ext cx="5608081" cy="3082126"/>
          </a:xfrm>
        </p:spPr>
        <p:txBody>
          <a:bodyPr wrap="square">
            <a:spAutoFit/>
          </a:bodyPr>
          <a:lstStyle>
            <a:lvl1pPr marL="0" indent="0">
              <a:spcBef>
                <a:spcPts val="1224"/>
              </a:spcBef>
              <a:buClr>
                <a:schemeClr val="tx1"/>
              </a:buClr>
              <a:buFont typeface="Wingdings" pitchFamily="2" charset="2"/>
              <a:buNone/>
              <a:defRPr sz="4267"/>
            </a:lvl1pPr>
            <a:lvl2pPr marL="0" indent="0">
              <a:buNone/>
              <a:defRPr sz="2667"/>
            </a:lvl2pPr>
            <a:lvl3pPr marL="231738" indent="0">
              <a:buNone/>
              <a:tabLst/>
              <a:defRPr sz="2667"/>
            </a:lvl3pPr>
            <a:lvl4pPr marL="460302" indent="0">
              <a:buNone/>
              <a:defRPr/>
            </a:lvl4pPr>
            <a:lvl5pPr marL="68569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461209" y="1211287"/>
            <a:ext cx="5608081" cy="3082126"/>
          </a:xfrm>
        </p:spPr>
        <p:txBody>
          <a:bodyPr wrap="square">
            <a:spAutoFit/>
          </a:bodyPr>
          <a:lstStyle>
            <a:lvl1pPr marL="0" indent="0">
              <a:spcBef>
                <a:spcPts val="1224"/>
              </a:spcBef>
              <a:buClr>
                <a:schemeClr val="tx1"/>
              </a:buClr>
              <a:buFont typeface="Wingdings" pitchFamily="2" charset="2"/>
              <a:buNone/>
              <a:defRPr sz="4267"/>
            </a:lvl1pPr>
            <a:lvl2pPr marL="0" indent="0">
              <a:buNone/>
              <a:defRPr sz="2667"/>
            </a:lvl2pPr>
            <a:lvl3pPr marL="231738" indent="0">
              <a:buNone/>
              <a:tabLst/>
              <a:defRPr sz="2667"/>
            </a:lvl3pPr>
            <a:lvl4pPr marL="460302" indent="0">
              <a:buNone/>
              <a:defRPr/>
            </a:lvl4pPr>
            <a:lvl5pPr marL="68569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8839873"/>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hoto_Option">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366168" y="2125677"/>
            <a:ext cx="7314889" cy="1828800"/>
          </a:xfrm>
          <a:noFill/>
        </p:spPr>
        <p:txBody>
          <a:bodyPr lIns="146304" tIns="91440" rIns="146304" bIns="91440" anchor="t" anchorCtr="0"/>
          <a:lstStyle>
            <a:lvl1pPr>
              <a:defRPr sz="4800" spc="-75" baseline="0">
                <a:gradFill>
                  <a:gsLst>
                    <a:gs pos="16162">
                      <a:schemeClr val="tx1"/>
                    </a:gs>
                    <a:gs pos="43000">
                      <a:schemeClr val="tx1"/>
                    </a:gs>
                  </a:gsLst>
                  <a:lin ang="5400000" scaled="0"/>
                </a:gradFill>
              </a:defRPr>
            </a:lvl1pPr>
          </a:lstStyle>
          <a:p>
            <a:r>
              <a:rPr lang="en-US"/>
              <a:t>Presentation title</a:t>
            </a:r>
          </a:p>
        </p:txBody>
      </p:sp>
      <p:sp>
        <p:nvSpPr>
          <p:cNvPr id="3" name="Text Placeholder 2"/>
          <p:cNvSpPr>
            <a:spLocks noGrp="1"/>
          </p:cNvSpPr>
          <p:nvPr>
            <p:ph type="body" sz="quarter" idx="14" hasCustomPrompt="1"/>
          </p:nvPr>
        </p:nvSpPr>
        <p:spPr bwMode="auto">
          <a:xfrm>
            <a:off x="366168" y="3954457"/>
            <a:ext cx="7314889" cy="1737360"/>
          </a:xfrm>
        </p:spPr>
        <p:txBody>
          <a:bodyPr tIns="109728" bIns="109728">
            <a:noAutofit/>
          </a:bodyPr>
          <a:lstStyle>
            <a:lvl1pPr marL="0" indent="0">
              <a:spcBef>
                <a:spcPts val="0"/>
              </a:spcBef>
              <a:buNone/>
              <a:defRPr sz="2800">
                <a:gradFill>
                  <a:gsLst>
                    <a:gs pos="16162">
                      <a:schemeClr val="tx1"/>
                    </a:gs>
                    <a:gs pos="43000">
                      <a:schemeClr val="tx1"/>
                    </a:gs>
                  </a:gsLst>
                  <a:lin ang="5400000" scaled="0"/>
                </a:gradFill>
              </a:defRPr>
            </a:lvl1pPr>
          </a:lstStyle>
          <a:p>
            <a:pPr lvl="0"/>
            <a:r>
              <a:rPr lang="en-US"/>
              <a:t>Speaker Name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609577" y="6240429"/>
            <a:ext cx="1707377" cy="274320"/>
          </a:xfrm>
          <a:prstGeom prst="rect">
            <a:avLst/>
          </a:prstGeom>
        </p:spPr>
      </p:pic>
      <p:grpSp>
        <p:nvGrpSpPr>
          <p:cNvPr id="4" name="Group 3"/>
          <p:cNvGrpSpPr/>
          <p:nvPr userDrawn="1"/>
        </p:nvGrpSpPr>
        <p:grpSpPr>
          <a:xfrm>
            <a:off x="6401565" y="2217123"/>
            <a:ext cx="5694167" cy="3383236"/>
            <a:chOff x="6362728" y="1485604"/>
            <a:chExt cx="5396739" cy="4275173"/>
          </a:xfrm>
        </p:grpSpPr>
        <p:sp>
          <p:nvSpPr>
            <p:cNvPr id="12" name="Freeform 11"/>
            <p:cNvSpPr>
              <a:spLocks/>
            </p:cNvSpPr>
            <p:nvPr userDrawn="1"/>
          </p:nvSpPr>
          <p:spPr bwMode="auto">
            <a:xfrm>
              <a:off x="10286428" y="2540869"/>
              <a:ext cx="1228270" cy="499194"/>
            </a:xfrm>
            <a:custGeom>
              <a:avLst/>
              <a:gdLst>
                <a:gd name="T0" fmla="*/ 621 w 696"/>
                <a:gd name="T1" fmla="*/ 132 h 281"/>
                <a:gd name="T2" fmla="*/ 609 w 696"/>
                <a:gd name="T3" fmla="*/ 133 h 281"/>
                <a:gd name="T4" fmla="*/ 469 w 696"/>
                <a:gd name="T5" fmla="*/ 0 h 281"/>
                <a:gd name="T6" fmla="*/ 333 w 696"/>
                <a:gd name="T7" fmla="*/ 104 h 281"/>
                <a:gd name="T8" fmla="*/ 258 w 696"/>
                <a:gd name="T9" fmla="*/ 73 h 281"/>
                <a:gd name="T10" fmla="*/ 155 w 696"/>
                <a:gd name="T11" fmla="*/ 167 h 281"/>
                <a:gd name="T12" fmla="*/ 105 w 696"/>
                <a:gd name="T13" fmla="*/ 190 h 281"/>
                <a:gd name="T14" fmla="*/ 58 w 696"/>
                <a:gd name="T15" fmla="*/ 166 h 281"/>
                <a:gd name="T16" fmla="*/ 0 w 696"/>
                <a:gd name="T17" fmla="*/ 224 h 281"/>
                <a:gd name="T18" fmla="*/ 58 w 696"/>
                <a:gd name="T19" fmla="*/ 281 h 281"/>
                <a:gd name="T20" fmla="*/ 74 w 696"/>
                <a:gd name="T21" fmla="*/ 281 h 281"/>
                <a:gd name="T22" fmla="*/ 264 w 696"/>
                <a:gd name="T23" fmla="*/ 281 h 281"/>
                <a:gd name="T24" fmla="*/ 370 w 696"/>
                <a:gd name="T25" fmla="*/ 281 h 281"/>
                <a:gd name="T26" fmla="*/ 626 w 696"/>
                <a:gd name="T27" fmla="*/ 281 h 281"/>
                <a:gd name="T28" fmla="*/ 626 w 696"/>
                <a:gd name="T29" fmla="*/ 281 h 281"/>
                <a:gd name="T30" fmla="*/ 696 w 696"/>
                <a:gd name="T31" fmla="*/ 207 h 281"/>
                <a:gd name="T32" fmla="*/ 621 w 696"/>
                <a:gd name="T33" fmla="*/ 1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6" h="281">
                  <a:moveTo>
                    <a:pt x="621" y="132"/>
                  </a:moveTo>
                  <a:cubicBezTo>
                    <a:pt x="617" y="132"/>
                    <a:pt x="613" y="133"/>
                    <a:pt x="609" y="133"/>
                  </a:cubicBezTo>
                  <a:cubicBezTo>
                    <a:pt x="606" y="59"/>
                    <a:pt x="544" y="0"/>
                    <a:pt x="469" y="0"/>
                  </a:cubicBezTo>
                  <a:cubicBezTo>
                    <a:pt x="403" y="0"/>
                    <a:pt x="349" y="44"/>
                    <a:pt x="333" y="104"/>
                  </a:cubicBezTo>
                  <a:cubicBezTo>
                    <a:pt x="314" y="85"/>
                    <a:pt x="287" y="73"/>
                    <a:pt x="258" y="73"/>
                  </a:cubicBezTo>
                  <a:cubicBezTo>
                    <a:pt x="204" y="73"/>
                    <a:pt x="160" y="114"/>
                    <a:pt x="155" y="167"/>
                  </a:cubicBezTo>
                  <a:cubicBezTo>
                    <a:pt x="136" y="170"/>
                    <a:pt x="119" y="178"/>
                    <a:pt x="105" y="190"/>
                  </a:cubicBezTo>
                  <a:cubicBezTo>
                    <a:pt x="95" y="175"/>
                    <a:pt x="78" y="166"/>
                    <a:pt x="58" y="166"/>
                  </a:cubicBezTo>
                  <a:cubicBezTo>
                    <a:pt x="26" y="166"/>
                    <a:pt x="0" y="192"/>
                    <a:pt x="0" y="224"/>
                  </a:cubicBezTo>
                  <a:cubicBezTo>
                    <a:pt x="0" y="256"/>
                    <a:pt x="26" y="281"/>
                    <a:pt x="58" y="281"/>
                  </a:cubicBezTo>
                  <a:cubicBezTo>
                    <a:pt x="74" y="281"/>
                    <a:pt x="74" y="281"/>
                    <a:pt x="74" y="281"/>
                  </a:cubicBezTo>
                  <a:cubicBezTo>
                    <a:pt x="264" y="281"/>
                    <a:pt x="264" y="281"/>
                    <a:pt x="264" y="281"/>
                  </a:cubicBezTo>
                  <a:cubicBezTo>
                    <a:pt x="370" y="281"/>
                    <a:pt x="370" y="281"/>
                    <a:pt x="370" y="281"/>
                  </a:cubicBezTo>
                  <a:cubicBezTo>
                    <a:pt x="626" y="281"/>
                    <a:pt x="626" y="281"/>
                    <a:pt x="626" y="281"/>
                  </a:cubicBezTo>
                  <a:cubicBezTo>
                    <a:pt x="626" y="281"/>
                    <a:pt x="626" y="281"/>
                    <a:pt x="626" y="281"/>
                  </a:cubicBezTo>
                  <a:cubicBezTo>
                    <a:pt x="665" y="279"/>
                    <a:pt x="696" y="247"/>
                    <a:pt x="696" y="207"/>
                  </a:cubicBezTo>
                  <a:cubicBezTo>
                    <a:pt x="696" y="166"/>
                    <a:pt x="662" y="132"/>
                    <a:pt x="621" y="13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grpSp>
          <p:nvGrpSpPr>
            <p:cNvPr id="13" name="Group 12"/>
            <p:cNvGrpSpPr/>
            <p:nvPr userDrawn="1"/>
          </p:nvGrpSpPr>
          <p:grpSpPr bwMode="auto">
            <a:xfrm>
              <a:off x="6362728" y="3629515"/>
              <a:ext cx="5396739" cy="2131262"/>
              <a:chOff x="8040688" y="7151688"/>
              <a:chExt cx="6745287" cy="2663825"/>
            </a:xfrm>
          </p:grpSpPr>
          <p:sp>
            <p:nvSpPr>
              <p:cNvPr id="14" name="Freeform 5"/>
              <p:cNvSpPr>
                <a:spLocks noEditPoints="1"/>
              </p:cNvSpPr>
              <p:nvPr userDrawn="1"/>
            </p:nvSpPr>
            <p:spPr bwMode="auto">
              <a:xfrm>
                <a:off x="10498138" y="7808913"/>
                <a:ext cx="776287" cy="774700"/>
              </a:xfrm>
              <a:custGeom>
                <a:avLst/>
                <a:gdLst>
                  <a:gd name="T0" fmla="*/ 50 w 221"/>
                  <a:gd name="T1" fmla="*/ 202 h 220"/>
                  <a:gd name="T2" fmla="*/ 73 w 221"/>
                  <a:gd name="T3" fmla="*/ 186 h 220"/>
                  <a:gd name="T4" fmla="*/ 86 w 221"/>
                  <a:gd name="T5" fmla="*/ 183 h 220"/>
                  <a:gd name="T6" fmla="*/ 95 w 221"/>
                  <a:gd name="T7" fmla="*/ 185 h 220"/>
                  <a:gd name="T8" fmla="*/ 109 w 221"/>
                  <a:gd name="T9" fmla="*/ 214 h 220"/>
                  <a:gd name="T10" fmla="*/ 133 w 221"/>
                  <a:gd name="T11" fmla="*/ 218 h 220"/>
                  <a:gd name="T12" fmla="*/ 138 w 221"/>
                  <a:gd name="T13" fmla="*/ 191 h 220"/>
                  <a:gd name="T14" fmla="*/ 145 w 221"/>
                  <a:gd name="T15" fmla="*/ 179 h 220"/>
                  <a:gd name="T16" fmla="*/ 153 w 221"/>
                  <a:gd name="T17" fmla="*/ 174 h 220"/>
                  <a:gd name="T18" fmla="*/ 183 w 221"/>
                  <a:gd name="T19" fmla="*/ 184 h 220"/>
                  <a:gd name="T20" fmla="*/ 202 w 221"/>
                  <a:gd name="T21" fmla="*/ 170 h 220"/>
                  <a:gd name="T22" fmla="*/ 187 w 221"/>
                  <a:gd name="T23" fmla="*/ 148 h 220"/>
                  <a:gd name="T24" fmla="*/ 183 w 221"/>
                  <a:gd name="T25" fmla="*/ 134 h 220"/>
                  <a:gd name="T26" fmla="*/ 186 w 221"/>
                  <a:gd name="T27" fmla="*/ 125 h 220"/>
                  <a:gd name="T28" fmla="*/ 215 w 221"/>
                  <a:gd name="T29" fmla="*/ 111 h 220"/>
                  <a:gd name="T30" fmla="*/ 218 w 221"/>
                  <a:gd name="T31" fmla="*/ 88 h 220"/>
                  <a:gd name="T32" fmla="*/ 191 w 221"/>
                  <a:gd name="T33" fmla="*/ 83 h 220"/>
                  <a:gd name="T34" fmla="*/ 179 w 221"/>
                  <a:gd name="T35" fmla="*/ 76 h 220"/>
                  <a:gd name="T36" fmla="*/ 175 w 221"/>
                  <a:gd name="T37" fmla="*/ 67 h 220"/>
                  <a:gd name="T38" fmla="*/ 185 w 221"/>
                  <a:gd name="T39" fmla="*/ 37 h 220"/>
                  <a:gd name="T40" fmla="*/ 171 w 221"/>
                  <a:gd name="T41" fmla="*/ 18 h 220"/>
                  <a:gd name="T42" fmla="*/ 148 w 221"/>
                  <a:gd name="T43" fmla="*/ 34 h 220"/>
                  <a:gd name="T44" fmla="*/ 135 w 221"/>
                  <a:gd name="T45" fmla="*/ 37 h 220"/>
                  <a:gd name="T46" fmla="*/ 126 w 221"/>
                  <a:gd name="T47" fmla="*/ 34 h 220"/>
                  <a:gd name="T48" fmla="*/ 112 w 221"/>
                  <a:gd name="T49" fmla="*/ 6 h 220"/>
                  <a:gd name="T50" fmla="*/ 88 w 221"/>
                  <a:gd name="T51" fmla="*/ 2 h 220"/>
                  <a:gd name="T52" fmla="*/ 83 w 221"/>
                  <a:gd name="T53" fmla="*/ 29 h 220"/>
                  <a:gd name="T54" fmla="*/ 68 w 221"/>
                  <a:gd name="T55" fmla="*/ 46 h 220"/>
                  <a:gd name="T56" fmla="*/ 38 w 221"/>
                  <a:gd name="T57" fmla="*/ 35 h 220"/>
                  <a:gd name="T58" fmla="*/ 19 w 221"/>
                  <a:gd name="T59" fmla="*/ 49 h 220"/>
                  <a:gd name="T60" fmla="*/ 34 w 221"/>
                  <a:gd name="T61" fmla="*/ 72 h 220"/>
                  <a:gd name="T62" fmla="*/ 35 w 221"/>
                  <a:gd name="T63" fmla="*/ 96 h 220"/>
                  <a:gd name="T64" fmla="*/ 6 w 221"/>
                  <a:gd name="T65" fmla="*/ 109 h 220"/>
                  <a:gd name="T66" fmla="*/ 3 w 221"/>
                  <a:gd name="T67" fmla="*/ 132 h 220"/>
                  <a:gd name="T68" fmla="*/ 30 w 221"/>
                  <a:gd name="T69" fmla="*/ 137 h 220"/>
                  <a:gd name="T70" fmla="*/ 46 w 221"/>
                  <a:gd name="T71" fmla="*/ 152 h 220"/>
                  <a:gd name="T72" fmla="*/ 46 w 221"/>
                  <a:gd name="T73" fmla="*/ 166 h 220"/>
                  <a:gd name="T74" fmla="*/ 37 w 221"/>
                  <a:gd name="T75" fmla="*/ 192 h 220"/>
                  <a:gd name="T76" fmla="*/ 78 w 221"/>
                  <a:gd name="T77" fmla="*/ 85 h 220"/>
                  <a:gd name="T78" fmla="*/ 142 w 221"/>
                  <a:gd name="T79" fmla="*/ 13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 h="220">
                    <a:moveTo>
                      <a:pt x="37" y="192"/>
                    </a:moveTo>
                    <a:cubicBezTo>
                      <a:pt x="50" y="202"/>
                      <a:pt x="50" y="202"/>
                      <a:pt x="50" y="202"/>
                    </a:cubicBezTo>
                    <a:cubicBezTo>
                      <a:pt x="52" y="203"/>
                      <a:pt x="56" y="203"/>
                      <a:pt x="59" y="201"/>
                    </a:cubicBezTo>
                    <a:cubicBezTo>
                      <a:pt x="73" y="186"/>
                      <a:pt x="73" y="186"/>
                      <a:pt x="73" y="186"/>
                    </a:cubicBezTo>
                    <a:cubicBezTo>
                      <a:pt x="78" y="181"/>
                      <a:pt x="82" y="181"/>
                      <a:pt x="85" y="183"/>
                    </a:cubicBezTo>
                    <a:cubicBezTo>
                      <a:pt x="86" y="183"/>
                      <a:pt x="86" y="183"/>
                      <a:pt x="86" y="183"/>
                    </a:cubicBezTo>
                    <a:cubicBezTo>
                      <a:pt x="89" y="184"/>
                      <a:pt x="92" y="185"/>
                      <a:pt x="95" y="185"/>
                    </a:cubicBezTo>
                    <a:cubicBezTo>
                      <a:pt x="95" y="185"/>
                      <a:pt x="95" y="185"/>
                      <a:pt x="95" y="185"/>
                    </a:cubicBezTo>
                    <a:cubicBezTo>
                      <a:pt x="99" y="186"/>
                      <a:pt x="103" y="188"/>
                      <a:pt x="105" y="195"/>
                    </a:cubicBezTo>
                    <a:cubicBezTo>
                      <a:pt x="109" y="214"/>
                      <a:pt x="109" y="214"/>
                      <a:pt x="109" y="214"/>
                    </a:cubicBezTo>
                    <a:cubicBezTo>
                      <a:pt x="110" y="218"/>
                      <a:pt x="114" y="220"/>
                      <a:pt x="116" y="220"/>
                    </a:cubicBezTo>
                    <a:cubicBezTo>
                      <a:pt x="133" y="218"/>
                      <a:pt x="133" y="218"/>
                      <a:pt x="133" y="218"/>
                    </a:cubicBezTo>
                    <a:cubicBezTo>
                      <a:pt x="135" y="217"/>
                      <a:pt x="138" y="214"/>
                      <a:pt x="138" y="210"/>
                    </a:cubicBezTo>
                    <a:cubicBezTo>
                      <a:pt x="138" y="191"/>
                      <a:pt x="138" y="191"/>
                      <a:pt x="138" y="191"/>
                    </a:cubicBezTo>
                    <a:cubicBezTo>
                      <a:pt x="138" y="184"/>
                      <a:pt x="141" y="181"/>
                      <a:pt x="144" y="179"/>
                    </a:cubicBezTo>
                    <a:cubicBezTo>
                      <a:pt x="144" y="179"/>
                      <a:pt x="145" y="179"/>
                      <a:pt x="145" y="179"/>
                    </a:cubicBezTo>
                    <a:cubicBezTo>
                      <a:pt x="147" y="177"/>
                      <a:pt x="150" y="176"/>
                      <a:pt x="153" y="174"/>
                    </a:cubicBezTo>
                    <a:cubicBezTo>
                      <a:pt x="153" y="174"/>
                      <a:pt x="153" y="174"/>
                      <a:pt x="153" y="174"/>
                    </a:cubicBezTo>
                    <a:cubicBezTo>
                      <a:pt x="156" y="172"/>
                      <a:pt x="161" y="171"/>
                      <a:pt x="167" y="174"/>
                    </a:cubicBezTo>
                    <a:cubicBezTo>
                      <a:pt x="183" y="184"/>
                      <a:pt x="183" y="184"/>
                      <a:pt x="183" y="184"/>
                    </a:cubicBezTo>
                    <a:cubicBezTo>
                      <a:pt x="187" y="186"/>
                      <a:pt x="191" y="185"/>
                      <a:pt x="192" y="183"/>
                    </a:cubicBezTo>
                    <a:cubicBezTo>
                      <a:pt x="202" y="170"/>
                      <a:pt x="202" y="170"/>
                      <a:pt x="202" y="170"/>
                    </a:cubicBezTo>
                    <a:cubicBezTo>
                      <a:pt x="204" y="169"/>
                      <a:pt x="204" y="164"/>
                      <a:pt x="201" y="161"/>
                    </a:cubicBezTo>
                    <a:cubicBezTo>
                      <a:pt x="187" y="148"/>
                      <a:pt x="187" y="148"/>
                      <a:pt x="187" y="148"/>
                    </a:cubicBezTo>
                    <a:cubicBezTo>
                      <a:pt x="182" y="143"/>
                      <a:pt x="182" y="139"/>
                      <a:pt x="183" y="135"/>
                    </a:cubicBezTo>
                    <a:cubicBezTo>
                      <a:pt x="183" y="135"/>
                      <a:pt x="183" y="135"/>
                      <a:pt x="183" y="134"/>
                    </a:cubicBezTo>
                    <a:cubicBezTo>
                      <a:pt x="184" y="131"/>
                      <a:pt x="185" y="128"/>
                      <a:pt x="186" y="126"/>
                    </a:cubicBezTo>
                    <a:cubicBezTo>
                      <a:pt x="186" y="125"/>
                      <a:pt x="186" y="125"/>
                      <a:pt x="186" y="125"/>
                    </a:cubicBezTo>
                    <a:cubicBezTo>
                      <a:pt x="187" y="121"/>
                      <a:pt x="189" y="117"/>
                      <a:pt x="196" y="116"/>
                    </a:cubicBezTo>
                    <a:cubicBezTo>
                      <a:pt x="215" y="111"/>
                      <a:pt x="215" y="111"/>
                      <a:pt x="215" y="111"/>
                    </a:cubicBezTo>
                    <a:cubicBezTo>
                      <a:pt x="218" y="110"/>
                      <a:pt x="221" y="106"/>
                      <a:pt x="220" y="104"/>
                    </a:cubicBezTo>
                    <a:cubicBezTo>
                      <a:pt x="218" y="88"/>
                      <a:pt x="218" y="88"/>
                      <a:pt x="218" y="88"/>
                    </a:cubicBezTo>
                    <a:cubicBezTo>
                      <a:pt x="218" y="85"/>
                      <a:pt x="215" y="82"/>
                      <a:pt x="211" y="82"/>
                    </a:cubicBezTo>
                    <a:cubicBezTo>
                      <a:pt x="191" y="83"/>
                      <a:pt x="191" y="83"/>
                      <a:pt x="191" y="83"/>
                    </a:cubicBezTo>
                    <a:cubicBezTo>
                      <a:pt x="184" y="83"/>
                      <a:pt x="181" y="80"/>
                      <a:pt x="180" y="76"/>
                    </a:cubicBezTo>
                    <a:cubicBezTo>
                      <a:pt x="180" y="76"/>
                      <a:pt x="179" y="76"/>
                      <a:pt x="179" y="76"/>
                    </a:cubicBezTo>
                    <a:cubicBezTo>
                      <a:pt x="178" y="73"/>
                      <a:pt x="176" y="70"/>
                      <a:pt x="175" y="68"/>
                    </a:cubicBezTo>
                    <a:cubicBezTo>
                      <a:pt x="175" y="67"/>
                      <a:pt x="175" y="67"/>
                      <a:pt x="175" y="67"/>
                    </a:cubicBezTo>
                    <a:cubicBezTo>
                      <a:pt x="172" y="64"/>
                      <a:pt x="171" y="60"/>
                      <a:pt x="175" y="53"/>
                    </a:cubicBezTo>
                    <a:cubicBezTo>
                      <a:pt x="185" y="37"/>
                      <a:pt x="185" y="37"/>
                      <a:pt x="185" y="37"/>
                    </a:cubicBezTo>
                    <a:cubicBezTo>
                      <a:pt x="187" y="34"/>
                      <a:pt x="186" y="29"/>
                      <a:pt x="184" y="28"/>
                    </a:cubicBezTo>
                    <a:cubicBezTo>
                      <a:pt x="171" y="18"/>
                      <a:pt x="171" y="18"/>
                      <a:pt x="171" y="18"/>
                    </a:cubicBezTo>
                    <a:cubicBezTo>
                      <a:pt x="169" y="17"/>
                      <a:pt x="164" y="16"/>
                      <a:pt x="162" y="19"/>
                    </a:cubicBezTo>
                    <a:cubicBezTo>
                      <a:pt x="148" y="34"/>
                      <a:pt x="148" y="34"/>
                      <a:pt x="148" y="34"/>
                    </a:cubicBezTo>
                    <a:cubicBezTo>
                      <a:pt x="143" y="38"/>
                      <a:pt x="139" y="38"/>
                      <a:pt x="135" y="37"/>
                    </a:cubicBezTo>
                    <a:cubicBezTo>
                      <a:pt x="135" y="37"/>
                      <a:pt x="135" y="37"/>
                      <a:pt x="135" y="37"/>
                    </a:cubicBezTo>
                    <a:cubicBezTo>
                      <a:pt x="132" y="36"/>
                      <a:pt x="129" y="35"/>
                      <a:pt x="126" y="34"/>
                    </a:cubicBezTo>
                    <a:cubicBezTo>
                      <a:pt x="126" y="34"/>
                      <a:pt x="126" y="34"/>
                      <a:pt x="126" y="34"/>
                    </a:cubicBezTo>
                    <a:cubicBezTo>
                      <a:pt x="121" y="34"/>
                      <a:pt x="118" y="32"/>
                      <a:pt x="116" y="24"/>
                    </a:cubicBezTo>
                    <a:cubicBezTo>
                      <a:pt x="112" y="6"/>
                      <a:pt x="112" y="6"/>
                      <a:pt x="112" y="6"/>
                    </a:cubicBezTo>
                    <a:cubicBezTo>
                      <a:pt x="111" y="2"/>
                      <a:pt x="107" y="0"/>
                      <a:pt x="104" y="0"/>
                    </a:cubicBezTo>
                    <a:cubicBezTo>
                      <a:pt x="88" y="2"/>
                      <a:pt x="88" y="2"/>
                      <a:pt x="88" y="2"/>
                    </a:cubicBezTo>
                    <a:cubicBezTo>
                      <a:pt x="86" y="2"/>
                      <a:pt x="83" y="6"/>
                      <a:pt x="83" y="9"/>
                    </a:cubicBezTo>
                    <a:cubicBezTo>
                      <a:pt x="83" y="29"/>
                      <a:pt x="83" y="29"/>
                      <a:pt x="83" y="29"/>
                    </a:cubicBezTo>
                    <a:cubicBezTo>
                      <a:pt x="83" y="36"/>
                      <a:pt x="80" y="39"/>
                      <a:pt x="77" y="41"/>
                    </a:cubicBezTo>
                    <a:cubicBezTo>
                      <a:pt x="73" y="42"/>
                      <a:pt x="70" y="44"/>
                      <a:pt x="68" y="46"/>
                    </a:cubicBezTo>
                    <a:cubicBezTo>
                      <a:pt x="64" y="48"/>
                      <a:pt x="60" y="49"/>
                      <a:pt x="54" y="46"/>
                    </a:cubicBezTo>
                    <a:cubicBezTo>
                      <a:pt x="38" y="35"/>
                      <a:pt x="38" y="35"/>
                      <a:pt x="38" y="35"/>
                    </a:cubicBezTo>
                    <a:cubicBezTo>
                      <a:pt x="34" y="33"/>
                      <a:pt x="30" y="35"/>
                      <a:pt x="29" y="36"/>
                    </a:cubicBezTo>
                    <a:cubicBezTo>
                      <a:pt x="19" y="49"/>
                      <a:pt x="19" y="49"/>
                      <a:pt x="19" y="49"/>
                    </a:cubicBezTo>
                    <a:cubicBezTo>
                      <a:pt x="17" y="51"/>
                      <a:pt x="17" y="56"/>
                      <a:pt x="20" y="59"/>
                    </a:cubicBezTo>
                    <a:cubicBezTo>
                      <a:pt x="34" y="72"/>
                      <a:pt x="34" y="72"/>
                      <a:pt x="34" y="72"/>
                    </a:cubicBezTo>
                    <a:cubicBezTo>
                      <a:pt x="38" y="76"/>
                      <a:pt x="39" y="80"/>
                      <a:pt x="38" y="83"/>
                    </a:cubicBezTo>
                    <a:cubicBezTo>
                      <a:pt x="37" y="87"/>
                      <a:pt x="36" y="91"/>
                      <a:pt x="35" y="96"/>
                    </a:cubicBezTo>
                    <a:cubicBezTo>
                      <a:pt x="34" y="99"/>
                      <a:pt x="32" y="103"/>
                      <a:pt x="25" y="104"/>
                    </a:cubicBezTo>
                    <a:cubicBezTo>
                      <a:pt x="6" y="109"/>
                      <a:pt x="6" y="109"/>
                      <a:pt x="6" y="109"/>
                    </a:cubicBezTo>
                    <a:cubicBezTo>
                      <a:pt x="2" y="110"/>
                      <a:pt x="0" y="113"/>
                      <a:pt x="1" y="116"/>
                    </a:cubicBezTo>
                    <a:cubicBezTo>
                      <a:pt x="3" y="132"/>
                      <a:pt x="3" y="132"/>
                      <a:pt x="3" y="132"/>
                    </a:cubicBezTo>
                    <a:cubicBezTo>
                      <a:pt x="3" y="134"/>
                      <a:pt x="6" y="138"/>
                      <a:pt x="10" y="138"/>
                    </a:cubicBezTo>
                    <a:cubicBezTo>
                      <a:pt x="30" y="137"/>
                      <a:pt x="30" y="137"/>
                      <a:pt x="30" y="137"/>
                    </a:cubicBezTo>
                    <a:cubicBezTo>
                      <a:pt x="37" y="137"/>
                      <a:pt x="40" y="140"/>
                      <a:pt x="41" y="144"/>
                    </a:cubicBezTo>
                    <a:cubicBezTo>
                      <a:pt x="43" y="147"/>
                      <a:pt x="44" y="150"/>
                      <a:pt x="46" y="152"/>
                    </a:cubicBezTo>
                    <a:cubicBezTo>
                      <a:pt x="46" y="153"/>
                      <a:pt x="46" y="153"/>
                      <a:pt x="46" y="153"/>
                    </a:cubicBezTo>
                    <a:cubicBezTo>
                      <a:pt x="49" y="156"/>
                      <a:pt x="50" y="160"/>
                      <a:pt x="46" y="166"/>
                    </a:cubicBezTo>
                    <a:cubicBezTo>
                      <a:pt x="36" y="183"/>
                      <a:pt x="36" y="183"/>
                      <a:pt x="36" y="183"/>
                    </a:cubicBezTo>
                    <a:cubicBezTo>
                      <a:pt x="34" y="186"/>
                      <a:pt x="35" y="190"/>
                      <a:pt x="37" y="192"/>
                    </a:cubicBezTo>
                    <a:close/>
                    <a:moveTo>
                      <a:pt x="86" y="142"/>
                    </a:moveTo>
                    <a:cubicBezTo>
                      <a:pt x="68" y="128"/>
                      <a:pt x="65" y="103"/>
                      <a:pt x="78" y="85"/>
                    </a:cubicBezTo>
                    <a:cubicBezTo>
                      <a:pt x="92" y="68"/>
                      <a:pt x="117" y="64"/>
                      <a:pt x="135" y="78"/>
                    </a:cubicBezTo>
                    <a:cubicBezTo>
                      <a:pt x="152" y="92"/>
                      <a:pt x="156" y="117"/>
                      <a:pt x="142" y="134"/>
                    </a:cubicBezTo>
                    <a:cubicBezTo>
                      <a:pt x="129" y="152"/>
                      <a:pt x="103" y="155"/>
                      <a:pt x="86" y="142"/>
                    </a:cubicBezTo>
                    <a:close/>
                  </a:path>
                </a:pathLst>
              </a:custGeom>
              <a:solidFill>
                <a:srgbClr val="D83B01"/>
              </a:solidFill>
              <a:ln>
                <a:noFill/>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sp>
            <p:nvSpPr>
              <p:cNvPr id="15" name="Freeform 6"/>
              <p:cNvSpPr>
                <a:spLocks noEditPoints="1"/>
              </p:cNvSpPr>
              <p:nvPr userDrawn="1"/>
            </p:nvSpPr>
            <p:spPr bwMode="auto">
              <a:xfrm>
                <a:off x="9758363" y="8366126"/>
                <a:ext cx="1060450" cy="1062038"/>
              </a:xfrm>
              <a:custGeom>
                <a:avLst/>
                <a:gdLst>
                  <a:gd name="T0" fmla="*/ 264 w 302"/>
                  <a:gd name="T1" fmla="*/ 100 h 302"/>
                  <a:gd name="T2" fmla="*/ 274 w 302"/>
                  <a:gd name="T3" fmla="*/ 69 h 302"/>
                  <a:gd name="T4" fmla="*/ 248 w 302"/>
                  <a:gd name="T5" fmla="*/ 61 h 302"/>
                  <a:gd name="T6" fmla="*/ 233 w 302"/>
                  <a:gd name="T7" fmla="*/ 47 h 302"/>
                  <a:gd name="T8" fmla="*/ 224 w 302"/>
                  <a:gd name="T9" fmla="*/ 22 h 302"/>
                  <a:gd name="T10" fmla="*/ 196 w 302"/>
                  <a:gd name="T11" fmla="*/ 35 h 302"/>
                  <a:gd name="T12" fmla="*/ 180 w 302"/>
                  <a:gd name="T13" fmla="*/ 6 h 302"/>
                  <a:gd name="T14" fmla="*/ 157 w 302"/>
                  <a:gd name="T15" fmla="*/ 19 h 302"/>
                  <a:gd name="T16" fmla="*/ 136 w 302"/>
                  <a:gd name="T17" fmla="*/ 20 h 302"/>
                  <a:gd name="T18" fmla="*/ 112 w 302"/>
                  <a:gd name="T19" fmla="*/ 8 h 302"/>
                  <a:gd name="T20" fmla="*/ 101 w 302"/>
                  <a:gd name="T21" fmla="*/ 38 h 302"/>
                  <a:gd name="T22" fmla="*/ 69 w 302"/>
                  <a:gd name="T23" fmla="*/ 28 h 302"/>
                  <a:gd name="T24" fmla="*/ 62 w 302"/>
                  <a:gd name="T25" fmla="*/ 54 h 302"/>
                  <a:gd name="T26" fmla="*/ 48 w 302"/>
                  <a:gd name="T27" fmla="*/ 69 h 302"/>
                  <a:gd name="T28" fmla="*/ 23 w 302"/>
                  <a:gd name="T29" fmla="*/ 78 h 302"/>
                  <a:gd name="T30" fmla="*/ 36 w 302"/>
                  <a:gd name="T31" fmla="*/ 107 h 302"/>
                  <a:gd name="T32" fmla="*/ 6 w 302"/>
                  <a:gd name="T33" fmla="*/ 122 h 302"/>
                  <a:gd name="T34" fmla="*/ 20 w 302"/>
                  <a:gd name="T35" fmla="*/ 145 h 302"/>
                  <a:gd name="T36" fmla="*/ 20 w 302"/>
                  <a:gd name="T37" fmla="*/ 166 h 302"/>
                  <a:gd name="T38" fmla="*/ 9 w 302"/>
                  <a:gd name="T39" fmla="*/ 190 h 302"/>
                  <a:gd name="T40" fmla="*/ 38 w 302"/>
                  <a:gd name="T41" fmla="*/ 201 h 302"/>
                  <a:gd name="T42" fmla="*/ 28 w 302"/>
                  <a:gd name="T43" fmla="*/ 233 h 302"/>
                  <a:gd name="T44" fmla="*/ 54 w 302"/>
                  <a:gd name="T45" fmla="*/ 240 h 302"/>
                  <a:gd name="T46" fmla="*/ 69 w 302"/>
                  <a:gd name="T47" fmla="*/ 254 h 302"/>
                  <a:gd name="T48" fmla="*/ 78 w 302"/>
                  <a:gd name="T49" fmla="*/ 279 h 302"/>
                  <a:gd name="T50" fmla="*/ 107 w 302"/>
                  <a:gd name="T51" fmla="*/ 266 h 302"/>
                  <a:gd name="T52" fmla="*/ 123 w 302"/>
                  <a:gd name="T53" fmla="*/ 296 h 302"/>
                  <a:gd name="T54" fmla="*/ 146 w 302"/>
                  <a:gd name="T55" fmla="*/ 282 h 302"/>
                  <a:gd name="T56" fmla="*/ 166 w 302"/>
                  <a:gd name="T57" fmla="*/ 282 h 302"/>
                  <a:gd name="T58" fmla="*/ 191 w 302"/>
                  <a:gd name="T59" fmla="*/ 293 h 302"/>
                  <a:gd name="T60" fmla="*/ 202 w 302"/>
                  <a:gd name="T61" fmla="*/ 264 h 302"/>
                  <a:gd name="T62" fmla="*/ 233 w 302"/>
                  <a:gd name="T63" fmla="*/ 274 h 302"/>
                  <a:gd name="T64" fmla="*/ 241 w 302"/>
                  <a:gd name="T65" fmla="*/ 248 h 302"/>
                  <a:gd name="T66" fmla="*/ 255 w 302"/>
                  <a:gd name="T67" fmla="*/ 233 h 302"/>
                  <a:gd name="T68" fmla="*/ 280 w 302"/>
                  <a:gd name="T69" fmla="*/ 224 h 302"/>
                  <a:gd name="T70" fmla="*/ 267 w 302"/>
                  <a:gd name="T71" fmla="*/ 195 h 302"/>
                  <a:gd name="T72" fmla="*/ 296 w 302"/>
                  <a:gd name="T73" fmla="*/ 180 h 302"/>
                  <a:gd name="T74" fmla="*/ 283 w 302"/>
                  <a:gd name="T75" fmla="*/ 156 h 302"/>
                  <a:gd name="T76" fmla="*/ 282 w 302"/>
                  <a:gd name="T77" fmla="*/ 136 h 302"/>
                  <a:gd name="T78" fmla="*/ 294 w 302"/>
                  <a:gd name="T79" fmla="*/ 111 h 302"/>
                  <a:gd name="T80" fmla="*/ 147 w 302"/>
                  <a:gd name="T81" fmla="*/ 176 h 302"/>
                  <a:gd name="T82" fmla="*/ 156 w 302"/>
                  <a:gd name="T83" fmla="*/ 125 h 302"/>
                  <a:gd name="T84" fmla="*/ 147 w 302"/>
                  <a:gd name="T85" fmla="*/ 17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2" h="302">
                    <a:moveTo>
                      <a:pt x="275" y="105"/>
                    </a:moveTo>
                    <a:cubicBezTo>
                      <a:pt x="270" y="103"/>
                      <a:pt x="265" y="101"/>
                      <a:pt x="264" y="100"/>
                    </a:cubicBezTo>
                    <a:cubicBezTo>
                      <a:pt x="264" y="99"/>
                      <a:pt x="264" y="92"/>
                      <a:pt x="267" y="87"/>
                    </a:cubicBezTo>
                    <a:cubicBezTo>
                      <a:pt x="274" y="69"/>
                      <a:pt x="274" y="69"/>
                      <a:pt x="274" y="69"/>
                    </a:cubicBezTo>
                    <a:cubicBezTo>
                      <a:pt x="276" y="63"/>
                      <a:pt x="274" y="60"/>
                      <a:pt x="268" y="60"/>
                    </a:cubicBezTo>
                    <a:cubicBezTo>
                      <a:pt x="248" y="61"/>
                      <a:pt x="248" y="61"/>
                      <a:pt x="248" y="61"/>
                    </a:cubicBezTo>
                    <a:cubicBezTo>
                      <a:pt x="243" y="62"/>
                      <a:pt x="237" y="62"/>
                      <a:pt x="237" y="61"/>
                    </a:cubicBezTo>
                    <a:cubicBezTo>
                      <a:pt x="236" y="60"/>
                      <a:pt x="233" y="53"/>
                      <a:pt x="233" y="47"/>
                    </a:cubicBezTo>
                    <a:cubicBezTo>
                      <a:pt x="233" y="28"/>
                      <a:pt x="233" y="28"/>
                      <a:pt x="233" y="28"/>
                    </a:cubicBezTo>
                    <a:cubicBezTo>
                      <a:pt x="233" y="22"/>
                      <a:pt x="229" y="20"/>
                      <a:pt x="224" y="22"/>
                    </a:cubicBezTo>
                    <a:cubicBezTo>
                      <a:pt x="207" y="31"/>
                      <a:pt x="207" y="31"/>
                      <a:pt x="207" y="31"/>
                    </a:cubicBezTo>
                    <a:cubicBezTo>
                      <a:pt x="202" y="34"/>
                      <a:pt x="197" y="35"/>
                      <a:pt x="196" y="35"/>
                    </a:cubicBezTo>
                    <a:cubicBezTo>
                      <a:pt x="194" y="34"/>
                      <a:pt x="190" y="29"/>
                      <a:pt x="188" y="24"/>
                    </a:cubicBezTo>
                    <a:cubicBezTo>
                      <a:pt x="180" y="6"/>
                      <a:pt x="180" y="6"/>
                      <a:pt x="180" y="6"/>
                    </a:cubicBezTo>
                    <a:cubicBezTo>
                      <a:pt x="178" y="1"/>
                      <a:pt x="173" y="0"/>
                      <a:pt x="170" y="4"/>
                    </a:cubicBezTo>
                    <a:cubicBezTo>
                      <a:pt x="157" y="19"/>
                      <a:pt x="157" y="19"/>
                      <a:pt x="157" y="19"/>
                    </a:cubicBezTo>
                    <a:cubicBezTo>
                      <a:pt x="153" y="23"/>
                      <a:pt x="149" y="27"/>
                      <a:pt x="148" y="27"/>
                    </a:cubicBezTo>
                    <a:cubicBezTo>
                      <a:pt x="147" y="27"/>
                      <a:pt x="140" y="24"/>
                      <a:pt x="136" y="20"/>
                    </a:cubicBezTo>
                    <a:cubicBezTo>
                      <a:pt x="122" y="6"/>
                      <a:pt x="122" y="6"/>
                      <a:pt x="122" y="6"/>
                    </a:cubicBezTo>
                    <a:cubicBezTo>
                      <a:pt x="118" y="2"/>
                      <a:pt x="114" y="3"/>
                      <a:pt x="112" y="8"/>
                    </a:cubicBezTo>
                    <a:cubicBezTo>
                      <a:pt x="106" y="27"/>
                      <a:pt x="106" y="27"/>
                      <a:pt x="106" y="27"/>
                    </a:cubicBezTo>
                    <a:cubicBezTo>
                      <a:pt x="104" y="32"/>
                      <a:pt x="102" y="37"/>
                      <a:pt x="101" y="38"/>
                    </a:cubicBezTo>
                    <a:cubicBezTo>
                      <a:pt x="100" y="38"/>
                      <a:pt x="93" y="38"/>
                      <a:pt x="88" y="35"/>
                    </a:cubicBezTo>
                    <a:cubicBezTo>
                      <a:pt x="69" y="28"/>
                      <a:pt x="69" y="28"/>
                      <a:pt x="69" y="28"/>
                    </a:cubicBezTo>
                    <a:cubicBezTo>
                      <a:pt x="64" y="26"/>
                      <a:pt x="60" y="28"/>
                      <a:pt x="61" y="34"/>
                    </a:cubicBezTo>
                    <a:cubicBezTo>
                      <a:pt x="62" y="54"/>
                      <a:pt x="62" y="54"/>
                      <a:pt x="62" y="54"/>
                    </a:cubicBezTo>
                    <a:cubicBezTo>
                      <a:pt x="63" y="59"/>
                      <a:pt x="62" y="65"/>
                      <a:pt x="61" y="66"/>
                    </a:cubicBezTo>
                    <a:cubicBezTo>
                      <a:pt x="61" y="66"/>
                      <a:pt x="54" y="69"/>
                      <a:pt x="48" y="69"/>
                    </a:cubicBezTo>
                    <a:cubicBezTo>
                      <a:pt x="28" y="69"/>
                      <a:pt x="28" y="69"/>
                      <a:pt x="28" y="69"/>
                    </a:cubicBezTo>
                    <a:cubicBezTo>
                      <a:pt x="23" y="69"/>
                      <a:pt x="20" y="73"/>
                      <a:pt x="23" y="78"/>
                    </a:cubicBezTo>
                    <a:cubicBezTo>
                      <a:pt x="32" y="95"/>
                      <a:pt x="32" y="95"/>
                      <a:pt x="32" y="95"/>
                    </a:cubicBezTo>
                    <a:cubicBezTo>
                      <a:pt x="34" y="100"/>
                      <a:pt x="36" y="105"/>
                      <a:pt x="36" y="107"/>
                    </a:cubicBezTo>
                    <a:cubicBezTo>
                      <a:pt x="35" y="108"/>
                      <a:pt x="30" y="112"/>
                      <a:pt x="25" y="114"/>
                    </a:cubicBezTo>
                    <a:cubicBezTo>
                      <a:pt x="6" y="122"/>
                      <a:pt x="6" y="122"/>
                      <a:pt x="6" y="122"/>
                    </a:cubicBezTo>
                    <a:cubicBezTo>
                      <a:pt x="1" y="124"/>
                      <a:pt x="0" y="129"/>
                      <a:pt x="5" y="132"/>
                    </a:cubicBezTo>
                    <a:cubicBezTo>
                      <a:pt x="20" y="145"/>
                      <a:pt x="20" y="145"/>
                      <a:pt x="20" y="145"/>
                    </a:cubicBezTo>
                    <a:cubicBezTo>
                      <a:pt x="24" y="149"/>
                      <a:pt x="27" y="153"/>
                      <a:pt x="27" y="154"/>
                    </a:cubicBezTo>
                    <a:cubicBezTo>
                      <a:pt x="28" y="155"/>
                      <a:pt x="24" y="162"/>
                      <a:pt x="20" y="166"/>
                    </a:cubicBezTo>
                    <a:cubicBezTo>
                      <a:pt x="6" y="180"/>
                      <a:pt x="6" y="180"/>
                      <a:pt x="6" y="180"/>
                    </a:cubicBezTo>
                    <a:cubicBezTo>
                      <a:pt x="2" y="184"/>
                      <a:pt x="4" y="188"/>
                      <a:pt x="9" y="190"/>
                    </a:cubicBezTo>
                    <a:cubicBezTo>
                      <a:pt x="28" y="196"/>
                      <a:pt x="28" y="196"/>
                      <a:pt x="28" y="196"/>
                    </a:cubicBezTo>
                    <a:cubicBezTo>
                      <a:pt x="33" y="198"/>
                      <a:pt x="38" y="200"/>
                      <a:pt x="38" y="201"/>
                    </a:cubicBezTo>
                    <a:cubicBezTo>
                      <a:pt x="39" y="202"/>
                      <a:pt x="38" y="209"/>
                      <a:pt x="36" y="214"/>
                    </a:cubicBezTo>
                    <a:cubicBezTo>
                      <a:pt x="28" y="233"/>
                      <a:pt x="28" y="233"/>
                      <a:pt x="28" y="233"/>
                    </a:cubicBezTo>
                    <a:cubicBezTo>
                      <a:pt x="26" y="238"/>
                      <a:pt x="29" y="242"/>
                      <a:pt x="35" y="241"/>
                    </a:cubicBezTo>
                    <a:cubicBezTo>
                      <a:pt x="54" y="240"/>
                      <a:pt x="54" y="240"/>
                      <a:pt x="54" y="240"/>
                    </a:cubicBezTo>
                    <a:cubicBezTo>
                      <a:pt x="60" y="240"/>
                      <a:pt x="65" y="240"/>
                      <a:pt x="66" y="241"/>
                    </a:cubicBezTo>
                    <a:cubicBezTo>
                      <a:pt x="67" y="242"/>
                      <a:pt x="69" y="248"/>
                      <a:pt x="69" y="254"/>
                    </a:cubicBezTo>
                    <a:cubicBezTo>
                      <a:pt x="69" y="274"/>
                      <a:pt x="69" y="274"/>
                      <a:pt x="69" y="274"/>
                    </a:cubicBezTo>
                    <a:cubicBezTo>
                      <a:pt x="69" y="279"/>
                      <a:pt x="73" y="282"/>
                      <a:pt x="78" y="279"/>
                    </a:cubicBezTo>
                    <a:cubicBezTo>
                      <a:pt x="96" y="270"/>
                      <a:pt x="96" y="270"/>
                      <a:pt x="96" y="270"/>
                    </a:cubicBezTo>
                    <a:cubicBezTo>
                      <a:pt x="101" y="268"/>
                      <a:pt x="106" y="266"/>
                      <a:pt x="107" y="266"/>
                    </a:cubicBezTo>
                    <a:cubicBezTo>
                      <a:pt x="108" y="267"/>
                      <a:pt x="113" y="272"/>
                      <a:pt x="115" y="277"/>
                    </a:cubicBezTo>
                    <a:cubicBezTo>
                      <a:pt x="123" y="296"/>
                      <a:pt x="123" y="296"/>
                      <a:pt x="123" y="296"/>
                    </a:cubicBezTo>
                    <a:cubicBezTo>
                      <a:pt x="125" y="301"/>
                      <a:pt x="129" y="302"/>
                      <a:pt x="133" y="297"/>
                    </a:cubicBezTo>
                    <a:cubicBezTo>
                      <a:pt x="146" y="282"/>
                      <a:pt x="146" y="282"/>
                      <a:pt x="146" y="282"/>
                    </a:cubicBezTo>
                    <a:cubicBezTo>
                      <a:pt x="150" y="278"/>
                      <a:pt x="154" y="275"/>
                      <a:pt x="155" y="275"/>
                    </a:cubicBezTo>
                    <a:cubicBezTo>
                      <a:pt x="156" y="275"/>
                      <a:pt x="162" y="278"/>
                      <a:pt x="166" y="282"/>
                    </a:cubicBezTo>
                    <a:cubicBezTo>
                      <a:pt x="180" y="296"/>
                      <a:pt x="180" y="296"/>
                      <a:pt x="180" y="296"/>
                    </a:cubicBezTo>
                    <a:cubicBezTo>
                      <a:pt x="184" y="300"/>
                      <a:pt x="189" y="298"/>
                      <a:pt x="191" y="293"/>
                    </a:cubicBezTo>
                    <a:cubicBezTo>
                      <a:pt x="197" y="274"/>
                      <a:pt x="197" y="274"/>
                      <a:pt x="197" y="274"/>
                    </a:cubicBezTo>
                    <a:cubicBezTo>
                      <a:pt x="199" y="269"/>
                      <a:pt x="201" y="264"/>
                      <a:pt x="202" y="264"/>
                    </a:cubicBezTo>
                    <a:cubicBezTo>
                      <a:pt x="203" y="263"/>
                      <a:pt x="210" y="264"/>
                      <a:pt x="215" y="266"/>
                    </a:cubicBezTo>
                    <a:cubicBezTo>
                      <a:pt x="233" y="274"/>
                      <a:pt x="233" y="274"/>
                      <a:pt x="233" y="274"/>
                    </a:cubicBezTo>
                    <a:cubicBezTo>
                      <a:pt x="239" y="276"/>
                      <a:pt x="243" y="273"/>
                      <a:pt x="242" y="267"/>
                    </a:cubicBezTo>
                    <a:cubicBezTo>
                      <a:pt x="241" y="248"/>
                      <a:pt x="241" y="248"/>
                      <a:pt x="241" y="248"/>
                    </a:cubicBezTo>
                    <a:cubicBezTo>
                      <a:pt x="240" y="242"/>
                      <a:pt x="241" y="237"/>
                      <a:pt x="241" y="236"/>
                    </a:cubicBezTo>
                    <a:cubicBezTo>
                      <a:pt x="242" y="235"/>
                      <a:pt x="249" y="233"/>
                      <a:pt x="255" y="233"/>
                    </a:cubicBezTo>
                    <a:cubicBezTo>
                      <a:pt x="274" y="233"/>
                      <a:pt x="274" y="233"/>
                      <a:pt x="274" y="233"/>
                    </a:cubicBezTo>
                    <a:cubicBezTo>
                      <a:pt x="280" y="233"/>
                      <a:pt x="283" y="229"/>
                      <a:pt x="280" y="224"/>
                    </a:cubicBezTo>
                    <a:cubicBezTo>
                      <a:pt x="271" y="206"/>
                      <a:pt x="271" y="206"/>
                      <a:pt x="271" y="206"/>
                    </a:cubicBezTo>
                    <a:cubicBezTo>
                      <a:pt x="268" y="201"/>
                      <a:pt x="267" y="196"/>
                      <a:pt x="267" y="195"/>
                    </a:cubicBezTo>
                    <a:cubicBezTo>
                      <a:pt x="268" y="194"/>
                      <a:pt x="273" y="189"/>
                      <a:pt x="278" y="187"/>
                    </a:cubicBezTo>
                    <a:cubicBezTo>
                      <a:pt x="296" y="180"/>
                      <a:pt x="296" y="180"/>
                      <a:pt x="296" y="180"/>
                    </a:cubicBezTo>
                    <a:cubicBezTo>
                      <a:pt x="302" y="177"/>
                      <a:pt x="302" y="173"/>
                      <a:pt x="298" y="169"/>
                    </a:cubicBezTo>
                    <a:cubicBezTo>
                      <a:pt x="283" y="156"/>
                      <a:pt x="283" y="156"/>
                      <a:pt x="283" y="156"/>
                    </a:cubicBezTo>
                    <a:cubicBezTo>
                      <a:pt x="279" y="152"/>
                      <a:pt x="275" y="148"/>
                      <a:pt x="275" y="147"/>
                    </a:cubicBezTo>
                    <a:cubicBezTo>
                      <a:pt x="275" y="146"/>
                      <a:pt x="278" y="140"/>
                      <a:pt x="282" y="136"/>
                    </a:cubicBezTo>
                    <a:cubicBezTo>
                      <a:pt x="296" y="122"/>
                      <a:pt x="296" y="122"/>
                      <a:pt x="296" y="122"/>
                    </a:cubicBezTo>
                    <a:cubicBezTo>
                      <a:pt x="300" y="118"/>
                      <a:pt x="299" y="113"/>
                      <a:pt x="294" y="111"/>
                    </a:cubicBezTo>
                    <a:lnTo>
                      <a:pt x="275" y="105"/>
                    </a:lnTo>
                    <a:close/>
                    <a:moveTo>
                      <a:pt x="147" y="176"/>
                    </a:moveTo>
                    <a:cubicBezTo>
                      <a:pt x="133" y="174"/>
                      <a:pt x="123" y="161"/>
                      <a:pt x="126" y="147"/>
                    </a:cubicBezTo>
                    <a:cubicBezTo>
                      <a:pt x="128" y="132"/>
                      <a:pt x="141" y="123"/>
                      <a:pt x="156" y="125"/>
                    </a:cubicBezTo>
                    <a:cubicBezTo>
                      <a:pt x="170" y="127"/>
                      <a:pt x="179" y="141"/>
                      <a:pt x="177" y="155"/>
                    </a:cubicBezTo>
                    <a:cubicBezTo>
                      <a:pt x="175" y="169"/>
                      <a:pt x="161" y="179"/>
                      <a:pt x="147" y="176"/>
                    </a:cubicBezTo>
                    <a:close/>
                  </a:path>
                </a:pathLst>
              </a:custGeom>
              <a:solidFill>
                <a:srgbClr val="B4009E"/>
              </a:solidFill>
              <a:ln>
                <a:noFill/>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sp>
            <p:nvSpPr>
              <p:cNvPr id="16" name="Freeform 7"/>
              <p:cNvSpPr>
                <a:spLocks noEditPoints="1"/>
              </p:cNvSpPr>
              <p:nvPr userDrawn="1"/>
            </p:nvSpPr>
            <p:spPr bwMode="auto">
              <a:xfrm>
                <a:off x="11022013" y="8059738"/>
                <a:ext cx="1547812" cy="1550988"/>
              </a:xfrm>
              <a:custGeom>
                <a:avLst/>
                <a:gdLst>
                  <a:gd name="T0" fmla="*/ 434 w 441"/>
                  <a:gd name="T1" fmla="*/ 201 h 441"/>
                  <a:gd name="T2" fmla="*/ 425 w 441"/>
                  <a:gd name="T3" fmla="*/ 156 h 441"/>
                  <a:gd name="T4" fmla="*/ 410 w 441"/>
                  <a:gd name="T5" fmla="*/ 120 h 441"/>
                  <a:gd name="T6" fmla="*/ 385 w 441"/>
                  <a:gd name="T7" fmla="*/ 84 h 441"/>
                  <a:gd name="T8" fmla="*/ 357 w 441"/>
                  <a:gd name="T9" fmla="*/ 56 h 441"/>
                  <a:gd name="T10" fmla="*/ 320 w 441"/>
                  <a:gd name="T11" fmla="*/ 30 h 441"/>
                  <a:gd name="T12" fmla="*/ 283 w 441"/>
                  <a:gd name="T13" fmla="*/ 16 h 441"/>
                  <a:gd name="T14" fmla="*/ 240 w 441"/>
                  <a:gd name="T15" fmla="*/ 7 h 441"/>
                  <a:gd name="T16" fmla="*/ 201 w 441"/>
                  <a:gd name="T17" fmla="*/ 7 h 441"/>
                  <a:gd name="T18" fmla="*/ 156 w 441"/>
                  <a:gd name="T19" fmla="*/ 16 h 441"/>
                  <a:gd name="T20" fmla="*/ 120 w 441"/>
                  <a:gd name="T21" fmla="*/ 31 h 441"/>
                  <a:gd name="T22" fmla="*/ 84 w 441"/>
                  <a:gd name="T23" fmla="*/ 56 h 441"/>
                  <a:gd name="T24" fmla="*/ 56 w 441"/>
                  <a:gd name="T25" fmla="*/ 84 h 441"/>
                  <a:gd name="T26" fmla="*/ 31 w 441"/>
                  <a:gd name="T27" fmla="*/ 122 h 441"/>
                  <a:gd name="T28" fmla="*/ 16 w 441"/>
                  <a:gd name="T29" fmla="*/ 158 h 441"/>
                  <a:gd name="T30" fmla="*/ 7 w 441"/>
                  <a:gd name="T31" fmla="*/ 201 h 441"/>
                  <a:gd name="T32" fmla="*/ 7 w 441"/>
                  <a:gd name="T33" fmla="*/ 240 h 441"/>
                  <a:gd name="T34" fmla="*/ 16 w 441"/>
                  <a:gd name="T35" fmla="*/ 285 h 441"/>
                  <a:gd name="T36" fmla="*/ 32 w 441"/>
                  <a:gd name="T37" fmla="*/ 321 h 441"/>
                  <a:gd name="T38" fmla="*/ 56 w 441"/>
                  <a:gd name="T39" fmla="*/ 357 h 441"/>
                  <a:gd name="T40" fmla="*/ 84 w 441"/>
                  <a:gd name="T41" fmla="*/ 385 h 441"/>
                  <a:gd name="T42" fmla="*/ 122 w 441"/>
                  <a:gd name="T43" fmla="*/ 411 h 441"/>
                  <a:gd name="T44" fmla="*/ 158 w 441"/>
                  <a:gd name="T45" fmla="*/ 425 h 441"/>
                  <a:gd name="T46" fmla="*/ 201 w 441"/>
                  <a:gd name="T47" fmla="*/ 434 h 441"/>
                  <a:gd name="T48" fmla="*/ 240 w 441"/>
                  <a:gd name="T49" fmla="*/ 434 h 441"/>
                  <a:gd name="T50" fmla="*/ 285 w 441"/>
                  <a:gd name="T51" fmla="*/ 425 h 441"/>
                  <a:gd name="T52" fmla="*/ 321 w 441"/>
                  <a:gd name="T53" fmla="*/ 410 h 441"/>
                  <a:gd name="T54" fmla="*/ 357 w 441"/>
                  <a:gd name="T55" fmla="*/ 385 h 441"/>
                  <a:gd name="T56" fmla="*/ 385 w 441"/>
                  <a:gd name="T57" fmla="*/ 357 h 441"/>
                  <a:gd name="T58" fmla="*/ 411 w 441"/>
                  <a:gd name="T59" fmla="*/ 319 h 441"/>
                  <a:gd name="T60" fmla="*/ 426 w 441"/>
                  <a:gd name="T61" fmla="*/ 283 h 441"/>
                  <a:gd name="T62" fmla="*/ 434 w 441"/>
                  <a:gd name="T63" fmla="*/ 240 h 441"/>
                  <a:gd name="T64" fmla="*/ 356 w 441"/>
                  <a:gd name="T65" fmla="*/ 256 h 441"/>
                  <a:gd name="T66" fmla="*/ 284 w 441"/>
                  <a:gd name="T67" fmla="*/ 213 h 441"/>
                  <a:gd name="T68" fmla="*/ 361 w 441"/>
                  <a:gd name="T69" fmla="*/ 220 h 441"/>
                  <a:gd name="T70" fmla="*/ 275 w 441"/>
                  <a:gd name="T71" fmla="*/ 335 h 441"/>
                  <a:gd name="T72" fmla="*/ 335 w 441"/>
                  <a:gd name="T73" fmla="*/ 276 h 441"/>
                  <a:gd name="T74" fmla="*/ 178 w 441"/>
                  <a:gd name="T75" fmla="*/ 341 h 441"/>
                  <a:gd name="T76" fmla="*/ 263 w 441"/>
                  <a:gd name="T77" fmla="*/ 341 h 441"/>
                  <a:gd name="T78" fmla="*/ 185 w 441"/>
                  <a:gd name="T79" fmla="*/ 358 h 441"/>
                  <a:gd name="T80" fmla="*/ 186 w 441"/>
                  <a:gd name="T81" fmla="*/ 220 h 441"/>
                  <a:gd name="T82" fmla="*/ 221 w 441"/>
                  <a:gd name="T83" fmla="*/ 255 h 441"/>
                  <a:gd name="T84" fmla="*/ 106 w 441"/>
                  <a:gd name="T85" fmla="*/ 277 h 441"/>
                  <a:gd name="T86" fmla="*/ 165 w 441"/>
                  <a:gd name="T87" fmla="*/ 337 h 441"/>
                  <a:gd name="T88" fmla="*/ 100 w 441"/>
                  <a:gd name="T89" fmla="*/ 180 h 441"/>
                  <a:gd name="T90" fmla="*/ 100 w 441"/>
                  <a:gd name="T91" fmla="*/ 264 h 441"/>
                  <a:gd name="T92" fmla="*/ 83 w 441"/>
                  <a:gd name="T93" fmla="*/ 187 h 441"/>
                  <a:gd name="T94" fmla="*/ 148 w 441"/>
                  <a:gd name="T95" fmla="*/ 100 h 441"/>
                  <a:gd name="T96" fmla="*/ 168 w 441"/>
                  <a:gd name="T97" fmla="*/ 182 h 441"/>
                  <a:gd name="T98" fmla="*/ 119 w 441"/>
                  <a:gd name="T99" fmla="*/ 122 h 441"/>
                  <a:gd name="T100" fmla="*/ 211 w 441"/>
                  <a:gd name="T101" fmla="*/ 157 h 441"/>
                  <a:gd name="T102" fmla="*/ 219 w 441"/>
                  <a:gd name="T103" fmla="*/ 80 h 441"/>
                  <a:gd name="T104" fmla="*/ 319 w 441"/>
                  <a:gd name="T105" fmla="*/ 121 h 441"/>
                  <a:gd name="T106" fmla="*/ 270 w 441"/>
                  <a:gd name="T107" fmla="*/ 181 h 441"/>
                  <a:gd name="T108" fmla="*/ 290 w 441"/>
                  <a:gd name="T109" fmla="*/ 99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1" h="441">
                    <a:moveTo>
                      <a:pt x="441" y="232"/>
                    </a:moveTo>
                    <a:cubicBezTo>
                      <a:pt x="441" y="209"/>
                      <a:pt x="441" y="209"/>
                      <a:pt x="441" y="209"/>
                    </a:cubicBezTo>
                    <a:cubicBezTo>
                      <a:pt x="441" y="205"/>
                      <a:pt x="438" y="201"/>
                      <a:pt x="434" y="201"/>
                    </a:cubicBezTo>
                    <a:cubicBezTo>
                      <a:pt x="401" y="196"/>
                      <a:pt x="401" y="196"/>
                      <a:pt x="401" y="196"/>
                    </a:cubicBezTo>
                    <a:cubicBezTo>
                      <a:pt x="400" y="188"/>
                      <a:pt x="398" y="181"/>
                      <a:pt x="396" y="173"/>
                    </a:cubicBezTo>
                    <a:cubicBezTo>
                      <a:pt x="425" y="156"/>
                      <a:pt x="425" y="156"/>
                      <a:pt x="425" y="156"/>
                    </a:cubicBezTo>
                    <a:cubicBezTo>
                      <a:pt x="428" y="154"/>
                      <a:pt x="430" y="149"/>
                      <a:pt x="428" y="145"/>
                    </a:cubicBezTo>
                    <a:cubicBezTo>
                      <a:pt x="420" y="125"/>
                      <a:pt x="420" y="125"/>
                      <a:pt x="420" y="125"/>
                    </a:cubicBezTo>
                    <a:cubicBezTo>
                      <a:pt x="418" y="121"/>
                      <a:pt x="414" y="119"/>
                      <a:pt x="410" y="120"/>
                    </a:cubicBezTo>
                    <a:cubicBezTo>
                      <a:pt x="377" y="128"/>
                      <a:pt x="377" y="128"/>
                      <a:pt x="377" y="128"/>
                    </a:cubicBezTo>
                    <a:cubicBezTo>
                      <a:pt x="374" y="122"/>
                      <a:pt x="370" y="116"/>
                      <a:pt x="365" y="110"/>
                    </a:cubicBezTo>
                    <a:cubicBezTo>
                      <a:pt x="385" y="84"/>
                      <a:pt x="385" y="84"/>
                      <a:pt x="385" y="84"/>
                    </a:cubicBezTo>
                    <a:cubicBezTo>
                      <a:pt x="388" y="80"/>
                      <a:pt x="387" y="75"/>
                      <a:pt x="385" y="72"/>
                    </a:cubicBezTo>
                    <a:cubicBezTo>
                      <a:pt x="369" y="56"/>
                      <a:pt x="369" y="56"/>
                      <a:pt x="369" y="56"/>
                    </a:cubicBezTo>
                    <a:cubicBezTo>
                      <a:pt x="366" y="54"/>
                      <a:pt x="361" y="53"/>
                      <a:pt x="357" y="56"/>
                    </a:cubicBezTo>
                    <a:cubicBezTo>
                      <a:pt x="331" y="76"/>
                      <a:pt x="331" y="76"/>
                      <a:pt x="331" y="76"/>
                    </a:cubicBezTo>
                    <a:cubicBezTo>
                      <a:pt x="325" y="71"/>
                      <a:pt x="318" y="67"/>
                      <a:pt x="311" y="63"/>
                    </a:cubicBezTo>
                    <a:cubicBezTo>
                      <a:pt x="320" y="30"/>
                      <a:pt x="320" y="30"/>
                      <a:pt x="320" y="30"/>
                    </a:cubicBezTo>
                    <a:cubicBezTo>
                      <a:pt x="321" y="26"/>
                      <a:pt x="318" y="22"/>
                      <a:pt x="314" y="20"/>
                    </a:cubicBezTo>
                    <a:cubicBezTo>
                      <a:pt x="294" y="12"/>
                      <a:pt x="294" y="12"/>
                      <a:pt x="294" y="12"/>
                    </a:cubicBezTo>
                    <a:cubicBezTo>
                      <a:pt x="290" y="10"/>
                      <a:pt x="285" y="12"/>
                      <a:pt x="283" y="16"/>
                    </a:cubicBezTo>
                    <a:cubicBezTo>
                      <a:pt x="266" y="44"/>
                      <a:pt x="266" y="44"/>
                      <a:pt x="266" y="44"/>
                    </a:cubicBezTo>
                    <a:cubicBezTo>
                      <a:pt x="259" y="43"/>
                      <a:pt x="252" y="41"/>
                      <a:pt x="245" y="40"/>
                    </a:cubicBezTo>
                    <a:cubicBezTo>
                      <a:pt x="240" y="7"/>
                      <a:pt x="240" y="7"/>
                      <a:pt x="240" y="7"/>
                    </a:cubicBezTo>
                    <a:cubicBezTo>
                      <a:pt x="240" y="3"/>
                      <a:pt x="236" y="0"/>
                      <a:pt x="232" y="0"/>
                    </a:cubicBezTo>
                    <a:cubicBezTo>
                      <a:pt x="209" y="0"/>
                      <a:pt x="209" y="0"/>
                      <a:pt x="209" y="0"/>
                    </a:cubicBezTo>
                    <a:cubicBezTo>
                      <a:pt x="205" y="0"/>
                      <a:pt x="201" y="3"/>
                      <a:pt x="201" y="7"/>
                    </a:cubicBezTo>
                    <a:cubicBezTo>
                      <a:pt x="196" y="40"/>
                      <a:pt x="196" y="40"/>
                      <a:pt x="196" y="40"/>
                    </a:cubicBezTo>
                    <a:cubicBezTo>
                      <a:pt x="188" y="41"/>
                      <a:pt x="181" y="43"/>
                      <a:pt x="173" y="45"/>
                    </a:cubicBezTo>
                    <a:cubicBezTo>
                      <a:pt x="156" y="16"/>
                      <a:pt x="156" y="16"/>
                      <a:pt x="156" y="16"/>
                    </a:cubicBezTo>
                    <a:cubicBezTo>
                      <a:pt x="154" y="13"/>
                      <a:pt x="149" y="11"/>
                      <a:pt x="145" y="13"/>
                    </a:cubicBezTo>
                    <a:cubicBezTo>
                      <a:pt x="125" y="21"/>
                      <a:pt x="125" y="21"/>
                      <a:pt x="125" y="21"/>
                    </a:cubicBezTo>
                    <a:cubicBezTo>
                      <a:pt x="121" y="23"/>
                      <a:pt x="119" y="27"/>
                      <a:pt x="120" y="31"/>
                    </a:cubicBezTo>
                    <a:cubicBezTo>
                      <a:pt x="128" y="64"/>
                      <a:pt x="128" y="64"/>
                      <a:pt x="128" y="64"/>
                    </a:cubicBezTo>
                    <a:cubicBezTo>
                      <a:pt x="122" y="67"/>
                      <a:pt x="116" y="71"/>
                      <a:pt x="111" y="76"/>
                    </a:cubicBezTo>
                    <a:cubicBezTo>
                      <a:pt x="84" y="56"/>
                      <a:pt x="84" y="56"/>
                      <a:pt x="84" y="56"/>
                    </a:cubicBezTo>
                    <a:cubicBezTo>
                      <a:pt x="80" y="53"/>
                      <a:pt x="75" y="54"/>
                      <a:pt x="72" y="56"/>
                    </a:cubicBezTo>
                    <a:cubicBezTo>
                      <a:pt x="57" y="72"/>
                      <a:pt x="57" y="72"/>
                      <a:pt x="57" y="72"/>
                    </a:cubicBezTo>
                    <a:cubicBezTo>
                      <a:pt x="54" y="75"/>
                      <a:pt x="53" y="80"/>
                      <a:pt x="56" y="84"/>
                    </a:cubicBezTo>
                    <a:cubicBezTo>
                      <a:pt x="76" y="110"/>
                      <a:pt x="76" y="110"/>
                      <a:pt x="76" y="110"/>
                    </a:cubicBezTo>
                    <a:cubicBezTo>
                      <a:pt x="71" y="117"/>
                      <a:pt x="67" y="123"/>
                      <a:pt x="63" y="130"/>
                    </a:cubicBezTo>
                    <a:cubicBezTo>
                      <a:pt x="31" y="122"/>
                      <a:pt x="31" y="122"/>
                      <a:pt x="31" y="122"/>
                    </a:cubicBezTo>
                    <a:cubicBezTo>
                      <a:pt x="27" y="121"/>
                      <a:pt x="22" y="123"/>
                      <a:pt x="20" y="127"/>
                    </a:cubicBezTo>
                    <a:cubicBezTo>
                      <a:pt x="12" y="147"/>
                      <a:pt x="12" y="147"/>
                      <a:pt x="12" y="147"/>
                    </a:cubicBezTo>
                    <a:cubicBezTo>
                      <a:pt x="10" y="151"/>
                      <a:pt x="12" y="156"/>
                      <a:pt x="16" y="158"/>
                    </a:cubicBezTo>
                    <a:cubicBezTo>
                      <a:pt x="45" y="175"/>
                      <a:pt x="45" y="175"/>
                      <a:pt x="45" y="175"/>
                    </a:cubicBezTo>
                    <a:cubicBezTo>
                      <a:pt x="43" y="182"/>
                      <a:pt x="41" y="189"/>
                      <a:pt x="40" y="196"/>
                    </a:cubicBezTo>
                    <a:cubicBezTo>
                      <a:pt x="7" y="201"/>
                      <a:pt x="7" y="201"/>
                      <a:pt x="7" y="201"/>
                    </a:cubicBezTo>
                    <a:cubicBezTo>
                      <a:pt x="3" y="201"/>
                      <a:pt x="0" y="205"/>
                      <a:pt x="0" y="209"/>
                    </a:cubicBezTo>
                    <a:cubicBezTo>
                      <a:pt x="0" y="232"/>
                      <a:pt x="0" y="232"/>
                      <a:pt x="0" y="232"/>
                    </a:cubicBezTo>
                    <a:cubicBezTo>
                      <a:pt x="0" y="236"/>
                      <a:pt x="3" y="240"/>
                      <a:pt x="7" y="240"/>
                    </a:cubicBezTo>
                    <a:cubicBezTo>
                      <a:pt x="40" y="245"/>
                      <a:pt x="40" y="245"/>
                      <a:pt x="40" y="245"/>
                    </a:cubicBezTo>
                    <a:cubicBezTo>
                      <a:pt x="42" y="253"/>
                      <a:pt x="43" y="260"/>
                      <a:pt x="45" y="268"/>
                    </a:cubicBezTo>
                    <a:cubicBezTo>
                      <a:pt x="16" y="285"/>
                      <a:pt x="16" y="285"/>
                      <a:pt x="16" y="285"/>
                    </a:cubicBezTo>
                    <a:cubicBezTo>
                      <a:pt x="13" y="287"/>
                      <a:pt x="11" y="292"/>
                      <a:pt x="13" y="296"/>
                    </a:cubicBezTo>
                    <a:cubicBezTo>
                      <a:pt x="21" y="316"/>
                      <a:pt x="21" y="316"/>
                      <a:pt x="21" y="316"/>
                    </a:cubicBezTo>
                    <a:cubicBezTo>
                      <a:pt x="23" y="320"/>
                      <a:pt x="28" y="322"/>
                      <a:pt x="32" y="321"/>
                    </a:cubicBezTo>
                    <a:cubicBezTo>
                      <a:pt x="64" y="313"/>
                      <a:pt x="64" y="313"/>
                      <a:pt x="64" y="313"/>
                    </a:cubicBezTo>
                    <a:cubicBezTo>
                      <a:pt x="68" y="319"/>
                      <a:pt x="72" y="325"/>
                      <a:pt x="76" y="331"/>
                    </a:cubicBezTo>
                    <a:cubicBezTo>
                      <a:pt x="56" y="357"/>
                      <a:pt x="56" y="357"/>
                      <a:pt x="56" y="357"/>
                    </a:cubicBezTo>
                    <a:cubicBezTo>
                      <a:pt x="53" y="361"/>
                      <a:pt x="54" y="366"/>
                      <a:pt x="57" y="369"/>
                    </a:cubicBezTo>
                    <a:cubicBezTo>
                      <a:pt x="72" y="384"/>
                      <a:pt x="72" y="384"/>
                      <a:pt x="72" y="384"/>
                    </a:cubicBezTo>
                    <a:cubicBezTo>
                      <a:pt x="75" y="387"/>
                      <a:pt x="80" y="388"/>
                      <a:pt x="84" y="385"/>
                    </a:cubicBezTo>
                    <a:cubicBezTo>
                      <a:pt x="111" y="365"/>
                      <a:pt x="111" y="365"/>
                      <a:pt x="111" y="365"/>
                    </a:cubicBezTo>
                    <a:cubicBezTo>
                      <a:pt x="117" y="370"/>
                      <a:pt x="123" y="374"/>
                      <a:pt x="130" y="378"/>
                    </a:cubicBezTo>
                    <a:cubicBezTo>
                      <a:pt x="122" y="411"/>
                      <a:pt x="122" y="411"/>
                      <a:pt x="122" y="411"/>
                    </a:cubicBezTo>
                    <a:cubicBezTo>
                      <a:pt x="121" y="415"/>
                      <a:pt x="123" y="419"/>
                      <a:pt x="127" y="421"/>
                    </a:cubicBezTo>
                    <a:cubicBezTo>
                      <a:pt x="147" y="429"/>
                      <a:pt x="147" y="429"/>
                      <a:pt x="147" y="429"/>
                    </a:cubicBezTo>
                    <a:cubicBezTo>
                      <a:pt x="151" y="431"/>
                      <a:pt x="156" y="429"/>
                      <a:pt x="158" y="425"/>
                    </a:cubicBezTo>
                    <a:cubicBezTo>
                      <a:pt x="175" y="397"/>
                      <a:pt x="175" y="397"/>
                      <a:pt x="175" y="397"/>
                    </a:cubicBezTo>
                    <a:cubicBezTo>
                      <a:pt x="182" y="398"/>
                      <a:pt x="189" y="400"/>
                      <a:pt x="196" y="401"/>
                    </a:cubicBezTo>
                    <a:cubicBezTo>
                      <a:pt x="201" y="434"/>
                      <a:pt x="201" y="434"/>
                      <a:pt x="201" y="434"/>
                    </a:cubicBezTo>
                    <a:cubicBezTo>
                      <a:pt x="201" y="438"/>
                      <a:pt x="205" y="441"/>
                      <a:pt x="209" y="441"/>
                    </a:cubicBezTo>
                    <a:cubicBezTo>
                      <a:pt x="232" y="441"/>
                      <a:pt x="232" y="441"/>
                      <a:pt x="232" y="441"/>
                    </a:cubicBezTo>
                    <a:cubicBezTo>
                      <a:pt x="236" y="441"/>
                      <a:pt x="240" y="438"/>
                      <a:pt x="240" y="434"/>
                    </a:cubicBezTo>
                    <a:cubicBezTo>
                      <a:pt x="245" y="401"/>
                      <a:pt x="245" y="401"/>
                      <a:pt x="245" y="401"/>
                    </a:cubicBezTo>
                    <a:cubicBezTo>
                      <a:pt x="253" y="400"/>
                      <a:pt x="260" y="398"/>
                      <a:pt x="268" y="396"/>
                    </a:cubicBezTo>
                    <a:cubicBezTo>
                      <a:pt x="285" y="425"/>
                      <a:pt x="285" y="425"/>
                      <a:pt x="285" y="425"/>
                    </a:cubicBezTo>
                    <a:cubicBezTo>
                      <a:pt x="287" y="428"/>
                      <a:pt x="292" y="430"/>
                      <a:pt x="296" y="428"/>
                    </a:cubicBezTo>
                    <a:cubicBezTo>
                      <a:pt x="316" y="420"/>
                      <a:pt x="316" y="420"/>
                      <a:pt x="316" y="420"/>
                    </a:cubicBezTo>
                    <a:cubicBezTo>
                      <a:pt x="320" y="418"/>
                      <a:pt x="322" y="414"/>
                      <a:pt x="321" y="410"/>
                    </a:cubicBezTo>
                    <a:cubicBezTo>
                      <a:pt x="313" y="377"/>
                      <a:pt x="313" y="377"/>
                      <a:pt x="313" y="377"/>
                    </a:cubicBezTo>
                    <a:cubicBezTo>
                      <a:pt x="319" y="373"/>
                      <a:pt x="325" y="369"/>
                      <a:pt x="331" y="365"/>
                    </a:cubicBezTo>
                    <a:cubicBezTo>
                      <a:pt x="357" y="385"/>
                      <a:pt x="357" y="385"/>
                      <a:pt x="357" y="385"/>
                    </a:cubicBezTo>
                    <a:cubicBezTo>
                      <a:pt x="361" y="388"/>
                      <a:pt x="366" y="387"/>
                      <a:pt x="369" y="384"/>
                    </a:cubicBezTo>
                    <a:cubicBezTo>
                      <a:pt x="385" y="369"/>
                      <a:pt x="385" y="369"/>
                      <a:pt x="385" y="369"/>
                    </a:cubicBezTo>
                    <a:cubicBezTo>
                      <a:pt x="387" y="366"/>
                      <a:pt x="388" y="361"/>
                      <a:pt x="385" y="357"/>
                    </a:cubicBezTo>
                    <a:cubicBezTo>
                      <a:pt x="365" y="331"/>
                      <a:pt x="365" y="331"/>
                      <a:pt x="365" y="331"/>
                    </a:cubicBezTo>
                    <a:cubicBezTo>
                      <a:pt x="370" y="324"/>
                      <a:pt x="374" y="318"/>
                      <a:pt x="378" y="311"/>
                    </a:cubicBezTo>
                    <a:cubicBezTo>
                      <a:pt x="411" y="319"/>
                      <a:pt x="411" y="319"/>
                      <a:pt x="411" y="319"/>
                    </a:cubicBezTo>
                    <a:cubicBezTo>
                      <a:pt x="415" y="320"/>
                      <a:pt x="419" y="318"/>
                      <a:pt x="421" y="314"/>
                    </a:cubicBezTo>
                    <a:cubicBezTo>
                      <a:pt x="429" y="294"/>
                      <a:pt x="429" y="294"/>
                      <a:pt x="429" y="294"/>
                    </a:cubicBezTo>
                    <a:cubicBezTo>
                      <a:pt x="431" y="290"/>
                      <a:pt x="429" y="285"/>
                      <a:pt x="426" y="283"/>
                    </a:cubicBezTo>
                    <a:cubicBezTo>
                      <a:pt x="397" y="266"/>
                      <a:pt x="397" y="266"/>
                      <a:pt x="397" y="266"/>
                    </a:cubicBezTo>
                    <a:cubicBezTo>
                      <a:pt x="398" y="259"/>
                      <a:pt x="400" y="252"/>
                      <a:pt x="401" y="245"/>
                    </a:cubicBezTo>
                    <a:cubicBezTo>
                      <a:pt x="434" y="240"/>
                      <a:pt x="434" y="240"/>
                      <a:pt x="434" y="240"/>
                    </a:cubicBezTo>
                    <a:cubicBezTo>
                      <a:pt x="438" y="240"/>
                      <a:pt x="441" y="236"/>
                      <a:pt x="441" y="232"/>
                    </a:cubicBezTo>
                    <a:close/>
                    <a:moveTo>
                      <a:pt x="361" y="220"/>
                    </a:moveTo>
                    <a:cubicBezTo>
                      <a:pt x="361" y="238"/>
                      <a:pt x="356" y="256"/>
                      <a:pt x="356" y="256"/>
                    </a:cubicBezTo>
                    <a:cubicBezTo>
                      <a:pt x="354" y="264"/>
                      <a:pt x="346" y="267"/>
                      <a:pt x="339" y="263"/>
                    </a:cubicBezTo>
                    <a:cubicBezTo>
                      <a:pt x="284" y="228"/>
                      <a:pt x="284" y="228"/>
                      <a:pt x="284" y="228"/>
                    </a:cubicBezTo>
                    <a:cubicBezTo>
                      <a:pt x="277" y="224"/>
                      <a:pt x="277" y="217"/>
                      <a:pt x="284" y="213"/>
                    </a:cubicBezTo>
                    <a:cubicBezTo>
                      <a:pt x="339" y="178"/>
                      <a:pt x="339" y="178"/>
                      <a:pt x="339" y="178"/>
                    </a:cubicBezTo>
                    <a:cubicBezTo>
                      <a:pt x="346" y="174"/>
                      <a:pt x="354" y="177"/>
                      <a:pt x="356" y="185"/>
                    </a:cubicBezTo>
                    <a:cubicBezTo>
                      <a:pt x="356" y="185"/>
                      <a:pt x="361" y="203"/>
                      <a:pt x="361" y="220"/>
                    </a:cubicBezTo>
                    <a:close/>
                    <a:moveTo>
                      <a:pt x="321" y="321"/>
                    </a:moveTo>
                    <a:cubicBezTo>
                      <a:pt x="308" y="333"/>
                      <a:pt x="292" y="343"/>
                      <a:pt x="292" y="343"/>
                    </a:cubicBezTo>
                    <a:cubicBezTo>
                      <a:pt x="285" y="347"/>
                      <a:pt x="277" y="343"/>
                      <a:pt x="275" y="335"/>
                    </a:cubicBezTo>
                    <a:cubicBezTo>
                      <a:pt x="260" y="272"/>
                      <a:pt x="260" y="272"/>
                      <a:pt x="260" y="272"/>
                    </a:cubicBezTo>
                    <a:cubicBezTo>
                      <a:pt x="258" y="264"/>
                      <a:pt x="263" y="259"/>
                      <a:pt x="271" y="260"/>
                    </a:cubicBezTo>
                    <a:cubicBezTo>
                      <a:pt x="335" y="276"/>
                      <a:pt x="335" y="276"/>
                      <a:pt x="335" y="276"/>
                    </a:cubicBezTo>
                    <a:cubicBezTo>
                      <a:pt x="343" y="278"/>
                      <a:pt x="346" y="285"/>
                      <a:pt x="342" y="292"/>
                    </a:cubicBezTo>
                    <a:cubicBezTo>
                      <a:pt x="342" y="292"/>
                      <a:pt x="333" y="309"/>
                      <a:pt x="321" y="321"/>
                    </a:cubicBezTo>
                    <a:close/>
                    <a:moveTo>
                      <a:pt x="178" y="341"/>
                    </a:moveTo>
                    <a:cubicBezTo>
                      <a:pt x="213" y="285"/>
                      <a:pt x="213" y="285"/>
                      <a:pt x="213" y="285"/>
                    </a:cubicBezTo>
                    <a:cubicBezTo>
                      <a:pt x="217" y="278"/>
                      <a:pt x="224" y="278"/>
                      <a:pt x="228" y="285"/>
                    </a:cubicBezTo>
                    <a:cubicBezTo>
                      <a:pt x="263" y="341"/>
                      <a:pt x="263" y="341"/>
                      <a:pt x="263" y="341"/>
                    </a:cubicBezTo>
                    <a:cubicBezTo>
                      <a:pt x="267" y="348"/>
                      <a:pt x="264" y="356"/>
                      <a:pt x="256" y="358"/>
                    </a:cubicBezTo>
                    <a:cubicBezTo>
                      <a:pt x="256" y="358"/>
                      <a:pt x="238" y="363"/>
                      <a:pt x="221" y="363"/>
                    </a:cubicBezTo>
                    <a:cubicBezTo>
                      <a:pt x="203" y="363"/>
                      <a:pt x="185" y="358"/>
                      <a:pt x="185" y="358"/>
                    </a:cubicBezTo>
                    <a:cubicBezTo>
                      <a:pt x="177" y="356"/>
                      <a:pt x="174" y="348"/>
                      <a:pt x="178" y="341"/>
                    </a:cubicBezTo>
                    <a:close/>
                    <a:moveTo>
                      <a:pt x="221" y="255"/>
                    </a:moveTo>
                    <a:cubicBezTo>
                      <a:pt x="202" y="255"/>
                      <a:pt x="186" y="240"/>
                      <a:pt x="186" y="220"/>
                    </a:cubicBezTo>
                    <a:cubicBezTo>
                      <a:pt x="186" y="201"/>
                      <a:pt x="202" y="186"/>
                      <a:pt x="221" y="186"/>
                    </a:cubicBezTo>
                    <a:cubicBezTo>
                      <a:pt x="240" y="186"/>
                      <a:pt x="255" y="201"/>
                      <a:pt x="255" y="220"/>
                    </a:cubicBezTo>
                    <a:cubicBezTo>
                      <a:pt x="255" y="240"/>
                      <a:pt x="240" y="255"/>
                      <a:pt x="221" y="255"/>
                    </a:cubicBezTo>
                    <a:close/>
                    <a:moveTo>
                      <a:pt x="120" y="322"/>
                    </a:moveTo>
                    <a:cubicBezTo>
                      <a:pt x="108" y="310"/>
                      <a:pt x="99" y="294"/>
                      <a:pt x="99" y="294"/>
                    </a:cubicBezTo>
                    <a:cubicBezTo>
                      <a:pt x="95" y="286"/>
                      <a:pt x="98" y="279"/>
                      <a:pt x="106" y="277"/>
                    </a:cubicBezTo>
                    <a:cubicBezTo>
                      <a:pt x="170" y="262"/>
                      <a:pt x="170" y="262"/>
                      <a:pt x="170" y="262"/>
                    </a:cubicBezTo>
                    <a:cubicBezTo>
                      <a:pt x="178" y="260"/>
                      <a:pt x="182" y="265"/>
                      <a:pt x="181" y="273"/>
                    </a:cubicBezTo>
                    <a:cubicBezTo>
                      <a:pt x="165" y="337"/>
                      <a:pt x="165" y="337"/>
                      <a:pt x="165" y="337"/>
                    </a:cubicBezTo>
                    <a:cubicBezTo>
                      <a:pt x="163" y="345"/>
                      <a:pt x="156" y="348"/>
                      <a:pt x="149" y="344"/>
                    </a:cubicBezTo>
                    <a:cubicBezTo>
                      <a:pt x="149" y="344"/>
                      <a:pt x="133" y="335"/>
                      <a:pt x="120" y="322"/>
                    </a:cubicBezTo>
                    <a:close/>
                    <a:moveTo>
                      <a:pt x="100" y="180"/>
                    </a:moveTo>
                    <a:cubicBezTo>
                      <a:pt x="156" y="215"/>
                      <a:pt x="156" y="215"/>
                      <a:pt x="156" y="215"/>
                    </a:cubicBezTo>
                    <a:cubicBezTo>
                      <a:pt x="163" y="219"/>
                      <a:pt x="163" y="226"/>
                      <a:pt x="156" y="230"/>
                    </a:cubicBezTo>
                    <a:cubicBezTo>
                      <a:pt x="100" y="264"/>
                      <a:pt x="100" y="264"/>
                      <a:pt x="100" y="264"/>
                    </a:cubicBezTo>
                    <a:cubicBezTo>
                      <a:pt x="93" y="269"/>
                      <a:pt x="85" y="266"/>
                      <a:pt x="83" y="258"/>
                    </a:cubicBezTo>
                    <a:cubicBezTo>
                      <a:pt x="83" y="258"/>
                      <a:pt x="78" y="240"/>
                      <a:pt x="78" y="222"/>
                    </a:cubicBezTo>
                    <a:cubicBezTo>
                      <a:pt x="78" y="205"/>
                      <a:pt x="83" y="187"/>
                      <a:pt x="83" y="187"/>
                    </a:cubicBezTo>
                    <a:cubicBezTo>
                      <a:pt x="85" y="179"/>
                      <a:pt x="93" y="176"/>
                      <a:pt x="100" y="180"/>
                    </a:cubicBezTo>
                    <a:close/>
                    <a:moveTo>
                      <a:pt x="119" y="122"/>
                    </a:moveTo>
                    <a:cubicBezTo>
                      <a:pt x="131" y="109"/>
                      <a:pt x="148" y="100"/>
                      <a:pt x="148" y="100"/>
                    </a:cubicBezTo>
                    <a:cubicBezTo>
                      <a:pt x="155" y="96"/>
                      <a:pt x="162" y="100"/>
                      <a:pt x="164" y="108"/>
                    </a:cubicBezTo>
                    <a:cubicBezTo>
                      <a:pt x="179" y="171"/>
                      <a:pt x="179" y="171"/>
                      <a:pt x="179" y="171"/>
                    </a:cubicBezTo>
                    <a:cubicBezTo>
                      <a:pt x="181" y="179"/>
                      <a:pt x="176" y="184"/>
                      <a:pt x="168" y="182"/>
                    </a:cubicBezTo>
                    <a:cubicBezTo>
                      <a:pt x="104" y="167"/>
                      <a:pt x="104" y="167"/>
                      <a:pt x="104" y="167"/>
                    </a:cubicBezTo>
                    <a:cubicBezTo>
                      <a:pt x="96" y="165"/>
                      <a:pt x="93" y="158"/>
                      <a:pt x="97" y="151"/>
                    </a:cubicBezTo>
                    <a:cubicBezTo>
                      <a:pt x="97" y="151"/>
                      <a:pt x="106" y="134"/>
                      <a:pt x="119" y="122"/>
                    </a:cubicBezTo>
                    <a:close/>
                    <a:moveTo>
                      <a:pt x="261" y="102"/>
                    </a:moveTo>
                    <a:cubicBezTo>
                      <a:pt x="227" y="157"/>
                      <a:pt x="227" y="157"/>
                      <a:pt x="227" y="157"/>
                    </a:cubicBezTo>
                    <a:cubicBezTo>
                      <a:pt x="222" y="164"/>
                      <a:pt x="215" y="164"/>
                      <a:pt x="211" y="157"/>
                    </a:cubicBezTo>
                    <a:cubicBezTo>
                      <a:pt x="177" y="102"/>
                      <a:pt x="177" y="102"/>
                      <a:pt x="177" y="102"/>
                    </a:cubicBezTo>
                    <a:cubicBezTo>
                      <a:pt x="172" y="95"/>
                      <a:pt x="175" y="87"/>
                      <a:pt x="183" y="85"/>
                    </a:cubicBezTo>
                    <a:cubicBezTo>
                      <a:pt x="183" y="85"/>
                      <a:pt x="201" y="80"/>
                      <a:pt x="219" y="80"/>
                    </a:cubicBezTo>
                    <a:cubicBezTo>
                      <a:pt x="236" y="80"/>
                      <a:pt x="254" y="85"/>
                      <a:pt x="254" y="85"/>
                    </a:cubicBezTo>
                    <a:cubicBezTo>
                      <a:pt x="262" y="87"/>
                      <a:pt x="265" y="95"/>
                      <a:pt x="261" y="102"/>
                    </a:cubicBezTo>
                    <a:close/>
                    <a:moveTo>
                      <a:pt x="319" y="121"/>
                    </a:moveTo>
                    <a:cubicBezTo>
                      <a:pt x="332" y="133"/>
                      <a:pt x="341" y="149"/>
                      <a:pt x="341" y="149"/>
                    </a:cubicBezTo>
                    <a:cubicBezTo>
                      <a:pt x="345" y="156"/>
                      <a:pt x="342" y="164"/>
                      <a:pt x="334" y="166"/>
                    </a:cubicBezTo>
                    <a:cubicBezTo>
                      <a:pt x="270" y="181"/>
                      <a:pt x="270" y="181"/>
                      <a:pt x="270" y="181"/>
                    </a:cubicBezTo>
                    <a:cubicBezTo>
                      <a:pt x="262" y="183"/>
                      <a:pt x="257" y="178"/>
                      <a:pt x="259" y="170"/>
                    </a:cubicBezTo>
                    <a:cubicBezTo>
                      <a:pt x="274" y="106"/>
                      <a:pt x="274" y="106"/>
                      <a:pt x="274" y="106"/>
                    </a:cubicBezTo>
                    <a:cubicBezTo>
                      <a:pt x="276" y="98"/>
                      <a:pt x="283" y="95"/>
                      <a:pt x="290" y="99"/>
                    </a:cubicBezTo>
                    <a:cubicBezTo>
                      <a:pt x="290" y="99"/>
                      <a:pt x="307" y="108"/>
                      <a:pt x="319" y="121"/>
                    </a:cubicBezTo>
                    <a:close/>
                  </a:path>
                </a:pathLst>
              </a:custGeom>
              <a:solidFill>
                <a:srgbClr val="FFB900"/>
              </a:solidFill>
              <a:ln>
                <a:noFill/>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sp>
            <p:nvSpPr>
              <p:cNvPr id="17" name="Freeform 8"/>
              <p:cNvSpPr>
                <a:spLocks/>
              </p:cNvSpPr>
              <p:nvPr userDrawn="1"/>
            </p:nvSpPr>
            <p:spPr bwMode="auto">
              <a:xfrm>
                <a:off x="8040688" y="7580313"/>
                <a:ext cx="2109787" cy="2235200"/>
              </a:xfrm>
              <a:custGeom>
                <a:avLst/>
                <a:gdLst>
                  <a:gd name="T0" fmla="*/ 516 w 601"/>
                  <a:gd name="T1" fmla="*/ 0 h 635"/>
                  <a:gd name="T2" fmla="*/ 296 w 601"/>
                  <a:gd name="T3" fmla="*/ 208 h 635"/>
                  <a:gd name="T4" fmla="*/ 220 w 601"/>
                  <a:gd name="T5" fmla="*/ 195 h 635"/>
                  <a:gd name="T6" fmla="*/ 0 w 601"/>
                  <a:gd name="T7" fmla="*/ 415 h 635"/>
                  <a:gd name="T8" fmla="*/ 220 w 601"/>
                  <a:gd name="T9" fmla="*/ 635 h 635"/>
                  <a:gd name="T10" fmla="*/ 601 w 601"/>
                  <a:gd name="T11" fmla="*/ 635 h 635"/>
                  <a:gd name="T12" fmla="*/ 601 w 601"/>
                  <a:gd name="T13" fmla="*/ 17 h 635"/>
                  <a:gd name="T14" fmla="*/ 516 w 601"/>
                  <a:gd name="T15" fmla="*/ 0 h 6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635">
                    <a:moveTo>
                      <a:pt x="516" y="0"/>
                    </a:moveTo>
                    <a:cubicBezTo>
                      <a:pt x="398" y="0"/>
                      <a:pt x="302" y="92"/>
                      <a:pt x="296" y="208"/>
                    </a:cubicBezTo>
                    <a:cubicBezTo>
                      <a:pt x="272" y="200"/>
                      <a:pt x="247" y="195"/>
                      <a:pt x="220" y="195"/>
                    </a:cubicBezTo>
                    <a:cubicBezTo>
                      <a:pt x="99" y="195"/>
                      <a:pt x="0" y="293"/>
                      <a:pt x="0" y="415"/>
                    </a:cubicBezTo>
                    <a:cubicBezTo>
                      <a:pt x="0" y="536"/>
                      <a:pt x="99" y="635"/>
                      <a:pt x="220" y="635"/>
                    </a:cubicBezTo>
                    <a:cubicBezTo>
                      <a:pt x="601" y="635"/>
                      <a:pt x="601" y="635"/>
                      <a:pt x="601" y="635"/>
                    </a:cubicBezTo>
                    <a:cubicBezTo>
                      <a:pt x="601" y="17"/>
                      <a:pt x="601" y="17"/>
                      <a:pt x="601" y="17"/>
                    </a:cubicBezTo>
                    <a:cubicBezTo>
                      <a:pt x="575" y="6"/>
                      <a:pt x="546" y="0"/>
                      <a:pt x="5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sp>
            <p:nvSpPr>
              <p:cNvPr id="18" name="Freeform 9"/>
              <p:cNvSpPr>
                <a:spLocks/>
              </p:cNvSpPr>
              <p:nvPr userDrawn="1"/>
            </p:nvSpPr>
            <p:spPr bwMode="auto">
              <a:xfrm>
                <a:off x="12195175" y="7151688"/>
                <a:ext cx="2590800" cy="2663825"/>
              </a:xfrm>
              <a:custGeom>
                <a:avLst/>
                <a:gdLst>
                  <a:gd name="T0" fmla="*/ 738 w 738"/>
                  <a:gd name="T1" fmla="*/ 537 h 757"/>
                  <a:gd name="T2" fmla="*/ 518 w 738"/>
                  <a:gd name="T3" fmla="*/ 317 h 757"/>
                  <a:gd name="T4" fmla="*/ 495 w 738"/>
                  <a:gd name="T5" fmla="*/ 318 h 757"/>
                  <a:gd name="T6" fmla="*/ 518 w 738"/>
                  <a:gd name="T7" fmla="*/ 221 h 757"/>
                  <a:gd name="T8" fmla="*/ 297 w 738"/>
                  <a:gd name="T9" fmla="*/ 0 h 757"/>
                  <a:gd name="T10" fmla="*/ 79 w 738"/>
                  <a:gd name="T11" fmla="*/ 194 h 757"/>
                  <a:gd name="T12" fmla="*/ 0 w 738"/>
                  <a:gd name="T13" fmla="*/ 139 h 757"/>
                  <a:gd name="T14" fmla="*/ 0 w 738"/>
                  <a:gd name="T15" fmla="*/ 757 h 757"/>
                  <a:gd name="T16" fmla="*/ 518 w 738"/>
                  <a:gd name="T17" fmla="*/ 757 h 757"/>
                  <a:gd name="T18" fmla="*/ 738 w 738"/>
                  <a:gd name="T19" fmla="*/ 537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8" h="757">
                    <a:moveTo>
                      <a:pt x="738" y="537"/>
                    </a:moveTo>
                    <a:cubicBezTo>
                      <a:pt x="738" y="415"/>
                      <a:pt x="639" y="317"/>
                      <a:pt x="518" y="317"/>
                    </a:cubicBezTo>
                    <a:cubicBezTo>
                      <a:pt x="510" y="317"/>
                      <a:pt x="502" y="317"/>
                      <a:pt x="495" y="318"/>
                    </a:cubicBezTo>
                    <a:cubicBezTo>
                      <a:pt x="509" y="289"/>
                      <a:pt x="518" y="256"/>
                      <a:pt x="518" y="221"/>
                    </a:cubicBezTo>
                    <a:cubicBezTo>
                      <a:pt x="518" y="99"/>
                      <a:pt x="419" y="0"/>
                      <a:pt x="297" y="0"/>
                    </a:cubicBezTo>
                    <a:cubicBezTo>
                      <a:pt x="185" y="0"/>
                      <a:pt x="92" y="85"/>
                      <a:pt x="79" y="194"/>
                    </a:cubicBezTo>
                    <a:cubicBezTo>
                      <a:pt x="57" y="171"/>
                      <a:pt x="31" y="151"/>
                      <a:pt x="0" y="139"/>
                    </a:cubicBezTo>
                    <a:cubicBezTo>
                      <a:pt x="0" y="757"/>
                      <a:pt x="0" y="757"/>
                      <a:pt x="0" y="757"/>
                    </a:cubicBezTo>
                    <a:cubicBezTo>
                      <a:pt x="518" y="757"/>
                      <a:pt x="518" y="757"/>
                      <a:pt x="518" y="757"/>
                    </a:cubicBezTo>
                    <a:cubicBezTo>
                      <a:pt x="639" y="757"/>
                      <a:pt x="738" y="658"/>
                      <a:pt x="738" y="5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grpSp>
        <p:sp>
          <p:nvSpPr>
            <p:cNvPr id="19" name="Freeform 42"/>
            <p:cNvSpPr>
              <a:spLocks/>
            </p:cNvSpPr>
            <p:nvPr userDrawn="1"/>
          </p:nvSpPr>
          <p:spPr bwMode="auto">
            <a:xfrm>
              <a:off x="8716653" y="1485604"/>
              <a:ext cx="1403969" cy="840253"/>
            </a:xfrm>
            <a:custGeom>
              <a:avLst/>
              <a:gdLst>
                <a:gd name="T0" fmla="*/ 218 w 242"/>
                <a:gd name="T1" fmla="*/ 72 h 145"/>
                <a:gd name="T2" fmla="*/ 178 w 242"/>
                <a:gd name="T3" fmla="*/ 41 h 145"/>
                <a:gd name="T4" fmla="*/ 178 w 242"/>
                <a:gd name="T5" fmla="*/ 41 h 145"/>
                <a:gd name="T6" fmla="*/ 178 w 242"/>
                <a:gd name="T7" fmla="*/ 41 h 145"/>
                <a:gd name="T8" fmla="*/ 137 w 242"/>
                <a:gd name="T9" fmla="*/ 0 h 145"/>
                <a:gd name="T10" fmla="*/ 100 w 242"/>
                <a:gd name="T11" fmla="*/ 21 h 145"/>
                <a:gd name="T12" fmla="*/ 87 w 242"/>
                <a:gd name="T13" fmla="*/ 19 h 145"/>
                <a:gd name="T14" fmla="*/ 49 w 242"/>
                <a:gd name="T15" fmla="*/ 58 h 145"/>
                <a:gd name="T16" fmla="*/ 49 w 242"/>
                <a:gd name="T17" fmla="*/ 58 h 145"/>
                <a:gd name="T18" fmla="*/ 44 w 242"/>
                <a:gd name="T19" fmla="*/ 58 h 145"/>
                <a:gd name="T20" fmla="*/ 0 w 242"/>
                <a:gd name="T21" fmla="*/ 101 h 145"/>
                <a:gd name="T22" fmla="*/ 44 w 242"/>
                <a:gd name="T23" fmla="*/ 145 h 145"/>
                <a:gd name="T24" fmla="*/ 204 w 242"/>
                <a:gd name="T25" fmla="*/ 145 h 145"/>
                <a:gd name="T26" fmla="*/ 242 w 242"/>
                <a:gd name="T27" fmla="*/ 107 h 145"/>
                <a:gd name="T28" fmla="*/ 218 w 242"/>
                <a:gd name="T29" fmla="*/ 7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2" h="145">
                  <a:moveTo>
                    <a:pt x="218" y="72"/>
                  </a:moveTo>
                  <a:cubicBezTo>
                    <a:pt x="213" y="54"/>
                    <a:pt x="197" y="41"/>
                    <a:pt x="178" y="41"/>
                  </a:cubicBezTo>
                  <a:cubicBezTo>
                    <a:pt x="178" y="41"/>
                    <a:pt x="178" y="41"/>
                    <a:pt x="178" y="41"/>
                  </a:cubicBezTo>
                  <a:cubicBezTo>
                    <a:pt x="178" y="41"/>
                    <a:pt x="178" y="41"/>
                    <a:pt x="178" y="41"/>
                  </a:cubicBezTo>
                  <a:cubicBezTo>
                    <a:pt x="178" y="18"/>
                    <a:pt x="159" y="0"/>
                    <a:pt x="137" y="0"/>
                  </a:cubicBezTo>
                  <a:cubicBezTo>
                    <a:pt x="121" y="0"/>
                    <a:pt x="107" y="8"/>
                    <a:pt x="100" y="21"/>
                  </a:cubicBezTo>
                  <a:cubicBezTo>
                    <a:pt x="96" y="20"/>
                    <a:pt x="92" y="19"/>
                    <a:pt x="87" y="19"/>
                  </a:cubicBezTo>
                  <a:cubicBezTo>
                    <a:pt x="66" y="19"/>
                    <a:pt x="49" y="36"/>
                    <a:pt x="49" y="58"/>
                  </a:cubicBezTo>
                  <a:cubicBezTo>
                    <a:pt x="49" y="58"/>
                    <a:pt x="49" y="58"/>
                    <a:pt x="49" y="58"/>
                  </a:cubicBezTo>
                  <a:cubicBezTo>
                    <a:pt x="47" y="58"/>
                    <a:pt x="45" y="58"/>
                    <a:pt x="44" y="58"/>
                  </a:cubicBezTo>
                  <a:cubicBezTo>
                    <a:pt x="19" y="58"/>
                    <a:pt x="0" y="77"/>
                    <a:pt x="0" y="101"/>
                  </a:cubicBezTo>
                  <a:cubicBezTo>
                    <a:pt x="0" y="125"/>
                    <a:pt x="19" y="145"/>
                    <a:pt x="44" y="145"/>
                  </a:cubicBezTo>
                  <a:cubicBezTo>
                    <a:pt x="204" y="145"/>
                    <a:pt x="204" y="145"/>
                    <a:pt x="204" y="145"/>
                  </a:cubicBezTo>
                  <a:cubicBezTo>
                    <a:pt x="225" y="145"/>
                    <a:pt x="242" y="128"/>
                    <a:pt x="242" y="107"/>
                  </a:cubicBezTo>
                  <a:cubicBezTo>
                    <a:pt x="242" y="91"/>
                    <a:pt x="232" y="78"/>
                    <a:pt x="218" y="7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sp>
          <p:nvSpPr>
            <p:cNvPr id="20" name="Freeform 19"/>
            <p:cNvSpPr>
              <a:spLocks/>
            </p:cNvSpPr>
            <p:nvPr userDrawn="1"/>
          </p:nvSpPr>
          <p:spPr bwMode="auto">
            <a:xfrm flipH="1">
              <a:off x="7542827" y="2325857"/>
              <a:ext cx="731512" cy="297301"/>
            </a:xfrm>
            <a:custGeom>
              <a:avLst/>
              <a:gdLst>
                <a:gd name="T0" fmla="*/ 621 w 696"/>
                <a:gd name="T1" fmla="*/ 132 h 281"/>
                <a:gd name="T2" fmla="*/ 609 w 696"/>
                <a:gd name="T3" fmla="*/ 133 h 281"/>
                <a:gd name="T4" fmla="*/ 469 w 696"/>
                <a:gd name="T5" fmla="*/ 0 h 281"/>
                <a:gd name="T6" fmla="*/ 333 w 696"/>
                <a:gd name="T7" fmla="*/ 104 h 281"/>
                <a:gd name="T8" fmla="*/ 258 w 696"/>
                <a:gd name="T9" fmla="*/ 73 h 281"/>
                <a:gd name="T10" fmla="*/ 155 w 696"/>
                <a:gd name="T11" fmla="*/ 167 h 281"/>
                <a:gd name="T12" fmla="*/ 105 w 696"/>
                <a:gd name="T13" fmla="*/ 190 h 281"/>
                <a:gd name="T14" fmla="*/ 58 w 696"/>
                <a:gd name="T15" fmla="*/ 166 h 281"/>
                <a:gd name="T16" fmla="*/ 0 w 696"/>
                <a:gd name="T17" fmla="*/ 224 h 281"/>
                <a:gd name="T18" fmla="*/ 58 w 696"/>
                <a:gd name="T19" fmla="*/ 281 h 281"/>
                <a:gd name="T20" fmla="*/ 74 w 696"/>
                <a:gd name="T21" fmla="*/ 281 h 281"/>
                <a:gd name="T22" fmla="*/ 264 w 696"/>
                <a:gd name="T23" fmla="*/ 281 h 281"/>
                <a:gd name="T24" fmla="*/ 370 w 696"/>
                <a:gd name="T25" fmla="*/ 281 h 281"/>
                <a:gd name="T26" fmla="*/ 626 w 696"/>
                <a:gd name="T27" fmla="*/ 281 h 281"/>
                <a:gd name="T28" fmla="*/ 626 w 696"/>
                <a:gd name="T29" fmla="*/ 281 h 281"/>
                <a:gd name="T30" fmla="*/ 696 w 696"/>
                <a:gd name="T31" fmla="*/ 207 h 281"/>
                <a:gd name="T32" fmla="*/ 621 w 696"/>
                <a:gd name="T33" fmla="*/ 13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6" h="281">
                  <a:moveTo>
                    <a:pt x="621" y="132"/>
                  </a:moveTo>
                  <a:cubicBezTo>
                    <a:pt x="617" y="132"/>
                    <a:pt x="613" y="133"/>
                    <a:pt x="609" y="133"/>
                  </a:cubicBezTo>
                  <a:cubicBezTo>
                    <a:pt x="606" y="59"/>
                    <a:pt x="544" y="0"/>
                    <a:pt x="469" y="0"/>
                  </a:cubicBezTo>
                  <a:cubicBezTo>
                    <a:pt x="403" y="0"/>
                    <a:pt x="349" y="44"/>
                    <a:pt x="333" y="104"/>
                  </a:cubicBezTo>
                  <a:cubicBezTo>
                    <a:pt x="314" y="85"/>
                    <a:pt x="287" y="73"/>
                    <a:pt x="258" y="73"/>
                  </a:cubicBezTo>
                  <a:cubicBezTo>
                    <a:pt x="204" y="73"/>
                    <a:pt x="160" y="114"/>
                    <a:pt x="155" y="167"/>
                  </a:cubicBezTo>
                  <a:cubicBezTo>
                    <a:pt x="136" y="170"/>
                    <a:pt x="119" y="178"/>
                    <a:pt x="105" y="190"/>
                  </a:cubicBezTo>
                  <a:cubicBezTo>
                    <a:pt x="95" y="175"/>
                    <a:pt x="78" y="166"/>
                    <a:pt x="58" y="166"/>
                  </a:cubicBezTo>
                  <a:cubicBezTo>
                    <a:pt x="26" y="166"/>
                    <a:pt x="0" y="192"/>
                    <a:pt x="0" y="224"/>
                  </a:cubicBezTo>
                  <a:cubicBezTo>
                    <a:pt x="0" y="256"/>
                    <a:pt x="26" y="281"/>
                    <a:pt x="58" y="281"/>
                  </a:cubicBezTo>
                  <a:cubicBezTo>
                    <a:pt x="74" y="281"/>
                    <a:pt x="74" y="281"/>
                    <a:pt x="74" y="281"/>
                  </a:cubicBezTo>
                  <a:cubicBezTo>
                    <a:pt x="264" y="281"/>
                    <a:pt x="264" y="281"/>
                    <a:pt x="264" y="281"/>
                  </a:cubicBezTo>
                  <a:cubicBezTo>
                    <a:pt x="370" y="281"/>
                    <a:pt x="370" y="281"/>
                    <a:pt x="370" y="281"/>
                  </a:cubicBezTo>
                  <a:cubicBezTo>
                    <a:pt x="626" y="281"/>
                    <a:pt x="626" y="281"/>
                    <a:pt x="626" y="281"/>
                  </a:cubicBezTo>
                  <a:cubicBezTo>
                    <a:pt x="626" y="281"/>
                    <a:pt x="626" y="281"/>
                    <a:pt x="626" y="281"/>
                  </a:cubicBezTo>
                  <a:cubicBezTo>
                    <a:pt x="665" y="279"/>
                    <a:pt x="696" y="247"/>
                    <a:pt x="696" y="207"/>
                  </a:cubicBezTo>
                  <a:cubicBezTo>
                    <a:pt x="696" y="166"/>
                    <a:pt x="662" y="132"/>
                    <a:pt x="621" y="13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1800">
                <a:solidFill>
                  <a:srgbClr val="FFFFFF"/>
                </a:solidFill>
              </a:endParaRPr>
            </a:p>
          </p:txBody>
        </p:sp>
      </p:grpSp>
    </p:spTree>
    <p:extLst>
      <p:ext uri="{BB962C8B-B14F-4D97-AF65-F5344CB8AC3E}">
        <p14:creationId xmlns:p14="http://schemas.microsoft.com/office/powerpoint/2010/main" val="2756456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366168" y="3954457"/>
            <a:ext cx="8534037" cy="1830388"/>
          </a:xfrm>
          <a:noFill/>
        </p:spPr>
        <p:txBody>
          <a:bodyPr lIns="146304" tIns="109728" rIns="146304" bIns="109728">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a:t>Speaker Name</a:t>
            </a:r>
          </a:p>
        </p:txBody>
      </p:sp>
      <p:sp>
        <p:nvSpPr>
          <p:cNvPr id="9" name="Title 1"/>
          <p:cNvSpPr>
            <a:spLocks noGrp="1"/>
          </p:cNvSpPr>
          <p:nvPr>
            <p:ph type="title" hasCustomPrompt="1"/>
          </p:nvPr>
        </p:nvSpPr>
        <p:spPr>
          <a:xfrm>
            <a:off x="366168" y="2117165"/>
            <a:ext cx="9753185" cy="1837298"/>
          </a:xfrm>
          <a:noFill/>
        </p:spPr>
        <p:txBody>
          <a:bodyPr lIns="146304" tIns="91440" rIns="146304" bIns="91440" anchor="t" anchorCtr="0"/>
          <a:lstStyle>
            <a:lvl1pPr>
              <a:defRPr sz="4800" spc="-75" baseline="0">
                <a:gradFill>
                  <a:gsLst>
                    <a:gs pos="3333">
                      <a:schemeClr val="tx2"/>
                    </a:gs>
                    <a:gs pos="39000">
                      <a:schemeClr val="tx2"/>
                    </a:gs>
                  </a:gsLst>
                  <a:lin ang="5400000" scaled="0"/>
                </a:gradFill>
              </a:defRPr>
            </a:lvl1pPr>
          </a:lstStyle>
          <a:p>
            <a:r>
              <a:rPr lang="en-US"/>
              <a:t>Presentation 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609576" y="6240429"/>
            <a:ext cx="1707377" cy="274320"/>
          </a:xfrm>
          <a:prstGeom prst="rect">
            <a:avLst/>
          </a:prstGeom>
        </p:spPr>
      </p:pic>
    </p:spTree>
    <p:extLst>
      <p:ext uri="{BB962C8B-B14F-4D97-AF65-F5344CB8AC3E}">
        <p14:creationId xmlns:p14="http://schemas.microsoft.com/office/powerpoint/2010/main" val="183620725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6168" y="1212850"/>
            <a:ext cx="11702553" cy="1969770"/>
          </a:xfrm>
        </p:spPr>
        <p:txBody>
          <a:bodyPr lIns="164592" rIns="164592"/>
          <a:lstStyle>
            <a:lvl1pPr marL="0" indent="0">
              <a:buNone/>
              <a:defRPr sz="3600">
                <a:gradFill>
                  <a:gsLst>
                    <a:gs pos="1250">
                      <a:schemeClr val="tx2"/>
                    </a:gs>
                    <a:gs pos="99000">
                      <a:schemeClr val="tx2"/>
                    </a:gs>
                  </a:gsLst>
                  <a:lin ang="5400000" scaled="0"/>
                </a:gradFill>
              </a:defRPr>
            </a:lvl1pPr>
            <a:lvl2pPr marL="0" indent="0">
              <a:buFontTx/>
              <a:buNone/>
              <a:defRPr sz="2000"/>
            </a:lvl2pPr>
            <a:lvl3pPr marL="171427" indent="0">
              <a:buNone/>
              <a:defRPr/>
            </a:lvl3pPr>
            <a:lvl4pPr marL="342854" indent="0">
              <a:buNone/>
              <a:defRPr/>
            </a:lvl4pPr>
            <a:lvl5pPr marL="514281"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8326006"/>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366168" y="1212850"/>
            <a:ext cx="11702553" cy="1969770"/>
          </a:xfrm>
        </p:spPr>
        <p:txBody>
          <a:bodyPr lIns="164592" rIns="164592"/>
          <a:lstStyle>
            <a:lvl1pPr marL="0" indent="0">
              <a:buNone/>
              <a:defRPr>
                <a:gradFill>
                  <a:gsLst>
                    <a:gs pos="1250">
                      <a:schemeClr val="tx1"/>
                    </a:gs>
                    <a:gs pos="99000">
                      <a:schemeClr val="tx1"/>
                    </a:gs>
                  </a:gsLst>
                  <a:lin ang="5400000" scaled="0"/>
                </a:gradFill>
              </a:defRPr>
            </a:lvl1pPr>
            <a:lvl2pPr marL="0" indent="0">
              <a:buFontTx/>
              <a:buNone/>
              <a:defRPr sz="2000"/>
            </a:lvl2pPr>
            <a:lvl3pPr marL="171427" indent="0">
              <a:buNone/>
              <a:defRPr/>
            </a:lvl3pPr>
            <a:lvl4pPr marL="342854" indent="0">
              <a:buNone/>
              <a:defRPr/>
            </a:lvl4pPr>
            <a:lvl5pPr marL="514281"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120774"/>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6168" y="1212851"/>
            <a:ext cx="11702553" cy="2037481"/>
          </a:xfrm>
        </p:spPr>
        <p:txBody>
          <a:bodyPr wrap="square">
            <a:spAutoFit/>
          </a:bodyPr>
          <a:lstStyle>
            <a:lvl1pPr>
              <a:defRPr sz="3600">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14023876"/>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6168" y="1212851"/>
            <a:ext cx="11702553" cy="2037481"/>
          </a:xfrm>
        </p:spPr>
        <p:txBody>
          <a:bodyPr wrap="square">
            <a:spAutoFit/>
          </a:bodyPr>
          <a:lstStyle>
            <a:lvl1pPr>
              <a:defRPr sz="3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09691353"/>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66169" y="1212849"/>
            <a:ext cx="5608081" cy="1914370"/>
          </a:xfrm>
        </p:spPr>
        <p:txBody>
          <a:bodyPr wrap="square">
            <a:spAutoFit/>
          </a:bodyPr>
          <a:lstStyle>
            <a:lvl1pPr marL="0" indent="0">
              <a:spcBef>
                <a:spcPts val="918"/>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173808" indent="0">
              <a:buNone/>
              <a:tabLst/>
              <a:defRPr sz="2000"/>
            </a:lvl3pPr>
            <a:lvl4pPr marL="345235" indent="0">
              <a:buNone/>
              <a:defRPr/>
            </a:lvl4pPr>
            <a:lvl5pPr marL="51428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461209" y="1211287"/>
            <a:ext cx="5608081" cy="1914370"/>
          </a:xfrm>
        </p:spPr>
        <p:txBody>
          <a:bodyPr wrap="square">
            <a:spAutoFit/>
          </a:bodyPr>
          <a:lstStyle>
            <a:lvl1pPr marL="0" indent="0">
              <a:spcBef>
                <a:spcPts val="918"/>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173808" indent="0">
              <a:buNone/>
              <a:tabLst/>
              <a:defRPr sz="2000"/>
            </a:lvl3pPr>
            <a:lvl4pPr marL="345235" indent="0">
              <a:buNone/>
              <a:defRPr/>
            </a:lvl4pPr>
            <a:lvl5pPr marL="51428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8885496"/>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66169" y="1211287"/>
            <a:ext cx="5608081" cy="1914370"/>
          </a:xfrm>
        </p:spPr>
        <p:txBody>
          <a:bodyPr wrap="square">
            <a:spAutoFit/>
          </a:bodyPr>
          <a:lstStyle>
            <a:lvl1pPr marL="0" indent="0">
              <a:spcBef>
                <a:spcPts val="918"/>
              </a:spcBef>
              <a:buClr>
                <a:schemeClr val="tx1"/>
              </a:buClr>
              <a:buFont typeface="Wingdings" pitchFamily="2" charset="2"/>
              <a:buNone/>
              <a:defRPr sz="3200"/>
            </a:lvl1pPr>
            <a:lvl2pPr marL="0" indent="0">
              <a:buNone/>
              <a:defRPr sz="2000"/>
            </a:lvl2pPr>
            <a:lvl3pPr marL="173808" indent="0">
              <a:buNone/>
              <a:tabLst/>
              <a:defRPr sz="2000"/>
            </a:lvl3pPr>
            <a:lvl4pPr marL="345235" indent="0">
              <a:buNone/>
              <a:defRPr/>
            </a:lvl4pPr>
            <a:lvl5pPr marL="51428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461209" y="1211287"/>
            <a:ext cx="5608081" cy="1914370"/>
          </a:xfrm>
        </p:spPr>
        <p:txBody>
          <a:bodyPr wrap="square">
            <a:spAutoFit/>
          </a:bodyPr>
          <a:lstStyle>
            <a:lvl1pPr marL="0" indent="0">
              <a:spcBef>
                <a:spcPts val="918"/>
              </a:spcBef>
              <a:buClr>
                <a:schemeClr val="tx1"/>
              </a:buClr>
              <a:buFont typeface="Wingdings" pitchFamily="2" charset="2"/>
              <a:buNone/>
              <a:defRPr sz="3200"/>
            </a:lvl1pPr>
            <a:lvl2pPr marL="0" indent="0">
              <a:buNone/>
              <a:defRPr sz="2000"/>
            </a:lvl2pPr>
            <a:lvl3pPr marL="173808" indent="0">
              <a:buNone/>
              <a:tabLst/>
              <a:defRPr sz="2000"/>
            </a:lvl3pPr>
            <a:lvl4pPr marL="345235" indent="0">
              <a:buNone/>
              <a:defRPr/>
            </a:lvl4pPr>
            <a:lvl5pPr marL="514281"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7786690"/>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65597" y="1211287"/>
            <a:ext cx="5608081" cy="1914370"/>
          </a:xfrm>
        </p:spPr>
        <p:txBody>
          <a:bodyPr wrap="square">
            <a:spAutoFit/>
          </a:bodyPr>
          <a:lstStyle>
            <a:lvl1pPr marL="215475" indent="-215475">
              <a:spcBef>
                <a:spcPts val="918"/>
              </a:spcBef>
              <a:buClr>
                <a:schemeClr val="tx2"/>
              </a:buClr>
              <a:buFont typeface="Arial" pitchFamily="34" charset="0"/>
              <a:buChar char="•"/>
              <a:defRPr sz="3200">
                <a:gradFill>
                  <a:gsLst>
                    <a:gs pos="1250">
                      <a:schemeClr val="tx2"/>
                    </a:gs>
                    <a:gs pos="99000">
                      <a:schemeClr val="tx2"/>
                    </a:gs>
                  </a:gsLst>
                  <a:lin ang="5400000" scaled="0"/>
                </a:gradFill>
              </a:defRPr>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461209" y="1211287"/>
            <a:ext cx="5608081" cy="1914370"/>
          </a:xfrm>
        </p:spPr>
        <p:txBody>
          <a:bodyPr wrap="square">
            <a:spAutoFit/>
          </a:bodyPr>
          <a:lstStyle>
            <a:lvl1pPr marL="215475" indent="-215475">
              <a:spcBef>
                <a:spcPts val="918"/>
              </a:spcBef>
              <a:buClr>
                <a:schemeClr val="tx2"/>
              </a:buClr>
              <a:buFont typeface="Arial" pitchFamily="34" charset="0"/>
              <a:buChar char="•"/>
              <a:defRPr sz="3200">
                <a:gradFill>
                  <a:gsLst>
                    <a:gs pos="1250">
                      <a:schemeClr val="tx2"/>
                    </a:gs>
                    <a:gs pos="99000">
                      <a:schemeClr val="tx2"/>
                    </a:gs>
                  </a:gsLst>
                  <a:lin ang="5400000" scaled="0"/>
                </a:gradFill>
              </a:defRPr>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9305353"/>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66003" y="1211287"/>
            <a:ext cx="5608081" cy="1914370"/>
          </a:xfrm>
        </p:spPr>
        <p:txBody>
          <a:bodyPr wrap="square">
            <a:spAutoFit/>
          </a:bodyPr>
          <a:lstStyle>
            <a:lvl1pPr marL="215475" indent="-215475">
              <a:spcBef>
                <a:spcPts val="918"/>
              </a:spcBef>
              <a:buClr>
                <a:schemeClr val="tx1"/>
              </a:buClr>
              <a:buFont typeface="Arial" pitchFamily="34" charset="0"/>
              <a:buChar char="•"/>
              <a:defRPr sz="3200"/>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461209" y="1211287"/>
            <a:ext cx="5608081" cy="1914370"/>
          </a:xfrm>
        </p:spPr>
        <p:txBody>
          <a:bodyPr wrap="square">
            <a:spAutoFit/>
          </a:bodyPr>
          <a:lstStyle>
            <a:lvl1pPr marL="215475" indent="-215475">
              <a:spcBef>
                <a:spcPts val="918"/>
              </a:spcBef>
              <a:buClr>
                <a:schemeClr val="tx1"/>
              </a:buClr>
              <a:buFont typeface="Arial" pitchFamily="34" charset="0"/>
              <a:buChar char="•"/>
              <a:defRPr sz="3200"/>
            </a:lvl1pPr>
            <a:lvl2pPr marL="398321" indent="-174873">
              <a:defRPr sz="2000"/>
            </a:lvl2pPr>
            <a:lvl3pPr marL="524619" indent="-126297">
              <a:tabLst/>
              <a:defRPr sz="2000"/>
            </a:lvl3pPr>
            <a:lvl4pPr marL="660630" indent="-136012">
              <a:defRPr/>
            </a:lvl4pPr>
            <a:lvl5pPr marL="786928" indent="-126297">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683971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65597" y="1211287"/>
            <a:ext cx="5608081" cy="3082126"/>
          </a:xfrm>
        </p:spPr>
        <p:txBody>
          <a:bodyPr wrap="square">
            <a:spAutoFit/>
          </a:bodyPr>
          <a:lstStyle>
            <a:lvl1pPr marL="287293" indent="-287293">
              <a:spcBef>
                <a:spcPts val="1224"/>
              </a:spcBef>
              <a:buClr>
                <a:schemeClr val="tx2"/>
              </a:buClr>
              <a:buFont typeface="Arial" pitchFamily="34" charset="0"/>
              <a:buChar char="•"/>
              <a:defRPr sz="4267">
                <a:gradFill>
                  <a:gsLst>
                    <a:gs pos="1250">
                      <a:schemeClr val="tx2"/>
                    </a:gs>
                    <a:gs pos="99000">
                      <a:schemeClr val="tx2"/>
                    </a:gs>
                  </a:gsLst>
                  <a:lin ang="5400000" scaled="0"/>
                </a:gradFill>
              </a:defRPr>
            </a:lvl1pPr>
            <a:lvl2pPr marL="531081" indent="-233158">
              <a:defRPr sz="2667"/>
            </a:lvl2pPr>
            <a:lvl3pPr marL="699475" indent="-168392">
              <a:tabLst/>
              <a:defRPr sz="2667"/>
            </a:lvl3pPr>
            <a:lvl4pPr marL="880818" indent="-181345">
              <a:defRPr/>
            </a:lvl4pPr>
            <a:lvl5pPr marL="1049211" indent="-168392">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461209" y="1211287"/>
            <a:ext cx="5608081" cy="3082126"/>
          </a:xfrm>
        </p:spPr>
        <p:txBody>
          <a:bodyPr wrap="square">
            <a:spAutoFit/>
          </a:bodyPr>
          <a:lstStyle>
            <a:lvl1pPr marL="287293" indent="-287293">
              <a:spcBef>
                <a:spcPts val="1224"/>
              </a:spcBef>
              <a:buClr>
                <a:schemeClr val="tx2"/>
              </a:buClr>
              <a:buFont typeface="Arial" pitchFamily="34" charset="0"/>
              <a:buChar char="•"/>
              <a:defRPr sz="4267">
                <a:gradFill>
                  <a:gsLst>
                    <a:gs pos="1250">
                      <a:schemeClr val="tx2"/>
                    </a:gs>
                    <a:gs pos="99000">
                      <a:schemeClr val="tx2"/>
                    </a:gs>
                  </a:gsLst>
                  <a:lin ang="5400000" scaled="0"/>
                </a:gradFill>
              </a:defRPr>
            </a:lvl1pPr>
            <a:lvl2pPr marL="531081" indent="-233158">
              <a:defRPr sz="2667"/>
            </a:lvl2pPr>
            <a:lvl3pPr marL="699475" indent="-168392">
              <a:tabLst/>
              <a:defRPr sz="2667"/>
            </a:lvl3pPr>
            <a:lvl4pPr marL="880818" indent="-181345">
              <a:defRPr/>
            </a:lvl4pPr>
            <a:lvl5pPr marL="1049211" indent="-168392">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3902266"/>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9" y="1209973"/>
            <a:ext cx="9753187" cy="2751698"/>
          </a:xfrm>
          <a:noFill/>
        </p:spPr>
        <p:txBody>
          <a:bodyPr tIns="91440" bIns="91440" anchor="t" anchorCtr="0"/>
          <a:lstStyle>
            <a:lvl1pPr>
              <a:defRPr sz="6000" spc="-75" baseline="0">
                <a:gradFill>
                  <a:gsLst>
                    <a:gs pos="0">
                      <a:schemeClr val="tx1"/>
                    </a:gs>
                    <a:gs pos="100000">
                      <a:schemeClr val="tx1"/>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366170" y="3954467"/>
            <a:ext cx="9753185" cy="1829593"/>
          </a:xfrm>
          <a:noFill/>
        </p:spPr>
        <p:txBody>
          <a:bodyPr lIns="182880" tIns="146304" rIns="182880" bIns="146304">
            <a:noAutofit/>
          </a:bodyPr>
          <a:lstStyle>
            <a:lvl1pPr marL="0" indent="0">
              <a:spcBef>
                <a:spcPts val="0"/>
              </a:spcBef>
              <a:buNone/>
              <a:defRPr sz="2800" spc="0" baseline="0">
                <a:gradFill>
                  <a:gsLst>
                    <a:gs pos="0">
                      <a:schemeClr val="tx1"/>
                    </a:gs>
                    <a:gs pos="10000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38237013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8" y="1209973"/>
            <a:ext cx="9753186" cy="2751698"/>
          </a:xfrm>
          <a:noFill/>
        </p:spPr>
        <p:txBody>
          <a:bodyPr tIns="91440" bIns="91440" anchor="t" anchorCtr="0"/>
          <a:lstStyle>
            <a:lvl1pPr>
              <a:defRPr lang="en-US" sz="6000" b="0" kern="1200" cap="none" spc="-75"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a:t>Video title</a:t>
            </a:r>
          </a:p>
        </p:txBody>
      </p:sp>
    </p:spTree>
    <p:extLst>
      <p:ext uri="{BB962C8B-B14F-4D97-AF65-F5344CB8AC3E}">
        <p14:creationId xmlns:p14="http://schemas.microsoft.com/office/powerpoint/2010/main" val="17707137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8" y="2989432"/>
            <a:ext cx="11702553"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203416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9" y="2989432"/>
            <a:ext cx="11690437"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16916101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6168" y="2989432"/>
            <a:ext cx="11702553" cy="1015663"/>
          </a:xfrm>
          <a:noFill/>
        </p:spPr>
        <p:txBody>
          <a:bodyPr wrap="square" tIns="91440" bIns="91440" anchor="t" anchorCtr="0">
            <a:spAutoFit/>
          </a:bodyPr>
          <a:lstStyle>
            <a:lvl1pPr>
              <a:defRPr sz="6000" spc="-75"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116762210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3146398"/>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44332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257012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3955083"/>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theme" Target="../theme/theme2.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image" Target="../media/image1.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theme" Target="../theme/theme3.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slideLayout" Target="../slideLayouts/slideLayout97.xml"/><Relationship Id="rId26" Type="http://schemas.openxmlformats.org/officeDocument/2006/relationships/image" Target="../media/image1.png"/><Relationship Id="rId3" Type="http://schemas.openxmlformats.org/officeDocument/2006/relationships/slideLayout" Target="../slideLayouts/slideLayout82.xml"/><Relationship Id="rId21" Type="http://schemas.openxmlformats.org/officeDocument/2006/relationships/slideLayout" Target="../slideLayouts/slideLayout100.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theme" Target="../theme/theme4.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18" Type="http://schemas.openxmlformats.org/officeDocument/2006/relationships/slideLayout" Target="../slideLayouts/slideLayout121.xml"/><Relationship Id="rId26" Type="http://schemas.openxmlformats.org/officeDocument/2006/relationships/slideLayout" Target="../slideLayouts/slideLayout129.xml"/><Relationship Id="rId3" Type="http://schemas.openxmlformats.org/officeDocument/2006/relationships/slideLayout" Target="../slideLayouts/slideLayout106.xml"/><Relationship Id="rId21" Type="http://schemas.openxmlformats.org/officeDocument/2006/relationships/slideLayout" Target="../slideLayouts/slideLayout124.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17" Type="http://schemas.openxmlformats.org/officeDocument/2006/relationships/slideLayout" Target="../slideLayouts/slideLayout120.xml"/><Relationship Id="rId25" Type="http://schemas.openxmlformats.org/officeDocument/2006/relationships/slideLayout" Target="../slideLayouts/slideLayout128.xml"/><Relationship Id="rId2" Type="http://schemas.openxmlformats.org/officeDocument/2006/relationships/slideLayout" Target="../slideLayouts/slideLayout105.xml"/><Relationship Id="rId16" Type="http://schemas.openxmlformats.org/officeDocument/2006/relationships/slideLayout" Target="../slideLayouts/slideLayout119.xml"/><Relationship Id="rId20" Type="http://schemas.openxmlformats.org/officeDocument/2006/relationships/slideLayout" Target="../slideLayouts/slideLayout123.xml"/><Relationship Id="rId29" Type="http://schemas.openxmlformats.org/officeDocument/2006/relationships/theme" Target="../theme/theme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24" Type="http://schemas.openxmlformats.org/officeDocument/2006/relationships/slideLayout" Target="../slideLayouts/slideLayout127.xml"/><Relationship Id="rId5" Type="http://schemas.openxmlformats.org/officeDocument/2006/relationships/slideLayout" Target="../slideLayouts/slideLayout108.xml"/><Relationship Id="rId15" Type="http://schemas.openxmlformats.org/officeDocument/2006/relationships/slideLayout" Target="../slideLayouts/slideLayout118.xml"/><Relationship Id="rId23" Type="http://schemas.openxmlformats.org/officeDocument/2006/relationships/slideLayout" Target="../slideLayouts/slideLayout126.xml"/><Relationship Id="rId28" Type="http://schemas.openxmlformats.org/officeDocument/2006/relationships/slideLayout" Target="../slideLayouts/slideLayout131.xml"/><Relationship Id="rId10" Type="http://schemas.openxmlformats.org/officeDocument/2006/relationships/slideLayout" Target="../slideLayouts/slideLayout113.xml"/><Relationship Id="rId19" Type="http://schemas.openxmlformats.org/officeDocument/2006/relationships/slideLayout" Target="../slideLayouts/slideLayout122.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slideLayout" Target="../slideLayouts/slideLayout117.xml"/><Relationship Id="rId22" Type="http://schemas.openxmlformats.org/officeDocument/2006/relationships/slideLayout" Target="../slideLayouts/slideLayout125.xml"/><Relationship Id="rId27" Type="http://schemas.openxmlformats.org/officeDocument/2006/relationships/slideLayout" Target="../slideLayouts/slideLayout130.xml"/><Relationship Id="rId30"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slideLayout" Target="../slideLayouts/slideLayout149.xml"/><Relationship Id="rId26" Type="http://schemas.openxmlformats.org/officeDocument/2006/relationships/image" Target="../media/image1.png"/><Relationship Id="rId3" Type="http://schemas.openxmlformats.org/officeDocument/2006/relationships/slideLayout" Target="../slideLayouts/slideLayout134.xml"/><Relationship Id="rId21" Type="http://schemas.openxmlformats.org/officeDocument/2006/relationships/slideLayout" Target="../slideLayouts/slideLayout152.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25" Type="http://schemas.openxmlformats.org/officeDocument/2006/relationships/theme" Target="../theme/theme6.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20" Type="http://schemas.openxmlformats.org/officeDocument/2006/relationships/slideLayout" Target="../slideLayouts/slideLayout151.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24" Type="http://schemas.openxmlformats.org/officeDocument/2006/relationships/slideLayout" Target="../slideLayouts/slideLayout155.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23" Type="http://schemas.openxmlformats.org/officeDocument/2006/relationships/slideLayout" Target="../slideLayouts/slideLayout154.xml"/><Relationship Id="rId10" Type="http://schemas.openxmlformats.org/officeDocument/2006/relationships/slideLayout" Target="../slideLayouts/slideLayout141.xml"/><Relationship Id="rId19" Type="http://schemas.openxmlformats.org/officeDocument/2006/relationships/slideLayout" Target="../slideLayouts/slideLayout150.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 Id="rId22" Type="http://schemas.openxmlformats.org/officeDocument/2006/relationships/slideLayout" Target="../slideLayouts/slideLayout1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slideLayout" Target="../slideLayouts/slideLayout168.xml"/><Relationship Id="rId18" Type="http://schemas.openxmlformats.org/officeDocument/2006/relationships/slideLayout" Target="../slideLayouts/slideLayout173.xml"/><Relationship Id="rId3" Type="http://schemas.openxmlformats.org/officeDocument/2006/relationships/slideLayout" Target="../slideLayouts/slideLayout158.xml"/><Relationship Id="rId21" Type="http://schemas.openxmlformats.org/officeDocument/2006/relationships/theme" Target="../theme/theme7.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17" Type="http://schemas.openxmlformats.org/officeDocument/2006/relationships/slideLayout" Target="../slideLayouts/slideLayout172.xml"/><Relationship Id="rId2" Type="http://schemas.openxmlformats.org/officeDocument/2006/relationships/slideLayout" Target="../slideLayouts/slideLayout157.xml"/><Relationship Id="rId16" Type="http://schemas.openxmlformats.org/officeDocument/2006/relationships/slideLayout" Target="../slideLayouts/slideLayout171.xml"/><Relationship Id="rId20" Type="http://schemas.openxmlformats.org/officeDocument/2006/relationships/slideLayout" Target="../slideLayouts/slideLayout175.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5" Type="http://schemas.openxmlformats.org/officeDocument/2006/relationships/slideLayout" Target="../slideLayouts/slideLayout170.xml"/><Relationship Id="rId10" Type="http://schemas.openxmlformats.org/officeDocument/2006/relationships/slideLayout" Target="../slideLayouts/slideLayout165.xml"/><Relationship Id="rId19" Type="http://schemas.openxmlformats.org/officeDocument/2006/relationships/slideLayout" Target="../slideLayouts/slideLayout174.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slideLayout" Target="../slideLayouts/slideLayout169.xml"/><Relationship Id="rId22"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slideLayout" Target="../slideLayouts/slideLayout188.xml"/><Relationship Id="rId18" Type="http://schemas.openxmlformats.org/officeDocument/2006/relationships/slideLayout" Target="../slideLayouts/slideLayout193.xml"/><Relationship Id="rId26" Type="http://schemas.openxmlformats.org/officeDocument/2006/relationships/slideLayout" Target="../slideLayouts/slideLayout201.xml"/><Relationship Id="rId3" Type="http://schemas.openxmlformats.org/officeDocument/2006/relationships/slideLayout" Target="../slideLayouts/slideLayout178.xml"/><Relationship Id="rId21" Type="http://schemas.openxmlformats.org/officeDocument/2006/relationships/slideLayout" Target="../slideLayouts/slideLayout196.xml"/><Relationship Id="rId7" Type="http://schemas.openxmlformats.org/officeDocument/2006/relationships/slideLayout" Target="../slideLayouts/slideLayout182.xml"/><Relationship Id="rId12" Type="http://schemas.openxmlformats.org/officeDocument/2006/relationships/slideLayout" Target="../slideLayouts/slideLayout187.xml"/><Relationship Id="rId17" Type="http://schemas.openxmlformats.org/officeDocument/2006/relationships/slideLayout" Target="../slideLayouts/slideLayout192.xml"/><Relationship Id="rId25" Type="http://schemas.openxmlformats.org/officeDocument/2006/relationships/slideLayout" Target="../slideLayouts/slideLayout200.xml"/><Relationship Id="rId2" Type="http://schemas.openxmlformats.org/officeDocument/2006/relationships/slideLayout" Target="../slideLayouts/slideLayout177.xml"/><Relationship Id="rId16" Type="http://schemas.openxmlformats.org/officeDocument/2006/relationships/slideLayout" Target="../slideLayouts/slideLayout191.xml"/><Relationship Id="rId20" Type="http://schemas.openxmlformats.org/officeDocument/2006/relationships/slideLayout" Target="../slideLayouts/slideLayout195.xml"/><Relationship Id="rId29" Type="http://schemas.openxmlformats.org/officeDocument/2006/relationships/slideLayout" Target="../slideLayouts/slideLayout204.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24" Type="http://schemas.openxmlformats.org/officeDocument/2006/relationships/slideLayout" Target="../slideLayouts/slideLayout199.xml"/><Relationship Id="rId5" Type="http://schemas.openxmlformats.org/officeDocument/2006/relationships/slideLayout" Target="../slideLayouts/slideLayout180.xml"/><Relationship Id="rId15" Type="http://schemas.openxmlformats.org/officeDocument/2006/relationships/slideLayout" Target="../slideLayouts/slideLayout190.xml"/><Relationship Id="rId23" Type="http://schemas.openxmlformats.org/officeDocument/2006/relationships/slideLayout" Target="../slideLayouts/slideLayout198.xml"/><Relationship Id="rId28" Type="http://schemas.openxmlformats.org/officeDocument/2006/relationships/slideLayout" Target="../slideLayouts/slideLayout203.xml"/><Relationship Id="rId10" Type="http://schemas.openxmlformats.org/officeDocument/2006/relationships/slideLayout" Target="../slideLayouts/slideLayout185.xml"/><Relationship Id="rId19" Type="http://schemas.openxmlformats.org/officeDocument/2006/relationships/slideLayout" Target="../slideLayouts/slideLayout194.xml"/><Relationship Id="rId31" Type="http://schemas.openxmlformats.org/officeDocument/2006/relationships/image" Target="../media/image1.png"/><Relationship Id="rId4" Type="http://schemas.openxmlformats.org/officeDocument/2006/relationships/slideLayout" Target="../slideLayouts/slideLayout179.xml"/><Relationship Id="rId9" Type="http://schemas.openxmlformats.org/officeDocument/2006/relationships/slideLayout" Target="../slideLayouts/slideLayout184.xml"/><Relationship Id="rId14" Type="http://schemas.openxmlformats.org/officeDocument/2006/relationships/slideLayout" Target="../slideLayouts/slideLayout189.xml"/><Relationship Id="rId22" Type="http://schemas.openxmlformats.org/officeDocument/2006/relationships/slideLayout" Target="../slideLayouts/slideLayout197.xml"/><Relationship Id="rId27" Type="http://schemas.openxmlformats.org/officeDocument/2006/relationships/slideLayout" Target="../slideLayouts/slideLayout202.xml"/><Relationship Id="rId30"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169" y="295278"/>
            <a:ext cx="11702551"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366168" y="1212855"/>
            <a:ext cx="11702553" cy="2655150"/>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34"/>
          <a:stretch>
            <a:fillRect/>
          </a:stretch>
        </p:blipFill>
        <p:spPr>
          <a:xfrm rot="5400000">
            <a:off x="9392254" y="3050570"/>
            <a:ext cx="6995160" cy="894019"/>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70" r:id="rId1"/>
    <p:sldLayoutId id="2147484167" r:id="rId2"/>
    <p:sldLayoutId id="2147484087" r:id="rId3"/>
    <p:sldLayoutId id="2147484098" r:id="rId4"/>
    <p:sldLayoutId id="2147484107" r:id="rId5"/>
    <p:sldLayoutId id="2147484086" r:id="rId6"/>
    <p:sldLayoutId id="2147484099" r:id="rId7"/>
    <p:sldLayoutId id="2147484100" r:id="rId8"/>
    <p:sldLayoutId id="2147484106" r:id="rId9"/>
    <p:sldLayoutId id="2147484089" r:id="rId10"/>
    <p:sldLayoutId id="2147484092" r:id="rId11"/>
    <p:sldLayoutId id="2147484105" r:id="rId12"/>
    <p:sldLayoutId id="2147484182" r:id="rId13"/>
    <p:sldLayoutId id="2147484130" r:id="rId14"/>
    <p:sldLayoutId id="2147484101" r:id="rId15"/>
    <p:sldLayoutId id="2147484102" r:id="rId16"/>
    <p:sldLayoutId id="2147484093" r:id="rId17"/>
    <p:sldLayoutId id="2147484127" r:id="rId18"/>
    <p:sldLayoutId id="2147484128" r:id="rId19"/>
    <p:sldLayoutId id="2147484129" r:id="rId20"/>
    <p:sldLayoutId id="2147484094" r:id="rId21"/>
    <p:sldLayoutId id="2147484195" r:id="rId22"/>
    <p:sldLayoutId id="2147484290" r:id="rId23"/>
    <p:sldLayoutId id="2147484293" r:id="rId24"/>
    <p:sldLayoutId id="2147484294" r:id="rId25"/>
    <p:sldLayoutId id="2147484295" r:id="rId26"/>
    <p:sldLayoutId id="2147484325" r:id="rId27"/>
    <p:sldLayoutId id="2147484405" r:id="rId28"/>
    <p:sldLayoutId id="2147484407" r:id="rId29"/>
    <p:sldLayoutId id="2147484408" r:id="rId30"/>
    <p:sldLayoutId id="2147484409" r:id="rId31"/>
    <p:sldLayoutId id="2147484410" r:id="rId32"/>
  </p:sldLayoutIdLst>
  <p:transition>
    <p:fade/>
  </p:transition>
  <p:txStyles>
    <p:titleStyle>
      <a:lvl1pPr algn="l" defTabSz="932594" rtl="0" eaLnBrk="1" latinLnBrk="0" hangingPunct="1">
        <a:lnSpc>
          <a:spcPct val="90000"/>
        </a:lnSpc>
        <a:spcBef>
          <a:spcPct val="0"/>
        </a:spcBef>
        <a:buNone/>
        <a:defRPr lang="en-US" sz="5867" b="0" kern="1200" cap="none" spc="-101"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46" marR="0" indent="-342846" algn="l" defTabSz="932594" rtl="0" eaLnBrk="1" fontAlgn="auto" latinLnBrk="0" hangingPunct="1">
        <a:lnSpc>
          <a:spcPct val="90000"/>
        </a:lnSpc>
        <a:spcBef>
          <a:spcPct val="20000"/>
        </a:spcBef>
        <a:spcAft>
          <a:spcPts val="0"/>
        </a:spcAft>
        <a:buClrTx/>
        <a:buSzPct val="90000"/>
        <a:buFont typeface="Arial" pitchFamily="34" charset="0"/>
        <a:buChar char="•"/>
        <a:tabLst/>
        <a:defRPr sz="4800" kern="1200" spc="0" baseline="0">
          <a:gradFill>
            <a:gsLst>
              <a:gs pos="1250">
                <a:schemeClr val="tx1"/>
              </a:gs>
              <a:gs pos="100000">
                <a:schemeClr val="tx1"/>
              </a:gs>
            </a:gsLst>
            <a:lin ang="5400000" scaled="0"/>
          </a:gradFill>
          <a:latin typeface="+mj-lt"/>
          <a:ea typeface="+mn-ea"/>
          <a:cs typeface="+mn-cs"/>
        </a:defRPr>
      </a:lvl1pPr>
      <a:lvl2pPr marL="615935" marR="0" indent="-273044" algn="l" defTabSz="932594"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n-lt"/>
          <a:ea typeface="+mn-ea"/>
          <a:cs typeface="+mn-cs"/>
        </a:defRPr>
      </a:lvl2pPr>
      <a:lvl3pPr marL="840296" marR="0" indent="-226478" algn="l" defTabSz="932594" rtl="0" eaLnBrk="1" fontAlgn="auto" latinLnBrk="0" hangingPunct="1">
        <a:lnSpc>
          <a:spcPct val="90000"/>
        </a:lnSpc>
        <a:spcBef>
          <a:spcPct val="20000"/>
        </a:spcBef>
        <a:spcAft>
          <a:spcPts val="0"/>
        </a:spcAft>
        <a:buClrTx/>
        <a:buSzPct val="90000"/>
        <a:buFont typeface="Arial" pitchFamily="34" charset="0"/>
        <a:buChar char="•"/>
        <a:tabLst/>
        <a:defRPr sz="2667" kern="1200" spc="0" baseline="0">
          <a:gradFill>
            <a:gsLst>
              <a:gs pos="1250">
                <a:schemeClr val="tx1"/>
              </a:gs>
              <a:gs pos="100000">
                <a:schemeClr val="tx1"/>
              </a:gs>
            </a:gsLst>
            <a:lin ang="5400000" scaled="0"/>
          </a:gradFill>
          <a:latin typeface="+mn-lt"/>
          <a:ea typeface="+mn-ea"/>
          <a:cs typeface="+mn-cs"/>
        </a:defRPr>
      </a:lvl3pPr>
      <a:lvl4pPr marL="1064657" marR="0" indent="-226478" algn="l" defTabSz="93259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4pPr>
      <a:lvl5pPr marL="1219170" marR="0" indent="-226478" algn="l" defTabSz="93259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5pPr>
      <a:lvl6pPr marL="2564633" indent="-233149" algn="l" defTabSz="93259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932" indent="-233149" algn="l" defTabSz="93259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229" indent="-233149" algn="l" defTabSz="93259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528" indent="-233149" algn="l" defTabSz="93259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94" rtl="0" eaLnBrk="1" latinLnBrk="0" hangingPunct="1">
        <a:defRPr sz="1800" kern="1200">
          <a:solidFill>
            <a:schemeClr val="tx1"/>
          </a:solidFill>
          <a:latin typeface="+mn-lt"/>
          <a:ea typeface="+mn-ea"/>
          <a:cs typeface="+mn-cs"/>
        </a:defRPr>
      </a:lvl1pPr>
      <a:lvl2pPr marL="466298" algn="l" defTabSz="932594" rtl="0" eaLnBrk="1" latinLnBrk="0" hangingPunct="1">
        <a:defRPr sz="1800" kern="1200">
          <a:solidFill>
            <a:schemeClr val="tx1"/>
          </a:solidFill>
          <a:latin typeface="+mn-lt"/>
          <a:ea typeface="+mn-ea"/>
          <a:cs typeface="+mn-cs"/>
        </a:defRPr>
      </a:lvl2pPr>
      <a:lvl3pPr marL="932594" algn="l" defTabSz="932594" rtl="0" eaLnBrk="1" latinLnBrk="0" hangingPunct="1">
        <a:defRPr sz="1800" kern="1200">
          <a:solidFill>
            <a:schemeClr val="tx1"/>
          </a:solidFill>
          <a:latin typeface="+mn-lt"/>
          <a:ea typeface="+mn-ea"/>
          <a:cs typeface="+mn-cs"/>
        </a:defRPr>
      </a:lvl3pPr>
      <a:lvl4pPr marL="1398892" algn="l" defTabSz="932594" rtl="0" eaLnBrk="1" latinLnBrk="0" hangingPunct="1">
        <a:defRPr sz="1800" kern="1200">
          <a:solidFill>
            <a:schemeClr val="tx1"/>
          </a:solidFill>
          <a:latin typeface="+mn-lt"/>
          <a:ea typeface="+mn-ea"/>
          <a:cs typeface="+mn-cs"/>
        </a:defRPr>
      </a:lvl4pPr>
      <a:lvl5pPr marL="1865188" algn="l" defTabSz="932594" rtl="0" eaLnBrk="1" latinLnBrk="0" hangingPunct="1">
        <a:defRPr sz="1800" kern="1200">
          <a:solidFill>
            <a:schemeClr val="tx1"/>
          </a:solidFill>
          <a:latin typeface="+mn-lt"/>
          <a:ea typeface="+mn-ea"/>
          <a:cs typeface="+mn-cs"/>
        </a:defRPr>
      </a:lvl5pPr>
      <a:lvl6pPr marL="2331487" algn="l" defTabSz="932594" rtl="0" eaLnBrk="1" latinLnBrk="0" hangingPunct="1">
        <a:defRPr sz="1800" kern="1200">
          <a:solidFill>
            <a:schemeClr val="tx1"/>
          </a:solidFill>
          <a:latin typeface="+mn-lt"/>
          <a:ea typeface="+mn-ea"/>
          <a:cs typeface="+mn-cs"/>
        </a:defRPr>
      </a:lvl6pPr>
      <a:lvl7pPr marL="2797783" algn="l" defTabSz="932594" rtl="0" eaLnBrk="1" latinLnBrk="0" hangingPunct="1">
        <a:defRPr sz="1800" kern="1200">
          <a:solidFill>
            <a:schemeClr val="tx1"/>
          </a:solidFill>
          <a:latin typeface="+mn-lt"/>
          <a:ea typeface="+mn-ea"/>
          <a:cs typeface="+mn-cs"/>
        </a:defRPr>
      </a:lvl7pPr>
      <a:lvl8pPr marL="3264080" algn="l" defTabSz="932594" rtl="0" eaLnBrk="1" latinLnBrk="0" hangingPunct="1">
        <a:defRPr sz="1800" kern="1200">
          <a:solidFill>
            <a:schemeClr val="tx1"/>
          </a:solidFill>
          <a:latin typeface="+mn-lt"/>
          <a:ea typeface="+mn-ea"/>
          <a:cs typeface="+mn-cs"/>
        </a:defRPr>
      </a:lvl8pPr>
      <a:lvl9pPr marL="3730379" algn="l" defTabSz="93259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231" userDrawn="1">
          <p15:clr>
            <a:srgbClr val="5ACBF0"/>
          </p15:clr>
        </p15:guide>
        <p15:guide id="3" pos="999" userDrawn="1">
          <p15:clr>
            <a:srgbClr val="5ACBF0"/>
          </p15:clr>
        </p15:guide>
        <p15:guide id="4" pos="1767" userDrawn="1">
          <p15:clr>
            <a:srgbClr val="5ACBF0"/>
          </p15:clr>
        </p15:guide>
        <p15:guide id="5" pos="2535" userDrawn="1">
          <p15:clr>
            <a:srgbClr val="5ACBF0"/>
          </p15:clr>
        </p15:guide>
        <p15:guide id="6" pos="3303" userDrawn="1">
          <p15:clr>
            <a:srgbClr val="5ACBF0"/>
          </p15:clr>
        </p15:guide>
        <p15:guide id="8" pos="4070" userDrawn="1">
          <p15:clr>
            <a:srgbClr val="5ACBF0"/>
          </p15:clr>
        </p15:guide>
        <p15:guide id="9" pos="4838" userDrawn="1">
          <p15:clr>
            <a:srgbClr val="5ACBF0"/>
          </p15:clr>
        </p15:guide>
        <p15:guide id="11" pos="5606" userDrawn="1">
          <p15:clr>
            <a:srgbClr val="5ACBF0"/>
          </p15:clr>
        </p15:guide>
        <p15:guide id="12" pos="6374" userDrawn="1">
          <p15:clr>
            <a:srgbClr val="5ACBF0"/>
          </p15:clr>
        </p15:guide>
        <p15:guide id="14" pos="7142" userDrawn="1">
          <p15:clr>
            <a:srgbClr val="5ACBF0"/>
          </p15:clr>
        </p15:guide>
        <p15:guide id="15" pos="7602" userDrawn="1">
          <p15:clr>
            <a:srgbClr val="5ACBF0"/>
          </p15:clr>
        </p15:guide>
        <p15:guide id="16" pos="384" userDrawn="1">
          <p15:clr>
            <a:srgbClr val="C35EA4"/>
          </p15:clr>
        </p15:guide>
        <p15:guide id="17" pos="7449"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169" y="295278"/>
            <a:ext cx="11702551"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366168" y="1212855"/>
            <a:ext cx="11702553" cy="2655150"/>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2"/>
          <a:stretch>
            <a:fillRect/>
          </a:stretch>
        </p:blipFill>
        <p:spPr>
          <a:xfrm rot="5400000">
            <a:off x="9392254" y="3050570"/>
            <a:ext cx="6995160" cy="894019"/>
          </a:xfrm>
          <a:prstGeom prst="rect">
            <a:avLst/>
          </a:prstGeom>
        </p:spPr>
      </p:pic>
    </p:spTree>
    <p:extLst>
      <p:ext uri="{BB962C8B-B14F-4D97-AF65-F5344CB8AC3E}">
        <p14:creationId xmlns:p14="http://schemas.microsoft.com/office/powerpoint/2010/main" val="1972537229"/>
      </p:ext>
    </p:extLst>
  </p:cSld>
  <p:clrMap bg1="dk1" tx1="lt1" bg2="dk2" tx2="lt2" accent1="accent1" accent2="accent2" accent3="accent3" accent4="accent4" accent5="accent5" accent6="accent6" hlink="hlink" folHlink="folHlink"/>
  <p:sldLayoutIdLst>
    <p:sldLayoutId id="2147484292" r:id="rId1"/>
    <p:sldLayoutId id="2147484267" r:id="rId2"/>
    <p:sldLayoutId id="2147484269" r:id="rId3"/>
    <p:sldLayoutId id="2147484271" r:id="rId4"/>
    <p:sldLayoutId id="2147484273" r:id="rId5"/>
    <p:sldLayoutId id="2147484275" r:id="rId6"/>
    <p:sldLayoutId id="2147484276" r:id="rId7"/>
    <p:sldLayoutId id="2147484277" r:id="rId8"/>
    <p:sldLayoutId id="2147484278" r:id="rId9"/>
    <p:sldLayoutId id="2147484279" r:id="rId10"/>
    <p:sldLayoutId id="2147484280" r:id="rId11"/>
    <p:sldLayoutId id="2147484281" r:id="rId12"/>
    <p:sldLayoutId id="2147484282" r:id="rId13"/>
    <p:sldLayoutId id="2147484283" r:id="rId14"/>
    <p:sldLayoutId id="2147484284" r:id="rId15"/>
    <p:sldLayoutId id="2147484285" r:id="rId16"/>
    <p:sldLayoutId id="2147484286" r:id="rId17"/>
    <p:sldLayoutId id="2147484287" r:id="rId18"/>
    <p:sldLayoutId id="2147484288" r:id="rId19"/>
    <p:sldLayoutId id="2147484289" r:id="rId20"/>
  </p:sldLayoutIdLst>
  <p:transition>
    <p:fade/>
  </p:transition>
  <p:txStyles>
    <p:titleStyle>
      <a:lvl1pPr algn="l" defTabSz="932594" rtl="0" eaLnBrk="1" latinLnBrk="0" hangingPunct="1">
        <a:lnSpc>
          <a:spcPct val="90000"/>
        </a:lnSpc>
        <a:spcBef>
          <a:spcPct val="0"/>
        </a:spcBef>
        <a:buNone/>
        <a:defRPr lang="en-US" sz="5867" b="0" kern="1200" cap="none" spc="-101"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46" marR="0" indent="-342846" algn="l" defTabSz="932594" rtl="0" eaLnBrk="1" fontAlgn="auto" latinLnBrk="0" hangingPunct="1">
        <a:lnSpc>
          <a:spcPct val="90000"/>
        </a:lnSpc>
        <a:spcBef>
          <a:spcPct val="20000"/>
        </a:spcBef>
        <a:spcAft>
          <a:spcPts val="0"/>
        </a:spcAft>
        <a:buClrTx/>
        <a:buSzPct val="90000"/>
        <a:buFont typeface="Arial" pitchFamily="34" charset="0"/>
        <a:buChar char="•"/>
        <a:tabLst/>
        <a:defRPr sz="4800" kern="1200" spc="0" baseline="0">
          <a:gradFill>
            <a:gsLst>
              <a:gs pos="1250">
                <a:schemeClr val="tx1"/>
              </a:gs>
              <a:gs pos="100000">
                <a:schemeClr val="tx1"/>
              </a:gs>
            </a:gsLst>
            <a:lin ang="5400000" scaled="0"/>
          </a:gradFill>
          <a:latin typeface="+mj-lt"/>
          <a:ea typeface="+mn-ea"/>
          <a:cs typeface="+mn-cs"/>
        </a:defRPr>
      </a:lvl1pPr>
      <a:lvl2pPr marL="615935" marR="0" indent="-273044" algn="l" defTabSz="932594"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n-lt"/>
          <a:ea typeface="+mn-ea"/>
          <a:cs typeface="+mn-cs"/>
        </a:defRPr>
      </a:lvl2pPr>
      <a:lvl3pPr marL="840296" marR="0" indent="-226478" algn="l" defTabSz="932594" rtl="0" eaLnBrk="1" fontAlgn="auto" latinLnBrk="0" hangingPunct="1">
        <a:lnSpc>
          <a:spcPct val="90000"/>
        </a:lnSpc>
        <a:spcBef>
          <a:spcPct val="20000"/>
        </a:spcBef>
        <a:spcAft>
          <a:spcPts val="0"/>
        </a:spcAft>
        <a:buClrTx/>
        <a:buSzPct val="90000"/>
        <a:buFont typeface="Arial" pitchFamily="34" charset="0"/>
        <a:buChar char="•"/>
        <a:tabLst/>
        <a:defRPr sz="2667" kern="1200" spc="0" baseline="0">
          <a:gradFill>
            <a:gsLst>
              <a:gs pos="1250">
                <a:schemeClr val="tx1"/>
              </a:gs>
              <a:gs pos="100000">
                <a:schemeClr val="tx1"/>
              </a:gs>
            </a:gsLst>
            <a:lin ang="5400000" scaled="0"/>
          </a:gradFill>
          <a:latin typeface="+mn-lt"/>
          <a:ea typeface="+mn-ea"/>
          <a:cs typeface="+mn-cs"/>
        </a:defRPr>
      </a:lvl3pPr>
      <a:lvl4pPr marL="1064657" marR="0" indent="-226478" algn="l" defTabSz="93259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4pPr>
      <a:lvl5pPr marL="1219170" marR="0" indent="-226478" algn="l" defTabSz="93259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5pPr>
      <a:lvl6pPr marL="2564633" indent="-233149" algn="l" defTabSz="93259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932" indent="-233149" algn="l" defTabSz="93259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229" indent="-233149" algn="l" defTabSz="93259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528" indent="-233149" algn="l" defTabSz="93259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94" rtl="0" eaLnBrk="1" latinLnBrk="0" hangingPunct="1">
        <a:defRPr sz="1800" kern="1200">
          <a:solidFill>
            <a:schemeClr val="tx1"/>
          </a:solidFill>
          <a:latin typeface="+mn-lt"/>
          <a:ea typeface="+mn-ea"/>
          <a:cs typeface="+mn-cs"/>
        </a:defRPr>
      </a:lvl1pPr>
      <a:lvl2pPr marL="466298" algn="l" defTabSz="932594" rtl="0" eaLnBrk="1" latinLnBrk="0" hangingPunct="1">
        <a:defRPr sz="1800" kern="1200">
          <a:solidFill>
            <a:schemeClr val="tx1"/>
          </a:solidFill>
          <a:latin typeface="+mn-lt"/>
          <a:ea typeface="+mn-ea"/>
          <a:cs typeface="+mn-cs"/>
        </a:defRPr>
      </a:lvl2pPr>
      <a:lvl3pPr marL="932594" algn="l" defTabSz="932594" rtl="0" eaLnBrk="1" latinLnBrk="0" hangingPunct="1">
        <a:defRPr sz="1800" kern="1200">
          <a:solidFill>
            <a:schemeClr val="tx1"/>
          </a:solidFill>
          <a:latin typeface="+mn-lt"/>
          <a:ea typeface="+mn-ea"/>
          <a:cs typeface="+mn-cs"/>
        </a:defRPr>
      </a:lvl3pPr>
      <a:lvl4pPr marL="1398892" algn="l" defTabSz="932594" rtl="0" eaLnBrk="1" latinLnBrk="0" hangingPunct="1">
        <a:defRPr sz="1800" kern="1200">
          <a:solidFill>
            <a:schemeClr val="tx1"/>
          </a:solidFill>
          <a:latin typeface="+mn-lt"/>
          <a:ea typeface="+mn-ea"/>
          <a:cs typeface="+mn-cs"/>
        </a:defRPr>
      </a:lvl4pPr>
      <a:lvl5pPr marL="1865188" algn="l" defTabSz="932594" rtl="0" eaLnBrk="1" latinLnBrk="0" hangingPunct="1">
        <a:defRPr sz="1800" kern="1200">
          <a:solidFill>
            <a:schemeClr val="tx1"/>
          </a:solidFill>
          <a:latin typeface="+mn-lt"/>
          <a:ea typeface="+mn-ea"/>
          <a:cs typeface="+mn-cs"/>
        </a:defRPr>
      </a:lvl5pPr>
      <a:lvl6pPr marL="2331487" algn="l" defTabSz="932594" rtl="0" eaLnBrk="1" latinLnBrk="0" hangingPunct="1">
        <a:defRPr sz="1800" kern="1200">
          <a:solidFill>
            <a:schemeClr val="tx1"/>
          </a:solidFill>
          <a:latin typeface="+mn-lt"/>
          <a:ea typeface="+mn-ea"/>
          <a:cs typeface="+mn-cs"/>
        </a:defRPr>
      </a:lvl6pPr>
      <a:lvl7pPr marL="2797783" algn="l" defTabSz="932594" rtl="0" eaLnBrk="1" latinLnBrk="0" hangingPunct="1">
        <a:defRPr sz="1800" kern="1200">
          <a:solidFill>
            <a:schemeClr val="tx1"/>
          </a:solidFill>
          <a:latin typeface="+mn-lt"/>
          <a:ea typeface="+mn-ea"/>
          <a:cs typeface="+mn-cs"/>
        </a:defRPr>
      </a:lvl7pPr>
      <a:lvl8pPr marL="3264080" algn="l" defTabSz="932594" rtl="0" eaLnBrk="1" latinLnBrk="0" hangingPunct="1">
        <a:defRPr sz="1800" kern="1200">
          <a:solidFill>
            <a:schemeClr val="tx1"/>
          </a:solidFill>
          <a:latin typeface="+mn-lt"/>
          <a:ea typeface="+mn-ea"/>
          <a:cs typeface="+mn-cs"/>
        </a:defRPr>
      </a:lvl8pPr>
      <a:lvl9pPr marL="3730379" algn="l" defTabSz="93259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231" userDrawn="1">
          <p15:clr>
            <a:srgbClr val="5ACBF0"/>
          </p15:clr>
        </p15:guide>
        <p15:guide id="3" pos="999" userDrawn="1">
          <p15:clr>
            <a:srgbClr val="5ACBF0"/>
          </p15:clr>
        </p15:guide>
        <p15:guide id="4" pos="1767" userDrawn="1">
          <p15:clr>
            <a:srgbClr val="5ACBF0"/>
          </p15:clr>
        </p15:guide>
        <p15:guide id="5" pos="2535" userDrawn="1">
          <p15:clr>
            <a:srgbClr val="5ACBF0"/>
          </p15:clr>
        </p15:guide>
        <p15:guide id="6" pos="3303" userDrawn="1">
          <p15:clr>
            <a:srgbClr val="5ACBF0"/>
          </p15:clr>
        </p15:guide>
        <p15:guide id="7" pos="4070" userDrawn="1">
          <p15:clr>
            <a:srgbClr val="5ACBF0"/>
          </p15:clr>
        </p15:guide>
        <p15:guide id="8" pos="4838" userDrawn="1">
          <p15:clr>
            <a:srgbClr val="5ACBF0"/>
          </p15:clr>
        </p15:guide>
        <p15:guide id="9" pos="5606" userDrawn="1">
          <p15:clr>
            <a:srgbClr val="5ACBF0"/>
          </p15:clr>
        </p15:guide>
        <p15:guide id="10" pos="6374" userDrawn="1">
          <p15:clr>
            <a:srgbClr val="5ACBF0"/>
          </p15:clr>
        </p15:guide>
        <p15:guide id="11" pos="7142" userDrawn="1">
          <p15:clr>
            <a:srgbClr val="5ACBF0"/>
          </p15:clr>
        </p15:guide>
        <p15:guide id="12" pos="7602" userDrawn="1">
          <p15:clr>
            <a:srgbClr val="5ACBF0"/>
          </p15:clr>
        </p15:guide>
        <p15:guide id="13" pos="384" userDrawn="1">
          <p15:clr>
            <a:srgbClr val="C35EA4"/>
          </p15:clr>
        </p15:guide>
        <p15:guide id="14" pos="7449" userDrawn="1">
          <p15:clr>
            <a:srgbClr val="C35EA4"/>
          </p15:clr>
        </p15:guide>
        <p15:guide id="15" orient="horz" pos="763" userDrawn="1">
          <p15:clr>
            <a:srgbClr val="5ACBF0"/>
          </p15:clr>
        </p15:guide>
        <p15:guide id="16" orient="horz" pos="1339" userDrawn="1">
          <p15:clr>
            <a:srgbClr val="5ACBF0"/>
          </p15:clr>
        </p15:guide>
        <p15:guide id="17" orient="horz" pos="1915" userDrawn="1">
          <p15:clr>
            <a:srgbClr val="5ACBF0"/>
          </p15:clr>
        </p15:guide>
        <p15:guide id="18" orient="horz" pos="2491" userDrawn="1">
          <p15:clr>
            <a:srgbClr val="5ACBF0"/>
          </p15:clr>
        </p15:guide>
        <p15:guide id="19" orient="horz" pos="3067" userDrawn="1">
          <p15:clr>
            <a:srgbClr val="5ACBF0"/>
          </p15:clr>
        </p15:guide>
        <p15:guide id="20" orient="horz" pos="3643" userDrawn="1">
          <p15:clr>
            <a:srgbClr val="5ACBF0"/>
          </p15:clr>
        </p15:guide>
        <p15:guide id="21" orient="horz" pos="4219" userDrawn="1">
          <p15:clr>
            <a:srgbClr val="5ACBF0"/>
          </p15:clr>
        </p15:guide>
        <p15:guide id="22" orient="horz" pos="302" userDrawn="1">
          <p15:clr>
            <a:srgbClr val="C35EA4"/>
          </p15:clr>
        </p15:guide>
        <p15:guide id="23"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169" y="295278"/>
            <a:ext cx="11702551"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366168" y="1212855"/>
            <a:ext cx="11702553" cy="2655150"/>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9"/>
          <a:stretch>
            <a:fillRect/>
          </a:stretch>
        </p:blipFill>
        <p:spPr>
          <a:xfrm rot="5400000">
            <a:off x="9392254" y="3050570"/>
            <a:ext cx="6995160" cy="894019"/>
          </a:xfrm>
          <a:prstGeom prst="rect">
            <a:avLst/>
          </a:prstGeom>
        </p:spPr>
      </p:pic>
    </p:spTree>
    <p:extLst>
      <p:ext uri="{BB962C8B-B14F-4D97-AF65-F5344CB8AC3E}">
        <p14:creationId xmlns:p14="http://schemas.microsoft.com/office/powerpoint/2010/main" val="44051867"/>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 id="2147484308" r:id="rId12"/>
    <p:sldLayoutId id="2147484309" r:id="rId13"/>
    <p:sldLayoutId id="2147484310" r:id="rId14"/>
    <p:sldLayoutId id="2147484311" r:id="rId15"/>
    <p:sldLayoutId id="2147484312" r:id="rId16"/>
    <p:sldLayoutId id="2147484313" r:id="rId17"/>
    <p:sldLayoutId id="2147484314" r:id="rId18"/>
    <p:sldLayoutId id="2147484315" r:id="rId19"/>
    <p:sldLayoutId id="2147484316" r:id="rId20"/>
    <p:sldLayoutId id="2147484317" r:id="rId21"/>
    <p:sldLayoutId id="2147484318" r:id="rId22"/>
    <p:sldLayoutId id="2147484319" r:id="rId23"/>
    <p:sldLayoutId id="2147484320" r:id="rId24"/>
    <p:sldLayoutId id="2147484321" r:id="rId25"/>
    <p:sldLayoutId id="2147484322" r:id="rId26"/>
    <p:sldLayoutId id="2147484324" r:id="rId27"/>
  </p:sldLayoutIdLst>
  <p:transition>
    <p:fade/>
  </p:transition>
  <p:txStyles>
    <p:titleStyle>
      <a:lvl1pPr algn="l" defTabSz="932594" rtl="0" eaLnBrk="1" latinLnBrk="0" hangingPunct="1">
        <a:lnSpc>
          <a:spcPct val="90000"/>
        </a:lnSpc>
        <a:spcBef>
          <a:spcPct val="0"/>
        </a:spcBef>
        <a:buNone/>
        <a:defRPr lang="en-US" sz="5867" b="0" kern="1200" cap="none" spc="-101"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46" marR="0" indent="-342846" algn="l" defTabSz="932594" rtl="0" eaLnBrk="1" fontAlgn="auto" latinLnBrk="0" hangingPunct="1">
        <a:lnSpc>
          <a:spcPct val="90000"/>
        </a:lnSpc>
        <a:spcBef>
          <a:spcPct val="20000"/>
        </a:spcBef>
        <a:spcAft>
          <a:spcPts val="0"/>
        </a:spcAft>
        <a:buClrTx/>
        <a:buSzPct val="90000"/>
        <a:buFont typeface="Arial" pitchFamily="34" charset="0"/>
        <a:buChar char="•"/>
        <a:tabLst/>
        <a:defRPr sz="4800" kern="1200" spc="0" baseline="0">
          <a:gradFill>
            <a:gsLst>
              <a:gs pos="1250">
                <a:schemeClr val="tx1"/>
              </a:gs>
              <a:gs pos="100000">
                <a:schemeClr val="tx1"/>
              </a:gs>
            </a:gsLst>
            <a:lin ang="5400000" scaled="0"/>
          </a:gradFill>
          <a:latin typeface="+mj-lt"/>
          <a:ea typeface="+mn-ea"/>
          <a:cs typeface="+mn-cs"/>
        </a:defRPr>
      </a:lvl1pPr>
      <a:lvl2pPr marL="615935" marR="0" indent="-273044" algn="l" defTabSz="932594"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n-lt"/>
          <a:ea typeface="+mn-ea"/>
          <a:cs typeface="+mn-cs"/>
        </a:defRPr>
      </a:lvl2pPr>
      <a:lvl3pPr marL="840296" marR="0" indent="-226478" algn="l" defTabSz="932594" rtl="0" eaLnBrk="1" fontAlgn="auto" latinLnBrk="0" hangingPunct="1">
        <a:lnSpc>
          <a:spcPct val="90000"/>
        </a:lnSpc>
        <a:spcBef>
          <a:spcPct val="20000"/>
        </a:spcBef>
        <a:spcAft>
          <a:spcPts val="0"/>
        </a:spcAft>
        <a:buClrTx/>
        <a:buSzPct val="90000"/>
        <a:buFont typeface="Arial" pitchFamily="34" charset="0"/>
        <a:buChar char="•"/>
        <a:tabLst/>
        <a:defRPr sz="2667" kern="1200" spc="0" baseline="0">
          <a:gradFill>
            <a:gsLst>
              <a:gs pos="1250">
                <a:schemeClr val="tx1"/>
              </a:gs>
              <a:gs pos="100000">
                <a:schemeClr val="tx1"/>
              </a:gs>
            </a:gsLst>
            <a:lin ang="5400000" scaled="0"/>
          </a:gradFill>
          <a:latin typeface="+mn-lt"/>
          <a:ea typeface="+mn-ea"/>
          <a:cs typeface="+mn-cs"/>
        </a:defRPr>
      </a:lvl3pPr>
      <a:lvl4pPr marL="1064657" marR="0" indent="-226478" algn="l" defTabSz="93259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4pPr>
      <a:lvl5pPr marL="1219170" marR="0" indent="-226478" algn="l" defTabSz="93259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5pPr>
      <a:lvl6pPr marL="2564633" indent="-233149" algn="l" defTabSz="93259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932" indent="-233149" algn="l" defTabSz="93259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229" indent="-233149" algn="l" defTabSz="93259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528" indent="-233149" algn="l" defTabSz="93259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94" rtl="0" eaLnBrk="1" latinLnBrk="0" hangingPunct="1">
        <a:defRPr sz="1800" kern="1200">
          <a:solidFill>
            <a:schemeClr val="tx1"/>
          </a:solidFill>
          <a:latin typeface="+mn-lt"/>
          <a:ea typeface="+mn-ea"/>
          <a:cs typeface="+mn-cs"/>
        </a:defRPr>
      </a:lvl1pPr>
      <a:lvl2pPr marL="466298" algn="l" defTabSz="932594" rtl="0" eaLnBrk="1" latinLnBrk="0" hangingPunct="1">
        <a:defRPr sz="1800" kern="1200">
          <a:solidFill>
            <a:schemeClr val="tx1"/>
          </a:solidFill>
          <a:latin typeface="+mn-lt"/>
          <a:ea typeface="+mn-ea"/>
          <a:cs typeface="+mn-cs"/>
        </a:defRPr>
      </a:lvl2pPr>
      <a:lvl3pPr marL="932594" algn="l" defTabSz="932594" rtl="0" eaLnBrk="1" latinLnBrk="0" hangingPunct="1">
        <a:defRPr sz="1800" kern="1200">
          <a:solidFill>
            <a:schemeClr val="tx1"/>
          </a:solidFill>
          <a:latin typeface="+mn-lt"/>
          <a:ea typeface="+mn-ea"/>
          <a:cs typeface="+mn-cs"/>
        </a:defRPr>
      </a:lvl3pPr>
      <a:lvl4pPr marL="1398892" algn="l" defTabSz="932594" rtl="0" eaLnBrk="1" latinLnBrk="0" hangingPunct="1">
        <a:defRPr sz="1800" kern="1200">
          <a:solidFill>
            <a:schemeClr val="tx1"/>
          </a:solidFill>
          <a:latin typeface="+mn-lt"/>
          <a:ea typeface="+mn-ea"/>
          <a:cs typeface="+mn-cs"/>
        </a:defRPr>
      </a:lvl4pPr>
      <a:lvl5pPr marL="1865188" algn="l" defTabSz="932594" rtl="0" eaLnBrk="1" latinLnBrk="0" hangingPunct="1">
        <a:defRPr sz="1800" kern="1200">
          <a:solidFill>
            <a:schemeClr val="tx1"/>
          </a:solidFill>
          <a:latin typeface="+mn-lt"/>
          <a:ea typeface="+mn-ea"/>
          <a:cs typeface="+mn-cs"/>
        </a:defRPr>
      </a:lvl5pPr>
      <a:lvl6pPr marL="2331487" algn="l" defTabSz="932594" rtl="0" eaLnBrk="1" latinLnBrk="0" hangingPunct="1">
        <a:defRPr sz="1800" kern="1200">
          <a:solidFill>
            <a:schemeClr val="tx1"/>
          </a:solidFill>
          <a:latin typeface="+mn-lt"/>
          <a:ea typeface="+mn-ea"/>
          <a:cs typeface="+mn-cs"/>
        </a:defRPr>
      </a:lvl6pPr>
      <a:lvl7pPr marL="2797783" algn="l" defTabSz="932594" rtl="0" eaLnBrk="1" latinLnBrk="0" hangingPunct="1">
        <a:defRPr sz="1800" kern="1200">
          <a:solidFill>
            <a:schemeClr val="tx1"/>
          </a:solidFill>
          <a:latin typeface="+mn-lt"/>
          <a:ea typeface="+mn-ea"/>
          <a:cs typeface="+mn-cs"/>
        </a:defRPr>
      </a:lvl7pPr>
      <a:lvl8pPr marL="3264080" algn="l" defTabSz="932594" rtl="0" eaLnBrk="1" latinLnBrk="0" hangingPunct="1">
        <a:defRPr sz="1800" kern="1200">
          <a:solidFill>
            <a:schemeClr val="tx1"/>
          </a:solidFill>
          <a:latin typeface="+mn-lt"/>
          <a:ea typeface="+mn-ea"/>
          <a:cs typeface="+mn-cs"/>
        </a:defRPr>
      </a:lvl8pPr>
      <a:lvl9pPr marL="3730379" algn="l" defTabSz="93259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231">
          <p15:clr>
            <a:srgbClr val="5ACBF0"/>
          </p15:clr>
        </p15:guide>
        <p15:guide id="3" pos="999">
          <p15:clr>
            <a:srgbClr val="5ACBF0"/>
          </p15:clr>
        </p15:guide>
        <p15:guide id="4" pos="1767">
          <p15:clr>
            <a:srgbClr val="5ACBF0"/>
          </p15:clr>
        </p15:guide>
        <p15:guide id="5" pos="2535">
          <p15:clr>
            <a:srgbClr val="5ACBF0"/>
          </p15:clr>
        </p15:guide>
        <p15:guide id="6" pos="3303">
          <p15:clr>
            <a:srgbClr val="5ACBF0"/>
          </p15:clr>
        </p15:guide>
        <p15:guide id="7" pos="4070">
          <p15:clr>
            <a:srgbClr val="5ACBF0"/>
          </p15:clr>
        </p15:guide>
        <p15:guide id="8" pos="4838">
          <p15:clr>
            <a:srgbClr val="5ACBF0"/>
          </p15:clr>
        </p15:guide>
        <p15:guide id="9" pos="5606">
          <p15:clr>
            <a:srgbClr val="5ACBF0"/>
          </p15:clr>
        </p15:guide>
        <p15:guide id="10" pos="6374">
          <p15:clr>
            <a:srgbClr val="5ACBF0"/>
          </p15:clr>
        </p15:guide>
        <p15:guide id="11" pos="7142">
          <p15:clr>
            <a:srgbClr val="5ACBF0"/>
          </p15:clr>
        </p15:guide>
        <p15:guide id="12" pos="7602">
          <p15:clr>
            <a:srgbClr val="5ACBF0"/>
          </p15:clr>
        </p15:guide>
        <p15:guide id="13" pos="384">
          <p15:clr>
            <a:srgbClr val="C35EA4"/>
          </p15:clr>
        </p15:guide>
        <p15:guide id="14" pos="7449">
          <p15:clr>
            <a:srgbClr val="C35EA4"/>
          </p15:clr>
        </p15:guide>
        <p15:guide id="15" orient="horz" pos="763">
          <p15:clr>
            <a:srgbClr val="5ACBF0"/>
          </p15:clr>
        </p15:guide>
        <p15:guide id="16" orient="horz" pos="1339">
          <p15:clr>
            <a:srgbClr val="5ACBF0"/>
          </p15:clr>
        </p15:guide>
        <p15:guide id="17" orient="horz" pos="1915">
          <p15:clr>
            <a:srgbClr val="5ACBF0"/>
          </p15:clr>
        </p15:guide>
        <p15:guide id="18" orient="horz" pos="2491">
          <p15:clr>
            <a:srgbClr val="5ACBF0"/>
          </p15:clr>
        </p15:guide>
        <p15:guide id="19" orient="horz" pos="3067">
          <p15:clr>
            <a:srgbClr val="5ACBF0"/>
          </p15:clr>
        </p15:guide>
        <p15:guide id="20" orient="horz" pos="3643">
          <p15:clr>
            <a:srgbClr val="5ACBF0"/>
          </p15:clr>
        </p15:guide>
        <p15:guide id="21" orient="horz" pos="4219">
          <p15:clr>
            <a:srgbClr val="5ACBF0"/>
          </p15:clr>
        </p15:guide>
        <p15:guide id="22" orient="horz" pos="302">
          <p15:clr>
            <a:srgbClr val="C35EA4"/>
          </p15:clr>
        </p15:guide>
        <p15:guide id="23"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169" y="295278"/>
            <a:ext cx="11702551"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366168" y="1212855"/>
            <a:ext cx="11702553" cy="20374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6"/>
          <a:stretch>
            <a:fillRect/>
          </a:stretch>
        </p:blipFill>
        <p:spPr>
          <a:xfrm rot="5400000">
            <a:off x="9392254" y="3050570"/>
            <a:ext cx="6995160" cy="894019"/>
          </a:xfrm>
          <a:prstGeom prst="rect">
            <a:avLst/>
          </a:prstGeom>
        </p:spPr>
      </p:pic>
    </p:spTree>
    <p:extLst>
      <p:ext uri="{BB962C8B-B14F-4D97-AF65-F5344CB8AC3E}">
        <p14:creationId xmlns:p14="http://schemas.microsoft.com/office/powerpoint/2010/main" val="630532066"/>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30" r:id="rId4"/>
    <p:sldLayoutId id="2147484331" r:id="rId5"/>
    <p:sldLayoutId id="2147484332" r:id="rId6"/>
    <p:sldLayoutId id="2147484333" r:id="rId7"/>
    <p:sldLayoutId id="2147484334" r:id="rId8"/>
    <p:sldLayoutId id="2147484335" r:id="rId9"/>
    <p:sldLayoutId id="2147484336" r:id="rId10"/>
    <p:sldLayoutId id="2147484337" r:id="rId11"/>
    <p:sldLayoutId id="2147484338" r:id="rId12"/>
    <p:sldLayoutId id="2147484339" r:id="rId13"/>
    <p:sldLayoutId id="2147484340" r:id="rId14"/>
    <p:sldLayoutId id="2147484341" r:id="rId15"/>
    <p:sldLayoutId id="2147484342" r:id="rId16"/>
    <p:sldLayoutId id="2147484343" r:id="rId17"/>
    <p:sldLayoutId id="2147484344" r:id="rId18"/>
    <p:sldLayoutId id="2147484345" r:id="rId19"/>
    <p:sldLayoutId id="2147484346" r:id="rId20"/>
    <p:sldLayoutId id="2147484347" r:id="rId21"/>
    <p:sldLayoutId id="2147484348" r:id="rId22"/>
    <p:sldLayoutId id="2147484349" r:id="rId23"/>
    <p:sldLayoutId id="2147484350" r:id="rId24"/>
  </p:sldLayoutIdLst>
  <p:transition>
    <p:fade/>
  </p:transition>
  <p:txStyles>
    <p:titleStyle>
      <a:lvl1pPr algn="l" defTabSz="699463" rtl="0" eaLnBrk="1" latinLnBrk="0" hangingPunct="1">
        <a:lnSpc>
          <a:spcPct val="90000"/>
        </a:lnSpc>
        <a:spcBef>
          <a:spcPct val="0"/>
        </a:spcBef>
        <a:buNone/>
        <a:defRPr lang="en-US" sz="4400" b="0" kern="1200" cap="none" spc="-76"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7141" marR="0" indent="-257141" algn="l" defTabSz="699463"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461963" marR="0" indent="-204788" algn="l" defTabSz="6994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630238"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798513"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914400"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99463" rtl="0" eaLnBrk="1" latinLnBrk="0" hangingPunct="1">
        <a:defRPr sz="1350" kern="1200">
          <a:solidFill>
            <a:schemeClr val="tx1"/>
          </a:solidFill>
          <a:latin typeface="+mn-lt"/>
          <a:ea typeface="+mn-ea"/>
          <a:cs typeface="+mn-cs"/>
        </a:defRPr>
      </a:lvl1pPr>
      <a:lvl2pPr marL="349732" algn="l" defTabSz="699463" rtl="0" eaLnBrk="1" latinLnBrk="0" hangingPunct="1">
        <a:defRPr sz="1350" kern="1200">
          <a:solidFill>
            <a:schemeClr val="tx1"/>
          </a:solidFill>
          <a:latin typeface="+mn-lt"/>
          <a:ea typeface="+mn-ea"/>
          <a:cs typeface="+mn-cs"/>
        </a:defRPr>
      </a:lvl2pPr>
      <a:lvl3pPr marL="699463" algn="l" defTabSz="699463" rtl="0" eaLnBrk="1" latinLnBrk="0" hangingPunct="1">
        <a:defRPr sz="1350" kern="1200">
          <a:solidFill>
            <a:schemeClr val="tx1"/>
          </a:solidFill>
          <a:latin typeface="+mn-lt"/>
          <a:ea typeface="+mn-ea"/>
          <a:cs typeface="+mn-cs"/>
        </a:defRPr>
      </a:lvl3pPr>
      <a:lvl4pPr marL="1049195" algn="l" defTabSz="699463" rtl="0" eaLnBrk="1" latinLnBrk="0" hangingPunct="1">
        <a:defRPr sz="1350" kern="1200">
          <a:solidFill>
            <a:schemeClr val="tx1"/>
          </a:solidFill>
          <a:latin typeface="+mn-lt"/>
          <a:ea typeface="+mn-ea"/>
          <a:cs typeface="+mn-cs"/>
        </a:defRPr>
      </a:lvl4pPr>
      <a:lvl5pPr marL="1398926" algn="l" defTabSz="699463" rtl="0" eaLnBrk="1" latinLnBrk="0" hangingPunct="1">
        <a:defRPr sz="1350" kern="1200">
          <a:solidFill>
            <a:schemeClr val="tx1"/>
          </a:solidFill>
          <a:latin typeface="+mn-lt"/>
          <a:ea typeface="+mn-ea"/>
          <a:cs typeface="+mn-cs"/>
        </a:defRPr>
      </a:lvl5pPr>
      <a:lvl6pPr marL="1748659" algn="l" defTabSz="699463" rtl="0" eaLnBrk="1" latinLnBrk="0" hangingPunct="1">
        <a:defRPr sz="1350" kern="1200">
          <a:solidFill>
            <a:schemeClr val="tx1"/>
          </a:solidFill>
          <a:latin typeface="+mn-lt"/>
          <a:ea typeface="+mn-ea"/>
          <a:cs typeface="+mn-cs"/>
        </a:defRPr>
      </a:lvl6pPr>
      <a:lvl7pPr marL="2098390" algn="l" defTabSz="699463" rtl="0" eaLnBrk="1" latinLnBrk="0" hangingPunct="1">
        <a:defRPr sz="1350" kern="1200">
          <a:solidFill>
            <a:schemeClr val="tx1"/>
          </a:solidFill>
          <a:latin typeface="+mn-lt"/>
          <a:ea typeface="+mn-ea"/>
          <a:cs typeface="+mn-cs"/>
        </a:defRPr>
      </a:lvl7pPr>
      <a:lvl8pPr marL="2448121" algn="l" defTabSz="699463" rtl="0" eaLnBrk="1" latinLnBrk="0" hangingPunct="1">
        <a:defRPr sz="1350" kern="1200">
          <a:solidFill>
            <a:schemeClr val="tx1"/>
          </a:solidFill>
          <a:latin typeface="+mn-lt"/>
          <a:ea typeface="+mn-ea"/>
          <a:cs typeface="+mn-cs"/>
        </a:defRPr>
      </a:lvl8pPr>
      <a:lvl9pPr marL="2797854" algn="l" defTabSz="69946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702">
          <p15:clr>
            <a:srgbClr val="5ACBF0"/>
          </p15:clr>
        </p15:guide>
        <p15:guide id="13" pos="288">
          <p15:clr>
            <a:srgbClr val="C35EA4"/>
          </p15:clr>
        </p15:guide>
        <p15:guide id="14" pos="5587">
          <p15:clr>
            <a:srgbClr val="C35EA4"/>
          </p15:clr>
        </p15:guide>
        <p15:guide id="15" orient="horz" pos="763">
          <p15:clr>
            <a:srgbClr val="5ACBF0"/>
          </p15:clr>
        </p15:guide>
        <p15:guide id="16" orient="horz" pos="1339">
          <p15:clr>
            <a:srgbClr val="5ACBF0"/>
          </p15:clr>
        </p15:guide>
        <p15:guide id="17" orient="horz" pos="1915">
          <p15:clr>
            <a:srgbClr val="5ACBF0"/>
          </p15:clr>
        </p15:guide>
        <p15:guide id="18" orient="horz" pos="2491">
          <p15:clr>
            <a:srgbClr val="5ACBF0"/>
          </p15:clr>
        </p15:guide>
        <p15:guide id="19" orient="horz" pos="3067">
          <p15:clr>
            <a:srgbClr val="5ACBF0"/>
          </p15:clr>
        </p15:guide>
        <p15:guide id="20" orient="horz" pos="3643">
          <p15:clr>
            <a:srgbClr val="5ACBF0"/>
          </p15:clr>
        </p15:guide>
        <p15:guide id="21" orient="horz" pos="4219">
          <p15:clr>
            <a:srgbClr val="5ACBF0"/>
          </p15:clr>
        </p15:guide>
        <p15:guide id="22" orient="horz" pos="302">
          <p15:clr>
            <a:srgbClr val="C35EA4"/>
          </p15:clr>
        </p15:guide>
        <p15:guide id="23"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05" y="295277"/>
            <a:ext cx="11888047"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74605" y="1212854"/>
            <a:ext cx="11885681" cy="1615827"/>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30"/>
          <a:stretch>
            <a:fillRect/>
          </a:stretch>
        </p:blipFill>
        <p:spPr>
          <a:xfrm rot="5400000">
            <a:off x="9392254" y="3050570"/>
            <a:ext cx="6995160" cy="894019"/>
          </a:xfrm>
          <a:prstGeom prst="rect">
            <a:avLst/>
          </a:prstGeom>
        </p:spPr>
      </p:pic>
    </p:spTree>
    <p:extLst>
      <p:ext uri="{BB962C8B-B14F-4D97-AF65-F5344CB8AC3E}">
        <p14:creationId xmlns:p14="http://schemas.microsoft.com/office/powerpoint/2010/main" val="879387467"/>
      </p:ext>
    </p:extLst>
  </p:cSld>
  <p:clrMap bg1="dk1" tx1="lt1" bg2="dk2" tx2="lt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 id="2147484363" r:id="rId12"/>
    <p:sldLayoutId id="2147484364" r:id="rId13"/>
    <p:sldLayoutId id="2147484365" r:id="rId14"/>
    <p:sldLayoutId id="2147484366" r:id="rId15"/>
    <p:sldLayoutId id="2147484367" r:id="rId16"/>
    <p:sldLayoutId id="2147484368" r:id="rId17"/>
    <p:sldLayoutId id="2147484369" r:id="rId18"/>
    <p:sldLayoutId id="2147484370" r:id="rId19"/>
    <p:sldLayoutId id="2147484371" r:id="rId20"/>
    <p:sldLayoutId id="2147484372" r:id="rId21"/>
    <p:sldLayoutId id="2147484373" r:id="rId22"/>
    <p:sldLayoutId id="2147484374" r:id="rId23"/>
    <p:sldLayoutId id="2147484375" r:id="rId24"/>
    <p:sldLayoutId id="2147484376" r:id="rId25"/>
    <p:sldLayoutId id="2147484377" r:id="rId26"/>
    <p:sldLayoutId id="2147484378" r:id="rId27"/>
    <p:sldLayoutId id="2147484379" r:id="rId28"/>
  </p:sldLayoutIdLst>
  <p:transition>
    <p:fade/>
  </p:transition>
  <p:txStyles>
    <p:titleStyle>
      <a:lvl1pPr algn="l" defTabSz="699407" rtl="0" eaLnBrk="1" latinLnBrk="0" hangingPunct="1">
        <a:lnSpc>
          <a:spcPct val="90000"/>
        </a:lnSpc>
        <a:spcBef>
          <a:spcPct val="0"/>
        </a:spcBef>
        <a:buNone/>
        <a:defRPr lang="en-US" sz="3600" b="0" kern="1200" cap="none" spc="-76"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7120" marR="0" indent="-257120" algn="l" defTabSz="69940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3000" kern="1200" spc="0" baseline="0">
          <a:gradFill>
            <a:gsLst>
              <a:gs pos="1250">
                <a:schemeClr val="tx1"/>
              </a:gs>
              <a:gs pos="100000">
                <a:schemeClr val="tx1"/>
              </a:gs>
            </a:gsLst>
            <a:lin ang="5400000" scaled="0"/>
          </a:gradFill>
          <a:latin typeface="+mj-lt"/>
          <a:ea typeface="+mn-ea"/>
          <a:cs typeface="+mn-cs"/>
        </a:defRPr>
      </a:lvl1pPr>
      <a:lvl2pPr marL="438057" marR="0" indent="-180937" algn="l" defTabSz="69940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2pPr>
      <a:lvl3pPr marL="599947" marR="0" indent="-171414" algn="l" defTabSz="69940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500" kern="1200" spc="0" baseline="0">
          <a:gradFill>
            <a:gsLst>
              <a:gs pos="1250">
                <a:schemeClr val="tx1"/>
              </a:gs>
              <a:gs pos="100000">
                <a:schemeClr val="tx1"/>
              </a:gs>
            </a:gsLst>
            <a:lin ang="5400000" scaled="0"/>
          </a:gradFill>
          <a:latin typeface="+mn-lt"/>
          <a:ea typeface="+mn-ea"/>
          <a:cs typeface="+mn-cs"/>
        </a:defRPr>
      </a:lvl3pPr>
      <a:lvl4pPr marL="771361" marR="0" indent="-171414" algn="l" defTabSz="69940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350" kern="1200" spc="0" baseline="0">
          <a:gradFill>
            <a:gsLst>
              <a:gs pos="1250">
                <a:schemeClr val="tx1"/>
              </a:gs>
              <a:gs pos="100000">
                <a:schemeClr val="tx1"/>
              </a:gs>
            </a:gsLst>
            <a:lin ang="5400000" scaled="0"/>
          </a:gradFill>
          <a:latin typeface="+mn-lt"/>
          <a:ea typeface="+mn-ea"/>
          <a:cs typeface="+mn-cs"/>
        </a:defRPr>
      </a:lvl4pPr>
      <a:lvl5pPr marL="942774" marR="0" indent="-171414" algn="l" defTabSz="69940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350" kern="1200" spc="0" baseline="0">
          <a:gradFill>
            <a:gsLst>
              <a:gs pos="1250">
                <a:schemeClr val="tx1"/>
              </a:gs>
              <a:gs pos="100000">
                <a:schemeClr val="tx1"/>
              </a:gs>
            </a:gsLst>
            <a:lin ang="5400000" scaled="0"/>
          </a:gradFill>
          <a:latin typeface="+mn-lt"/>
          <a:ea typeface="+mn-ea"/>
          <a:cs typeface="+mn-cs"/>
        </a:defRPr>
      </a:lvl5pPr>
      <a:lvl6pPr marL="1923369" indent="-174852" algn="l" defTabSz="69940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074" indent="-174852" algn="l" defTabSz="69940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777" indent="-174852" algn="l" defTabSz="69940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482" indent="-174852" algn="l" defTabSz="69940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99407" rtl="0" eaLnBrk="1" latinLnBrk="0" hangingPunct="1">
        <a:defRPr sz="1350" kern="1200">
          <a:solidFill>
            <a:schemeClr val="tx1"/>
          </a:solidFill>
          <a:latin typeface="+mn-lt"/>
          <a:ea typeface="+mn-ea"/>
          <a:cs typeface="+mn-cs"/>
        </a:defRPr>
      </a:lvl1pPr>
      <a:lvl2pPr marL="349704" algn="l" defTabSz="699407" rtl="0" eaLnBrk="1" latinLnBrk="0" hangingPunct="1">
        <a:defRPr sz="1350" kern="1200">
          <a:solidFill>
            <a:schemeClr val="tx1"/>
          </a:solidFill>
          <a:latin typeface="+mn-lt"/>
          <a:ea typeface="+mn-ea"/>
          <a:cs typeface="+mn-cs"/>
        </a:defRPr>
      </a:lvl2pPr>
      <a:lvl3pPr marL="699407" algn="l" defTabSz="699407" rtl="0" eaLnBrk="1" latinLnBrk="0" hangingPunct="1">
        <a:defRPr sz="1350" kern="1200">
          <a:solidFill>
            <a:schemeClr val="tx1"/>
          </a:solidFill>
          <a:latin typeface="+mn-lt"/>
          <a:ea typeface="+mn-ea"/>
          <a:cs typeface="+mn-cs"/>
        </a:defRPr>
      </a:lvl3pPr>
      <a:lvl4pPr marL="1049111" algn="l" defTabSz="699407" rtl="0" eaLnBrk="1" latinLnBrk="0" hangingPunct="1">
        <a:defRPr sz="1350" kern="1200">
          <a:solidFill>
            <a:schemeClr val="tx1"/>
          </a:solidFill>
          <a:latin typeface="+mn-lt"/>
          <a:ea typeface="+mn-ea"/>
          <a:cs typeface="+mn-cs"/>
        </a:defRPr>
      </a:lvl4pPr>
      <a:lvl5pPr marL="1398814" algn="l" defTabSz="699407" rtl="0" eaLnBrk="1" latinLnBrk="0" hangingPunct="1">
        <a:defRPr sz="1350" kern="1200">
          <a:solidFill>
            <a:schemeClr val="tx1"/>
          </a:solidFill>
          <a:latin typeface="+mn-lt"/>
          <a:ea typeface="+mn-ea"/>
          <a:cs typeface="+mn-cs"/>
        </a:defRPr>
      </a:lvl5pPr>
      <a:lvl6pPr marL="1748519" algn="l" defTabSz="699407" rtl="0" eaLnBrk="1" latinLnBrk="0" hangingPunct="1">
        <a:defRPr sz="1350" kern="1200">
          <a:solidFill>
            <a:schemeClr val="tx1"/>
          </a:solidFill>
          <a:latin typeface="+mn-lt"/>
          <a:ea typeface="+mn-ea"/>
          <a:cs typeface="+mn-cs"/>
        </a:defRPr>
      </a:lvl6pPr>
      <a:lvl7pPr marL="2098222" algn="l" defTabSz="699407" rtl="0" eaLnBrk="1" latinLnBrk="0" hangingPunct="1">
        <a:defRPr sz="1350" kern="1200">
          <a:solidFill>
            <a:schemeClr val="tx1"/>
          </a:solidFill>
          <a:latin typeface="+mn-lt"/>
          <a:ea typeface="+mn-ea"/>
          <a:cs typeface="+mn-cs"/>
        </a:defRPr>
      </a:lvl7pPr>
      <a:lvl8pPr marL="2447926" algn="l" defTabSz="699407" rtl="0" eaLnBrk="1" latinLnBrk="0" hangingPunct="1">
        <a:defRPr sz="1350" kern="1200">
          <a:solidFill>
            <a:schemeClr val="tx1"/>
          </a:solidFill>
          <a:latin typeface="+mn-lt"/>
          <a:ea typeface="+mn-ea"/>
          <a:cs typeface="+mn-cs"/>
        </a:defRPr>
      </a:lvl8pPr>
      <a:lvl9pPr marL="2797629" algn="l" defTabSz="699407"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169" y="295278"/>
            <a:ext cx="11702551"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366168" y="1212855"/>
            <a:ext cx="11702553" cy="20374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6"/>
          <a:stretch>
            <a:fillRect/>
          </a:stretch>
        </p:blipFill>
        <p:spPr>
          <a:xfrm rot="5400000">
            <a:off x="9392254" y="3050570"/>
            <a:ext cx="6995160" cy="894019"/>
          </a:xfrm>
          <a:prstGeom prst="rect">
            <a:avLst/>
          </a:prstGeom>
        </p:spPr>
      </p:pic>
    </p:spTree>
    <p:extLst>
      <p:ext uri="{BB962C8B-B14F-4D97-AF65-F5344CB8AC3E}">
        <p14:creationId xmlns:p14="http://schemas.microsoft.com/office/powerpoint/2010/main" val="3994099529"/>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 id="2147484392" r:id="rId12"/>
    <p:sldLayoutId id="2147484393" r:id="rId13"/>
    <p:sldLayoutId id="2147484394" r:id="rId14"/>
    <p:sldLayoutId id="2147484395" r:id="rId15"/>
    <p:sldLayoutId id="2147484396" r:id="rId16"/>
    <p:sldLayoutId id="2147484397" r:id="rId17"/>
    <p:sldLayoutId id="2147484398" r:id="rId18"/>
    <p:sldLayoutId id="2147484399" r:id="rId19"/>
    <p:sldLayoutId id="2147484400" r:id="rId20"/>
    <p:sldLayoutId id="2147484401" r:id="rId21"/>
    <p:sldLayoutId id="2147484402" r:id="rId22"/>
    <p:sldLayoutId id="2147484403" r:id="rId23"/>
    <p:sldLayoutId id="2147484404" r:id="rId24"/>
  </p:sldLayoutIdLst>
  <p:transition>
    <p:fade/>
  </p:transition>
  <p:txStyles>
    <p:titleStyle>
      <a:lvl1pPr algn="l" defTabSz="699463" rtl="0" eaLnBrk="1" latinLnBrk="0" hangingPunct="1">
        <a:lnSpc>
          <a:spcPct val="90000"/>
        </a:lnSpc>
        <a:spcBef>
          <a:spcPct val="0"/>
        </a:spcBef>
        <a:buNone/>
        <a:defRPr lang="en-US" sz="4400" b="0" kern="1200" cap="none" spc="-76"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7141" marR="0" indent="-257141" algn="l" defTabSz="699463"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461963" marR="0" indent="-204788" algn="l" defTabSz="6994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630238"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798513"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914400"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99463" rtl="0" eaLnBrk="1" latinLnBrk="0" hangingPunct="1">
        <a:defRPr sz="1350" kern="1200">
          <a:solidFill>
            <a:schemeClr val="tx1"/>
          </a:solidFill>
          <a:latin typeface="+mn-lt"/>
          <a:ea typeface="+mn-ea"/>
          <a:cs typeface="+mn-cs"/>
        </a:defRPr>
      </a:lvl1pPr>
      <a:lvl2pPr marL="349732" algn="l" defTabSz="699463" rtl="0" eaLnBrk="1" latinLnBrk="0" hangingPunct="1">
        <a:defRPr sz="1350" kern="1200">
          <a:solidFill>
            <a:schemeClr val="tx1"/>
          </a:solidFill>
          <a:latin typeface="+mn-lt"/>
          <a:ea typeface="+mn-ea"/>
          <a:cs typeface="+mn-cs"/>
        </a:defRPr>
      </a:lvl2pPr>
      <a:lvl3pPr marL="699463" algn="l" defTabSz="699463" rtl="0" eaLnBrk="1" latinLnBrk="0" hangingPunct="1">
        <a:defRPr sz="1350" kern="1200">
          <a:solidFill>
            <a:schemeClr val="tx1"/>
          </a:solidFill>
          <a:latin typeface="+mn-lt"/>
          <a:ea typeface="+mn-ea"/>
          <a:cs typeface="+mn-cs"/>
        </a:defRPr>
      </a:lvl3pPr>
      <a:lvl4pPr marL="1049195" algn="l" defTabSz="699463" rtl="0" eaLnBrk="1" latinLnBrk="0" hangingPunct="1">
        <a:defRPr sz="1350" kern="1200">
          <a:solidFill>
            <a:schemeClr val="tx1"/>
          </a:solidFill>
          <a:latin typeface="+mn-lt"/>
          <a:ea typeface="+mn-ea"/>
          <a:cs typeface="+mn-cs"/>
        </a:defRPr>
      </a:lvl4pPr>
      <a:lvl5pPr marL="1398926" algn="l" defTabSz="699463" rtl="0" eaLnBrk="1" latinLnBrk="0" hangingPunct="1">
        <a:defRPr sz="1350" kern="1200">
          <a:solidFill>
            <a:schemeClr val="tx1"/>
          </a:solidFill>
          <a:latin typeface="+mn-lt"/>
          <a:ea typeface="+mn-ea"/>
          <a:cs typeface="+mn-cs"/>
        </a:defRPr>
      </a:lvl5pPr>
      <a:lvl6pPr marL="1748659" algn="l" defTabSz="699463" rtl="0" eaLnBrk="1" latinLnBrk="0" hangingPunct="1">
        <a:defRPr sz="1350" kern="1200">
          <a:solidFill>
            <a:schemeClr val="tx1"/>
          </a:solidFill>
          <a:latin typeface="+mn-lt"/>
          <a:ea typeface="+mn-ea"/>
          <a:cs typeface="+mn-cs"/>
        </a:defRPr>
      </a:lvl6pPr>
      <a:lvl7pPr marL="2098390" algn="l" defTabSz="699463" rtl="0" eaLnBrk="1" latinLnBrk="0" hangingPunct="1">
        <a:defRPr sz="1350" kern="1200">
          <a:solidFill>
            <a:schemeClr val="tx1"/>
          </a:solidFill>
          <a:latin typeface="+mn-lt"/>
          <a:ea typeface="+mn-ea"/>
          <a:cs typeface="+mn-cs"/>
        </a:defRPr>
      </a:lvl7pPr>
      <a:lvl8pPr marL="2448121" algn="l" defTabSz="699463" rtl="0" eaLnBrk="1" latinLnBrk="0" hangingPunct="1">
        <a:defRPr sz="1350" kern="1200">
          <a:solidFill>
            <a:schemeClr val="tx1"/>
          </a:solidFill>
          <a:latin typeface="+mn-lt"/>
          <a:ea typeface="+mn-ea"/>
          <a:cs typeface="+mn-cs"/>
        </a:defRPr>
      </a:lvl8pPr>
      <a:lvl9pPr marL="2797854" algn="l" defTabSz="69946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702">
          <p15:clr>
            <a:srgbClr val="5ACBF0"/>
          </p15:clr>
        </p15:guide>
        <p15:guide id="13" pos="288">
          <p15:clr>
            <a:srgbClr val="C35EA4"/>
          </p15:clr>
        </p15:guide>
        <p15:guide id="14" pos="5587">
          <p15:clr>
            <a:srgbClr val="C35EA4"/>
          </p15:clr>
        </p15:guide>
        <p15:guide id="15" orient="horz" pos="763">
          <p15:clr>
            <a:srgbClr val="5ACBF0"/>
          </p15:clr>
        </p15:guide>
        <p15:guide id="16" orient="horz" pos="1339">
          <p15:clr>
            <a:srgbClr val="5ACBF0"/>
          </p15:clr>
        </p15:guide>
        <p15:guide id="17" orient="horz" pos="1915">
          <p15:clr>
            <a:srgbClr val="5ACBF0"/>
          </p15:clr>
        </p15:guide>
        <p15:guide id="18" orient="horz" pos="2491">
          <p15:clr>
            <a:srgbClr val="5ACBF0"/>
          </p15:clr>
        </p15:guide>
        <p15:guide id="19" orient="horz" pos="3067">
          <p15:clr>
            <a:srgbClr val="5ACBF0"/>
          </p15:clr>
        </p15:guide>
        <p15:guide id="20" orient="horz" pos="3643">
          <p15:clr>
            <a:srgbClr val="5ACBF0"/>
          </p15:clr>
        </p15:guide>
        <p15:guide id="21" orient="horz" pos="4219">
          <p15:clr>
            <a:srgbClr val="5ACBF0"/>
          </p15:clr>
        </p15:guide>
        <p15:guide id="22" orient="horz" pos="302">
          <p15:clr>
            <a:srgbClr val="C35EA4"/>
          </p15:clr>
        </p15:guide>
        <p15:guide id="23" orient="horz" pos="4104">
          <p15:clr>
            <a:srgbClr val="C35EA4"/>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6169" y="295278"/>
            <a:ext cx="11702551"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366168" y="1212855"/>
            <a:ext cx="11702553" cy="2655150"/>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2"/>
          <a:stretch>
            <a:fillRect/>
          </a:stretch>
        </p:blipFill>
        <p:spPr>
          <a:xfrm rot="5400000">
            <a:off x="9392254" y="3050570"/>
            <a:ext cx="6995160" cy="894019"/>
          </a:xfrm>
          <a:prstGeom prst="rect">
            <a:avLst/>
          </a:prstGeom>
        </p:spPr>
      </p:pic>
    </p:spTree>
    <p:extLst>
      <p:ext uri="{BB962C8B-B14F-4D97-AF65-F5344CB8AC3E}">
        <p14:creationId xmlns:p14="http://schemas.microsoft.com/office/powerpoint/2010/main" val="684480743"/>
      </p:ext>
    </p:extLst>
  </p:cSld>
  <p:clrMap bg1="dk1" tx1="lt1" bg2="dk2" tx2="lt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 id="2147484423" r:id="rId12"/>
    <p:sldLayoutId id="2147484424" r:id="rId13"/>
    <p:sldLayoutId id="2147484425" r:id="rId14"/>
    <p:sldLayoutId id="2147484426" r:id="rId15"/>
    <p:sldLayoutId id="2147484427" r:id="rId16"/>
    <p:sldLayoutId id="2147484428" r:id="rId17"/>
    <p:sldLayoutId id="2147484429" r:id="rId18"/>
    <p:sldLayoutId id="2147484430" r:id="rId19"/>
    <p:sldLayoutId id="2147484431" r:id="rId20"/>
  </p:sldLayoutIdLst>
  <p:transition>
    <p:fade/>
  </p:transition>
  <p:txStyles>
    <p:titleStyle>
      <a:lvl1pPr algn="l" defTabSz="932594" rtl="0" eaLnBrk="1" latinLnBrk="0" hangingPunct="1">
        <a:lnSpc>
          <a:spcPct val="90000"/>
        </a:lnSpc>
        <a:spcBef>
          <a:spcPct val="0"/>
        </a:spcBef>
        <a:buNone/>
        <a:defRPr lang="en-US" sz="5867" b="0" kern="1200" cap="none" spc="-101"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46" marR="0" indent="-342846" algn="l" defTabSz="932594" rtl="0" eaLnBrk="1" fontAlgn="auto" latinLnBrk="0" hangingPunct="1">
        <a:lnSpc>
          <a:spcPct val="90000"/>
        </a:lnSpc>
        <a:spcBef>
          <a:spcPct val="20000"/>
        </a:spcBef>
        <a:spcAft>
          <a:spcPts val="0"/>
        </a:spcAft>
        <a:buClrTx/>
        <a:buSzPct val="90000"/>
        <a:buFont typeface="Arial" pitchFamily="34" charset="0"/>
        <a:buChar char="•"/>
        <a:tabLst/>
        <a:defRPr sz="4800" kern="1200" spc="0" baseline="0">
          <a:gradFill>
            <a:gsLst>
              <a:gs pos="1250">
                <a:schemeClr val="tx1"/>
              </a:gs>
              <a:gs pos="100000">
                <a:schemeClr val="tx1"/>
              </a:gs>
            </a:gsLst>
            <a:lin ang="5400000" scaled="0"/>
          </a:gradFill>
          <a:latin typeface="+mj-lt"/>
          <a:ea typeface="+mn-ea"/>
          <a:cs typeface="+mn-cs"/>
        </a:defRPr>
      </a:lvl1pPr>
      <a:lvl2pPr marL="615935" marR="0" indent="-273044" algn="l" defTabSz="932594"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n-lt"/>
          <a:ea typeface="+mn-ea"/>
          <a:cs typeface="+mn-cs"/>
        </a:defRPr>
      </a:lvl2pPr>
      <a:lvl3pPr marL="840296" marR="0" indent="-226478" algn="l" defTabSz="932594" rtl="0" eaLnBrk="1" fontAlgn="auto" latinLnBrk="0" hangingPunct="1">
        <a:lnSpc>
          <a:spcPct val="90000"/>
        </a:lnSpc>
        <a:spcBef>
          <a:spcPct val="20000"/>
        </a:spcBef>
        <a:spcAft>
          <a:spcPts val="0"/>
        </a:spcAft>
        <a:buClrTx/>
        <a:buSzPct val="90000"/>
        <a:buFont typeface="Arial" pitchFamily="34" charset="0"/>
        <a:buChar char="•"/>
        <a:tabLst/>
        <a:defRPr sz="2667" kern="1200" spc="0" baseline="0">
          <a:gradFill>
            <a:gsLst>
              <a:gs pos="1250">
                <a:schemeClr val="tx1"/>
              </a:gs>
              <a:gs pos="100000">
                <a:schemeClr val="tx1"/>
              </a:gs>
            </a:gsLst>
            <a:lin ang="5400000" scaled="0"/>
          </a:gradFill>
          <a:latin typeface="+mn-lt"/>
          <a:ea typeface="+mn-ea"/>
          <a:cs typeface="+mn-cs"/>
        </a:defRPr>
      </a:lvl3pPr>
      <a:lvl4pPr marL="1064657" marR="0" indent="-226478" algn="l" defTabSz="93259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4pPr>
      <a:lvl5pPr marL="1219170" marR="0" indent="-226478" algn="l" defTabSz="93259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5pPr>
      <a:lvl6pPr marL="2564633" indent="-233149" algn="l" defTabSz="93259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932" indent="-233149" algn="l" defTabSz="93259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229" indent="-233149" algn="l" defTabSz="93259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528" indent="-233149" algn="l" defTabSz="93259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94" rtl="0" eaLnBrk="1" latinLnBrk="0" hangingPunct="1">
        <a:defRPr sz="1800" kern="1200">
          <a:solidFill>
            <a:schemeClr val="tx1"/>
          </a:solidFill>
          <a:latin typeface="+mn-lt"/>
          <a:ea typeface="+mn-ea"/>
          <a:cs typeface="+mn-cs"/>
        </a:defRPr>
      </a:lvl1pPr>
      <a:lvl2pPr marL="466298" algn="l" defTabSz="932594" rtl="0" eaLnBrk="1" latinLnBrk="0" hangingPunct="1">
        <a:defRPr sz="1800" kern="1200">
          <a:solidFill>
            <a:schemeClr val="tx1"/>
          </a:solidFill>
          <a:latin typeface="+mn-lt"/>
          <a:ea typeface="+mn-ea"/>
          <a:cs typeface="+mn-cs"/>
        </a:defRPr>
      </a:lvl2pPr>
      <a:lvl3pPr marL="932594" algn="l" defTabSz="932594" rtl="0" eaLnBrk="1" latinLnBrk="0" hangingPunct="1">
        <a:defRPr sz="1800" kern="1200">
          <a:solidFill>
            <a:schemeClr val="tx1"/>
          </a:solidFill>
          <a:latin typeface="+mn-lt"/>
          <a:ea typeface="+mn-ea"/>
          <a:cs typeface="+mn-cs"/>
        </a:defRPr>
      </a:lvl3pPr>
      <a:lvl4pPr marL="1398892" algn="l" defTabSz="932594" rtl="0" eaLnBrk="1" latinLnBrk="0" hangingPunct="1">
        <a:defRPr sz="1800" kern="1200">
          <a:solidFill>
            <a:schemeClr val="tx1"/>
          </a:solidFill>
          <a:latin typeface="+mn-lt"/>
          <a:ea typeface="+mn-ea"/>
          <a:cs typeface="+mn-cs"/>
        </a:defRPr>
      </a:lvl4pPr>
      <a:lvl5pPr marL="1865188" algn="l" defTabSz="932594" rtl="0" eaLnBrk="1" latinLnBrk="0" hangingPunct="1">
        <a:defRPr sz="1800" kern="1200">
          <a:solidFill>
            <a:schemeClr val="tx1"/>
          </a:solidFill>
          <a:latin typeface="+mn-lt"/>
          <a:ea typeface="+mn-ea"/>
          <a:cs typeface="+mn-cs"/>
        </a:defRPr>
      </a:lvl5pPr>
      <a:lvl6pPr marL="2331487" algn="l" defTabSz="932594" rtl="0" eaLnBrk="1" latinLnBrk="0" hangingPunct="1">
        <a:defRPr sz="1800" kern="1200">
          <a:solidFill>
            <a:schemeClr val="tx1"/>
          </a:solidFill>
          <a:latin typeface="+mn-lt"/>
          <a:ea typeface="+mn-ea"/>
          <a:cs typeface="+mn-cs"/>
        </a:defRPr>
      </a:lvl6pPr>
      <a:lvl7pPr marL="2797783" algn="l" defTabSz="932594" rtl="0" eaLnBrk="1" latinLnBrk="0" hangingPunct="1">
        <a:defRPr sz="1800" kern="1200">
          <a:solidFill>
            <a:schemeClr val="tx1"/>
          </a:solidFill>
          <a:latin typeface="+mn-lt"/>
          <a:ea typeface="+mn-ea"/>
          <a:cs typeface="+mn-cs"/>
        </a:defRPr>
      </a:lvl7pPr>
      <a:lvl8pPr marL="3264080" algn="l" defTabSz="932594" rtl="0" eaLnBrk="1" latinLnBrk="0" hangingPunct="1">
        <a:defRPr sz="1800" kern="1200">
          <a:solidFill>
            <a:schemeClr val="tx1"/>
          </a:solidFill>
          <a:latin typeface="+mn-lt"/>
          <a:ea typeface="+mn-ea"/>
          <a:cs typeface="+mn-cs"/>
        </a:defRPr>
      </a:lvl8pPr>
      <a:lvl9pPr marL="3730379" algn="l" defTabSz="93259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231">
          <p15:clr>
            <a:srgbClr val="5ACBF0"/>
          </p15:clr>
        </p15:guide>
        <p15:guide id="3" pos="999">
          <p15:clr>
            <a:srgbClr val="5ACBF0"/>
          </p15:clr>
        </p15:guide>
        <p15:guide id="4" pos="1767">
          <p15:clr>
            <a:srgbClr val="5ACBF0"/>
          </p15:clr>
        </p15:guide>
        <p15:guide id="5" pos="2535">
          <p15:clr>
            <a:srgbClr val="5ACBF0"/>
          </p15:clr>
        </p15:guide>
        <p15:guide id="6" pos="3303">
          <p15:clr>
            <a:srgbClr val="5ACBF0"/>
          </p15:clr>
        </p15:guide>
        <p15:guide id="7" pos="4070">
          <p15:clr>
            <a:srgbClr val="5ACBF0"/>
          </p15:clr>
        </p15:guide>
        <p15:guide id="8" pos="4838">
          <p15:clr>
            <a:srgbClr val="5ACBF0"/>
          </p15:clr>
        </p15:guide>
        <p15:guide id="9" pos="5606">
          <p15:clr>
            <a:srgbClr val="5ACBF0"/>
          </p15:clr>
        </p15:guide>
        <p15:guide id="10" pos="6374">
          <p15:clr>
            <a:srgbClr val="5ACBF0"/>
          </p15:clr>
        </p15:guide>
        <p15:guide id="11" pos="7142">
          <p15:clr>
            <a:srgbClr val="5ACBF0"/>
          </p15:clr>
        </p15:guide>
        <p15:guide id="12" pos="7602">
          <p15:clr>
            <a:srgbClr val="5ACBF0"/>
          </p15:clr>
        </p15:guide>
        <p15:guide id="13" pos="384">
          <p15:clr>
            <a:srgbClr val="C35EA4"/>
          </p15:clr>
        </p15:guide>
        <p15:guide id="14" pos="7449">
          <p15:clr>
            <a:srgbClr val="C35EA4"/>
          </p15:clr>
        </p15:guide>
        <p15:guide id="15" orient="horz" pos="763">
          <p15:clr>
            <a:srgbClr val="5ACBF0"/>
          </p15:clr>
        </p15:guide>
        <p15:guide id="16" orient="horz" pos="1339">
          <p15:clr>
            <a:srgbClr val="5ACBF0"/>
          </p15:clr>
        </p15:guide>
        <p15:guide id="17" orient="horz" pos="1915">
          <p15:clr>
            <a:srgbClr val="5ACBF0"/>
          </p15:clr>
        </p15:guide>
        <p15:guide id="18" orient="horz" pos="2491">
          <p15:clr>
            <a:srgbClr val="5ACBF0"/>
          </p15:clr>
        </p15:guide>
        <p15:guide id="19" orient="horz" pos="3067">
          <p15:clr>
            <a:srgbClr val="5ACBF0"/>
          </p15:clr>
        </p15:guide>
        <p15:guide id="20" orient="horz" pos="3643">
          <p15:clr>
            <a:srgbClr val="5ACBF0"/>
          </p15:clr>
        </p15:guide>
        <p15:guide id="21" orient="horz" pos="4219">
          <p15:clr>
            <a:srgbClr val="5ACBF0"/>
          </p15:clr>
        </p15:guide>
        <p15:guide id="22" orient="horz" pos="302">
          <p15:clr>
            <a:srgbClr val="C35EA4"/>
          </p15:clr>
        </p15:guide>
        <p15:guide id="23" orient="horz" pos="4104">
          <p15:clr>
            <a:srgbClr val="C35EA4"/>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05" y="295277"/>
            <a:ext cx="11888047"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74605" y="1212854"/>
            <a:ext cx="11885681"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31"/>
          <a:stretch>
            <a:fillRect/>
          </a:stretch>
        </p:blipFill>
        <p:spPr>
          <a:xfrm rot="5400000">
            <a:off x="9392254" y="3050570"/>
            <a:ext cx="6995160" cy="894019"/>
          </a:xfrm>
          <a:prstGeom prst="rect">
            <a:avLst/>
          </a:prstGeom>
        </p:spPr>
      </p:pic>
    </p:spTree>
    <p:extLst>
      <p:ext uri="{BB962C8B-B14F-4D97-AF65-F5344CB8AC3E}">
        <p14:creationId xmlns:p14="http://schemas.microsoft.com/office/powerpoint/2010/main" val="1978175206"/>
      </p:ext>
    </p:extLst>
  </p:cSld>
  <p:clrMap bg1="dk1" tx1="lt1" bg2="dk2" tx2="lt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 id="2147484444" r:id="rId12"/>
    <p:sldLayoutId id="2147484445" r:id="rId13"/>
    <p:sldLayoutId id="2147484446" r:id="rId14"/>
    <p:sldLayoutId id="2147484447" r:id="rId15"/>
    <p:sldLayoutId id="2147484448" r:id="rId16"/>
    <p:sldLayoutId id="2147484449" r:id="rId17"/>
    <p:sldLayoutId id="2147484450" r:id="rId18"/>
    <p:sldLayoutId id="2147484451" r:id="rId19"/>
    <p:sldLayoutId id="2147484452" r:id="rId20"/>
    <p:sldLayoutId id="2147484453" r:id="rId21"/>
    <p:sldLayoutId id="2147484454" r:id="rId22"/>
    <p:sldLayoutId id="2147484455" r:id="rId23"/>
    <p:sldLayoutId id="2147484456" r:id="rId24"/>
    <p:sldLayoutId id="2147484457" r:id="rId25"/>
    <p:sldLayoutId id="2147484458" r:id="rId26"/>
    <p:sldLayoutId id="2147484459" r:id="rId27"/>
    <p:sldLayoutId id="2147484460" r:id="rId28"/>
    <p:sldLayoutId id="2147484461" r:id="rId29"/>
  </p:sldLayoutIdLst>
  <p:transition>
    <p:fade/>
  </p:transition>
  <p:txStyles>
    <p:titleStyle>
      <a:lvl1pPr algn="l" defTabSz="932519" rtl="0" eaLnBrk="1" latinLnBrk="0" hangingPunct="1">
        <a:lnSpc>
          <a:spcPct val="90000"/>
        </a:lnSpc>
        <a:spcBef>
          <a:spcPct val="0"/>
        </a:spcBef>
        <a:buNone/>
        <a:defRPr lang="en-US" sz="4800" b="0" kern="1200" cap="none" spc="-101"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18" marR="0" indent="-342818" algn="l" defTabSz="932519"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061" marR="0" indent="-241243" algn="l" defTabSz="932519"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9909" marR="0" indent="-228546" algn="l" defTabSz="932519"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456" marR="0" indent="-228546" algn="l" defTabSz="932519"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001" marR="0" indent="-228546" algn="l" defTabSz="932519"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428" indent="-233130" algn="l" defTabSz="93251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690" indent="-233130" algn="l" defTabSz="93251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949" indent="-233130" algn="l" defTabSz="93251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210" indent="-233130" algn="l" defTabSz="93251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19" rtl="0" eaLnBrk="1" latinLnBrk="0" hangingPunct="1">
        <a:defRPr sz="1800" kern="1200">
          <a:solidFill>
            <a:schemeClr val="tx1"/>
          </a:solidFill>
          <a:latin typeface="+mn-lt"/>
          <a:ea typeface="+mn-ea"/>
          <a:cs typeface="+mn-cs"/>
        </a:defRPr>
      </a:lvl1pPr>
      <a:lvl2pPr marL="466260" algn="l" defTabSz="932519" rtl="0" eaLnBrk="1" latinLnBrk="0" hangingPunct="1">
        <a:defRPr sz="1800" kern="1200">
          <a:solidFill>
            <a:schemeClr val="tx1"/>
          </a:solidFill>
          <a:latin typeface="+mn-lt"/>
          <a:ea typeface="+mn-ea"/>
          <a:cs typeface="+mn-cs"/>
        </a:defRPr>
      </a:lvl2pPr>
      <a:lvl3pPr marL="932519" algn="l" defTabSz="932519" rtl="0" eaLnBrk="1" latinLnBrk="0" hangingPunct="1">
        <a:defRPr sz="1800" kern="1200">
          <a:solidFill>
            <a:schemeClr val="tx1"/>
          </a:solidFill>
          <a:latin typeface="+mn-lt"/>
          <a:ea typeface="+mn-ea"/>
          <a:cs typeface="+mn-cs"/>
        </a:defRPr>
      </a:lvl3pPr>
      <a:lvl4pPr marL="1398780" algn="l" defTabSz="932519" rtl="0" eaLnBrk="1" latinLnBrk="0" hangingPunct="1">
        <a:defRPr sz="1800" kern="1200">
          <a:solidFill>
            <a:schemeClr val="tx1"/>
          </a:solidFill>
          <a:latin typeface="+mn-lt"/>
          <a:ea typeface="+mn-ea"/>
          <a:cs typeface="+mn-cs"/>
        </a:defRPr>
      </a:lvl4pPr>
      <a:lvl5pPr marL="1865039" algn="l" defTabSz="932519" rtl="0" eaLnBrk="1" latinLnBrk="0" hangingPunct="1">
        <a:defRPr sz="1800" kern="1200">
          <a:solidFill>
            <a:schemeClr val="tx1"/>
          </a:solidFill>
          <a:latin typeface="+mn-lt"/>
          <a:ea typeface="+mn-ea"/>
          <a:cs typeface="+mn-cs"/>
        </a:defRPr>
      </a:lvl5pPr>
      <a:lvl6pPr marL="2331300" algn="l" defTabSz="932519" rtl="0" eaLnBrk="1" latinLnBrk="0" hangingPunct="1">
        <a:defRPr sz="1800" kern="1200">
          <a:solidFill>
            <a:schemeClr val="tx1"/>
          </a:solidFill>
          <a:latin typeface="+mn-lt"/>
          <a:ea typeface="+mn-ea"/>
          <a:cs typeface="+mn-cs"/>
        </a:defRPr>
      </a:lvl6pPr>
      <a:lvl7pPr marL="2797559" algn="l" defTabSz="932519" rtl="0" eaLnBrk="1" latinLnBrk="0" hangingPunct="1">
        <a:defRPr sz="1800" kern="1200">
          <a:solidFill>
            <a:schemeClr val="tx1"/>
          </a:solidFill>
          <a:latin typeface="+mn-lt"/>
          <a:ea typeface="+mn-ea"/>
          <a:cs typeface="+mn-cs"/>
        </a:defRPr>
      </a:lvl7pPr>
      <a:lvl8pPr marL="3263820" algn="l" defTabSz="932519" rtl="0" eaLnBrk="1" latinLnBrk="0" hangingPunct="1">
        <a:defRPr sz="1800" kern="1200">
          <a:solidFill>
            <a:schemeClr val="tx1"/>
          </a:solidFill>
          <a:latin typeface="+mn-lt"/>
          <a:ea typeface="+mn-ea"/>
          <a:cs typeface="+mn-cs"/>
        </a:defRPr>
      </a:lvl8pPr>
      <a:lvl9pPr marL="3730079" algn="l" defTabSz="932519"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231">
          <p15:clr>
            <a:srgbClr val="5ACBF0"/>
          </p15:clr>
        </p15:guide>
        <p15:guide id="3" pos="999">
          <p15:clr>
            <a:srgbClr val="5ACBF0"/>
          </p15:clr>
        </p15:guide>
        <p15:guide id="4" pos="1767">
          <p15:clr>
            <a:srgbClr val="5ACBF0"/>
          </p15:clr>
        </p15:guide>
        <p15:guide id="5" pos="2535">
          <p15:clr>
            <a:srgbClr val="5ACBF0"/>
          </p15:clr>
        </p15:guide>
        <p15:guide id="6" pos="3303">
          <p15:clr>
            <a:srgbClr val="5ACBF0"/>
          </p15:clr>
        </p15:guide>
        <p15:guide id="7" pos="4070">
          <p15:clr>
            <a:srgbClr val="5ACBF0"/>
          </p15:clr>
        </p15:guide>
        <p15:guide id="8" pos="4838">
          <p15:clr>
            <a:srgbClr val="5ACBF0"/>
          </p15:clr>
        </p15:guide>
        <p15:guide id="9" pos="5606">
          <p15:clr>
            <a:srgbClr val="5ACBF0"/>
          </p15:clr>
        </p15:guide>
        <p15:guide id="10" pos="6374">
          <p15:clr>
            <a:srgbClr val="5ACBF0"/>
          </p15:clr>
        </p15:guide>
        <p15:guide id="11" pos="7142">
          <p15:clr>
            <a:srgbClr val="5ACBF0"/>
          </p15:clr>
        </p15:guide>
        <p15:guide id="12" pos="7910">
          <p15:clr>
            <a:srgbClr val="5ACBF0"/>
          </p15:clr>
        </p15:guide>
        <p15:guide id="13" pos="8678">
          <p15:clr>
            <a:srgbClr val="5ACBF0"/>
          </p15:clr>
        </p15:guide>
        <p15:guide id="14" pos="9446">
          <p15:clr>
            <a:srgbClr val="5ACBF0"/>
          </p15:clr>
        </p15:guide>
        <p15:guide id="15" pos="10214">
          <p15:clr>
            <a:srgbClr val="5ACBF0"/>
          </p15:clr>
        </p15:guide>
        <p15:guide id="16" pos="384">
          <p15:clr>
            <a:srgbClr val="C35EA4"/>
          </p15:clr>
        </p15:guide>
        <p15:guide id="17" pos="1006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openxmlformats.org/officeDocument/2006/relationships/image" Target="../media/image43.png"/><Relationship Id="rId4" Type="http://schemas.openxmlformats.org/officeDocument/2006/relationships/image" Target="../media/image42.png"/></Relationships>
</file>

<file path=ppt/slides/_rels/slide100.xml.rels><?xml version="1.0" encoding="UTF-8" standalone="yes"?>
<Relationships xmlns="http://schemas.openxmlformats.org/package/2006/relationships"><Relationship Id="rId2" Type="http://schemas.openxmlformats.org/officeDocument/2006/relationships/hyperlink" Target="https://github.com/Azure/azure-quickstart-templates/tree/master/101-simple-windows-vm" TargetMode="Externa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hyperlink" Target="https://github.com/Azure/azure-quickstart-templates" TargetMode="External"/><Relationship Id="rId2" Type="http://schemas.openxmlformats.org/officeDocument/2006/relationships/notesSlide" Target="../notesSlides/notesSlide51.xml"/><Relationship Id="rId1" Type="http://schemas.openxmlformats.org/officeDocument/2006/relationships/slideLayout" Target="../slideLayouts/slideLayout26.xml"/><Relationship Id="rId5" Type="http://schemas.openxmlformats.org/officeDocument/2006/relationships/hyperlink" Target="https://azure.microsoft.com/en-us/documentation/articles/resource-group-template-deploy/#_blank" TargetMode="External"/><Relationship Id="rId4" Type="http://schemas.openxmlformats.org/officeDocument/2006/relationships/hyperlink" Target="https://azure.microsoft.com/en-us/documentation/articles/resource-group-overview/" TargetMode="Externa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hyperlink" Target="http://go.microsoft.com/fwlink/p/?LinkId=617103" TargetMode="External"/><Relationship Id="rId2" Type="http://schemas.openxmlformats.org/officeDocument/2006/relationships/hyperlink" Target="https://www.yammer.com/cloudpartnercommunity/" TargetMode="External"/><Relationship Id="rId1" Type="http://schemas.openxmlformats.org/officeDocument/2006/relationships/slideLayout" Target="../slideLayouts/slideLayout2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74.xml"/></Relationships>
</file>

<file path=ppt/slides/_rels/slide11.xml.rels><?xml version="1.0" encoding="UTF-8" standalone="yes"?>
<Relationships xmlns="http://schemas.openxmlformats.org/package/2006/relationships"><Relationship Id="rId13" Type="http://schemas.openxmlformats.org/officeDocument/2006/relationships/image" Target="../media/image54.emf"/><Relationship Id="rId18" Type="http://schemas.openxmlformats.org/officeDocument/2006/relationships/image" Target="../media/image59.png"/><Relationship Id="rId26" Type="http://schemas.openxmlformats.org/officeDocument/2006/relationships/image" Target="../media/image67.png"/><Relationship Id="rId21" Type="http://schemas.openxmlformats.org/officeDocument/2006/relationships/image" Target="../media/image62.png"/><Relationship Id="rId34" Type="http://schemas.openxmlformats.org/officeDocument/2006/relationships/image" Target="../media/image75.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5" Type="http://schemas.openxmlformats.org/officeDocument/2006/relationships/image" Target="../media/image66.png"/><Relationship Id="rId33" Type="http://schemas.openxmlformats.org/officeDocument/2006/relationships/image" Target="../media/image74.png"/><Relationship Id="rId38" Type="http://schemas.openxmlformats.org/officeDocument/2006/relationships/image" Target="../media/image79.png"/><Relationship Id="rId2" Type="http://schemas.openxmlformats.org/officeDocument/2006/relationships/notesSlide" Target="../notesSlides/notesSlide8.xml"/><Relationship Id="rId16" Type="http://schemas.openxmlformats.org/officeDocument/2006/relationships/image" Target="../media/image57.png"/><Relationship Id="rId20" Type="http://schemas.openxmlformats.org/officeDocument/2006/relationships/image" Target="../media/image61.jpeg"/><Relationship Id="rId29" Type="http://schemas.openxmlformats.org/officeDocument/2006/relationships/image" Target="../media/image70.png"/><Relationship Id="rId1" Type="http://schemas.openxmlformats.org/officeDocument/2006/relationships/slideLayout" Target="../slideLayouts/slideLayout11.xml"/><Relationship Id="rId6" Type="http://schemas.openxmlformats.org/officeDocument/2006/relationships/image" Target="../media/image47.emf"/><Relationship Id="rId11" Type="http://schemas.openxmlformats.org/officeDocument/2006/relationships/image" Target="../media/image52.png"/><Relationship Id="rId24" Type="http://schemas.openxmlformats.org/officeDocument/2006/relationships/image" Target="../media/image65.png"/><Relationship Id="rId32" Type="http://schemas.openxmlformats.org/officeDocument/2006/relationships/image" Target="../media/image73.png"/><Relationship Id="rId37" Type="http://schemas.openxmlformats.org/officeDocument/2006/relationships/image" Target="../media/image78.bin"/><Relationship Id="rId5" Type="http://schemas.openxmlformats.org/officeDocument/2006/relationships/image" Target="../media/image46.png"/><Relationship Id="rId15" Type="http://schemas.openxmlformats.org/officeDocument/2006/relationships/image" Target="../media/image56.jpeg"/><Relationship Id="rId23" Type="http://schemas.openxmlformats.org/officeDocument/2006/relationships/image" Target="../media/image64.png"/><Relationship Id="rId28" Type="http://schemas.openxmlformats.org/officeDocument/2006/relationships/image" Target="../media/image69.png"/><Relationship Id="rId36" Type="http://schemas.openxmlformats.org/officeDocument/2006/relationships/image" Target="../media/image77.emf"/><Relationship Id="rId10" Type="http://schemas.openxmlformats.org/officeDocument/2006/relationships/image" Target="../media/image51.png"/><Relationship Id="rId19" Type="http://schemas.openxmlformats.org/officeDocument/2006/relationships/image" Target="../media/image60.png"/><Relationship Id="rId31" Type="http://schemas.openxmlformats.org/officeDocument/2006/relationships/image" Target="../media/image72.jpeg"/><Relationship Id="rId4" Type="http://schemas.openxmlformats.org/officeDocument/2006/relationships/image" Target="../media/image45.png"/><Relationship Id="rId9" Type="http://schemas.openxmlformats.org/officeDocument/2006/relationships/image" Target="../media/image50.jpeg"/><Relationship Id="rId14" Type="http://schemas.openxmlformats.org/officeDocument/2006/relationships/image" Target="../media/image55.png"/><Relationship Id="rId22" Type="http://schemas.openxmlformats.org/officeDocument/2006/relationships/image" Target="../media/image63.jpg"/><Relationship Id="rId27" Type="http://schemas.openxmlformats.org/officeDocument/2006/relationships/image" Target="../media/image68.png"/><Relationship Id="rId30" Type="http://schemas.openxmlformats.org/officeDocument/2006/relationships/image" Target="../media/image71.gif"/><Relationship Id="rId35" Type="http://schemas.openxmlformats.org/officeDocument/2006/relationships/image" Target="../media/image76.png"/><Relationship Id="rId8" Type="http://schemas.openxmlformats.org/officeDocument/2006/relationships/image" Target="../media/image49.png"/><Relationship Id="rId3" Type="http://schemas.openxmlformats.org/officeDocument/2006/relationships/image" Target="../media/image4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microsoft.com/office/2007/relationships/hdphoto" Target="../media/hdphoto13.wdp"/><Relationship Id="rId13" Type="http://schemas.openxmlformats.org/officeDocument/2006/relationships/image" Target="../media/image88.png"/><Relationship Id="rId18" Type="http://schemas.openxmlformats.org/officeDocument/2006/relationships/image" Target="../media/image92.png"/><Relationship Id="rId3" Type="http://schemas.openxmlformats.org/officeDocument/2006/relationships/image" Target="../media/image80.png"/><Relationship Id="rId7" Type="http://schemas.openxmlformats.org/officeDocument/2006/relationships/image" Target="../media/image83.png"/><Relationship Id="rId12" Type="http://schemas.openxmlformats.org/officeDocument/2006/relationships/image" Target="../media/image87.png"/><Relationship Id="rId17" Type="http://schemas.openxmlformats.org/officeDocument/2006/relationships/image" Target="../media/image91.jpeg"/><Relationship Id="rId2" Type="http://schemas.openxmlformats.org/officeDocument/2006/relationships/notesSlide" Target="../notesSlides/notesSlide10.xml"/><Relationship Id="rId16" Type="http://schemas.microsoft.com/office/2007/relationships/hdphoto" Target="../media/hdphoto14.wdp"/><Relationship Id="rId1" Type="http://schemas.openxmlformats.org/officeDocument/2006/relationships/slideLayout" Target="../slideLayouts/slideLayout30.xml"/><Relationship Id="rId6" Type="http://schemas.openxmlformats.org/officeDocument/2006/relationships/image" Target="../media/image82.png"/><Relationship Id="rId11" Type="http://schemas.openxmlformats.org/officeDocument/2006/relationships/image" Target="../media/image86.png"/><Relationship Id="rId5" Type="http://schemas.microsoft.com/office/2007/relationships/hdphoto" Target="../media/hdphoto12.wdp"/><Relationship Id="rId15" Type="http://schemas.openxmlformats.org/officeDocument/2006/relationships/image" Target="../media/image90.png"/><Relationship Id="rId10" Type="http://schemas.openxmlformats.org/officeDocument/2006/relationships/image" Target="../media/image85.png"/><Relationship Id="rId19" Type="http://schemas.microsoft.com/office/2007/relationships/hdphoto" Target="../media/hdphoto15.wdp"/><Relationship Id="rId4" Type="http://schemas.openxmlformats.org/officeDocument/2006/relationships/image" Target="../media/image81.png"/><Relationship Id="rId9" Type="http://schemas.openxmlformats.org/officeDocument/2006/relationships/image" Target="../media/image84.png"/><Relationship Id="rId14" Type="http://schemas.openxmlformats.org/officeDocument/2006/relationships/image" Target="../media/image8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4.xml"/><Relationship Id="rId7" Type="http://schemas.openxmlformats.org/officeDocument/2006/relationships/diagramColors" Target="../diagrams/colors1.xml"/><Relationship Id="rId2" Type="http://schemas.openxmlformats.org/officeDocument/2006/relationships/slideLayout" Target="../slideLayouts/slideLayout31.xml"/><Relationship Id="rId1" Type="http://schemas.openxmlformats.org/officeDocument/2006/relationships/vmlDrawing" Target="../drawings/vmlDrawing3.v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96.emf"/><Relationship Id="rId4" Type="http://schemas.openxmlformats.org/officeDocument/2006/relationships/diagramData" Target="../diagrams/data1.xml"/><Relationship Id="rId9" Type="http://schemas.openxmlformats.org/officeDocument/2006/relationships/package" Target="../embeddings/Microsoft_Visio_Drawing.vsdx"/></Relationships>
</file>

<file path=ppt/slides/_rels/slide21.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6.xml"/><Relationship Id="rId7" Type="http://schemas.openxmlformats.org/officeDocument/2006/relationships/diagramColors" Target="../diagrams/colors3.xml"/><Relationship Id="rId2" Type="http://schemas.openxmlformats.org/officeDocument/2006/relationships/slideLayout" Target="../slideLayouts/slideLayout31.xml"/><Relationship Id="rId1" Type="http://schemas.openxmlformats.org/officeDocument/2006/relationships/vmlDrawing" Target="../drawings/vmlDrawing4.v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98.emf"/><Relationship Id="rId4" Type="http://schemas.openxmlformats.org/officeDocument/2006/relationships/diagramData" Target="../diagrams/data3.xml"/><Relationship Id="rId9" Type="http://schemas.openxmlformats.org/officeDocument/2006/relationships/package" Target="../embeddings/Microsoft_Visio_Drawing3.vsdx"/></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account.windowsazure.com/PremiumOffer/Index?offer=MS-AZR-0110P&amp;returnUrl=https://manage.windowsazure.com/%3c-csp-%3e.onmicrosoft.com#Workspaces/ActiveDirectoryExtension/Directory/&lt;-guid-&gt;/directoryQuickStart" TargetMode="External"/><Relationship Id="rId2" Type="http://schemas.openxmlformats.org/officeDocument/2006/relationships/hyperlink" Target="https://partnercenter.microsoft.com/" TargetMode="External"/><Relationship Id="rId1" Type="http://schemas.openxmlformats.org/officeDocument/2006/relationships/slideLayout" Target="../slideLayouts/slideLayout11.xml"/><Relationship Id="rId5" Type="http://schemas.openxmlformats.org/officeDocument/2006/relationships/hyperlink" Target="https://portal.azure.com/" TargetMode="External"/><Relationship Id="rId4" Type="http://schemas.openxmlformats.org/officeDocument/2006/relationships/hyperlink" Target="https://manage.windowsazure.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20.xml"/><Relationship Id="rId1" Type="http://schemas.openxmlformats.org/officeDocument/2006/relationships/slideLayout" Target="../slideLayouts/slideLayout27.xml"/><Relationship Id="rId4" Type="http://schemas.openxmlformats.org/officeDocument/2006/relationships/image" Target="../media/image10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105.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1.xml"/><Relationship Id="rId5" Type="http://schemas.openxmlformats.org/officeDocument/2006/relationships/image" Target="../media/image14.emf"/><Relationship Id="rId4" Type="http://schemas.openxmlformats.org/officeDocument/2006/relationships/chart" Target="../charts/char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3" Type="http://schemas.openxmlformats.org/officeDocument/2006/relationships/hyperlink" Target="https://portal.azure.com/contoso.com" TargetMode="External"/><Relationship Id="rId2" Type="http://schemas.openxmlformats.org/officeDocument/2006/relationships/hyperlink" Target="https://portal.azure.com/%3ccustomer-domain-or-TenantId" TargetMode="Externa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109.emf"/><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10.emf"/><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111.emf"/><Relationship Id="rId2" Type="http://schemas.openxmlformats.org/officeDocument/2006/relationships/tags" Target="../tags/tag3.xml"/><Relationship Id="rId1" Type="http://schemas.openxmlformats.org/officeDocument/2006/relationships/vmlDrawing" Target="../drawings/vmlDrawing5.v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notesSlide" Target="../notesSlides/notesSlide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image" Target="../media/image112.emf"/><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13.png"/><Relationship Id="rId7" Type="http://schemas.openxmlformats.org/officeDocument/2006/relationships/diagramColors" Target="../diagrams/colors4.xml"/><Relationship Id="rId2" Type="http://schemas.openxmlformats.org/officeDocument/2006/relationships/notesSlide" Target="../notesSlides/notesSlide31.xml"/><Relationship Id="rId1" Type="http://schemas.openxmlformats.org/officeDocument/2006/relationships/slideLayout" Target="../slideLayouts/slideLayout3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5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image" Target="../media/image115.emf"/><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image" Target="../media/image111.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3" Type="http://schemas.openxmlformats.org/officeDocument/2006/relationships/image" Target="../media/image25.png"/><Relationship Id="rId18" Type="http://schemas.openxmlformats.org/officeDocument/2006/relationships/image" Target="../media/image28.png"/><Relationship Id="rId26" Type="http://schemas.openxmlformats.org/officeDocument/2006/relationships/image" Target="../media/image32.png"/><Relationship Id="rId21" Type="http://schemas.microsoft.com/office/2007/relationships/hdphoto" Target="../media/hdphoto4.wdp"/><Relationship Id="rId34" Type="http://schemas.microsoft.com/office/2007/relationships/hdphoto" Target="../media/hdphoto9.wdp"/><Relationship Id="rId7" Type="http://schemas.openxmlformats.org/officeDocument/2006/relationships/image" Target="../media/image19.png"/><Relationship Id="rId12" Type="http://schemas.openxmlformats.org/officeDocument/2006/relationships/image" Target="../media/image24.png"/><Relationship Id="rId17" Type="http://schemas.microsoft.com/office/2007/relationships/hdphoto" Target="../media/hdphoto2.wdp"/><Relationship Id="rId25" Type="http://schemas.microsoft.com/office/2007/relationships/hdphoto" Target="../media/hdphoto6.wdp"/><Relationship Id="rId33" Type="http://schemas.openxmlformats.org/officeDocument/2006/relationships/image" Target="../media/image37.png"/><Relationship Id="rId38" Type="http://schemas.microsoft.com/office/2007/relationships/hdphoto" Target="../media/hdphoto11.wdp"/><Relationship Id="rId2" Type="http://schemas.openxmlformats.org/officeDocument/2006/relationships/notesSlide" Target="../notesSlides/notesSlide4.xml"/><Relationship Id="rId16" Type="http://schemas.openxmlformats.org/officeDocument/2006/relationships/image" Target="../media/image27.png"/><Relationship Id="rId20" Type="http://schemas.openxmlformats.org/officeDocument/2006/relationships/image" Target="../media/image29.png"/><Relationship Id="rId29" Type="http://schemas.microsoft.com/office/2007/relationships/hdphoto" Target="../media/hdphoto8.wdp"/><Relationship Id="rId1" Type="http://schemas.openxmlformats.org/officeDocument/2006/relationships/slideLayout" Target="../slideLayouts/slideLayout11.xml"/><Relationship Id="rId6" Type="http://schemas.openxmlformats.org/officeDocument/2006/relationships/image" Target="../media/image18.emf"/><Relationship Id="rId11" Type="http://schemas.openxmlformats.org/officeDocument/2006/relationships/image" Target="../media/image23.emf"/><Relationship Id="rId24" Type="http://schemas.openxmlformats.org/officeDocument/2006/relationships/image" Target="../media/image31.png"/><Relationship Id="rId32" Type="http://schemas.openxmlformats.org/officeDocument/2006/relationships/image" Target="../media/image36.png"/><Relationship Id="rId37" Type="http://schemas.openxmlformats.org/officeDocument/2006/relationships/image" Target="../media/image39.png"/><Relationship Id="rId5" Type="http://schemas.openxmlformats.org/officeDocument/2006/relationships/image" Target="../media/image17.png"/><Relationship Id="rId15" Type="http://schemas.microsoft.com/office/2007/relationships/hdphoto" Target="../media/hdphoto1.wdp"/><Relationship Id="rId23" Type="http://schemas.microsoft.com/office/2007/relationships/hdphoto" Target="../media/hdphoto5.wdp"/><Relationship Id="rId28" Type="http://schemas.openxmlformats.org/officeDocument/2006/relationships/image" Target="../media/image33.png"/><Relationship Id="rId36" Type="http://schemas.microsoft.com/office/2007/relationships/hdphoto" Target="../media/hdphoto10.wdp"/><Relationship Id="rId10" Type="http://schemas.openxmlformats.org/officeDocument/2006/relationships/image" Target="../media/image22.png"/><Relationship Id="rId19" Type="http://schemas.microsoft.com/office/2007/relationships/hdphoto" Target="../media/hdphoto3.wdp"/><Relationship Id="rId31" Type="http://schemas.openxmlformats.org/officeDocument/2006/relationships/image" Target="../media/image35.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0.png"/><Relationship Id="rId27" Type="http://schemas.microsoft.com/office/2007/relationships/hdphoto" Target="../media/hdphoto7.wdp"/><Relationship Id="rId30" Type="http://schemas.openxmlformats.org/officeDocument/2006/relationships/image" Target="../media/image34.png"/><Relationship Id="rId35" Type="http://schemas.openxmlformats.org/officeDocument/2006/relationships/image" Target="../media/image38.png"/><Relationship Id="rId8" Type="http://schemas.openxmlformats.org/officeDocument/2006/relationships/image" Target="../media/image20.png"/><Relationship Id="rId3" Type="http://schemas.openxmlformats.org/officeDocument/2006/relationships/image" Target="../media/image15.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25.png"/><Relationship Id="rId18" Type="http://schemas.openxmlformats.org/officeDocument/2006/relationships/image" Target="../media/image130.png"/><Relationship Id="rId3" Type="http://schemas.openxmlformats.org/officeDocument/2006/relationships/image" Target="../media/image116.png"/><Relationship Id="rId7" Type="http://schemas.openxmlformats.org/officeDocument/2006/relationships/image" Target="../media/image119.png"/><Relationship Id="rId12" Type="http://schemas.openxmlformats.org/officeDocument/2006/relationships/image" Target="../media/image124.png"/><Relationship Id="rId17" Type="http://schemas.openxmlformats.org/officeDocument/2006/relationships/image" Target="../media/image129.png"/><Relationship Id="rId2" Type="http://schemas.openxmlformats.org/officeDocument/2006/relationships/notesSlide" Target="../notesSlides/notesSlide37.xml"/><Relationship Id="rId16" Type="http://schemas.openxmlformats.org/officeDocument/2006/relationships/image" Target="../media/image128.png"/><Relationship Id="rId1" Type="http://schemas.openxmlformats.org/officeDocument/2006/relationships/slideLayout" Target="../slideLayouts/slideLayout186.xml"/><Relationship Id="rId6" Type="http://schemas.openxmlformats.org/officeDocument/2006/relationships/image" Target="../media/image118.png"/><Relationship Id="rId11" Type="http://schemas.openxmlformats.org/officeDocument/2006/relationships/image" Target="../media/image123.png"/><Relationship Id="rId5" Type="http://schemas.microsoft.com/office/2007/relationships/hdphoto" Target="../media/hdphoto16.wdp"/><Relationship Id="rId15" Type="http://schemas.openxmlformats.org/officeDocument/2006/relationships/image" Target="../media/image127.png"/><Relationship Id="rId10" Type="http://schemas.openxmlformats.org/officeDocument/2006/relationships/image" Target="../media/image122.png"/><Relationship Id="rId4" Type="http://schemas.openxmlformats.org/officeDocument/2006/relationships/image" Target="../media/image117.png"/><Relationship Id="rId9" Type="http://schemas.openxmlformats.org/officeDocument/2006/relationships/image" Target="../media/image121.png"/><Relationship Id="rId14" Type="http://schemas.openxmlformats.org/officeDocument/2006/relationships/image" Target="../media/image126.png"/></Relationships>
</file>

<file path=ppt/slides/_rels/slide73.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39.xml"/><Relationship Id="rId1" Type="http://schemas.openxmlformats.org/officeDocument/2006/relationships/slideLayout" Target="../slideLayouts/slideLayout11.xml"/><Relationship Id="rId5" Type="http://schemas.openxmlformats.org/officeDocument/2006/relationships/image" Target="../media/image132.png"/><Relationship Id="rId4" Type="http://schemas.openxmlformats.org/officeDocument/2006/relationships/image" Target="../media/image135.png"/></Relationships>
</file>

<file path=ppt/slides/_rels/slide76.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41.xml"/><Relationship Id="rId1" Type="http://schemas.openxmlformats.org/officeDocument/2006/relationships/slideLayout" Target="../slideLayouts/slideLayout11.xml"/><Relationship Id="rId4" Type="http://schemas.openxmlformats.org/officeDocument/2006/relationships/image" Target="../media/image139.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microsoft.com/office/2007/relationships/hdphoto" Target="../media/hdphoto2.wdp"/><Relationship Id="rId3" Type="http://schemas.openxmlformats.org/officeDocument/2006/relationships/image" Target="../media/image15.png"/><Relationship Id="rId21" Type="http://schemas.openxmlformats.org/officeDocument/2006/relationships/image" Target="../media/image32.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7.png"/><Relationship Id="rId2" Type="http://schemas.openxmlformats.org/officeDocument/2006/relationships/notesSlide" Target="../notesSlides/notesSlide5.xml"/><Relationship Id="rId16" Type="http://schemas.openxmlformats.org/officeDocument/2006/relationships/image" Target="../media/image36.png"/><Relationship Id="rId20" Type="http://schemas.microsoft.com/office/2007/relationships/hdphoto" Target="../media/hdphoto4.wdp"/><Relationship Id="rId1" Type="http://schemas.openxmlformats.org/officeDocument/2006/relationships/slideLayout" Target="../slideLayouts/slideLayout11.xml"/><Relationship Id="rId6" Type="http://schemas.openxmlformats.org/officeDocument/2006/relationships/image" Target="../media/image18.emf"/><Relationship Id="rId11" Type="http://schemas.openxmlformats.org/officeDocument/2006/relationships/image" Target="../media/image23.emf"/><Relationship Id="rId5" Type="http://schemas.openxmlformats.org/officeDocument/2006/relationships/image" Target="../media/image17.png"/><Relationship Id="rId15" Type="http://schemas.openxmlformats.org/officeDocument/2006/relationships/image" Target="../media/image35.png"/><Relationship Id="rId10" Type="http://schemas.openxmlformats.org/officeDocument/2006/relationships/image" Target="../media/image22.png"/><Relationship Id="rId19" Type="http://schemas.openxmlformats.org/officeDocument/2006/relationships/image" Target="../media/image29.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34.png"/><Relationship Id="rId22" Type="http://schemas.microsoft.com/office/2007/relationships/hdphoto" Target="../media/hdphoto7.wdp"/></Relationships>
</file>

<file path=ppt/slides/_rels/slide80.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2.xml"/><Relationship Id="rId1" Type="http://schemas.openxmlformats.org/officeDocument/2006/relationships/slideLayout" Target="../slideLayouts/slideLayout3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85.xml.rels><?xml version="1.0" encoding="UTF-8" standalone="yes"?>
<Relationships xmlns="http://schemas.openxmlformats.org/package/2006/relationships"><Relationship Id="rId3" Type="http://schemas.openxmlformats.org/officeDocument/2006/relationships/image" Target="../media/image144.emf"/><Relationship Id="rId2" Type="http://schemas.openxmlformats.org/officeDocument/2006/relationships/image" Target="../media/image143.png"/><Relationship Id="rId1" Type="http://schemas.openxmlformats.org/officeDocument/2006/relationships/slideLayout" Target="../slideLayouts/slideLayout82.xml"/><Relationship Id="rId4" Type="http://schemas.openxmlformats.org/officeDocument/2006/relationships/image" Target="../media/image115.emf"/></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0.xml"/></Relationships>
</file>

<file path=ppt/slides/_rels/slide89.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44.xml"/><Relationship Id="rId1" Type="http://schemas.openxmlformats.org/officeDocument/2006/relationships/slideLayout" Target="../slideLayouts/slideLayout123.xml"/><Relationship Id="rId6" Type="http://schemas.openxmlformats.org/officeDocument/2006/relationships/image" Target="../media/image148.png"/><Relationship Id="rId5" Type="http://schemas.openxmlformats.org/officeDocument/2006/relationships/image" Target="../media/image147.emf"/><Relationship Id="rId4" Type="http://schemas.openxmlformats.org/officeDocument/2006/relationships/image" Target="../media/image146.emf"/></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4.png"/><Relationship Id="rId18" Type="http://schemas.openxmlformats.org/officeDocument/2006/relationships/image" Target="../media/image37.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5.png"/><Relationship Id="rId17" Type="http://schemas.openxmlformats.org/officeDocument/2006/relationships/image" Target="../media/image20.png"/><Relationship Id="rId2" Type="http://schemas.openxmlformats.org/officeDocument/2006/relationships/notesSlide" Target="../notesSlides/notesSlide6.xml"/><Relationship Id="rId16" Type="http://schemas.openxmlformats.org/officeDocument/2006/relationships/image" Target="../media/image40.png"/><Relationship Id="rId1" Type="http://schemas.openxmlformats.org/officeDocument/2006/relationships/slideLayout" Target="../slideLayouts/slideLayout11.xml"/><Relationship Id="rId6" Type="http://schemas.openxmlformats.org/officeDocument/2006/relationships/image" Target="../media/image18.emf"/><Relationship Id="rId11" Type="http://schemas.openxmlformats.org/officeDocument/2006/relationships/image" Target="../media/image24.png"/><Relationship Id="rId5" Type="http://schemas.openxmlformats.org/officeDocument/2006/relationships/image" Target="../media/image17.png"/><Relationship Id="rId15" Type="http://schemas.openxmlformats.org/officeDocument/2006/relationships/image" Target="../media/image36.png"/><Relationship Id="rId10" Type="http://schemas.openxmlformats.org/officeDocument/2006/relationships/image" Target="../media/image23.emf"/><Relationship Id="rId4" Type="http://schemas.openxmlformats.org/officeDocument/2006/relationships/image" Target="../media/image16.png"/><Relationship Id="rId9" Type="http://schemas.openxmlformats.org/officeDocument/2006/relationships/image" Target="../media/image22.png"/><Relationship Id="rId14" Type="http://schemas.openxmlformats.org/officeDocument/2006/relationships/image" Target="../media/image35.png"/></Relationships>
</file>

<file path=ppt/slides/_rels/slide90.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45.xml"/><Relationship Id="rId1" Type="http://schemas.openxmlformats.org/officeDocument/2006/relationships/slideLayout" Target="../slideLayouts/slideLayout123.xml"/><Relationship Id="rId6" Type="http://schemas.openxmlformats.org/officeDocument/2006/relationships/image" Target="../media/image148.png"/><Relationship Id="rId5" Type="http://schemas.openxmlformats.org/officeDocument/2006/relationships/image" Target="../media/image147.emf"/><Relationship Id="rId4" Type="http://schemas.openxmlformats.org/officeDocument/2006/relationships/image" Target="../media/image146.emf"/></Relationships>
</file>

<file path=ppt/slides/_rels/slide91.xml.rels><?xml version="1.0" encoding="UTF-8" standalone="yes"?>
<Relationships xmlns="http://schemas.openxmlformats.org/package/2006/relationships"><Relationship Id="rId3" Type="http://schemas.openxmlformats.org/officeDocument/2006/relationships/hyperlink" Target="https://resources.azure.com/" TargetMode="External"/><Relationship Id="rId2" Type="http://schemas.openxmlformats.org/officeDocument/2006/relationships/notesSlide" Target="../notesSlides/notesSlide46.xml"/><Relationship Id="rId1" Type="http://schemas.openxmlformats.org/officeDocument/2006/relationships/slideLayout" Target="../slideLayouts/slideLayout85.xml"/><Relationship Id="rId4" Type="http://schemas.openxmlformats.org/officeDocument/2006/relationships/image" Target="../media/image149.png"/></Relationships>
</file>

<file path=ppt/slides/_rels/slide92.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90.xml"/><Relationship Id="rId4" Type="http://schemas.openxmlformats.org/officeDocument/2006/relationships/image" Target="../media/image152.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94.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image" Target="../media/image153.png"/><Relationship Id="rId1" Type="http://schemas.openxmlformats.org/officeDocument/2006/relationships/slideLayout" Target="../slideLayouts/slideLayout90.xml"/><Relationship Id="rId4" Type="http://schemas.openxmlformats.org/officeDocument/2006/relationships/image" Target="../media/image155.png"/></Relationships>
</file>

<file path=ppt/slides/_rels/slide95.xml.rels><?xml version="1.0" encoding="UTF-8" standalone="yes"?>
<Relationships xmlns="http://schemas.openxmlformats.org/package/2006/relationships"><Relationship Id="rId2" Type="http://schemas.openxmlformats.org/officeDocument/2006/relationships/image" Target="../media/image144.emf"/><Relationship Id="rId1" Type="http://schemas.openxmlformats.org/officeDocument/2006/relationships/slideLayout" Target="../slideLayouts/slideLayout90.xml"/></Relationships>
</file>

<file path=ppt/slides/_rels/slide96.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82.xml"/></Relationships>
</file>

<file path=ppt/slides/_rels/slide97.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47.xml"/><Relationship Id="rId1" Type="http://schemas.openxmlformats.org/officeDocument/2006/relationships/slideLayout" Target="../slideLayouts/slideLayout9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13" y="1592262"/>
            <a:ext cx="8633956" cy="1828800"/>
          </a:xfrm>
        </p:spPr>
        <p:txBody>
          <a:bodyPr/>
          <a:lstStyle/>
          <a:p>
            <a:r>
              <a:rPr lang="EN-US" sz="6000">
                <a:latin typeface="Segoe UI Light" charset="0"/>
              </a:rPr>
              <a:t>CSP Foundational Technical Documentation</a:t>
            </a:r>
          </a:p>
        </p:txBody>
      </p:sp>
    </p:spTree>
    <p:extLst>
      <p:ext uri="{BB962C8B-B14F-4D97-AF65-F5344CB8AC3E}">
        <p14:creationId xmlns:p14="http://schemas.microsoft.com/office/powerpoint/2010/main" val="4010323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World map" descr="world-map.png"/>
          <p:cNvPicPr>
            <a:picLocks noChangeAspect="1"/>
          </p:cNvPicPr>
          <p:nvPr/>
        </p:nvPicPr>
        <p:blipFill rotWithShape="1">
          <a:blip r:embed="rId3" cstate="email">
            <a:grayscl/>
            <a:extLst>
              <a:ext uri="{28A0092B-C50C-407E-A947-70E740481C1C}">
                <a14:useLocalDpi xmlns:a14="http://schemas.microsoft.com/office/drawing/2010/main"/>
              </a:ext>
            </a:extLst>
          </a:blip>
          <a:srcRect/>
          <a:stretch/>
        </p:blipFill>
        <p:spPr>
          <a:xfrm>
            <a:off x="-10056" y="793444"/>
            <a:ext cx="12421651" cy="6272752"/>
          </a:xfrm>
          <a:prstGeom prst="rect">
            <a:avLst/>
          </a:prstGeom>
          <a:noFill/>
          <a:ln>
            <a:noFill/>
          </a:ln>
        </p:spPr>
      </p:pic>
      <p:pic>
        <p:nvPicPr>
          <p:cNvPr id="52" name="Picture 51"/>
          <p:cNvPicPr>
            <a:picLocks noChangeAspect="1"/>
          </p:cNvPicPr>
          <p:nvPr/>
        </p:nvPicPr>
        <p:blipFill rotWithShape="1">
          <a:blip r:embed="rId4" cstate="email">
            <a:extLst>
              <a:ext uri="{28A0092B-C50C-407E-A947-70E740481C1C}">
                <a14:useLocalDpi xmlns:a14="http://schemas.microsoft.com/office/drawing/2010/main"/>
              </a:ext>
            </a:extLst>
          </a:blip>
          <a:srcRect b="23496"/>
          <a:stretch/>
        </p:blipFill>
        <p:spPr>
          <a:xfrm>
            <a:off x="-326428" y="576155"/>
            <a:ext cx="12421651" cy="5647641"/>
          </a:xfrm>
          <a:prstGeom prst="rect">
            <a:avLst/>
          </a:prstGeom>
        </p:spPr>
      </p:pic>
      <p:sp>
        <p:nvSpPr>
          <p:cNvPr id="26" name="Oval 25"/>
          <p:cNvSpPr/>
          <p:nvPr/>
        </p:nvSpPr>
        <p:spPr bwMode="auto">
          <a:xfrm>
            <a:off x="2444644" y="2744404"/>
            <a:ext cx="3419889" cy="3826303"/>
          </a:xfrm>
          <a:prstGeom prst="ellipse">
            <a:avLst/>
          </a:prstGeom>
          <a:solidFill>
            <a:srgbClr val="CCECFF">
              <a:alpha val="5882"/>
            </a:srgbClr>
          </a:solidFill>
          <a:ln>
            <a:solidFill>
              <a:srgbClr val="00B0F0">
                <a:alpha val="71000"/>
              </a:srgb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3174" tIns="46588" rIns="93174" bIns="46588" anchor="ctr"/>
          <a:lstStyle/>
          <a:p>
            <a:pPr algn="ctr" defTabSz="931474"/>
            <a:endParaRPr lang="en-US" sz="2446">
              <a:gradFill>
                <a:gsLst>
                  <a:gs pos="0">
                    <a:srgbClr val="FFFFFF"/>
                  </a:gs>
                  <a:gs pos="100000">
                    <a:srgbClr val="FFFFFF"/>
                  </a:gs>
                </a:gsLst>
                <a:lin ang="5400000" scaled="0"/>
              </a:gradFill>
              <a:latin typeface="Verdana" panose="020B0604030504040204" pitchFamily="34" charset="0"/>
              <a:ea typeface="Verdana" panose="020B0604030504040204" pitchFamily="34" charset="0"/>
              <a:cs typeface="Verdana" panose="020B0604030504040204" pitchFamily="34" charset="0"/>
            </a:endParaRPr>
          </a:p>
        </p:txBody>
      </p:sp>
      <p:sp>
        <p:nvSpPr>
          <p:cNvPr id="50" name="Oval 49"/>
          <p:cNvSpPr/>
          <p:nvPr/>
        </p:nvSpPr>
        <p:spPr bwMode="auto">
          <a:xfrm>
            <a:off x="7132846" y="1430601"/>
            <a:ext cx="5296812" cy="4674192"/>
          </a:xfrm>
          <a:prstGeom prst="ellipse">
            <a:avLst/>
          </a:prstGeom>
          <a:solidFill>
            <a:srgbClr val="CCECFF">
              <a:alpha val="5882"/>
            </a:srgbClr>
          </a:solidFill>
          <a:ln>
            <a:solidFill>
              <a:srgbClr val="00B0F0">
                <a:alpha val="71000"/>
              </a:srgb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3174" tIns="46588" rIns="93174" bIns="46588" anchor="ctr"/>
          <a:lstStyle/>
          <a:p>
            <a:pPr algn="ctr" defTabSz="931474"/>
            <a:endParaRPr lang="en-US" sz="2446">
              <a:gradFill>
                <a:gsLst>
                  <a:gs pos="0">
                    <a:srgbClr val="FFFFFF"/>
                  </a:gs>
                  <a:gs pos="100000">
                    <a:srgbClr val="FFFFFF"/>
                  </a:gs>
                </a:gsLst>
                <a:lin ang="5400000" scaled="0"/>
              </a:gradFill>
            </a:endParaRPr>
          </a:p>
        </p:txBody>
      </p:sp>
      <p:sp>
        <p:nvSpPr>
          <p:cNvPr id="48" name="Oval 47"/>
          <p:cNvSpPr/>
          <p:nvPr/>
        </p:nvSpPr>
        <p:spPr bwMode="auto">
          <a:xfrm>
            <a:off x="4102044" y="1322342"/>
            <a:ext cx="5901820" cy="4715815"/>
          </a:xfrm>
          <a:prstGeom prst="ellipse">
            <a:avLst/>
          </a:prstGeom>
          <a:solidFill>
            <a:srgbClr val="CCECFF">
              <a:alpha val="5882"/>
            </a:srgbClr>
          </a:solidFill>
          <a:ln>
            <a:solidFill>
              <a:srgbClr val="00B0F0">
                <a:alpha val="71000"/>
              </a:srgb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3174" tIns="46588" rIns="93174" bIns="46588" anchor="ctr"/>
          <a:lstStyle/>
          <a:p>
            <a:pPr algn="ctr" defTabSz="931474"/>
            <a:endParaRPr lang="en-US" sz="2040">
              <a:gradFill>
                <a:gsLst>
                  <a:gs pos="0">
                    <a:srgbClr val="FFFFFF"/>
                  </a:gs>
                  <a:gs pos="100000">
                    <a:srgbClr val="FFFFFF"/>
                  </a:gs>
                </a:gsLst>
                <a:lin ang="5400000" scaled="0"/>
              </a:gradFill>
              <a:ea typeface="Segoe UI" pitchFamily="34" charset="0"/>
              <a:cs typeface="Segoe UI" pitchFamily="34" charset="0"/>
            </a:endParaRPr>
          </a:p>
        </p:txBody>
      </p:sp>
      <p:sp>
        <p:nvSpPr>
          <p:cNvPr id="46" name="Oval 45"/>
          <p:cNvSpPr/>
          <p:nvPr/>
        </p:nvSpPr>
        <p:spPr bwMode="auto">
          <a:xfrm>
            <a:off x="105463" y="1077616"/>
            <a:ext cx="5294693" cy="3318009"/>
          </a:xfrm>
          <a:prstGeom prst="ellipse">
            <a:avLst/>
          </a:prstGeom>
          <a:solidFill>
            <a:srgbClr val="CCECFF">
              <a:alpha val="5882"/>
            </a:srgbClr>
          </a:solidFill>
          <a:ln>
            <a:solidFill>
              <a:srgbClr val="00B0F0">
                <a:alpha val="71000"/>
              </a:srgbClr>
            </a:solid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lIns="93174" tIns="46588" rIns="93174" bIns="46588" anchor="ctr"/>
          <a:lstStyle/>
          <a:p>
            <a:pPr algn="ctr" defTabSz="931474"/>
            <a:endParaRPr lang="en-US" sz="2446">
              <a:gradFill>
                <a:gsLst>
                  <a:gs pos="0">
                    <a:srgbClr val="FFFFFF"/>
                  </a:gs>
                  <a:gs pos="100000">
                    <a:srgbClr val="FFFFFF"/>
                  </a:gs>
                </a:gsLst>
                <a:lin ang="5400000" scaled="0"/>
              </a:gradFill>
            </a:endParaRPr>
          </a:p>
        </p:txBody>
      </p:sp>
      <p:sp>
        <p:nvSpPr>
          <p:cNvPr id="2" name="Title 1"/>
          <p:cNvSpPr>
            <a:spLocks noGrp="1"/>
          </p:cNvSpPr>
          <p:nvPr>
            <p:ph type="title"/>
          </p:nvPr>
        </p:nvSpPr>
        <p:spPr>
          <a:xfrm>
            <a:off x="75510" y="107353"/>
            <a:ext cx="11275473" cy="762383"/>
          </a:xfrm>
        </p:spPr>
        <p:txBody>
          <a:bodyPr/>
          <a:lstStyle/>
          <a:p>
            <a:r>
              <a:rPr lang="en-US" sz="4800" spc="-102">
                <a:gradFill>
                  <a:gsLst>
                    <a:gs pos="1250">
                      <a:schemeClr val="tx1"/>
                    </a:gs>
                    <a:gs pos="100000">
                      <a:schemeClr val="tx1"/>
                    </a:gs>
                  </a:gsLst>
                  <a:lin ang="5400000" scaled="0"/>
                </a:gradFill>
                <a:latin typeface="+mj-lt"/>
              </a:rPr>
              <a:t>Huge infrastructure scale is the enabler</a:t>
            </a:r>
          </a:p>
        </p:txBody>
      </p:sp>
      <p:pic>
        <p:nvPicPr>
          <p:cNvPr id="33" name="Picture 3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71825" y="2368945"/>
            <a:ext cx="865749" cy="831576"/>
          </a:xfrm>
          <a:prstGeom prst="rect">
            <a:avLst/>
          </a:prstGeom>
          <a:effectLst>
            <a:outerShdw blurRad="63500" sx="102000" sy="102000" algn="ctr" rotWithShape="0">
              <a:prstClr val="black">
                <a:alpha val="40000"/>
              </a:prstClr>
            </a:outerShdw>
          </a:effectLst>
        </p:spPr>
      </p:pic>
      <p:pic>
        <p:nvPicPr>
          <p:cNvPr id="34" name="Picture 3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63604" y="2871873"/>
            <a:ext cx="865749" cy="831576"/>
          </a:xfrm>
          <a:prstGeom prst="rect">
            <a:avLst/>
          </a:prstGeom>
          <a:effectLst>
            <a:outerShdw blurRad="63500" sx="102000" sy="102000" algn="ctr" rotWithShape="0">
              <a:prstClr val="black">
                <a:alpha val="40000"/>
              </a:prstClr>
            </a:outerShdw>
          </a:effectLst>
        </p:spPr>
      </p:pic>
      <p:pic>
        <p:nvPicPr>
          <p:cNvPr id="35" name="Picture 3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42021" y="2424511"/>
            <a:ext cx="865749" cy="831576"/>
          </a:xfrm>
          <a:prstGeom prst="rect">
            <a:avLst/>
          </a:prstGeom>
          <a:effectLst>
            <a:outerShdw blurRad="63500" sx="102000" sy="102000" algn="ctr" rotWithShape="0">
              <a:prstClr val="black">
                <a:alpha val="40000"/>
              </a:prstClr>
            </a:outerShdw>
          </a:effectLst>
        </p:spPr>
      </p:pic>
      <p:pic>
        <p:nvPicPr>
          <p:cNvPr id="36" name="Picture 3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88733" y="2833712"/>
            <a:ext cx="865749" cy="831576"/>
          </a:xfrm>
          <a:prstGeom prst="rect">
            <a:avLst/>
          </a:prstGeom>
          <a:effectLst>
            <a:outerShdw blurRad="63500" sx="102000" sy="102000" algn="ctr" rotWithShape="0">
              <a:prstClr val="black">
                <a:alpha val="40000"/>
              </a:prstClr>
            </a:outerShdw>
          </a:effectLst>
        </p:spPr>
      </p:pic>
      <p:pic>
        <p:nvPicPr>
          <p:cNvPr id="37" name="Picture 3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20138" y="3221402"/>
            <a:ext cx="865749" cy="831576"/>
          </a:xfrm>
          <a:prstGeom prst="rect">
            <a:avLst/>
          </a:prstGeom>
          <a:effectLst>
            <a:outerShdw blurRad="63500" sx="102000" sy="102000" algn="ctr" rotWithShape="0">
              <a:prstClr val="black">
                <a:alpha val="40000"/>
              </a:prstClr>
            </a:outerShdw>
          </a:effectLst>
        </p:spPr>
      </p:pic>
      <p:pic>
        <p:nvPicPr>
          <p:cNvPr id="38" name="Picture 3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68827" y="4163731"/>
            <a:ext cx="865749" cy="831576"/>
          </a:xfrm>
          <a:prstGeom prst="rect">
            <a:avLst/>
          </a:prstGeom>
          <a:effectLst>
            <a:outerShdw blurRad="63500" sx="102000" sy="102000" algn="ctr" rotWithShape="0">
              <a:prstClr val="black">
                <a:alpha val="40000"/>
              </a:prstClr>
            </a:outerShdw>
          </a:effectLst>
        </p:spPr>
      </p:pic>
      <p:pic>
        <p:nvPicPr>
          <p:cNvPr id="21" name="Picture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28442" y="3053424"/>
            <a:ext cx="865749" cy="831576"/>
          </a:xfrm>
          <a:prstGeom prst="rect">
            <a:avLst/>
          </a:prstGeom>
          <a:effectLst>
            <a:outerShdw blurRad="63500" sx="102000" sy="102000" algn="ctr" rotWithShape="0">
              <a:prstClr val="black">
                <a:alpha val="40000"/>
              </a:prstClr>
            </a:outerShdw>
          </a:effectLst>
        </p:spPr>
      </p:pic>
      <p:pic>
        <p:nvPicPr>
          <p:cNvPr id="28" name="Picture 2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85135" y="3324731"/>
            <a:ext cx="865749" cy="831576"/>
          </a:xfrm>
          <a:prstGeom prst="rect">
            <a:avLst/>
          </a:prstGeom>
          <a:effectLst>
            <a:outerShdw blurRad="63500" sx="102000" sy="102000" algn="ctr" rotWithShape="0">
              <a:prstClr val="black">
                <a:alpha val="40000"/>
              </a:prstClr>
            </a:outerShdw>
          </a:effectLst>
        </p:spPr>
      </p:pic>
      <p:sp>
        <p:nvSpPr>
          <p:cNvPr id="27" name="TextBox 26"/>
          <p:cNvSpPr txBox="1"/>
          <p:nvPr/>
        </p:nvSpPr>
        <p:spPr>
          <a:xfrm>
            <a:off x="410035" y="839774"/>
            <a:ext cx="10944716" cy="477866"/>
          </a:xfrm>
          <a:prstGeom prst="rect">
            <a:avLst/>
          </a:prstGeom>
          <a:noFill/>
          <a:ln>
            <a:noFill/>
          </a:ln>
        </p:spPr>
        <p:txBody>
          <a:bodyPr wrap="square" lIns="93178" tIns="46591" rIns="93178" bIns="46591" rtlCol="0">
            <a:spAutoFit/>
          </a:bodyPr>
          <a:lstStyle/>
          <a:p>
            <a:pPr defTabSz="1242208"/>
            <a:r>
              <a:rPr lang="en-US" sz="2446" spc="-102">
                <a:solidFill>
                  <a:srgbClr val="FFB900">
                    <a:lumMod val="50000"/>
                  </a:srgbClr>
                </a:solidFill>
                <a:latin typeface="Segoe UI Light"/>
              </a:rPr>
              <a:t>19 Regions ONLINE…huge datacenter capacity around the world…and we’re growing</a:t>
            </a:r>
          </a:p>
        </p:txBody>
      </p:sp>
      <p:pic>
        <p:nvPicPr>
          <p:cNvPr id="45" name="Picture 4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38405" y="2976340"/>
            <a:ext cx="865749" cy="831576"/>
          </a:xfrm>
          <a:prstGeom prst="rect">
            <a:avLst/>
          </a:prstGeom>
          <a:effectLst>
            <a:outerShdw blurRad="63500" sx="102000" sy="102000" algn="ctr" rotWithShape="0">
              <a:prstClr val="black">
                <a:alpha val="40000"/>
              </a:prstClr>
            </a:outerShdw>
          </a:effectLst>
        </p:spPr>
      </p:pic>
      <p:pic>
        <p:nvPicPr>
          <p:cNvPr id="49" name="Picture 4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29907" y="2789410"/>
            <a:ext cx="865749" cy="831576"/>
          </a:xfrm>
          <a:prstGeom prst="rect">
            <a:avLst/>
          </a:prstGeom>
          <a:effectLst>
            <a:outerShdw blurRad="63500" sx="102000" sy="102000" algn="ctr" rotWithShape="0">
              <a:prstClr val="black">
                <a:alpha val="40000"/>
              </a:prstClr>
            </a:outerShdw>
          </a:effectLst>
        </p:spPr>
      </p:pic>
      <p:pic>
        <p:nvPicPr>
          <p:cNvPr id="58" name="Picture 5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03373" y="5368221"/>
            <a:ext cx="865749" cy="831576"/>
          </a:xfrm>
          <a:prstGeom prst="rect">
            <a:avLst/>
          </a:prstGeom>
          <a:effectLst>
            <a:outerShdw blurRad="63500" sx="102000" sy="102000" algn="ctr" rotWithShape="0">
              <a:prstClr val="black">
                <a:alpha val="40000"/>
              </a:prstClr>
            </a:outerShdw>
          </a:effectLst>
        </p:spPr>
      </p:pic>
      <p:pic>
        <p:nvPicPr>
          <p:cNvPr id="61" name="Picture 6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90727" y="5513608"/>
            <a:ext cx="865749" cy="831576"/>
          </a:xfrm>
          <a:prstGeom prst="rect">
            <a:avLst/>
          </a:prstGeom>
          <a:effectLst>
            <a:outerShdw blurRad="63500" sx="102000" sy="102000" algn="ctr" rotWithShape="0">
              <a:prstClr val="black">
                <a:alpha val="40000"/>
              </a:prstClr>
            </a:outerShdw>
          </a:effectLst>
        </p:spPr>
      </p:pic>
      <p:pic>
        <p:nvPicPr>
          <p:cNvPr id="62" name="Picture 6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16832" y="4617324"/>
            <a:ext cx="865749" cy="831576"/>
          </a:xfrm>
          <a:prstGeom prst="rect">
            <a:avLst/>
          </a:prstGeom>
          <a:effectLst>
            <a:outerShdw blurRad="63500" sx="102000" sy="102000" algn="ctr" rotWithShape="0">
              <a:prstClr val="black">
                <a:alpha val="40000"/>
              </a:prstClr>
            </a:outerShdw>
          </a:effectLst>
        </p:spPr>
      </p:pic>
      <p:sp>
        <p:nvSpPr>
          <p:cNvPr id="3" name="Rectangle 2"/>
          <p:cNvSpPr/>
          <p:nvPr/>
        </p:nvSpPr>
        <p:spPr>
          <a:xfrm>
            <a:off x="167027" y="5698067"/>
            <a:ext cx="8101390" cy="1288489"/>
          </a:xfrm>
          <a:prstGeom prst="rect">
            <a:avLst/>
          </a:prstGeom>
          <a:solidFill>
            <a:schemeClr val="bg1">
              <a:alpha val="26000"/>
            </a:schemeClr>
          </a:solidFill>
        </p:spPr>
        <p:txBody>
          <a:bodyPr wrap="square">
            <a:spAutoFit/>
          </a:bodyPr>
          <a:lstStyle/>
          <a:p>
            <a:pPr marL="0" lvl="1" indent="-388372" defTabSz="931879">
              <a:buSzPct val="100000"/>
              <a:buFont typeface="Wingdings" panose="05000000000000000000" pitchFamily="2" charset="2"/>
              <a:buChar char="§"/>
            </a:pPr>
            <a:r>
              <a:rPr lang="en-US" sz="1903" spc="-30">
                <a:solidFill>
                  <a:srgbClr val="FFB900">
                    <a:lumMod val="50000"/>
                  </a:srgbClr>
                </a:solidFill>
                <a:latin typeface="Segoe UI Light" panose="020B0502040204020203" pitchFamily="34" charset="0"/>
                <a:cs typeface="Segoe UI Light" panose="020B0502040204020203" pitchFamily="34" charset="0"/>
              </a:rPr>
              <a:t>100+ datacenters</a:t>
            </a:r>
          </a:p>
          <a:p>
            <a:pPr marL="0" lvl="1" indent="-388372" defTabSz="931879">
              <a:buSzPct val="100000"/>
              <a:buFont typeface="Wingdings" panose="05000000000000000000" pitchFamily="2" charset="2"/>
              <a:buChar char="§"/>
            </a:pPr>
            <a:r>
              <a:rPr lang="en-US" sz="1903" spc="-30">
                <a:solidFill>
                  <a:srgbClr val="FFB900">
                    <a:lumMod val="50000"/>
                  </a:srgbClr>
                </a:solidFill>
                <a:latin typeface="Segoe UI Light" panose="020B0502040204020203" pitchFamily="34" charset="0"/>
                <a:cs typeface="Segoe UI Light" panose="020B0502040204020203" pitchFamily="34" charset="0"/>
              </a:rPr>
              <a:t>One of the top 3 networks in the world (coverage, speed, connections)</a:t>
            </a:r>
          </a:p>
          <a:p>
            <a:pPr marL="0" lvl="1" indent="-388372" defTabSz="931879">
              <a:buSzPct val="100000"/>
              <a:buFont typeface="Wingdings" panose="05000000000000000000" pitchFamily="2" charset="2"/>
              <a:buChar char="§"/>
            </a:pPr>
            <a:r>
              <a:rPr lang="en-US" sz="1903" spc="-30">
                <a:solidFill>
                  <a:srgbClr val="FFB900">
                    <a:lumMod val="50000"/>
                  </a:srgbClr>
                </a:solidFill>
                <a:latin typeface="Segoe UI Light" panose="020B0502040204020203" pitchFamily="34" charset="0"/>
                <a:cs typeface="Segoe UI Light" panose="020B0502040204020203" pitchFamily="34" charset="0"/>
              </a:rPr>
              <a:t> 2 x AWS and 6x Google number of offered regions</a:t>
            </a:r>
          </a:p>
          <a:p>
            <a:pPr marL="0" lvl="1" indent="-388372" defTabSz="931879">
              <a:buSzPct val="100000"/>
              <a:buFont typeface="Wingdings" panose="05000000000000000000" pitchFamily="2" charset="2"/>
              <a:buChar char="§"/>
            </a:pPr>
            <a:r>
              <a:rPr lang="en-US" sz="1903" spc="-30">
                <a:solidFill>
                  <a:srgbClr val="FFB900">
                    <a:lumMod val="50000"/>
                  </a:srgbClr>
                </a:solidFill>
                <a:latin typeface="Segoe UI Light" panose="020B0502040204020203" pitchFamily="34" charset="0"/>
                <a:cs typeface="Segoe UI Light" panose="020B0502040204020203" pitchFamily="34" charset="0"/>
              </a:rPr>
              <a:t>G Series – Largest VM available in the market – 32 cores, 448GB Ram, SSD…</a:t>
            </a:r>
          </a:p>
        </p:txBody>
      </p:sp>
      <p:pic>
        <p:nvPicPr>
          <p:cNvPr id="66" name="Picture 6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86920" y="3572656"/>
            <a:ext cx="865749" cy="831576"/>
          </a:xfrm>
          <a:prstGeom prst="rect">
            <a:avLst/>
          </a:prstGeom>
          <a:effectLst>
            <a:outerShdw blurRad="63500" sx="102000" sy="102000" algn="ctr" rotWithShape="0">
              <a:prstClr val="black">
                <a:alpha val="40000"/>
              </a:prstClr>
            </a:outerShdw>
          </a:effectLst>
        </p:spPr>
      </p:pic>
      <p:sp>
        <p:nvSpPr>
          <p:cNvPr id="67" name="Rectangle 66"/>
          <p:cNvSpPr/>
          <p:nvPr/>
        </p:nvSpPr>
        <p:spPr bwMode="auto">
          <a:xfrm>
            <a:off x="10169190" y="6322992"/>
            <a:ext cx="342034" cy="293828"/>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3174" tIns="93178" rIns="93174" bIns="93186" numCol="1" rtlCol="0" anchor="ctr" anchorCtr="0" compatLnSpc="1">
            <a:prstTxWarp prst="textNoShape">
              <a:avLst/>
            </a:prstTxWarp>
          </a:bodyPr>
          <a:lstStyle/>
          <a:p>
            <a:pPr algn="ctr" defTabSz="1242208"/>
            <a:endParaRPr lang="en-US" sz="1836" spc="-102">
              <a:solidFill>
                <a:srgbClr val="FFFFFF"/>
              </a:solidFill>
              <a:latin typeface="Segoe UI Light"/>
              <a:cs typeface="Segoe UI" pitchFamily="34" charset="0"/>
            </a:endParaRPr>
          </a:p>
        </p:txBody>
      </p:sp>
      <p:sp>
        <p:nvSpPr>
          <p:cNvPr id="68" name="Rectangle 67"/>
          <p:cNvSpPr/>
          <p:nvPr/>
        </p:nvSpPr>
        <p:spPr bwMode="auto">
          <a:xfrm>
            <a:off x="8559951" y="6327295"/>
            <a:ext cx="342034" cy="293828"/>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3174" tIns="93178" rIns="93174" bIns="93186" numCol="1" rtlCol="0" anchor="ctr" anchorCtr="0" compatLnSpc="1">
            <a:prstTxWarp prst="textNoShape">
              <a:avLst/>
            </a:prstTxWarp>
          </a:bodyPr>
          <a:lstStyle/>
          <a:p>
            <a:pPr algn="ctr" defTabSz="1242208"/>
            <a:endParaRPr lang="en-US" sz="1428" spc="-102">
              <a:solidFill>
                <a:srgbClr val="FFFFFF"/>
              </a:solidFill>
              <a:latin typeface="Segoe UI Light"/>
              <a:cs typeface="Segoe UI" pitchFamily="34" charset="0"/>
            </a:endParaRPr>
          </a:p>
        </p:txBody>
      </p:sp>
      <p:sp>
        <p:nvSpPr>
          <p:cNvPr id="4" name="Rectangle 3"/>
          <p:cNvSpPr/>
          <p:nvPr/>
        </p:nvSpPr>
        <p:spPr>
          <a:xfrm>
            <a:off x="8913465" y="6308798"/>
            <a:ext cx="1202646" cy="350235"/>
          </a:xfrm>
          <a:prstGeom prst="rect">
            <a:avLst/>
          </a:prstGeom>
        </p:spPr>
        <p:txBody>
          <a:bodyPr wrap="none">
            <a:spAutoFit/>
          </a:bodyPr>
          <a:lstStyle/>
          <a:p>
            <a:r>
              <a:rPr lang="en-US" sz="1632" spc="-30">
                <a:solidFill>
                  <a:srgbClr val="FFB900">
                    <a:lumMod val="50000"/>
                  </a:srgbClr>
                </a:solidFill>
                <a:latin typeface="Segoe UI Light" panose="020B0502040204020203" pitchFamily="34" charset="0"/>
                <a:cs typeface="Segoe UI Light" panose="020B0502040204020203" pitchFamily="34" charset="0"/>
              </a:rPr>
              <a:t>Operational</a:t>
            </a:r>
            <a:endParaRPr lang="en-US" sz="1632">
              <a:solidFill>
                <a:srgbClr val="505050"/>
              </a:solidFill>
            </a:endParaRPr>
          </a:p>
        </p:txBody>
      </p:sp>
      <p:sp>
        <p:nvSpPr>
          <p:cNvPr id="69" name="Rectangle 68"/>
          <p:cNvSpPr/>
          <p:nvPr/>
        </p:nvSpPr>
        <p:spPr>
          <a:xfrm>
            <a:off x="10522702" y="6304939"/>
            <a:ext cx="1185975" cy="350235"/>
          </a:xfrm>
          <a:prstGeom prst="rect">
            <a:avLst/>
          </a:prstGeom>
        </p:spPr>
        <p:txBody>
          <a:bodyPr wrap="none">
            <a:spAutoFit/>
          </a:bodyPr>
          <a:lstStyle/>
          <a:p>
            <a:r>
              <a:rPr lang="en-US" sz="1632" spc="-30">
                <a:solidFill>
                  <a:srgbClr val="FFB900">
                    <a:lumMod val="50000"/>
                  </a:srgbClr>
                </a:solidFill>
                <a:latin typeface="Segoe UI Light" panose="020B0502040204020203" pitchFamily="34" charset="0"/>
                <a:cs typeface="Segoe UI Light" panose="020B0502040204020203" pitchFamily="34" charset="0"/>
              </a:rPr>
              <a:t>Announced</a:t>
            </a:r>
            <a:endParaRPr lang="en-US" sz="1632">
              <a:solidFill>
                <a:srgbClr val="505050"/>
              </a:solidFill>
            </a:endParaRPr>
          </a:p>
        </p:txBody>
      </p:sp>
      <p:pic>
        <p:nvPicPr>
          <p:cNvPr id="70" name="Picture 6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85902" y="2913205"/>
            <a:ext cx="865749" cy="831576"/>
          </a:xfrm>
          <a:prstGeom prst="rect">
            <a:avLst/>
          </a:prstGeom>
          <a:effectLst>
            <a:outerShdw blurRad="63500" sx="102000" sy="102000" algn="ctr" rotWithShape="0">
              <a:prstClr val="black">
                <a:alpha val="40000"/>
              </a:prstClr>
            </a:outerShdw>
          </a:effectLst>
        </p:spPr>
      </p:pic>
      <p:pic>
        <p:nvPicPr>
          <p:cNvPr id="72" name="Picture 7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08520" y="3537776"/>
            <a:ext cx="865749" cy="831576"/>
          </a:xfrm>
          <a:prstGeom prst="rect">
            <a:avLst/>
          </a:prstGeom>
          <a:effectLst>
            <a:outerShdw blurRad="63500" sx="102000" sy="102000" algn="ctr" rotWithShape="0">
              <a:prstClr val="black">
                <a:alpha val="40000"/>
              </a:prstClr>
            </a:outerShdw>
          </a:effectLst>
        </p:spPr>
      </p:pic>
      <p:cxnSp>
        <p:nvCxnSpPr>
          <p:cNvPr id="6" name="Straight Connector 5"/>
          <p:cNvCxnSpPr/>
          <p:nvPr/>
        </p:nvCxnSpPr>
        <p:spPr>
          <a:xfrm>
            <a:off x="2385136" y="2475293"/>
            <a:ext cx="575434" cy="738968"/>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bwMode="auto">
          <a:xfrm>
            <a:off x="1487630" y="2243025"/>
            <a:ext cx="931238" cy="372748"/>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3174" tIns="93178" rIns="93174" bIns="93186" numCol="1" rtlCol="0" anchor="ctr" anchorCtr="0" compatLnSpc="1">
            <a:prstTxWarp prst="textNoShape">
              <a:avLst/>
            </a:prstTxWarp>
          </a:bodyPr>
          <a:lstStyle/>
          <a:p>
            <a:pPr algn="ctr" defTabSz="1242208"/>
            <a:r>
              <a:rPr lang="en-US" sz="1224" spc="-102">
                <a:solidFill>
                  <a:srgbClr val="FFFFFF"/>
                </a:solidFill>
                <a:latin typeface="Verdana" panose="020B0604030504040204" pitchFamily="34" charset="0"/>
                <a:ea typeface="Verdana" panose="020B0604030504040204" pitchFamily="34" charset="0"/>
                <a:cs typeface="Verdana" panose="020B0604030504040204" pitchFamily="34" charset="0"/>
              </a:rPr>
              <a:t>Central US</a:t>
            </a:r>
          </a:p>
          <a:p>
            <a:pPr algn="ctr" defTabSz="1242208"/>
            <a:r>
              <a:rPr lang="en-US" sz="1122" i="1" spc="-102">
                <a:solidFill>
                  <a:srgbClr val="FFFFFF"/>
                </a:solidFill>
                <a:latin typeface="Verdana" panose="020B0604030504040204" pitchFamily="34" charset="0"/>
                <a:ea typeface="Verdana" panose="020B0604030504040204" pitchFamily="34" charset="0"/>
                <a:cs typeface="Verdana" panose="020B0604030504040204" pitchFamily="34" charset="0"/>
              </a:rPr>
              <a:t>Iowa</a:t>
            </a:r>
            <a:endParaRPr lang="en-US" sz="1224" i="1" spc="-102">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cxnSp>
        <p:nvCxnSpPr>
          <p:cNvPr id="75" name="Straight Connector 74"/>
          <p:cNvCxnSpPr>
            <a:stCxn id="57" idx="3"/>
          </p:cNvCxnSpPr>
          <p:nvPr/>
        </p:nvCxnSpPr>
        <p:spPr>
          <a:xfrm flipV="1">
            <a:off x="1737829" y="3259882"/>
            <a:ext cx="289593" cy="7054"/>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bwMode="auto">
          <a:xfrm>
            <a:off x="806590" y="3080561"/>
            <a:ext cx="931238" cy="372748"/>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3174" tIns="93178" rIns="93174" bIns="93186" numCol="1" rtlCol="0" anchor="ctr" anchorCtr="0" compatLnSpc="1">
            <a:prstTxWarp prst="textNoShape">
              <a:avLst/>
            </a:prstTxWarp>
          </a:bodyPr>
          <a:lstStyle/>
          <a:p>
            <a:pPr algn="ctr" defTabSz="1242208"/>
            <a:r>
              <a:rPr lang="en-US" sz="1224" spc="-102">
                <a:solidFill>
                  <a:srgbClr val="FFFFFF"/>
                </a:solidFill>
                <a:latin typeface="Verdana" panose="020B0604030504040204" pitchFamily="34" charset="0"/>
                <a:ea typeface="Verdana" panose="020B0604030504040204" pitchFamily="34" charset="0"/>
                <a:cs typeface="Verdana" panose="020B0604030504040204" pitchFamily="34" charset="0"/>
              </a:rPr>
              <a:t>West US</a:t>
            </a:r>
          </a:p>
          <a:p>
            <a:pPr algn="ctr" defTabSz="1242208"/>
            <a:r>
              <a:rPr lang="en-US" sz="1122" i="1" spc="-102">
                <a:solidFill>
                  <a:srgbClr val="FFFFFF"/>
                </a:solidFill>
                <a:latin typeface="Verdana" panose="020B0604030504040204" pitchFamily="34" charset="0"/>
                <a:ea typeface="Verdana" panose="020B0604030504040204" pitchFamily="34" charset="0"/>
                <a:cs typeface="Verdana" panose="020B0604030504040204" pitchFamily="34" charset="0"/>
              </a:rPr>
              <a:t>California</a:t>
            </a:r>
            <a:endParaRPr lang="en-US" sz="1224" i="1" spc="-102">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cxnSp>
        <p:nvCxnSpPr>
          <p:cNvPr id="79" name="Straight Connector 78"/>
          <p:cNvCxnSpPr/>
          <p:nvPr/>
        </p:nvCxnSpPr>
        <p:spPr>
          <a:xfrm flipH="1">
            <a:off x="3576320" y="3057673"/>
            <a:ext cx="451029" cy="336797"/>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77" idx="1"/>
          </p:cNvCxnSpPr>
          <p:nvPr/>
        </p:nvCxnSpPr>
        <p:spPr>
          <a:xfrm flipH="1" flipV="1">
            <a:off x="3570198" y="3393628"/>
            <a:ext cx="597450" cy="18059"/>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78" idx="1"/>
          </p:cNvCxnSpPr>
          <p:nvPr/>
        </p:nvCxnSpPr>
        <p:spPr>
          <a:xfrm flipH="1" flipV="1">
            <a:off x="3570196" y="3402708"/>
            <a:ext cx="461667" cy="424681"/>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bwMode="auto">
          <a:xfrm>
            <a:off x="4793095" y="2051517"/>
            <a:ext cx="1071438" cy="372748"/>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3174" tIns="93178" rIns="93174" bIns="93186" numCol="1" rtlCol="0" anchor="ctr" anchorCtr="0" compatLnSpc="1">
            <a:prstTxWarp prst="textNoShape">
              <a:avLst/>
            </a:prstTxWarp>
          </a:bodyPr>
          <a:lstStyle/>
          <a:p>
            <a:pPr algn="ctr" defTabSz="1242208"/>
            <a:r>
              <a:rPr lang="en-US" sz="1224" spc="-102">
                <a:solidFill>
                  <a:srgbClr val="FFFFFF"/>
                </a:solidFill>
                <a:latin typeface="Verdana" panose="020B0604030504040204" pitchFamily="34" charset="0"/>
                <a:ea typeface="Verdana" panose="020B0604030504040204" pitchFamily="34" charset="0"/>
                <a:cs typeface="Verdana" panose="020B0604030504040204" pitchFamily="34" charset="0"/>
              </a:rPr>
              <a:t>North Europe</a:t>
            </a:r>
          </a:p>
          <a:p>
            <a:pPr algn="ctr" defTabSz="1242208"/>
            <a:r>
              <a:rPr lang="en-US" sz="1122" i="1" spc="-102">
                <a:solidFill>
                  <a:srgbClr val="FFFFFF"/>
                </a:solidFill>
                <a:latin typeface="Verdana" panose="020B0604030504040204" pitchFamily="34" charset="0"/>
                <a:ea typeface="Verdana" panose="020B0604030504040204" pitchFamily="34" charset="0"/>
                <a:cs typeface="Verdana" panose="020B0604030504040204" pitchFamily="34" charset="0"/>
              </a:rPr>
              <a:t>Ireland</a:t>
            </a:r>
          </a:p>
        </p:txBody>
      </p:sp>
      <p:cxnSp>
        <p:nvCxnSpPr>
          <p:cNvPr id="83" name="Straight Connector 82"/>
          <p:cNvCxnSpPr>
            <a:stCxn id="82" idx="2"/>
          </p:cNvCxnSpPr>
          <p:nvPr/>
        </p:nvCxnSpPr>
        <p:spPr>
          <a:xfrm>
            <a:off x="5328813" y="2424265"/>
            <a:ext cx="474271" cy="375230"/>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76" name="Rectangle 75"/>
          <p:cNvSpPr/>
          <p:nvPr/>
        </p:nvSpPr>
        <p:spPr bwMode="auto">
          <a:xfrm>
            <a:off x="3895086" y="2805403"/>
            <a:ext cx="931238" cy="372748"/>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3174" tIns="93178" rIns="93174" bIns="93186" numCol="1" rtlCol="0" anchor="ctr" anchorCtr="0" compatLnSpc="1">
            <a:prstTxWarp prst="textNoShape">
              <a:avLst/>
            </a:prstTxWarp>
          </a:bodyPr>
          <a:lstStyle/>
          <a:p>
            <a:pPr algn="ctr" defTabSz="1242208"/>
            <a:r>
              <a:rPr lang="en-US" sz="1224" spc="-102">
                <a:solidFill>
                  <a:srgbClr val="FFFFFF"/>
                </a:solidFill>
                <a:latin typeface="Verdana" panose="020B0604030504040204" pitchFamily="34" charset="0"/>
                <a:ea typeface="Verdana" panose="020B0604030504040204" pitchFamily="34" charset="0"/>
                <a:cs typeface="Verdana" panose="020B0604030504040204" pitchFamily="34" charset="0"/>
              </a:rPr>
              <a:t>East US</a:t>
            </a:r>
          </a:p>
          <a:p>
            <a:pPr algn="ctr" defTabSz="1242208"/>
            <a:r>
              <a:rPr lang="en-US" sz="1122" i="1" spc="-102">
                <a:solidFill>
                  <a:srgbClr val="FFFFFF"/>
                </a:solidFill>
                <a:latin typeface="Verdana" panose="020B0604030504040204" pitchFamily="34" charset="0"/>
                <a:ea typeface="Verdana" panose="020B0604030504040204" pitchFamily="34" charset="0"/>
                <a:cs typeface="Verdana" panose="020B0604030504040204" pitchFamily="34" charset="0"/>
              </a:rPr>
              <a:t>Virginia</a:t>
            </a:r>
            <a:endParaRPr lang="en-US" sz="1224" i="1" spc="-102">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77" name="Rectangle 76"/>
          <p:cNvSpPr/>
          <p:nvPr/>
        </p:nvSpPr>
        <p:spPr bwMode="auto">
          <a:xfrm>
            <a:off x="4167647" y="3225311"/>
            <a:ext cx="931238" cy="372748"/>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3174" tIns="93178" rIns="93174" bIns="93186" numCol="1" rtlCol="0" anchor="ctr" anchorCtr="0" compatLnSpc="1">
            <a:prstTxWarp prst="textNoShape">
              <a:avLst/>
            </a:prstTxWarp>
          </a:bodyPr>
          <a:lstStyle/>
          <a:p>
            <a:pPr algn="ctr" defTabSz="1242208"/>
            <a:r>
              <a:rPr lang="en-US" sz="1224" spc="-102">
                <a:solidFill>
                  <a:srgbClr val="FFFFFF"/>
                </a:solidFill>
                <a:latin typeface="Verdana" panose="020B0604030504040204" pitchFamily="34" charset="0"/>
                <a:ea typeface="Verdana" panose="020B0604030504040204" pitchFamily="34" charset="0"/>
                <a:cs typeface="Verdana" panose="020B0604030504040204" pitchFamily="34" charset="0"/>
              </a:rPr>
              <a:t>East US 2</a:t>
            </a:r>
          </a:p>
          <a:p>
            <a:pPr algn="ctr" defTabSz="1242208"/>
            <a:r>
              <a:rPr lang="en-US" sz="1122" i="1" spc="-102">
                <a:solidFill>
                  <a:srgbClr val="FFFFFF"/>
                </a:solidFill>
                <a:latin typeface="Verdana" panose="020B0604030504040204" pitchFamily="34" charset="0"/>
                <a:ea typeface="Verdana" panose="020B0604030504040204" pitchFamily="34" charset="0"/>
                <a:cs typeface="Verdana" panose="020B0604030504040204" pitchFamily="34" charset="0"/>
              </a:rPr>
              <a:t>Virginia</a:t>
            </a:r>
            <a:endParaRPr lang="en-US" sz="1224" i="1" spc="-102">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78" name="Rectangle 77"/>
          <p:cNvSpPr/>
          <p:nvPr/>
        </p:nvSpPr>
        <p:spPr bwMode="auto">
          <a:xfrm>
            <a:off x="4031866" y="3641015"/>
            <a:ext cx="931238" cy="372748"/>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3174" tIns="93178" rIns="93174" bIns="93186" numCol="1" rtlCol="0" anchor="ctr" anchorCtr="0" compatLnSpc="1">
            <a:prstTxWarp prst="textNoShape">
              <a:avLst/>
            </a:prstTxWarp>
          </a:bodyPr>
          <a:lstStyle/>
          <a:p>
            <a:pPr algn="ctr" defTabSz="1242208"/>
            <a:r>
              <a:rPr lang="en-US" sz="1224" spc="-102">
                <a:solidFill>
                  <a:srgbClr val="FFFFFF"/>
                </a:solidFill>
                <a:latin typeface="Verdana" panose="020B0604030504040204" pitchFamily="34" charset="0"/>
                <a:ea typeface="Verdana" panose="020B0604030504040204" pitchFamily="34" charset="0"/>
                <a:cs typeface="Verdana" panose="020B0604030504040204" pitchFamily="34" charset="0"/>
              </a:rPr>
              <a:t>US Gov</a:t>
            </a:r>
          </a:p>
          <a:p>
            <a:pPr algn="ctr" defTabSz="1242208"/>
            <a:r>
              <a:rPr lang="en-US" sz="1122" i="1" spc="-102">
                <a:solidFill>
                  <a:srgbClr val="FFFFFF"/>
                </a:solidFill>
                <a:latin typeface="Verdana" panose="020B0604030504040204" pitchFamily="34" charset="0"/>
                <a:ea typeface="Verdana" panose="020B0604030504040204" pitchFamily="34" charset="0"/>
                <a:cs typeface="Verdana" panose="020B0604030504040204" pitchFamily="34" charset="0"/>
              </a:rPr>
              <a:t>Virginia</a:t>
            </a:r>
            <a:endParaRPr lang="en-US" sz="1224" i="1" spc="-102">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cxnSp>
        <p:nvCxnSpPr>
          <p:cNvPr id="84" name="Straight Connector 83"/>
          <p:cNvCxnSpPr>
            <a:stCxn id="85" idx="2"/>
          </p:cNvCxnSpPr>
          <p:nvPr/>
        </p:nvCxnSpPr>
        <p:spPr>
          <a:xfrm>
            <a:off x="3060230" y="2608766"/>
            <a:ext cx="43326" cy="690256"/>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bwMode="auto">
          <a:xfrm>
            <a:off x="2512585" y="2236018"/>
            <a:ext cx="1095291" cy="372748"/>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3174" tIns="93178" rIns="93174" bIns="93186" numCol="1" rtlCol="0" anchor="ctr" anchorCtr="0" compatLnSpc="1">
            <a:prstTxWarp prst="textNoShape">
              <a:avLst/>
            </a:prstTxWarp>
          </a:bodyPr>
          <a:lstStyle/>
          <a:p>
            <a:pPr algn="ctr" defTabSz="1242208"/>
            <a:r>
              <a:rPr lang="en-US" sz="1020" spc="-102">
                <a:solidFill>
                  <a:srgbClr val="FFFFFF"/>
                </a:solidFill>
                <a:latin typeface="Verdana" panose="020B0604030504040204" pitchFamily="34" charset="0"/>
                <a:ea typeface="Verdana" panose="020B0604030504040204" pitchFamily="34" charset="0"/>
                <a:cs typeface="Verdana" panose="020B0604030504040204" pitchFamily="34" charset="0"/>
              </a:rPr>
              <a:t>North Central US</a:t>
            </a:r>
            <a:endParaRPr lang="en-US" sz="1224" spc="-102">
              <a:solidFill>
                <a:srgbClr val="FFFFFF"/>
              </a:solidFill>
              <a:latin typeface="Verdana" panose="020B0604030504040204" pitchFamily="34" charset="0"/>
              <a:ea typeface="Verdana" panose="020B0604030504040204" pitchFamily="34" charset="0"/>
              <a:cs typeface="Verdana" panose="020B0604030504040204" pitchFamily="34" charset="0"/>
            </a:endParaRPr>
          </a:p>
          <a:p>
            <a:pPr algn="ctr" defTabSz="1242208"/>
            <a:r>
              <a:rPr lang="en-US" sz="1122" i="1" spc="-102">
                <a:solidFill>
                  <a:srgbClr val="FFFFFF"/>
                </a:solidFill>
                <a:latin typeface="Verdana" panose="020B0604030504040204" pitchFamily="34" charset="0"/>
                <a:ea typeface="Verdana" panose="020B0604030504040204" pitchFamily="34" charset="0"/>
                <a:cs typeface="Verdana" panose="020B0604030504040204" pitchFamily="34" charset="0"/>
              </a:rPr>
              <a:t>Illinois</a:t>
            </a:r>
            <a:endParaRPr lang="en-US" sz="1224" i="1" spc="-102">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86" name="Rectangle 85"/>
          <p:cNvSpPr/>
          <p:nvPr/>
        </p:nvSpPr>
        <p:spPr bwMode="auto">
          <a:xfrm>
            <a:off x="862992" y="2649357"/>
            <a:ext cx="931238" cy="372748"/>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3174" tIns="93178" rIns="93174" bIns="93186" numCol="1" rtlCol="0" anchor="ctr" anchorCtr="0" compatLnSpc="1">
            <a:prstTxWarp prst="textNoShape">
              <a:avLst/>
            </a:prstTxWarp>
          </a:bodyPr>
          <a:lstStyle/>
          <a:p>
            <a:pPr algn="ctr" defTabSz="1242208"/>
            <a:r>
              <a:rPr lang="en-US" sz="1224" spc="-102">
                <a:solidFill>
                  <a:srgbClr val="FFFFFF"/>
                </a:solidFill>
                <a:latin typeface="Verdana" panose="020B0604030504040204" pitchFamily="34" charset="0"/>
                <a:ea typeface="Verdana" panose="020B0604030504040204" pitchFamily="34" charset="0"/>
                <a:cs typeface="Verdana" panose="020B0604030504040204" pitchFamily="34" charset="0"/>
              </a:rPr>
              <a:t>US Gov</a:t>
            </a:r>
          </a:p>
          <a:p>
            <a:pPr algn="ctr" defTabSz="1242208"/>
            <a:r>
              <a:rPr lang="en-US" sz="1122" i="1" spc="-102">
                <a:solidFill>
                  <a:srgbClr val="FFFFFF"/>
                </a:solidFill>
                <a:latin typeface="Verdana" panose="020B0604030504040204" pitchFamily="34" charset="0"/>
                <a:ea typeface="Verdana" panose="020B0604030504040204" pitchFamily="34" charset="0"/>
                <a:cs typeface="Verdana" panose="020B0604030504040204" pitchFamily="34" charset="0"/>
              </a:rPr>
              <a:t>Iowa</a:t>
            </a:r>
            <a:endParaRPr lang="en-US" sz="1224" i="1" spc="-102">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cxnSp>
        <p:nvCxnSpPr>
          <p:cNvPr id="87" name="Straight Connector 86"/>
          <p:cNvCxnSpPr>
            <a:stCxn id="86" idx="3"/>
          </p:cNvCxnSpPr>
          <p:nvPr/>
        </p:nvCxnSpPr>
        <p:spPr>
          <a:xfrm>
            <a:off x="1794230" y="2835732"/>
            <a:ext cx="1161386" cy="378488"/>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bwMode="auto">
          <a:xfrm>
            <a:off x="1233920" y="3708822"/>
            <a:ext cx="1123506" cy="372748"/>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3174" tIns="93178" rIns="93174" bIns="93186" numCol="1" rtlCol="0" anchor="ctr" anchorCtr="0" compatLnSpc="1">
            <a:prstTxWarp prst="textNoShape">
              <a:avLst/>
            </a:prstTxWarp>
          </a:bodyPr>
          <a:lstStyle/>
          <a:p>
            <a:pPr algn="ctr" defTabSz="1242208"/>
            <a:r>
              <a:rPr lang="en-US" sz="1020" spc="-102">
                <a:solidFill>
                  <a:srgbClr val="FFFFFF"/>
                </a:solidFill>
                <a:latin typeface="Verdana" panose="020B0604030504040204" pitchFamily="34" charset="0"/>
                <a:ea typeface="Verdana" panose="020B0604030504040204" pitchFamily="34" charset="0"/>
                <a:cs typeface="Verdana" panose="020B0604030504040204" pitchFamily="34" charset="0"/>
              </a:rPr>
              <a:t>South Central US</a:t>
            </a:r>
            <a:endParaRPr lang="en-US" sz="1224" spc="-102">
              <a:solidFill>
                <a:srgbClr val="FFFFFF"/>
              </a:solidFill>
              <a:latin typeface="Verdana" panose="020B0604030504040204" pitchFamily="34" charset="0"/>
              <a:ea typeface="Verdana" panose="020B0604030504040204" pitchFamily="34" charset="0"/>
              <a:cs typeface="Verdana" panose="020B0604030504040204" pitchFamily="34" charset="0"/>
            </a:endParaRPr>
          </a:p>
          <a:p>
            <a:pPr algn="ctr" defTabSz="1242208"/>
            <a:r>
              <a:rPr lang="en-US" sz="1122" i="1" spc="-102">
                <a:solidFill>
                  <a:srgbClr val="FFFFFF"/>
                </a:solidFill>
                <a:latin typeface="Verdana" panose="020B0604030504040204" pitchFamily="34" charset="0"/>
                <a:ea typeface="Verdana" panose="020B0604030504040204" pitchFamily="34" charset="0"/>
                <a:cs typeface="Verdana" panose="020B0604030504040204" pitchFamily="34" charset="0"/>
              </a:rPr>
              <a:t>Texas</a:t>
            </a:r>
            <a:endParaRPr lang="en-US" sz="1224" i="1" spc="-102">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cxnSp>
        <p:nvCxnSpPr>
          <p:cNvPr id="89" name="Straight Connector 88"/>
          <p:cNvCxnSpPr>
            <a:stCxn id="88" idx="3"/>
          </p:cNvCxnSpPr>
          <p:nvPr/>
        </p:nvCxnSpPr>
        <p:spPr>
          <a:xfrm flipV="1">
            <a:off x="2357426" y="3759175"/>
            <a:ext cx="462113" cy="136021"/>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4553280" y="5054377"/>
            <a:ext cx="236971" cy="299079"/>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bwMode="auto">
          <a:xfrm>
            <a:off x="4723374" y="5340006"/>
            <a:ext cx="1000012" cy="372748"/>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3174" tIns="93178" rIns="93174" bIns="93186" numCol="1" rtlCol="0" anchor="ctr" anchorCtr="0" compatLnSpc="1">
            <a:prstTxWarp prst="textNoShape">
              <a:avLst/>
            </a:prstTxWarp>
          </a:bodyPr>
          <a:lstStyle/>
          <a:p>
            <a:pPr algn="ctr" defTabSz="1242208"/>
            <a:r>
              <a:rPr lang="en-US" sz="1224" spc="-102">
                <a:solidFill>
                  <a:srgbClr val="FFFFFF"/>
                </a:solidFill>
                <a:latin typeface="Verdana" panose="020B0604030504040204" pitchFamily="34" charset="0"/>
                <a:ea typeface="Verdana" panose="020B0604030504040204" pitchFamily="34" charset="0"/>
                <a:cs typeface="Verdana" panose="020B0604030504040204" pitchFamily="34" charset="0"/>
              </a:rPr>
              <a:t>Brazil South</a:t>
            </a:r>
            <a:endParaRPr lang="en-US" sz="1020" spc="-102">
              <a:solidFill>
                <a:srgbClr val="FFFFFF"/>
              </a:solidFill>
              <a:latin typeface="Verdana" panose="020B0604030504040204" pitchFamily="34" charset="0"/>
              <a:ea typeface="Verdana" panose="020B0604030504040204" pitchFamily="34" charset="0"/>
              <a:cs typeface="Verdana" panose="020B0604030504040204" pitchFamily="34" charset="0"/>
            </a:endParaRPr>
          </a:p>
          <a:p>
            <a:pPr algn="ctr" defTabSz="1242208"/>
            <a:r>
              <a:rPr lang="en-US" sz="1122" i="1" spc="-102">
                <a:solidFill>
                  <a:srgbClr val="FFFFFF"/>
                </a:solidFill>
                <a:latin typeface="Verdana" panose="020B0604030504040204" pitchFamily="34" charset="0"/>
                <a:ea typeface="Verdana" panose="020B0604030504040204" pitchFamily="34" charset="0"/>
                <a:cs typeface="Verdana" panose="020B0604030504040204" pitchFamily="34" charset="0"/>
              </a:rPr>
              <a:t>Sao Paulo</a:t>
            </a:r>
          </a:p>
        </p:txBody>
      </p:sp>
      <p:cxnSp>
        <p:nvCxnSpPr>
          <p:cNvPr id="93" name="Straight Connector 92"/>
          <p:cNvCxnSpPr/>
          <p:nvPr/>
        </p:nvCxnSpPr>
        <p:spPr>
          <a:xfrm flipH="1">
            <a:off x="6271533" y="2465150"/>
            <a:ext cx="407710" cy="375459"/>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92" name="Rectangle 91"/>
          <p:cNvSpPr/>
          <p:nvPr/>
        </p:nvSpPr>
        <p:spPr bwMode="auto">
          <a:xfrm>
            <a:off x="6199710" y="2120235"/>
            <a:ext cx="1036351" cy="372748"/>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3174" tIns="93178" rIns="93174" bIns="93186" numCol="1" rtlCol="0" anchor="ctr" anchorCtr="0" compatLnSpc="1">
            <a:prstTxWarp prst="textNoShape">
              <a:avLst/>
            </a:prstTxWarp>
          </a:bodyPr>
          <a:lstStyle/>
          <a:p>
            <a:pPr algn="ctr" defTabSz="1242208"/>
            <a:r>
              <a:rPr lang="en-US" sz="1224" spc="-102">
                <a:solidFill>
                  <a:srgbClr val="FFFFFF"/>
                </a:solidFill>
                <a:latin typeface="Verdana" panose="020B0604030504040204" pitchFamily="34" charset="0"/>
                <a:ea typeface="Verdana" panose="020B0604030504040204" pitchFamily="34" charset="0"/>
                <a:cs typeface="Verdana" panose="020B0604030504040204" pitchFamily="34" charset="0"/>
              </a:rPr>
              <a:t>West Europe</a:t>
            </a:r>
          </a:p>
          <a:p>
            <a:pPr algn="ctr" defTabSz="1242208"/>
            <a:r>
              <a:rPr lang="en-US" sz="1122" i="1" spc="-102">
                <a:solidFill>
                  <a:srgbClr val="FFFFFF"/>
                </a:solidFill>
                <a:latin typeface="Verdana" panose="020B0604030504040204" pitchFamily="34" charset="0"/>
                <a:ea typeface="Verdana" panose="020B0604030504040204" pitchFamily="34" charset="0"/>
                <a:cs typeface="Verdana" panose="020B0604030504040204" pitchFamily="34" charset="0"/>
              </a:rPr>
              <a:t>Netherlands</a:t>
            </a:r>
            <a:endParaRPr lang="en-US" sz="1224" i="1" spc="-102">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94" name="Rectangle 93"/>
          <p:cNvSpPr/>
          <p:nvPr/>
        </p:nvSpPr>
        <p:spPr bwMode="auto">
          <a:xfrm>
            <a:off x="9319756" y="2559660"/>
            <a:ext cx="1107564" cy="372748"/>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3174" tIns="93178" rIns="93174" bIns="93186" numCol="1" rtlCol="0" anchor="ctr" anchorCtr="0" compatLnSpc="1">
            <a:prstTxWarp prst="textNoShape">
              <a:avLst/>
            </a:prstTxWarp>
          </a:bodyPr>
          <a:lstStyle/>
          <a:p>
            <a:pPr algn="ctr" defTabSz="1242208"/>
            <a:r>
              <a:rPr lang="en-US" sz="1224" spc="-102">
                <a:solidFill>
                  <a:srgbClr val="FFFFFF"/>
                </a:solidFill>
                <a:latin typeface="Verdana" panose="020B0604030504040204" pitchFamily="34" charset="0"/>
                <a:ea typeface="Verdana" panose="020B0604030504040204" pitchFamily="34" charset="0"/>
                <a:cs typeface="Verdana" panose="020B0604030504040204" pitchFamily="34" charset="0"/>
              </a:rPr>
              <a:t>China North *</a:t>
            </a:r>
          </a:p>
          <a:p>
            <a:pPr algn="ctr" defTabSz="1242208"/>
            <a:r>
              <a:rPr lang="en-US" sz="1122" i="1" spc="-102">
                <a:solidFill>
                  <a:srgbClr val="FFFFFF"/>
                </a:solidFill>
                <a:latin typeface="Verdana" panose="020B0604030504040204" pitchFamily="34" charset="0"/>
                <a:ea typeface="Verdana" panose="020B0604030504040204" pitchFamily="34" charset="0"/>
                <a:cs typeface="Verdana" panose="020B0604030504040204" pitchFamily="34" charset="0"/>
              </a:rPr>
              <a:t>Beijing</a:t>
            </a:r>
            <a:endParaRPr lang="en-US" sz="1224" i="1" spc="-102">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cxnSp>
        <p:nvCxnSpPr>
          <p:cNvPr id="95" name="Straight Connector 94"/>
          <p:cNvCxnSpPr>
            <a:stCxn id="94" idx="2"/>
          </p:cNvCxnSpPr>
          <p:nvPr/>
        </p:nvCxnSpPr>
        <p:spPr>
          <a:xfrm>
            <a:off x="9873539" y="2932408"/>
            <a:ext cx="41369" cy="410540"/>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bwMode="auto">
          <a:xfrm>
            <a:off x="8440460" y="2964451"/>
            <a:ext cx="1155829" cy="372748"/>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3174" tIns="93178" rIns="93174" bIns="93186" numCol="1" rtlCol="0" anchor="ctr" anchorCtr="0" compatLnSpc="1">
            <a:prstTxWarp prst="textNoShape">
              <a:avLst/>
            </a:prstTxWarp>
          </a:bodyPr>
          <a:lstStyle/>
          <a:p>
            <a:pPr algn="ctr" defTabSz="1242208"/>
            <a:r>
              <a:rPr lang="en-US" sz="1224" spc="-102">
                <a:solidFill>
                  <a:srgbClr val="FFFFFF"/>
                </a:solidFill>
                <a:latin typeface="Verdana" panose="020B0604030504040204" pitchFamily="34" charset="0"/>
                <a:ea typeface="Verdana" panose="020B0604030504040204" pitchFamily="34" charset="0"/>
                <a:cs typeface="Verdana" panose="020B0604030504040204" pitchFamily="34" charset="0"/>
              </a:rPr>
              <a:t>China South *</a:t>
            </a:r>
          </a:p>
          <a:p>
            <a:pPr algn="ctr" defTabSz="1242208"/>
            <a:r>
              <a:rPr lang="en-US" sz="1122" i="1" spc="-102">
                <a:solidFill>
                  <a:srgbClr val="FFFFFF"/>
                </a:solidFill>
                <a:latin typeface="Verdana" panose="020B0604030504040204" pitchFamily="34" charset="0"/>
                <a:ea typeface="Verdana" panose="020B0604030504040204" pitchFamily="34" charset="0"/>
                <a:cs typeface="Verdana" panose="020B0604030504040204" pitchFamily="34" charset="0"/>
              </a:rPr>
              <a:t>Shanghai</a:t>
            </a:r>
            <a:endParaRPr lang="en-US" sz="1224" i="1" spc="-102">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cxnSp>
        <p:nvCxnSpPr>
          <p:cNvPr id="97" name="Straight Connector 96"/>
          <p:cNvCxnSpPr/>
          <p:nvPr/>
        </p:nvCxnSpPr>
        <p:spPr>
          <a:xfrm>
            <a:off x="8009072" y="3676843"/>
            <a:ext cx="599519" cy="318989"/>
          </a:xfrm>
          <a:prstGeom prst="line">
            <a:avLst/>
          </a:prstGeom>
          <a:ln>
            <a:solidFill>
              <a:srgbClr val="7FBA00"/>
            </a:solidFill>
            <a:tailEnd type="oval" w="lg" len="lg"/>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bwMode="auto">
          <a:xfrm>
            <a:off x="11078518" y="2876752"/>
            <a:ext cx="931238" cy="372748"/>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3174" tIns="93178" rIns="93174" bIns="93186" numCol="1" rtlCol="0" anchor="ctr" anchorCtr="0" compatLnSpc="1">
            <a:prstTxWarp prst="textNoShape">
              <a:avLst/>
            </a:prstTxWarp>
          </a:bodyPr>
          <a:lstStyle/>
          <a:p>
            <a:pPr algn="ctr" defTabSz="1242208"/>
            <a:r>
              <a:rPr lang="en-US" sz="1224" spc="-102">
                <a:solidFill>
                  <a:srgbClr val="FFFFFF"/>
                </a:solidFill>
                <a:latin typeface="Verdana" panose="020B0604030504040204" pitchFamily="34" charset="0"/>
                <a:ea typeface="Verdana" panose="020B0604030504040204" pitchFamily="34" charset="0"/>
                <a:cs typeface="Verdana" panose="020B0604030504040204" pitchFamily="34" charset="0"/>
              </a:rPr>
              <a:t>Japan East</a:t>
            </a:r>
          </a:p>
          <a:p>
            <a:pPr algn="ctr" defTabSz="1242208"/>
            <a:r>
              <a:rPr lang="en-US" sz="1122" i="1" spc="-102">
                <a:solidFill>
                  <a:srgbClr val="FFFFFF"/>
                </a:solidFill>
                <a:latin typeface="Verdana" panose="020B0604030504040204" pitchFamily="34" charset="0"/>
                <a:ea typeface="Verdana" panose="020B0604030504040204" pitchFamily="34" charset="0"/>
                <a:cs typeface="Verdana" panose="020B0604030504040204" pitchFamily="34" charset="0"/>
              </a:rPr>
              <a:t>Saitama</a:t>
            </a:r>
            <a:endParaRPr lang="en-US" sz="1224" i="1" spc="-102">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99" name="Rectangle 98"/>
          <p:cNvSpPr/>
          <p:nvPr/>
        </p:nvSpPr>
        <p:spPr bwMode="auto">
          <a:xfrm>
            <a:off x="11078517" y="3342948"/>
            <a:ext cx="948809" cy="372748"/>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3174" tIns="93178" rIns="93174" bIns="93186" numCol="1" rtlCol="0" anchor="ctr" anchorCtr="0" compatLnSpc="1">
            <a:prstTxWarp prst="textNoShape">
              <a:avLst/>
            </a:prstTxWarp>
          </a:bodyPr>
          <a:lstStyle/>
          <a:p>
            <a:pPr algn="ctr" defTabSz="1242208"/>
            <a:r>
              <a:rPr lang="en-US" sz="1224" spc="-102">
                <a:solidFill>
                  <a:srgbClr val="FFFFFF"/>
                </a:solidFill>
                <a:latin typeface="Verdana" panose="020B0604030504040204" pitchFamily="34" charset="0"/>
                <a:ea typeface="Verdana" panose="020B0604030504040204" pitchFamily="34" charset="0"/>
                <a:cs typeface="Verdana" panose="020B0604030504040204" pitchFamily="34" charset="0"/>
              </a:rPr>
              <a:t>Japan West</a:t>
            </a:r>
          </a:p>
          <a:p>
            <a:pPr algn="ctr" defTabSz="1242208"/>
            <a:r>
              <a:rPr lang="en-US" sz="1122" i="1" spc="-102">
                <a:solidFill>
                  <a:srgbClr val="FFFFFF"/>
                </a:solidFill>
                <a:latin typeface="Verdana" panose="020B0604030504040204" pitchFamily="34" charset="0"/>
                <a:ea typeface="Verdana" panose="020B0604030504040204" pitchFamily="34" charset="0"/>
                <a:cs typeface="Verdana" panose="020B0604030504040204" pitchFamily="34" charset="0"/>
              </a:rPr>
              <a:t>Osaka</a:t>
            </a:r>
            <a:endParaRPr lang="en-US" sz="1224" i="1" spc="-102">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pic>
        <p:nvPicPr>
          <p:cNvPr id="100" name="Picture 9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323154" y="2914334"/>
            <a:ext cx="865749" cy="831576"/>
          </a:xfrm>
          <a:prstGeom prst="rect">
            <a:avLst/>
          </a:prstGeom>
          <a:effectLst>
            <a:outerShdw blurRad="63500" sx="102000" sy="102000" algn="ctr" rotWithShape="0">
              <a:prstClr val="black">
                <a:alpha val="40000"/>
              </a:prstClr>
            </a:outerShdw>
          </a:effectLst>
        </p:spPr>
      </p:pic>
      <p:cxnSp>
        <p:nvCxnSpPr>
          <p:cNvPr id="101" name="Straight Connector 100"/>
          <p:cNvCxnSpPr/>
          <p:nvPr/>
        </p:nvCxnSpPr>
        <p:spPr>
          <a:xfrm flipH="1">
            <a:off x="10751369" y="3066212"/>
            <a:ext cx="349780" cy="262821"/>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10660245" y="3469213"/>
            <a:ext cx="433945" cy="66516"/>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bwMode="auto">
          <a:xfrm>
            <a:off x="7632827" y="3532787"/>
            <a:ext cx="931238" cy="372748"/>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3174" tIns="93178" rIns="93174" bIns="93186" numCol="1" rtlCol="0" anchor="ctr" anchorCtr="0" compatLnSpc="1">
            <a:prstTxWarp prst="textNoShape">
              <a:avLst/>
            </a:prstTxWarp>
          </a:bodyPr>
          <a:lstStyle/>
          <a:p>
            <a:pPr algn="ctr" defTabSz="1242208"/>
            <a:r>
              <a:rPr lang="en-US" sz="1224" spc="-102">
                <a:solidFill>
                  <a:srgbClr val="FFFFFF"/>
                </a:solidFill>
                <a:latin typeface="Verdana" panose="020B0604030504040204" pitchFamily="34" charset="0"/>
                <a:ea typeface="Verdana" panose="020B0604030504040204" pitchFamily="34" charset="0"/>
                <a:cs typeface="Verdana" panose="020B0604030504040204" pitchFamily="34" charset="0"/>
              </a:rPr>
              <a:t>India West</a:t>
            </a:r>
          </a:p>
          <a:p>
            <a:pPr algn="ctr" defTabSz="1242208"/>
            <a:r>
              <a:rPr lang="en-US" sz="1122" i="1" spc="-102">
                <a:solidFill>
                  <a:srgbClr val="FFFFFF"/>
                </a:solidFill>
                <a:latin typeface="Verdana" panose="020B0604030504040204" pitchFamily="34" charset="0"/>
                <a:ea typeface="Verdana" panose="020B0604030504040204" pitchFamily="34" charset="0"/>
                <a:cs typeface="Verdana" panose="020B0604030504040204" pitchFamily="34" charset="0"/>
              </a:rPr>
              <a:t>TBD</a:t>
            </a:r>
            <a:endParaRPr lang="en-US" sz="1224" i="1" spc="-102">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104" name="Rectangle 103"/>
          <p:cNvSpPr/>
          <p:nvPr/>
        </p:nvSpPr>
        <p:spPr bwMode="auto">
          <a:xfrm>
            <a:off x="8648021" y="3455633"/>
            <a:ext cx="931238" cy="372748"/>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3174" tIns="93178" rIns="93174" bIns="93186" numCol="1" rtlCol="0" anchor="ctr" anchorCtr="0" compatLnSpc="1">
            <a:prstTxWarp prst="textNoShape">
              <a:avLst/>
            </a:prstTxWarp>
          </a:bodyPr>
          <a:lstStyle/>
          <a:p>
            <a:pPr algn="ctr" defTabSz="1242208"/>
            <a:r>
              <a:rPr lang="en-US" sz="1224" spc="-102">
                <a:solidFill>
                  <a:srgbClr val="FFFFFF"/>
                </a:solidFill>
                <a:latin typeface="Verdana" panose="020B0604030504040204" pitchFamily="34" charset="0"/>
                <a:ea typeface="Verdana" panose="020B0604030504040204" pitchFamily="34" charset="0"/>
                <a:cs typeface="Verdana" panose="020B0604030504040204" pitchFamily="34" charset="0"/>
              </a:rPr>
              <a:t>India East</a:t>
            </a:r>
          </a:p>
          <a:p>
            <a:pPr algn="ctr" defTabSz="1242208"/>
            <a:r>
              <a:rPr lang="en-US" sz="1122" i="1" spc="-102">
                <a:solidFill>
                  <a:srgbClr val="FFFFFF"/>
                </a:solidFill>
                <a:latin typeface="Verdana" panose="020B0604030504040204" pitchFamily="34" charset="0"/>
                <a:ea typeface="Verdana" panose="020B0604030504040204" pitchFamily="34" charset="0"/>
                <a:cs typeface="Verdana" panose="020B0604030504040204" pitchFamily="34" charset="0"/>
              </a:rPr>
              <a:t>TBD</a:t>
            </a:r>
            <a:endParaRPr lang="en-US" sz="1224" i="1" spc="-102">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05" name="Straight Connector 104"/>
          <p:cNvCxnSpPr/>
          <p:nvPr/>
        </p:nvCxnSpPr>
        <p:spPr>
          <a:xfrm>
            <a:off x="9477744" y="3299022"/>
            <a:ext cx="568964" cy="343043"/>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8838258" y="3773586"/>
            <a:ext cx="6501" cy="181109"/>
          </a:xfrm>
          <a:prstGeom prst="line">
            <a:avLst/>
          </a:prstGeom>
          <a:ln>
            <a:solidFill>
              <a:srgbClr val="7FBA00"/>
            </a:solidFill>
            <a:tailEnd type="oval" w="lg" len="lg"/>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bwMode="auto">
          <a:xfrm>
            <a:off x="10130253" y="4010844"/>
            <a:ext cx="931238" cy="372748"/>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3174" tIns="93178" rIns="93174" bIns="93186" numCol="1" rtlCol="0" anchor="ctr" anchorCtr="0" compatLnSpc="1">
            <a:prstTxWarp prst="textNoShape">
              <a:avLst/>
            </a:prstTxWarp>
          </a:bodyPr>
          <a:lstStyle/>
          <a:p>
            <a:pPr algn="ctr" defTabSz="1242208"/>
            <a:r>
              <a:rPr lang="en-US" sz="1224" spc="-102">
                <a:solidFill>
                  <a:srgbClr val="FFFFFF"/>
                </a:solidFill>
                <a:latin typeface="Verdana" panose="020B0604030504040204" pitchFamily="34" charset="0"/>
                <a:ea typeface="Verdana" panose="020B0604030504040204" pitchFamily="34" charset="0"/>
                <a:cs typeface="Verdana" panose="020B0604030504040204" pitchFamily="34" charset="0"/>
              </a:rPr>
              <a:t>East Asia</a:t>
            </a:r>
          </a:p>
          <a:p>
            <a:pPr algn="ctr" defTabSz="1242208"/>
            <a:r>
              <a:rPr lang="en-US" sz="1122" i="1" spc="-102">
                <a:solidFill>
                  <a:srgbClr val="FFFFFF"/>
                </a:solidFill>
                <a:latin typeface="Verdana" panose="020B0604030504040204" pitchFamily="34" charset="0"/>
                <a:ea typeface="Verdana" panose="020B0604030504040204" pitchFamily="34" charset="0"/>
                <a:cs typeface="Verdana" panose="020B0604030504040204" pitchFamily="34" charset="0"/>
              </a:rPr>
              <a:t>Hong Kong</a:t>
            </a:r>
          </a:p>
        </p:txBody>
      </p:sp>
      <p:pic>
        <p:nvPicPr>
          <p:cNvPr id="111" name="Picture 1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99427" y="3508620"/>
            <a:ext cx="865749" cy="831576"/>
          </a:xfrm>
          <a:prstGeom prst="rect">
            <a:avLst/>
          </a:prstGeom>
          <a:effectLst>
            <a:outerShdw blurRad="63500" sx="102000" sy="102000" algn="ctr" rotWithShape="0">
              <a:prstClr val="black">
                <a:alpha val="40000"/>
              </a:prstClr>
            </a:outerShdw>
          </a:effectLst>
        </p:spPr>
      </p:pic>
      <p:cxnSp>
        <p:nvCxnSpPr>
          <p:cNvPr id="112" name="Straight Connector 111"/>
          <p:cNvCxnSpPr/>
          <p:nvPr/>
        </p:nvCxnSpPr>
        <p:spPr>
          <a:xfrm flipH="1" flipV="1">
            <a:off x="9834664" y="3928550"/>
            <a:ext cx="321798" cy="304055"/>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bwMode="auto">
          <a:xfrm>
            <a:off x="8142971" y="4536123"/>
            <a:ext cx="931238" cy="372748"/>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3174" tIns="93178" rIns="93174" bIns="93186" numCol="1" rtlCol="0" anchor="ctr" anchorCtr="0" compatLnSpc="1">
            <a:prstTxWarp prst="textNoShape">
              <a:avLst/>
            </a:prstTxWarp>
          </a:bodyPr>
          <a:lstStyle/>
          <a:p>
            <a:pPr algn="ctr" defTabSz="1242208"/>
            <a:r>
              <a:rPr lang="en-US" sz="1224" spc="-102">
                <a:solidFill>
                  <a:srgbClr val="FFFFFF"/>
                </a:solidFill>
                <a:latin typeface="Verdana" panose="020B0604030504040204" pitchFamily="34" charset="0"/>
                <a:ea typeface="Verdana" panose="020B0604030504040204" pitchFamily="34" charset="0"/>
                <a:cs typeface="Verdana" panose="020B0604030504040204" pitchFamily="34" charset="0"/>
              </a:rPr>
              <a:t>SE Asia</a:t>
            </a:r>
          </a:p>
          <a:p>
            <a:pPr algn="ctr" defTabSz="1242208"/>
            <a:r>
              <a:rPr lang="en-US" sz="1122" i="1" spc="-102">
                <a:solidFill>
                  <a:srgbClr val="FFFFFF"/>
                </a:solidFill>
                <a:latin typeface="Verdana" panose="020B0604030504040204" pitchFamily="34" charset="0"/>
                <a:ea typeface="Verdana" panose="020B0604030504040204" pitchFamily="34" charset="0"/>
                <a:cs typeface="Verdana" panose="020B0604030504040204" pitchFamily="34" charset="0"/>
              </a:rPr>
              <a:t>Singapore</a:t>
            </a:r>
            <a:endParaRPr lang="en-US" sz="1224" i="1" spc="-102">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14" name="Straight Connector 113"/>
          <p:cNvCxnSpPr>
            <a:stCxn id="113" idx="3"/>
          </p:cNvCxnSpPr>
          <p:nvPr/>
        </p:nvCxnSpPr>
        <p:spPr>
          <a:xfrm flipV="1">
            <a:off x="9074208" y="4574192"/>
            <a:ext cx="429045" cy="148307"/>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10301410" y="5828725"/>
            <a:ext cx="622738" cy="100891"/>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bwMode="auto">
          <a:xfrm>
            <a:off x="9157612" y="5621172"/>
            <a:ext cx="1205711" cy="372748"/>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3174" tIns="93178" rIns="93174" bIns="93186" numCol="1" rtlCol="0" anchor="ctr" anchorCtr="0" compatLnSpc="1">
            <a:prstTxWarp prst="textNoShape">
              <a:avLst/>
            </a:prstTxWarp>
          </a:bodyPr>
          <a:lstStyle/>
          <a:p>
            <a:pPr algn="ctr" defTabSz="1242208"/>
            <a:r>
              <a:rPr lang="en-US" sz="1224" spc="-102">
                <a:solidFill>
                  <a:srgbClr val="FFFFFF"/>
                </a:solidFill>
                <a:latin typeface="Verdana" panose="020B0604030504040204" pitchFamily="34" charset="0"/>
                <a:ea typeface="Verdana" panose="020B0604030504040204" pitchFamily="34" charset="0"/>
                <a:cs typeface="Verdana" panose="020B0604030504040204" pitchFamily="34" charset="0"/>
              </a:rPr>
              <a:t>Australia  West</a:t>
            </a:r>
          </a:p>
          <a:p>
            <a:pPr algn="ctr" defTabSz="1242208"/>
            <a:r>
              <a:rPr lang="en-US" sz="1122" i="1" spc="-102">
                <a:solidFill>
                  <a:srgbClr val="FFFFFF"/>
                </a:solidFill>
                <a:latin typeface="Verdana" panose="020B0604030504040204" pitchFamily="34" charset="0"/>
                <a:ea typeface="Verdana" panose="020B0604030504040204" pitchFamily="34" charset="0"/>
                <a:cs typeface="Verdana" panose="020B0604030504040204" pitchFamily="34" charset="0"/>
              </a:rPr>
              <a:t>Melbourne</a:t>
            </a:r>
            <a:endParaRPr lang="en-US" sz="1224" i="1" spc="-102">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22" name="Straight Connector 121"/>
          <p:cNvCxnSpPr>
            <a:stCxn id="119" idx="2"/>
          </p:cNvCxnSpPr>
          <p:nvPr/>
        </p:nvCxnSpPr>
        <p:spPr>
          <a:xfrm flipH="1">
            <a:off x="11143521" y="5427238"/>
            <a:ext cx="282841" cy="369391"/>
          </a:xfrm>
          <a:prstGeom prst="line">
            <a:avLst/>
          </a:prstGeom>
          <a:ln>
            <a:solidFill>
              <a:schemeClr val="tx2"/>
            </a:solidFill>
            <a:tailEnd type="oval" w="lg" len="lg"/>
          </a:ln>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bwMode="auto">
          <a:xfrm>
            <a:off x="10858527" y="5054490"/>
            <a:ext cx="1135671" cy="372748"/>
          </a:xfrm>
          <a:prstGeom prst="rect">
            <a:avLst/>
          </a:prstGeom>
          <a:solidFill>
            <a:srgbClr val="0071BC"/>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3174" tIns="93178" rIns="93174" bIns="93186" numCol="1" rtlCol="0" anchor="ctr" anchorCtr="0" compatLnSpc="1">
            <a:prstTxWarp prst="textNoShape">
              <a:avLst/>
            </a:prstTxWarp>
          </a:bodyPr>
          <a:lstStyle/>
          <a:p>
            <a:pPr algn="ctr" defTabSz="1242208"/>
            <a:r>
              <a:rPr lang="en-US" sz="1224" spc="-102">
                <a:solidFill>
                  <a:srgbClr val="FFFFFF"/>
                </a:solidFill>
                <a:latin typeface="Verdana" panose="020B0604030504040204" pitchFamily="34" charset="0"/>
                <a:ea typeface="Verdana" panose="020B0604030504040204" pitchFamily="34" charset="0"/>
                <a:cs typeface="Verdana" panose="020B0604030504040204" pitchFamily="34" charset="0"/>
              </a:rPr>
              <a:t>Australia  East</a:t>
            </a:r>
          </a:p>
          <a:p>
            <a:pPr algn="ctr" defTabSz="1242208"/>
            <a:r>
              <a:rPr lang="en-US" sz="1122" i="1" spc="-102">
                <a:solidFill>
                  <a:srgbClr val="FFFFFF"/>
                </a:solidFill>
                <a:latin typeface="Verdana" panose="020B0604030504040204" pitchFamily="34" charset="0"/>
                <a:ea typeface="Verdana" panose="020B0604030504040204" pitchFamily="34" charset="0"/>
                <a:cs typeface="Verdana" panose="020B0604030504040204" pitchFamily="34" charset="0"/>
              </a:rPr>
              <a:t>Sydney</a:t>
            </a:r>
            <a:endParaRPr lang="en-US" sz="1224" i="1" spc="-102">
              <a:solidFill>
                <a:srgbClr val="FFFFFF"/>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p:cNvSpPr/>
          <p:nvPr/>
        </p:nvSpPr>
        <p:spPr>
          <a:xfrm>
            <a:off x="8901986" y="6618399"/>
            <a:ext cx="2189215" cy="350235"/>
          </a:xfrm>
          <a:prstGeom prst="rect">
            <a:avLst/>
          </a:prstGeom>
        </p:spPr>
        <p:txBody>
          <a:bodyPr wrap="none">
            <a:spAutoFit/>
          </a:bodyPr>
          <a:lstStyle/>
          <a:p>
            <a:pPr marL="0" lvl="1" defTabSz="931879">
              <a:buSzPct val="100000"/>
            </a:pPr>
            <a:r>
              <a:rPr lang="en-US" sz="1632" spc="-30">
                <a:solidFill>
                  <a:srgbClr val="505050"/>
                </a:solidFill>
                <a:latin typeface="Segoe UI Light" panose="020B0502040204020203" pitchFamily="34" charset="0"/>
                <a:cs typeface="Segoe UI Light" panose="020B0502040204020203" pitchFamily="34" charset="0"/>
              </a:rPr>
              <a:t>* Operated by 21Vianet</a:t>
            </a:r>
          </a:p>
        </p:txBody>
      </p:sp>
    </p:spTree>
    <p:extLst>
      <p:ext uri="{BB962C8B-B14F-4D97-AF65-F5344CB8AC3E}">
        <p14:creationId xmlns:p14="http://schemas.microsoft.com/office/powerpoint/2010/main" val="2536808664"/>
      </p:ext>
    </p:extLst>
  </p:cSld>
  <p:clrMapOvr>
    <a:masterClrMapping/>
  </p:clrMapOvr>
  <p:transition spd="slow">
    <p:push dir="u"/>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87" y="1212849"/>
            <a:ext cx="11885514" cy="2523768"/>
          </a:xfrm>
        </p:spPr>
        <p:txBody>
          <a:bodyPr/>
          <a:lstStyle/>
          <a:p>
            <a:pPr marL="0" indent="0">
              <a:buNone/>
            </a:pPr>
            <a:r>
              <a:rPr lang="en-US" sz="4000"/>
              <a:t>For this walkthrough we will be using the simple virtual machine template from:</a:t>
            </a:r>
          </a:p>
          <a:p>
            <a:pPr marL="0" indent="0">
              <a:buNone/>
            </a:pPr>
            <a:r>
              <a:rPr lang="en-US" sz="4000" u="sng">
                <a:hlinkClick r:id="rId2"/>
              </a:rPr>
              <a:t>https://github.com/Azure/azure-quickstart-templates/tree/master/101-simple-windows-vm</a:t>
            </a:r>
            <a:endParaRPr lang="en-US" sz="4000"/>
          </a:p>
        </p:txBody>
      </p:sp>
      <p:sp>
        <p:nvSpPr>
          <p:cNvPr id="3" name="Title 2"/>
          <p:cNvSpPr>
            <a:spLocks noGrp="1"/>
          </p:cNvSpPr>
          <p:nvPr>
            <p:ph type="title"/>
          </p:nvPr>
        </p:nvSpPr>
        <p:spPr/>
        <p:txBody>
          <a:bodyPr/>
          <a:lstStyle/>
          <a:p>
            <a:r>
              <a:rPr lang="en-US"/>
              <a:t>Download the Azure Template</a:t>
            </a:r>
          </a:p>
        </p:txBody>
      </p:sp>
    </p:spTree>
    <p:extLst>
      <p:ext uri="{BB962C8B-B14F-4D97-AF65-F5344CB8AC3E}">
        <p14:creationId xmlns:p14="http://schemas.microsoft.com/office/powerpoint/2010/main" val="2170773413"/>
      </p:ext>
    </p:extLst>
  </p:cSld>
  <p:clrMapOvr>
    <a:masterClrMapping/>
  </p:clrMapOvr>
  <p:transition>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87" y="1212849"/>
            <a:ext cx="11885514" cy="849463"/>
          </a:xfrm>
        </p:spPr>
        <p:txBody>
          <a:bodyPr/>
          <a:lstStyle/>
          <a:p>
            <a:pPr marL="0" indent="0">
              <a:buNone/>
            </a:pPr>
            <a:r>
              <a:rPr lang="en-US"/>
              <a:t>Open the </a:t>
            </a:r>
            <a:r>
              <a:rPr lang="en-US" err="1"/>
              <a:t>azuredeploy.json</a:t>
            </a:r>
            <a:r>
              <a:rPr lang="en-US"/>
              <a:t> file</a:t>
            </a:r>
          </a:p>
        </p:txBody>
      </p:sp>
      <p:sp>
        <p:nvSpPr>
          <p:cNvPr id="3" name="Title 2"/>
          <p:cNvSpPr>
            <a:spLocks noGrp="1"/>
          </p:cNvSpPr>
          <p:nvPr>
            <p:ph type="title"/>
          </p:nvPr>
        </p:nvSpPr>
        <p:spPr/>
        <p:txBody>
          <a:bodyPr/>
          <a:lstStyle/>
          <a:p>
            <a:r>
              <a:rPr lang="en-US"/>
              <a:t>Edit the Template Variables</a:t>
            </a:r>
          </a:p>
        </p:txBody>
      </p:sp>
      <p:sp>
        <p:nvSpPr>
          <p:cNvPr id="6" name="Rectangle 5"/>
          <p:cNvSpPr/>
          <p:nvPr/>
        </p:nvSpPr>
        <p:spPr>
          <a:xfrm>
            <a:off x="1865295" y="2211623"/>
            <a:ext cx="8497053" cy="4154984"/>
          </a:xfrm>
          <a:prstGeom prst="rect">
            <a:avLst/>
          </a:prstGeom>
        </p:spPr>
        <p:txBody>
          <a:bodyPr wrap="square">
            <a:spAutoFit/>
          </a:bodyPr>
          <a:lstStyle/>
          <a:p>
            <a:r>
              <a:rPr lang="en-US" sz="2400"/>
              <a:t> "variables": { </a:t>
            </a:r>
          </a:p>
          <a:p>
            <a:r>
              <a:rPr lang="en-US" sz="2400"/>
              <a:t>       "location": “</a:t>
            </a:r>
            <a:r>
              <a:rPr lang="en-US" sz="2400">
                <a:solidFill>
                  <a:srgbClr val="0070C0"/>
                </a:solidFill>
              </a:rPr>
              <a:t>East US</a:t>
            </a:r>
            <a:r>
              <a:rPr lang="en-US" sz="2400"/>
              <a:t>",</a:t>
            </a:r>
          </a:p>
          <a:p>
            <a:r>
              <a:rPr lang="en-US" sz="2400"/>
              <a:t>        "</a:t>
            </a:r>
            <a:r>
              <a:rPr lang="en-US" sz="2400" err="1"/>
              <a:t>imagePublisher</a:t>
            </a:r>
            <a:r>
              <a:rPr lang="en-US" sz="2400"/>
              <a:t>": "</a:t>
            </a:r>
            <a:r>
              <a:rPr lang="en-US" sz="2400" err="1"/>
              <a:t>MicrosoftWindowsServer</a:t>
            </a:r>
            <a:r>
              <a:rPr lang="en-US" sz="2400"/>
              <a:t>",</a:t>
            </a:r>
          </a:p>
          <a:p>
            <a:r>
              <a:rPr lang="en-US" sz="2400"/>
              <a:t>        "</a:t>
            </a:r>
            <a:r>
              <a:rPr lang="en-US" sz="2400" err="1"/>
              <a:t>imageOffer</a:t>
            </a:r>
            <a:r>
              <a:rPr lang="en-US" sz="2400"/>
              <a:t>": "</a:t>
            </a:r>
            <a:r>
              <a:rPr lang="en-US" sz="2400" err="1"/>
              <a:t>WindowsServer</a:t>
            </a:r>
            <a:r>
              <a:rPr lang="en-US" sz="2400"/>
              <a:t>",</a:t>
            </a:r>
          </a:p>
          <a:p>
            <a:r>
              <a:rPr lang="en-US" sz="2400"/>
              <a:t>        "</a:t>
            </a:r>
            <a:r>
              <a:rPr lang="en-US" sz="2400" err="1"/>
              <a:t>OSDiskName</a:t>
            </a:r>
            <a:r>
              <a:rPr lang="en-US" sz="2400"/>
              <a:t>": "</a:t>
            </a:r>
            <a:r>
              <a:rPr lang="en-US" sz="2400" err="1"/>
              <a:t>osdiskforwindowssimple</a:t>
            </a:r>
            <a:r>
              <a:rPr lang="en-US" sz="2400"/>
              <a:t>",</a:t>
            </a:r>
          </a:p>
          <a:p>
            <a:r>
              <a:rPr lang="en-US" sz="2400"/>
              <a:t>        "</a:t>
            </a:r>
            <a:r>
              <a:rPr lang="en-US" sz="2400" err="1"/>
              <a:t>nicName</a:t>
            </a:r>
            <a:r>
              <a:rPr lang="en-US" sz="2400"/>
              <a:t>": "</a:t>
            </a:r>
            <a:r>
              <a:rPr lang="en-US" sz="2400" err="1"/>
              <a:t>myVMNic</a:t>
            </a:r>
            <a:r>
              <a:rPr lang="en-US" sz="2400"/>
              <a:t>",</a:t>
            </a:r>
          </a:p>
          <a:p>
            <a:r>
              <a:rPr lang="en-US" sz="2400"/>
              <a:t>        "</a:t>
            </a:r>
            <a:r>
              <a:rPr lang="en-US" sz="2400" err="1"/>
              <a:t>addressPrefix</a:t>
            </a:r>
            <a:r>
              <a:rPr lang="en-US" sz="2400"/>
              <a:t>": "10.0.0.0/16",</a:t>
            </a:r>
          </a:p>
          <a:p>
            <a:r>
              <a:rPr lang="en-US" sz="2400"/>
              <a:t>        "</a:t>
            </a:r>
            <a:r>
              <a:rPr lang="en-US" sz="2400" err="1"/>
              <a:t>subnetName</a:t>
            </a:r>
            <a:r>
              <a:rPr lang="en-US" sz="2400"/>
              <a:t>": "Subnet",</a:t>
            </a:r>
          </a:p>
          <a:p>
            <a:r>
              <a:rPr lang="en-US" sz="2400"/>
              <a:t>        "</a:t>
            </a:r>
            <a:r>
              <a:rPr lang="en-US" sz="2400" err="1"/>
              <a:t>subnetPrefix</a:t>
            </a:r>
            <a:r>
              <a:rPr lang="en-US" sz="2400"/>
              <a:t>": "10.0.0.0/24",</a:t>
            </a:r>
          </a:p>
          <a:p>
            <a:r>
              <a:rPr lang="en-US" sz="2400"/>
              <a:t>        …</a:t>
            </a:r>
          </a:p>
          <a:p>
            <a:r>
              <a:rPr lang="en-US" sz="2400"/>
              <a:t> },</a:t>
            </a:r>
          </a:p>
        </p:txBody>
      </p:sp>
    </p:spTree>
    <p:extLst>
      <p:ext uri="{BB962C8B-B14F-4D97-AF65-F5344CB8AC3E}">
        <p14:creationId xmlns:p14="http://schemas.microsoft.com/office/powerpoint/2010/main" val="3731839288"/>
      </p:ext>
    </p:extLst>
  </p:cSld>
  <p:clrMapOvr>
    <a:masterClrMapping/>
  </p:clrMapOvr>
  <p:transition>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87" y="1212850"/>
            <a:ext cx="11885514" cy="849463"/>
          </a:xfrm>
        </p:spPr>
        <p:txBody>
          <a:bodyPr/>
          <a:lstStyle/>
          <a:p>
            <a:pPr marL="0" indent="0">
              <a:buNone/>
            </a:pPr>
            <a:r>
              <a:rPr lang="en-US"/>
              <a:t>Open the </a:t>
            </a:r>
            <a:r>
              <a:rPr lang="en-US" err="1"/>
              <a:t>azuredeploy.parameters.json</a:t>
            </a:r>
            <a:r>
              <a:rPr lang="en-US"/>
              <a:t> file</a:t>
            </a:r>
          </a:p>
        </p:txBody>
      </p:sp>
      <p:sp>
        <p:nvSpPr>
          <p:cNvPr id="3" name="Title 2"/>
          <p:cNvSpPr>
            <a:spLocks noGrp="1"/>
          </p:cNvSpPr>
          <p:nvPr>
            <p:ph type="title"/>
          </p:nvPr>
        </p:nvSpPr>
        <p:spPr/>
        <p:txBody>
          <a:bodyPr/>
          <a:lstStyle/>
          <a:p>
            <a:r>
              <a:rPr lang="en-US"/>
              <a:t>Edit the Template Parameters File</a:t>
            </a:r>
          </a:p>
        </p:txBody>
      </p:sp>
      <p:sp>
        <p:nvSpPr>
          <p:cNvPr id="4" name="Rectangle 3"/>
          <p:cNvSpPr/>
          <p:nvPr/>
        </p:nvSpPr>
        <p:spPr>
          <a:xfrm>
            <a:off x="725446" y="1927745"/>
            <a:ext cx="11294863" cy="4989507"/>
          </a:xfrm>
          <a:prstGeom prst="rect">
            <a:avLst/>
          </a:prstGeom>
        </p:spPr>
        <p:txBody>
          <a:bodyPr wrap="square">
            <a:spAutoFit/>
          </a:bodyPr>
          <a:lstStyle/>
          <a:p>
            <a:r>
              <a:rPr lang="en-US" sz="2400"/>
              <a:t> "parameters": { </a:t>
            </a:r>
          </a:p>
          <a:p>
            <a:r>
              <a:rPr lang="en-US" sz="2400"/>
              <a:t>       "</a:t>
            </a:r>
            <a:r>
              <a:rPr lang="en-US" sz="2400" err="1"/>
              <a:t>newStorageAccountName</a:t>
            </a:r>
            <a:r>
              <a:rPr lang="en-US" sz="2400"/>
              <a:t>": {</a:t>
            </a:r>
          </a:p>
          <a:p>
            <a:r>
              <a:rPr lang="en-US" sz="2400"/>
              <a:t>            "value": “myvmstorage001“</a:t>
            </a:r>
          </a:p>
          <a:p>
            <a:r>
              <a:rPr lang="en-US" sz="2400"/>
              <a:t>        },</a:t>
            </a:r>
          </a:p>
          <a:p>
            <a:r>
              <a:rPr lang="en-US" sz="2400"/>
              <a:t>        "</a:t>
            </a:r>
            <a:r>
              <a:rPr lang="en-US" sz="2400" err="1"/>
              <a:t>adminUsername</a:t>
            </a:r>
            <a:r>
              <a:rPr lang="en-US" sz="2400"/>
              <a:t>": {</a:t>
            </a:r>
          </a:p>
          <a:p>
            <a:r>
              <a:rPr lang="en-US" sz="2400"/>
              <a:t>            "value": "</a:t>
            </a:r>
            <a:r>
              <a:rPr lang="en-US" sz="2400" err="1"/>
              <a:t>myadmin</a:t>
            </a:r>
            <a:r>
              <a:rPr lang="en-US" sz="2400"/>
              <a:t>“</a:t>
            </a:r>
          </a:p>
          <a:p>
            <a:r>
              <a:rPr lang="en-US" sz="2400"/>
              <a:t>        },</a:t>
            </a:r>
          </a:p>
          <a:p>
            <a:r>
              <a:rPr lang="en-US" sz="2400"/>
              <a:t>        "</a:t>
            </a:r>
            <a:r>
              <a:rPr lang="en-US" sz="2400" err="1"/>
              <a:t>adminPassword</a:t>
            </a:r>
            <a:r>
              <a:rPr lang="en-US" sz="2400"/>
              <a:t>": {</a:t>
            </a:r>
          </a:p>
          <a:p>
            <a:r>
              <a:rPr lang="en-US" sz="2400"/>
              <a:t>            "value": "Password!1“</a:t>
            </a:r>
          </a:p>
          <a:p>
            <a:r>
              <a:rPr lang="en-US" sz="2400"/>
              <a:t>        },</a:t>
            </a:r>
          </a:p>
          <a:p>
            <a:r>
              <a:rPr lang="en-US" sz="2400"/>
              <a:t>        "</a:t>
            </a:r>
            <a:r>
              <a:rPr lang="en-US" sz="2400" err="1"/>
              <a:t>dnsNameForPublicIP</a:t>
            </a:r>
            <a:r>
              <a:rPr lang="en-US" sz="2400"/>
              <a:t>": {</a:t>
            </a:r>
          </a:p>
          <a:p>
            <a:r>
              <a:rPr lang="en-US" sz="2400"/>
              <a:t>            "value": “myvm01"       </a:t>
            </a:r>
          </a:p>
          <a:p>
            <a:r>
              <a:rPr lang="en-US" sz="2400"/>
              <a:t> }   }</a:t>
            </a:r>
          </a:p>
        </p:txBody>
      </p:sp>
    </p:spTree>
    <p:extLst>
      <p:ext uri="{BB962C8B-B14F-4D97-AF65-F5344CB8AC3E}">
        <p14:creationId xmlns:p14="http://schemas.microsoft.com/office/powerpoint/2010/main" val="2591316131"/>
      </p:ext>
    </p:extLst>
  </p:cSld>
  <p:clrMapOvr>
    <a:masterClrMapping/>
  </p:clrMapOvr>
  <p:transition>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87" y="1212849"/>
            <a:ext cx="11885514" cy="5164491"/>
          </a:xfrm>
        </p:spPr>
        <p:txBody>
          <a:bodyPr/>
          <a:lstStyle/>
          <a:p>
            <a:pPr marL="0" indent="0">
              <a:buNone/>
            </a:pPr>
            <a:r>
              <a:rPr lang="en-US" sz="4400"/>
              <a:t>Customer Context:</a:t>
            </a:r>
          </a:p>
          <a:p>
            <a:pPr marL="342877" lvl="1" indent="0">
              <a:lnSpc>
                <a:spcPct val="100000"/>
              </a:lnSpc>
              <a:buNone/>
            </a:pPr>
            <a:r>
              <a:rPr lang="en-US" sz="2800"/>
              <a:t>PS C:\&gt; Switch-</a:t>
            </a:r>
            <a:r>
              <a:rPr lang="en-US" sz="2800" err="1"/>
              <a:t>AzureMode</a:t>
            </a:r>
            <a:r>
              <a:rPr lang="en-US" sz="2800"/>
              <a:t> -Name </a:t>
            </a:r>
            <a:r>
              <a:rPr lang="en-US" sz="2800" err="1"/>
              <a:t>AzureResourceManager</a:t>
            </a:r>
            <a:endParaRPr lang="en-US" sz="2800"/>
          </a:p>
          <a:p>
            <a:pPr marL="342877" lvl="1" indent="0">
              <a:lnSpc>
                <a:spcPct val="100000"/>
              </a:lnSpc>
              <a:buNone/>
            </a:pPr>
            <a:r>
              <a:rPr lang="en-US" sz="2800"/>
              <a:t>PS C:\&gt; Add-</a:t>
            </a:r>
            <a:r>
              <a:rPr lang="en-US" sz="2800" err="1"/>
              <a:t>AzureAccount</a:t>
            </a:r>
            <a:r>
              <a:rPr lang="en-US" sz="2800"/>
              <a:t> -Tenant &lt;customer domain&gt;</a:t>
            </a:r>
          </a:p>
          <a:p>
            <a:pPr marL="0" indent="0">
              <a:buNone/>
            </a:pPr>
            <a:r>
              <a:rPr lang="en-US" sz="4400"/>
              <a:t>New Resource Group:</a:t>
            </a:r>
          </a:p>
          <a:p>
            <a:pPr marL="384274" indent="0">
              <a:buNone/>
            </a:pPr>
            <a:r>
              <a:rPr lang="en-US" sz="2000">
                <a:latin typeface="+mn-lt"/>
              </a:rPr>
              <a:t>PS C:\&gt; New-</a:t>
            </a:r>
            <a:r>
              <a:rPr lang="en-US" sz="2000" err="1">
                <a:latin typeface="+mn-lt"/>
              </a:rPr>
              <a:t>AzureResourceGroup</a:t>
            </a:r>
            <a:r>
              <a:rPr lang="en-US" sz="2000">
                <a:latin typeface="+mn-lt"/>
              </a:rPr>
              <a:t> -Name "</a:t>
            </a:r>
            <a:r>
              <a:rPr lang="en-US" sz="2000" err="1">
                <a:latin typeface="+mn-lt"/>
              </a:rPr>
              <a:t>MyTenantRG</a:t>
            </a:r>
            <a:r>
              <a:rPr lang="en-US" sz="2000">
                <a:latin typeface="+mn-lt"/>
              </a:rPr>
              <a:t>" -Location "East US"</a:t>
            </a:r>
          </a:p>
          <a:p>
            <a:pPr marL="0" indent="0">
              <a:buNone/>
            </a:pPr>
            <a:r>
              <a:rPr lang="en-US" sz="4400"/>
              <a:t>Deploy the Template: </a:t>
            </a:r>
          </a:p>
          <a:p>
            <a:pPr marL="384274" indent="0">
              <a:buNone/>
            </a:pPr>
            <a:r>
              <a:rPr lang="en-US" sz="2000">
                <a:latin typeface="+mn-lt"/>
              </a:rPr>
              <a:t>PS C:\&gt; New-</a:t>
            </a:r>
            <a:r>
              <a:rPr lang="en-US" sz="2000" err="1">
                <a:latin typeface="+mn-lt"/>
              </a:rPr>
              <a:t>AzureResourceGroupDeployment</a:t>
            </a:r>
            <a:r>
              <a:rPr lang="en-US" sz="2000">
                <a:latin typeface="+mn-lt"/>
              </a:rPr>
              <a:t> -Name "MyVMDeployment1" </a:t>
            </a:r>
            <a:br>
              <a:rPr lang="en-US" sz="2000">
                <a:latin typeface="+mn-lt"/>
              </a:rPr>
            </a:br>
            <a:r>
              <a:rPr lang="en-US" sz="2000">
                <a:latin typeface="+mn-lt"/>
              </a:rPr>
              <a:t>-</a:t>
            </a:r>
            <a:r>
              <a:rPr lang="en-US" sz="2000" err="1">
                <a:latin typeface="+mn-lt"/>
              </a:rPr>
              <a:t>ResourceGroupName</a:t>
            </a:r>
            <a:r>
              <a:rPr lang="en-US" sz="2000">
                <a:latin typeface="+mn-lt"/>
              </a:rPr>
              <a:t> "</a:t>
            </a:r>
            <a:r>
              <a:rPr lang="en-US" sz="2000" err="1">
                <a:latin typeface="+mn-lt"/>
              </a:rPr>
              <a:t>MyTenantRG</a:t>
            </a:r>
            <a:r>
              <a:rPr lang="en-US" sz="2000">
                <a:latin typeface="+mn-lt"/>
              </a:rPr>
              <a:t>" </a:t>
            </a:r>
            <a:br>
              <a:rPr lang="en-US" sz="2000">
                <a:latin typeface="+mn-lt"/>
              </a:rPr>
            </a:br>
            <a:r>
              <a:rPr lang="en-US" sz="2000">
                <a:latin typeface="+mn-lt"/>
              </a:rPr>
              <a:t>-</a:t>
            </a:r>
            <a:r>
              <a:rPr lang="en-US" sz="2000" err="1">
                <a:latin typeface="+mn-lt"/>
              </a:rPr>
              <a:t>TemplateFile</a:t>
            </a:r>
            <a:r>
              <a:rPr lang="en-US" sz="2000">
                <a:latin typeface="+mn-lt"/>
              </a:rPr>
              <a:t> c:\ARMTemplates\101-simple-windows-vm\azuredeploy.json </a:t>
            </a:r>
            <a:br>
              <a:rPr lang="en-US" sz="2000">
                <a:latin typeface="+mn-lt"/>
              </a:rPr>
            </a:br>
            <a:r>
              <a:rPr lang="en-US" sz="2000">
                <a:latin typeface="+mn-lt"/>
              </a:rPr>
              <a:t>-</a:t>
            </a:r>
            <a:r>
              <a:rPr lang="en-US" sz="2000" err="1">
                <a:latin typeface="+mn-lt"/>
              </a:rPr>
              <a:t>TemplateParameterFile</a:t>
            </a:r>
            <a:r>
              <a:rPr lang="en-US" sz="2000">
                <a:latin typeface="+mn-lt"/>
              </a:rPr>
              <a:t> c:\ARMTemplates\101-simple-windows-vm\azuredeploy.parameters.json</a:t>
            </a:r>
          </a:p>
          <a:p>
            <a:pPr marL="384274" indent="0">
              <a:buNone/>
            </a:pPr>
            <a:endParaRPr lang="en-US" sz="2000">
              <a:latin typeface="+mn-lt"/>
            </a:endParaRPr>
          </a:p>
        </p:txBody>
      </p:sp>
      <p:sp>
        <p:nvSpPr>
          <p:cNvPr id="3" name="Title 2"/>
          <p:cNvSpPr>
            <a:spLocks noGrp="1"/>
          </p:cNvSpPr>
          <p:nvPr>
            <p:ph type="title"/>
          </p:nvPr>
        </p:nvSpPr>
        <p:spPr/>
        <p:txBody>
          <a:bodyPr/>
          <a:lstStyle/>
          <a:p>
            <a:r>
              <a:rPr lang="en-US" sz="4352"/>
              <a:t>Azure PowerShell</a:t>
            </a:r>
          </a:p>
        </p:txBody>
      </p:sp>
    </p:spTree>
    <p:extLst>
      <p:ext uri="{BB962C8B-B14F-4D97-AF65-F5344CB8AC3E}">
        <p14:creationId xmlns:p14="http://schemas.microsoft.com/office/powerpoint/2010/main" val="55668135"/>
      </p:ext>
    </p:extLst>
  </p:cSld>
  <p:clrMapOvr>
    <a:masterClrMapping/>
  </p:clrMapOvr>
  <p:transition>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Resources</a:t>
            </a:r>
          </a:p>
        </p:txBody>
      </p:sp>
      <p:sp>
        <p:nvSpPr>
          <p:cNvPr id="6" name="Text Placeholder 5"/>
          <p:cNvSpPr>
            <a:spLocks noGrp="1"/>
          </p:cNvSpPr>
          <p:nvPr>
            <p:ph type="body" sz="quarter" idx="10"/>
          </p:nvPr>
        </p:nvSpPr>
        <p:spPr>
          <a:xfrm>
            <a:off x="274688" y="1668463"/>
            <a:ext cx="11885514" cy="4596558"/>
          </a:xfrm>
        </p:spPr>
        <p:txBody>
          <a:bodyPr/>
          <a:lstStyle/>
          <a:p>
            <a:pPr marL="0" indent="0">
              <a:buNone/>
            </a:pPr>
            <a:r>
              <a:rPr lang="en-US" sz="2720"/>
              <a:t>Quick Start Templates</a:t>
            </a:r>
          </a:p>
          <a:p>
            <a:pPr marL="0" indent="0">
              <a:buNone/>
            </a:pPr>
            <a:r>
              <a:rPr lang="en-US" sz="2720" u="sng">
                <a:hlinkClick r:id="rId3"/>
              </a:rPr>
              <a:t>https://github.com/Azure/azure-quickstart-templates</a:t>
            </a:r>
            <a:endParaRPr lang="en-US" sz="2720" u="sng"/>
          </a:p>
          <a:p>
            <a:pPr marL="0" indent="0">
              <a:buNone/>
            </a:pPr>
            <a:endParaRPr lang="en-US" sz="2720"/>
          </a:p>
          <a:p>
            <a:pPr marL="0" indent="0">
              <a:buNone/>
            </a:pPr>
            <a:r>
              <a:rPr lang="en-US" sz="2720"/>
              <a:t>Azure Resource Manager (ARM)</a:t>
            </a:r>
          </a:p>
          <a:p>
            <a:pPr marL="0" indent="0">
              <a:buNone/>
            </a:pPr>
            <a:r>
              <a:rPr lang="en-US" sz="2720" u="sng">
                <a:hlinkClick r:id="rId4"/>
              </a:rPr>
              <a:t>https://azure.microsoft.com/en-us/documentation/articles/resource-group-overview/</a:t>
            </a:r>
            <a:endParaRPr lang="en-US" sz="2720"/>
          </a:p>
          <a:p>
            <a:pPr marL="0" indent="0">
              <a:buNone/>
            </a:pPr>
            <a:endParaRPr lang="en-US" sz="2720"/>
          </a:p>
          <a:p>
            <a:pPr marL="0" indent="0">
              <a:buNone/>
            </a:pPr>
            <a:r>
              <a:rPr lang="en-US" sz="2720"/>
              <a:t>Deploying Azure Templates</a:t>
            </a:r>
          </a:p>
          <a:p>
            <a:pPr marL="0" indent="0">
              <a:buNone/>
            </a:pPr>
            <a:r>
              <a:rPr lang="en-US" sz="2720" u="sng">
                <a:hlinkClick r:id="rId5"/>
              </a:rPr>
              <a:t>https://azure.microsoft.com/en-us/documentation/articles/resource-group-template-deploy/</a:t>
            </a:r>
            <a:endParaRPr lang="en-US" sz="2720"/>
          </a:p>
        </p:txBody>
      </p:sp>
    </p:spTree>
    <p:extLst>
      <p:ext uri="{BB962C8B-B14F-4D97-AF65-F5344CB8AC3E}">
        <p14:creationId xmlns:p14="http://schemas.microsoft.com/office/powerpoint/2010/main" val="11859678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Support</a:t>
            </a:r>
          </a:p>
        </p:txBody>
      </p:sp>
      <p:sp>
        <p:nvSpPr>
          <p:cNvPr id="5" name="Text Placeholder 4"/>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1657742245"/>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a:t>First Line Support for CSP and the APIs</a:t>
            </a:r>
          </a:p>
        </p:txBody>
      </p:sp>
      <p:sp>
        <p:nvSpPr>
          <p:cNvPr id="3" name="Text Placeholder 2"/>
          <p:cNvSpPr>
            <a:spLocks noGrp="1"/>
          </p:cNvSpPr>
          <p:nvPr>
            <p:ph type="body" sz="quarter" idx="10"/>
          </p:nvPr>
        </p:nvSpPr>
        <p:spPr>
          <a:xfrm>
            <a:off x="274604" y="1668464"/>
            <a:ext cx="11885683" cy="5038474"/>
          </a:xfrm>
        </p:spPr>
        <p:txBody>
          <a:bodyPr/>
          <a:lstStyle/>
          <a:p>
            <a:r>
              <a:rPr lang="en-US"/>
              <a:t>For CSP – Yammer Group</a:t>
            </a:r>
          </a:p>
          <a:p>
            <a:pPr marL="398463" indent="0">
              <a:buNone/>
            </a:pPr>
            <a:r>
              <a:rPr lang="en-US" sz="3600">
                <a:hlinkClick r:id="rId2"/>
              </a:rPr>
              <a:t>https://www.yammer.com/cloudpartnercommunity/</a:t>
            </a:r>
            <a:endParaRPr lang="en-US" sz="3600"/>
          </a:p>
          <a:p>
            <a:r>
              <a:rPr lang="en-US"/>
              <a:t>For CREST and Graph APIs – Partner Center API forum:</a:t>
            </a:r>
          </a:p>
          <a:p>
            <a:pPr marL="398463" indent="0">
              <a:buNone/>
            </a:pPr>
            <a:r>
              <a:rPr lang="en-US" sz="3600">
                <a:hlinkClick r:id="rId3"/>
              </a:rPr>
              <a:t>https://social.msdn.microsoft.com/Forums/en-US/home?category=microsoftpartnercenter</a:t>
            </a:r>
            <a:endParaRPr lang="en-US" sz="3600"/>
          </a:p>
          <a:p>
            <a:pPr marL="0" indent="0">
              <a:buNone/>
            </a:pPr>
            <a:endParaRPr lang="en-US"/>
          </a:p>
        </p:txBody>
      </p:sp>
    </p:spTree>
    <p:extLst>
      <p:ext uri="{BB962C8B-B14F-4D97-AF65-F5344CB8AC3E}">
        <p14:creationId xmlns:p14="http://schemas.microsoft.com/office/powerpoint/2010/main" val="17752383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5887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886595" y="2292071"/>
            <a:ext cx="1353411" cy="457142"/>
          </a:xfrm>
          <a:prstGeom prst="rect">
            <a:avLst/>
          </a:prstGeom>
        </p:spPr>
      </p:pic>
      <p:sp>
        <p:nvSpPr>
          <p:cNvPr id="3" name="Title 2"/>
          <p:cNvSpPr>
            <a:spLocks noGrp="1"/>
          </p:cNvSpPr>
          <p:nvPr>
            <p:ph type="title"/>
          </p:nvPr>
        </p:nvSpPr>
        <p:spPr/>
        <p:txBody>
          <a:bodyPr/>
          <a:lstStyle/>
          <a:p>
            <a:r>
              <a:rPr lang="en-US"/>
              <a:t>Azure is Open </a:t>
            </a:r>
          </a:p>
        </p:txBody>
      </p:sp>
      <p:grpSp>
        <p:nvGrpSpPr>
          <p:cNvPr id="9" name="Group 8"/>
          <p:cNvGrpSpPr/>
          <p:nvPr/>
        </p:nvGrpSpPr>
        <p:grpSpPr>
          <a:xfrm>
            <a:off x="514545" y="1565328"/>
            <a:ext cx="11175319" cy="4216820"/>
            <a:chOff x="514610" y="1565082"/>
            <a:chExt cx="11176746" cy="4217358"/>
          </a:xfrm>
        </p:grpSpPr>
        <p:cxnSp>
          <p:nvCxnSpPr>
            <p:cNvPr id="122" name="Straight Connector 121"/>
            <p:cNvCxnSpPr/>
            <p:nvPr/>
          </p:nvCxnSpPr>
          <p:spPr>
            <a:xfrm>
              <a:off x="514610" y="1565082"/>
              <a:ext cx="11176746" cy="0"/>
            </a:xfrm>
            <a:prstGeom prst="line">
              <a:avLst/>
            </a:prstGeom>
            <a:ln w="19050">
              <a:solidFill>
                <a:schemeClr val="bg2">
                  <a:lumMod val="60000"/>
                  <a:lumOff val="40000"/>
                </a:schemeClr>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14610" y="2705984"/>
              <a:ext cx="11176746" cy="0"/>
            </a:xfrm>
            <a:prstGeom prst="line">
              <a:avLst/>
            </a:prstGeom>
            <a:ln w="19050">
              <a:solidFill>
                <a:schemeClr val="bg2">
                  <a:lumMod val="60000"/>
                  <a:lumOff val="40000"/>
                </a:schemeClr>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514610" y="3435499"/>
              <a:ext cx="11176746" cy="0"/>
            </a:xfrm>
            <a:prstGeom prst="line">
              <a:avLst/>
            </a:prstGeom>
            <a:ln w="19050">
              <a:solidFill>
                <a:schemeClr val="bg2">
                  <a:lumMod val="60000"/>
                  <a:lumOff val="40000"/>
                </a:schemeClr>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514610" y="4165012"/>
              <a:ext cx="11176746" cy="0"/>
            </a:xfrm>
            <a:prstGeom prst="line">
              <a:avLst/>
            </a:prstGeom>
            <a:ln w="19050">
              <a:solidFill>
                <a:schemeClr val="bg2">
                  <a:lumMod val="60000"/>
                  <a:lumOff val="40000"/>
                </a:schemeClr>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514610" y="5782440"/>
              <a:ext cx="11176746" cy="0"/>
            </a:xfrm>
            <a:prstGeom prst="line">
              <a:avLst/>
            </a:prstGeom>
            <a:ln w="19050">
              <a:solidFill>
                <a:schemeClr val="bg2">
                  <a:lumMod val="60000"/>
                  <a:lumOff val="40000"/>
                </a:schemeClr>
              </a:solidFill>
              <a:prstDash val="sysDot"/>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514610" y="4894527"/>
              <a:ext cx="11176746" cy="0"/>
            </a:xfrm>
            <a:prstGeom prst="line">
              <a:avLst/>
            </a:prstGeom>
            <a:ln w="19050">
              <a:solidFill>
                <a:schemeClr val="bg2">
                  <a:lumMod val="60000"/>
                  <a:lumOff val="40000"/>
                </a:schemeClr>
              </a:solidFill>
              <a:prstDash val="sysDot"/>
              <a:miter lim="800000"/>
            </a:ln>
          </p:spPr>
          <p:style>
            <a:lnRef idx="1">
              <a:schemeClr val="accent1"/>
            </a:lnRef>
            <a:fillRef idx="0">
              <a:schemeClr val="accent1"/>
            </a:fillRef>
            <a:effectRef idx="0">
              <a:schemeClr val="accent1"/>
            </a:effectRef>
            <a:fontRef idx="minor">
              <a:schemeClr val="tx1"/>
            </a:fontRef>
          </p:style>
        </p:cxnSp>
      </p:grpSp>
      <p:sp>
        <p:nvSpPr>
          <p:cNvPr id="76" name="TextBox 75"/>
          <p:cNvSpPr txBox="1"/>
          <p:nvPr/>
        </p:nvSpPr>
        <p:spPr>
          <a:xfrm>
            <a:off x="7467726" y="3048368"/>
            <a:ext cx="4989193" cy="479868"/>
          </a:xfrm>
          <a:prstGeom prst="rect">
            <a:avLst/>
          </a:prstGeom>
          <a:noFill/>
        </p:spPr>
        <p:txBody>
          <a:bodyPr wrap="square" lIns="182732" tIns="146185" rIns="182732" bIns="146185" rtlCol="0">
            <a:spAutoFit/>
          </a:bodyPr>
          <a:lstStyle>
            <a:defPPr>
              <a:defRPr lang="en-US"/>
            </a:defPPr>
            <a:lvl1pPr algn="ctr" defTabSz="932015">
              <a:defRPr sz="1200">
                <a:gradFill>
                  <a:gsLst>
                    <a:gs pos="1250">
                      <a:schemeClr val="bg2"/>
                    </a:gs>
                    <a:gs pos="100000">
                      <a:schemeClr val="bg2"/>
                    </a:gs>
                  </a:gsLst>
                  <a:lin ang="5400000" scaled="0"/>
                </a:gradFill>
              </a:defRPr>
            </a:lvl1pPr>
          </a:lstStyle>
          <a:p>
            <a:r>
              <a:rPr lang="es-US">
                <a:gradFill>
                  <a:gsLst>
                    <a:gs pos="1250">
                      <a:srgbClr val="00BCF2"/>
                    </a:gs>
                    <a:gs pos="100000">
                      <a:srgbClr val="00BCF2"/>
                    </a:gs>
                  </a:gsLst>
                  <a:lin ang="5400000" scaled="0"/>
                </a:gradFill>
              </a:rPr>
              <a:t>Dozens of .NET and PHP CMS and Web applications</a:t>
            </a:r>
            <a:endParaRPr lang="en-US">
              <a:gradFill>
                <a:gsLst>
                  <a:gs pos="1250">
                    <a:srgbClr val="00BCF2"/>
                  </a:gs>
                  <a:gs pos="100000">
                    <a:srgbClr val="00BCF2"/>
                  </a:gs>
                </a:gsLst>
                <a:lin ang="5400000" scaled="0"/>
              </a:gradFill>
            </a:endParaRPr>
          </a:p>
        </p:txBody>
      </p:sp>
      <p:sp>
        <p:nvSpPr>
          <p:cNvPr id="77" name="TextBox 76"/>
          <p:cNvSpPr txBox="1"/>
          <p:nvPr/>
        </p:nvSpPr>
        <p:spPr>
          <a:xfrm>
            <a:off x="10053131" y="1672243"/>
            <a:ext cx="1459824" cy="479868"/>
          </a:xfrm>
          <a:prstGeom prst="rect">
            <a:avLst/>
          </a:prstGeom>
          <a:noFill/>
        </p:spPr>
        <p:txBody>
          <a:bodyPr wrap="square" lIns="182732" tIns="146185" rIns="182732" bIns="146185" rtlCol="0">
            <a:spAutoFit/>
          </a:bodyPr>
          <a:lstStyle>
            <a:defPPr>
              <a:defRPr lang="en-US"/>
            </a:defPPr>
            <a:lvl1pPr algn="ctr" defTabSz="932015">
              <a:defRPr sz="1200">
                <a:gradFill>
                  <a:gsLst>
                    <a:gs pos="1250">
                      <a:schemeClr val="bg2"/>
                    </a:gs>
                    <a:gs pos="100000">
                      <a:schemeClr val="bg2"/>
                    </a:gs>
                  </a:gsLst>
                  <a:lin ang="5400000" scaled="0"/>
                </a:gradFill>
              </a:defRPr>
            </a:lvl1pPr>
          </a:lstStyle>
          <a:p>
            <a:r>
              <a:rPr lang="es-US">
                <a:gradFill>
                  <a:gsLst>
                    <a:gs pos="1250">
                      <a:srgbClr val="00BCF2"/>
                    </a:gs>
                    <a:gs pos="100000">
                      <a:srgbClr val="00BCF2"/>
                    </a:gs>
                  </a:gsLst>
                  <a:lin ang="5400000" scaled="0"/>
                </a:gradFill>
              </a:rPr>
              <a:t>Bring your own</a:t>
            </a:r>
            <a:endParaRPr lang="en-US">
              <a:gradFill>
                <a:gsLst>
                  <a:gs pos="1250">
                    <a:srgbClr val="00BCF2"/>
                  </a:gs>
                  <a:gs pos="100000">
                    <a:srgbClr val="00BCF2"/>
                  </a:gs>
                </a:gsLst>
                <a:lin ang="5400000" scaled="0"/>
              </a:gradFill>
            </a:endParaRPr>
          </a:p>
        </p:txBody>
      </p:sp>
      <p:sp>
        <p:nvSpPr>
          <p:cNvPr id="78" name="TextBox 77"/>
          <p:cNvSpPr txBox="1"/>
          <p:nvPr/>
        </p:nvSpPr>
        <p:spPr>
          <a:xfrm>
            <a:off x="7338300" y="3784355"/>
            <a:ext cx="3748053" cy="479868"/>
          </a:xfrm>
          <a:prstGeom prst="rect">
            <a:avLst/>
          </a:prstGeom>
          <a:noFill/>
        </p:spPr>
        <p:txBody>
          <a:bodyPr wrap="square" lIns="182732" tIns="146185" rIns="182732" bIns="146185" rtlCol="0">
            <a:spAutoFit/>
          </a:bodyPr>
          <a:lstStyle>
            <a:defPPr>
              <a:defRPr lang="en-US"/>
            </a:defPPr>
            <a:lvl1pPr algn="ctr" defTabSz="932015">
              <a:defRPr sz="1200">
                <a:gradFill>
                  <a:gsLst>
                    <a:gs pos="1250">
                      <a:schemeClr val="bg2"/>
                    </a:gs>
                    <a:gs pos="100000">
                      <a:schemeClr val="bg2"/>
                    </a:gs>
                  </a:gsLst>
                  <a:lin ang="5400000" scaled="0"/>
                </a:gradFill>
              </a:defRPr>
            </a:lvl1pPr>
          </a:lstStyle>
          <a:p>
            <a:r>
              <a:rPr lang="es-US">
                <a:gradFill>
                  <a:gsLst>
                    <a:gs pos="1250">
                      <a:srgbClr val="00BCF2"/>
                    </a:gs>
                    <a:gs pos="100000">
                      <a:srgbClr val="00BCF2"/>
                    </a:gs>
                  </a:gsLst>
                  <a:lin ang="5400000" scaled="0"/>
                </a:gradFill>
              </a:rPr>
              <a:t>Via HTMl/JS, cross-platform and native</a:t>
            </a:r>
            <a:endParaRPr lang="en-US">
              <a:gradFill>
                <a:gsLst>
                  <a:gs pos="1250">
                    <a:srgbClr val="00BCF2"/>
                  </a:gs>
                  <a:gs pos="100000">
                    <a:srgbClr val="00BCF2"/>
                  </a:gs>
                </a:gsLst>
                <a:lin ang="5400000" scaled="0"/>
              </a:gradFill>
            </a:endParaRPr>
          </a:p>
        </p:txBody>
      </p:sp>
      <p:sp>
        <p:nvSpPr>
          <p:cNvPr id="52" name="TextBox 51"/>
          <p:cNvSpPr txBox="1"/>
          <p:nvPr/>
        </p:nvSpPr>
        <p:spPr>
          <a:xfrm>
            <a:off x="7084628" y="1053027"/>
            <a:ext cx="4904696" cy="627582"/>
          </a:xfrm>
          <a:prstGeom prst="rect">
            <a:avLst/>
          </a:prstGeom>
          <a:noFill/>
        </p:spPr>
        <p:txBody>
          <a:bodyPr wrap="square" lIns="182732" tIns="146185" rIns="182732" bIns="146185" rtlCol="0">
            <a:spAutoFit/>
          </a:bodyPr>
          <a:lstStyle/>
          <a:p>
            <a:pPr algn="ctr" defTabSz="931922">
              <a:lnSpc>
                <a:spcPct val="90000"/>
              </a:lnSpc>
              <a:spcAft>
                <a:spcPts val="600"/>
              </a:spcAft>
            </a:pPr>
            <a:r>
              <a:rPr lang="en-US" sz="2400">
                <a:gradFill>
                  <a:gsLst>
                    <a:gs pos="1250">
                      <a:srgbClr val="0078D7"/>
                    </a:gs>
                    <a:gs pos="100000">
                      <a:srgbClr val="0078D7"/>
                    </a:gs>
                  </a:gsLst>
                  <a:lin ang="5400000" scaled="0"/>
                </a:gradFill>
                <a:latin typeface="Segoe UI Semibold" panose="020B0702040204020203" pitchFamily="34" charset="0"/>
                <a:cs typeface="Segoe UI Semibold" panose="020B0702040204020203" pitchFamily="34" charset="0"/>
              </a:rPr>
              <a:t>Ecosystem Provided</a:t>
            </a:r>
          </a:p>
        </p:txBody>
      </p:sp>
      <p:pic>
        <p:nvPicPr>
          <p:cNvPr id="116" name="Picture 2" descr="https://mediabank.partners.extranet.microsoft.com/Assets/Active/M-Q/Microsoft_.NET/Microsoft_NET_ADO_.NET/Logos+Logotypes/NET-ADO_bL.png"/>
          <p:cNvPicPr>
            <a:picLocks noChangeAspect="1" noChangeArrowheads="1"/>
          </p:cNvPicPr>
          <p:nvPr/>
        </p:nvPicPr>
        <p:blipFill>
          <a:blip r:embed="rId4" cstate="print">
            <a:alphaModFix/>
            <a:duotone>
              <a:schemeClr val="accent1">
                <a:shade val="45000"/>
                <a:satMod val="135000"/>
              </a:schemeClr>
              <a:prstClr val="white"/>
            </a:duotone>
            <a:extLst/>
          </a:blip>
          <a:srcRect r="31488"/>
          <a:stretch>
            <a:fillRect/>
          </a:stretch>
        </p:blipFill>
        <p:spPr bwMode="auto">
          <a:xfrm>
            <a:off x="2571727" y="2329262"/>
            <a:ext cx="742940" cy="226682"/>
          </a:xfrm>
          <a:prstGeom prst="rect">
            <a:avLst/>
          </a:prstGeom>
          <a:noFill/>
        </p:spPr>
      </p:pic>
      <p:pic>
        <p:nvPicPr>
          <p:cNvPr id="100" name="Picture 7"/>
          <p:cNvPicPr>
            <a:picLocks noChangeAspect="1" noChangeArrowheads="1"/>
          </p:cNvPicPr>
          <p:nvPr/>
        </p:nvPicPr>
        <p:blipFill>
          <a:blip r:embed="rId5" cstate="screen">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770732" y="3516089"/>
            <a:ext cx="331535" cy="541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 name="Picture 14"/>
          <p:cNvPicPr>
            <a:picLocks noChangeAspect="1" noChangeArrowheads="1"/>
          </p:cNvPicPr>
          <p:nvPr/>
        </p:nvPicPr>
        <p:blipFill>
          <a:blip r:embed="rId6" cstate="screen">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765849" y="3512970"/>
            <a:ext cx="447355" cy="523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 name="TextBox 127"/>
          <p:cNvSpPr txBox="1"/>
          <p:nvPr/>
        </p:nvSpPr>
        <p:spPr>
          <a:xfrm>
            <a:off x="467300" y="1565329"/>
            <a:ext cx="1733540" cy="1130353"/>
          </a:xfrm>
          <a:prstGeom prst="rect">
            <a:avLst/>
          </a:prstGeom>
          <a:noFill/>
        </p:spPr>
        <p:txBody>
          <a:bodyPr wrap="square" rtlCol="0" anchor="ctr" anchorCtr="0">
            <a:noAutofit/>
          </a:bodyPr>
          <a:lstStyle/>
          <a:p>
            <a:pPr algn="ctr" defTabSz="931922">
              <a:lnSpc>
                <a:spcPct val="90000"/>
              </a:lnSpc>
              <a:spcAft>
                <a:spcPts val="600"/>
              </a:spcAft>
            </a:pPr>
            <a:r>
              <a:rPr lang="en-US">
                <a:gradFill>
                  <a:gsLst>
                    <a:gs pos="1250">
                      <a:srgbClr val="0078D7"/>
                    </a:gs>
                    <a:gs pos="100000">
                      <a:srgbClr val="0078D7"/>
                    </a:gs>
                  </a:gsLst>
                  <a:lin ang="5400000" scaled="0"/>
                </a:gradFill>
                <a:latin typeface="Segoe UI Semibold" panose="020B0702040204020203" pitchFamily="34" charset="0"/>
                <a:cs typeface="Segoe UI Semibold" panose="020B0702040204020203" pitchFamily="34" charset="0"/>
              </a:rPr>
              <a:t>Languages, </a:t>
            </a:r>
            <a:br>
              <a:rPr lang="en-US">
                <a:gradFill>
                  <a:gsLst>
                    <a:gs pos="1250">
                      <a:srgbClr val="0078D7"/>
                    </a:gs>
                    <a:gs pos="100000">
                      <a:srgbClr val="0078D7"/>
                    </a:gs>
                  </a:gsLst>
                  <a:lin ang="5400000" scaled="0"/>
                </a:gradFill>
                <a:latin typeface="Segoe UI Semibold" panose="020B0702040204020203" pitchFamily="34" charset="0"/>
                <a:cs typeface="Segoe UI Semibold" panose="020B0702040204020203" pitchFamily="34" charset="0"/>
              </a:rPr>
            </a:br>
            <a:r>
              <a:rPr lang="en-US">
                <a:gradFill>
                  <a:gsLst>
                    <a:gs pos="1250">
                      <a:srgbClr val="0078D7"/>
                    </a:gs>
                    <a:gs pos="100000">
                      <a:srgbClr val="0078D7"/>
                    </a:gs>
                  </a:gsLst>
                  <a:lin ang="5400000" scaled="0"/>
                </a:gradFill>
                <a:latin typeface="Segoe UI Semibold" panose="020B0702040204020203" pitchFamily="34" charset="0"/>
                <a:cs typeface="Segoe UI Semibold" panose="020B0702040204020203" pitchFamily="34" charset="0"/>
              </a:rPr>
              <a:t>Dev Tools </a:t>
            </a:r>
            <a:br>
              <a:rPr lang="en-US">
                <a:gradFill>
                  <a:gsLst>
                    <a:gs pos="1250">
                      <a:srgbClr val="0078D7"/>
                    </a:gs>
                    <a:gs pos="100000">
                      <a:srgbClr val="0078D7"/>
                    </a:gs>
                  </a:gsLst>
                  <a:lin ang="5400000" scaled="0"/>
                </a:gradFill>
                <a:latin typeface="Segoe UI Semibold" panose="020B0702040204020203" pitchFamily="34" charset="0"/>
                <a:cs typeface="Segoe UI Semibold" panose="020B0702040204020203" pitchFamily="34" charset="0"/>
              </a:rPr>
            </a:br>
            <a:r>
              <a:rPr lang="en-US">
                <a:gradFill>
                  <a:gsLst>
                    <a:gs pos="1250">
                      <a:srgbClr val="0078D7"/>
                    </a:gs>
                    <a:gs pos="100000">
                      <a:srgbClr val="0078D7"/>
                    </a:gs>
                  </a:gsLst>
                  <a:lin ang="5400000" scaled="0"/>
                </a:gradFill>
                <a:latin typeface="Segoe UI Semibold" panose="020B0702040204020203" pitchFamily="34" charset="0"/>
                <a:cs typeface="Segoe UI Semibold" panose="020B0702040204020203" pitchFamily="34" charset="0"/>
              </a:rPr>
              <a:t>and App Containers</a:t>
            </a:r>
          </a:p>
        </p:txBody>
      </p:sp>
      <p:sp>
        <p:nvSpPr>
          <p:cNvPr id="129" name="TextBox 128"/>
          <p:cNvSpPr txBox="1"/>
          <p:nvPr/>
        </p:nvSpPr>
        <p:spPr>
          <a:xfrm>
            <a:off x="467301" y="2713075"/>
            <a:ext cx="1642043" cy="722430"/>
          </a:xfrm>
          <a:prstGeom prst="rect">
            <a:avLst/>
          </a:prstGeom>
          <a:noFill/>
        </p:spPr>
        <p:txBody>
          <a:bodyPr wrap="square" rtlCol="0" anchor="ctr" anchorCtr="0">
            <a:noAutofit/>
          </a:bodyPr>
          <a:lstStyle>
            <a:defPPr>
              <a:defRPr lang="en-US"/>
            </a:defPPr>
            <a:lvl1pPr defTabSz="931782">
              <a:defRPr b="1">
                <a:gradFill>
                  <a:gsLst>
                    <a:gs pos="1250">
                      <a:schemeClr val="bg2"/>
                    </a:gs>
                    <a:gs pos="100000">
                      <a:schemeClr val="bg2"/>
                    </a:gs>
                  </a:gsLst>
                  <a:lin ang="5400000" scaled="0"/>
                </a:gradFill>
                <a:latin typeface="Segoe UI Light"/>
              </a:defRPr>
            </a:lvl1pPr>
          </a:lstStyle>
          <a:p>
            <a:pPr algn="ctr" defTabSz="931922">
              <a:lnSpc>
                <a:spcPct val="90000"/>
              </a:lnSpc>
              <a:spcAft>
                <a:spcPts val="600"/>
              </a:spcAft>
            </a:pPr>
            <a:r>
              <a:rPr lang="en-US">
                <a:gradFill>
                  <a:gsLst>
                    <a:gs pos="1250">
                      <a:srgbClr val="0078D7"/>
                    </a:gs>
                    <a:gs pos="100000">
                      <a:srgbClr val="0078D7"/>
                    </a:gs>
                  </a:gsLst>
                  <a:lin ang="5400000" scaled="0"/>
                </a:gradFill>
                <a:latin typeface="Segoe UI Semibold" panose="020B0702040204020203" pitchFamily="34" charset="0"/>
                <a:cs typeface="Segoe UI Semibold" panose="020B0702040204020203" pitchFamily="34" charset="0"/>
              </a:rPr>
              <a:t>CMS and Apps</a:t>
            </a:r>
          </a:p>
        </p:txBody>
      </p:sp>
      <p:sp>
        <p:nvSpPr>
          <p:cNvPr id="130" name="TextBox 129"/>
          <p:cNvSpPr txBox="1"/>
          <p:nvPr/>
        </p:nvSpPr>
        <p:spPr>
          <a:xfrm>
            <a:off x="467301" y="3435505"/>
            <a:ext cx="1642043" cy="729419"/>
          </a:xfrm>
          <a:prstGeom prst="rect">
            <a:avLst/>
          </a:prstGeom>
          <a:noFill/>
        </p:spPr>
        <p:txBody>
          <a:bodyPr wrap="square" rtlCol="0" anchor="ctr" anchorCtr="0">
            <a:noAutofit/>
          </a:bodyPr>
          <a:lstStyle>
            <a:defPPr>
              <a:defRPr lang="en-US"/>
            </a:defPPr>
            <a:lvl1pPr defTabSz="931782">
              <a:defRPr b="1">
                <a:gradFill>
                  <a:gsLst>
                    <a:gs pos="1250">
                      <a:schemeClr val="bg2"/>
                    </a:gs>
                    <a:gs pos="100000">
                      <a:schemeClr val="bg2"/>
                    </a:gs>
                  </a:gsLst>
                  <a:lin ang="5400000" scaled="0"/>
                </a:gradFill>
                <a:latin typeface="Segoe UI Light"/>
              </a:defRPr>
            </a:lvl1pPr>
          </a:lstStyle>
          <a:p>
            <a:pPr algn="ctr" defTabSz="931922">
              <a:lnSpc>
                <a:spcPct val="90000"/>
              </a:lnSpc>
              <a:spcAft>
                <a:spcPts val="600"/>
              </a:spcAft>
            </a:pPr>
            <a:r>
              <a:rPr lang="en-US">
                <a:gradFill>
                  <a:gsLst>
                    <a:gs pos="1250">
                      <a:srgbClr val="0078D7"/>
                    </a:gs>
                    <a:gs pos="100000">
                      <a:srgbClr val="0078D7"/>
                    </a:gs>
                  </a:gsLst>
                  <a:lin ang="5400000" scaled="0"/>
                </a:gradFill>
                <a:latin typeface="Segoe UI Semibold" panose="020B0702040204020203" pitchFamily="34" charset="0"/>
                <a:cs typeface="Segoe UI Semibold" panose="020B0702040204020203" pitchFamily="34" charset="0"/>
              </a:rPr>
              <a:t>Devices</a:t>
            </a:r>
          </a:p>
        </p:txBody>
      </p:sp>
      <p:sp>
        <p:nvSpPr>
          <p:cNvPr id="131" name="TextBox 130"/>
          <p:cNvSpPr txBox="1"/>
          <p:nvPr/>
        </p:nvSpPr>
        <p:spPr>
          <a:xfrm>
            <a:off x="467301" y="4164924"/>
            <a:ext cx="1642043" cy="729421"/>
          </a:xfrm>
          <a:prstGeom prst="rect">
            <a:avLst/>
          </a:prstGeom>
          <a:noFill/>
        </p:spPr>
        <p:txBody>
          <a:bodyPr wrap="square" rtlCol="0" anchor="ctr" anchorCtr="0">
            <a:noAutofit/>
          </a:bodyPr>
          <a:lstStyle>
            <a:defPPr>
              <a:defRPr lang="en-US"/>
            </a:defPPr>
            <a:lvl1pPr defTabSz="931782">
              <a:defRPr b="1">
                <a:gradFill>
                  <a:gsLst>
                    <a:gs pos="1250">
                      <a:schemeClr val="bg2"/>
                    </a:gs>
                    <a:gs pos="100000">
                      <a:schemeClr val="bg2"/>
                    </a:gs>
                  </a:gsLst>
                  <a:lin ang="5400000" scaled="0"/>
                </a:gradFill>
                <a:latin typeface="Segoe UI Light"/>
              </a:defRPr>
            </a:lvl1pPr>
          </a:lstStyle>
          <a:p>
            <a:pPr algn="ctr" defTabSz="931922">
              <a:lnSpc>
                <a:spcPct val="90000"/>
              </a:lnSpc>
              <a:spcAft>
                <a:spcPts val="600"/>
              </a:spcAft>
            </a:pPr>
            <a:r>
              <a:rPr lang="en-US">
                <a:gradFill>
                  <a:gsLst>
                    <a:gs pos="1250">
                      <a:srgbClr val="0078D7"/>
                    </a:gs>
                    <a:gs pos="100000">
                      <a:srgbClr val="0078D7"/>
                    </a:gs>
                  </a:gsLst>
                  <a:lin ang="5400000" scaled="0"/>
                </a:gradFill>
                <a:latin typeface="Segoe UI Semibold" panose="020B0702040204020203" pitchFamily="34" charset="0"/>
                <a:cs typeface="Segoe UI Semibold" panose="020B0702040204020203" pitchFamily="34" charset="0"/>
              </a:rPr>
              <a:t>Databases</a:t>
            </a:r>
          </a:p>
        </p:txBody>
      </p:sp>
      <p:sp>
        <p:nvSpPr>
          <p:cNvPr id="132" name="TextBox 131"/>
          <p:cNvSpPr txBox="1"/>
          <p:nvPr/>
        </p:nvSpPr>
        <p:spPr>
          <a:xfrm>
            <a:off x="467300" y="4894339"/>
            <a:ext cx="1642042" cy="888632"/>
          </a:xfrm>
          <a:prstGeom prst="rect">
            <a:avLst/>
          </a:prstGeom>
          <a:noFill/>
        </p:spPr>
        <p:txBody>
          <a:bodyPr wrap="square" rtlCol="0" anchor="ctr" anchorCtr="0">
            <a:noAutofit/>
          </a:bodyPr>
          <a:lstStyle>
            <a:defPPr>
              <a:defRPr lang="en-US"/>
            </a:defPPr>
            <a:lvl1pPr defTabSz="931782">
              <a:defRPr b="1">
                <a:gradFill>
                  <a:gsLst>
                    <a:gs pos="1250">
                      <a:schemeClr val="bg2"/>
                    </a:gs>
                    <a:gs pos="100000">
                      <a:schemeClr val="bg2"/>
                    </a:gs>
                  </a:gsLst>
                  <a:lin ang="5400000" scaled="0"/>
                </a:gradFill>
                <a:latin typeface="Segoe UI Light"/>
              </a:defRPr>
            </a:lvl1pPr>
          </a:lstStyle>
          <a:p>
            <a:pPr algn="ctr" defTabSz="931922">
              <a:lnSpc>
                <a:spcPct val="90000"/>
              </a:lnSpc>
              <a:spcAft>
                <a:spcPts val="600"/>
              </a:spcAft>
            </a:pPr>
            <a:r>
              <a:rPr lang="en-US">
                <a:gradFill>
                  <a:gsLst>
                    <a:gs pos="1250">
                      <a:srgbClr val="0078D7"/>
                    </a:gs>
                    <a:gs pos="100000">
                      <a:srgbClr val="0078D7"/>
                    </a:gs>
                  </a:gsLst>
                  <a:lin ang="5400000" scaled="0"/>
                </a:gradFill>
                <a:latin typeface="Segoe UI Semibold" panose="020B0702040204020203" pitchFamily="34" charset="0"/>
                <a:cs typeface="Segoe UI Semibold" panose="020B0702040204020203" pitchFamily="34" charset="0"/>
              </a:rPr>
              <a:t>Management</a:t>
            </a:r>
          </a:p>
        </p:txBody>
      </p:sp>
      <p:sp>
        <p:nvSpPr>
          <p:cNvPr id="4" name="TextBox 3"/>
          <p:cNvSpPr txBox="1"/>
          <p:nvPr/>
        </p:nvSpPr>
        <p:spPr>
          <a:xfrm>
            <a:off x="2099185" y="1064649"/>
            <a:ext cx="4371128" cy="627582"/>
          </a:xfrm>
          <a:prstGeom prst="rect">
            <a:avLst/>
          </a:prstGeom>
          <a:noFill/>
        </p:spPr>
        <p:txBody>
          <a:bodyPr wrap="square" lIns="182732" tIns="146185" rIns="182732" bIns="146185" rtlCol="0">
            <a:spAutoFit/>
          </a:bodyPr>
          <a:lstStyle/>
          <a:p>
            <a:pPr algn="ctr" defTabSz="931922">
              <a:lnSpc>
                <a:spcPct val="90000"/>
              </a:lnSpc>
              <a:spcAft>
                <a:spcPts val="600"/>
              </a:spcAft>
            </a:pPr>
            <a:r>
              <a:rPr lang="en-US" sz="2400">
                <a:gradFill>
                  <a:gsLst>
                    <a:gs pos="1250">
                      <a:srgbClr val="0078D7"/>
                    </a:gs>
                    <a:gs pos="100000">
                      <a:srgbClr val="0078D7"/>
                    </a:gs>
                  </a:gsLst>
                  <a:lin ang="5400000" scaled="0"/>
                </a:gradFill>
                <a:latin typeface="Segoe UI Semibold" panose="020B0702040204020203" pitchFamily="34" charset="0"/>
                <a:cs typeface="Segoe UI Semibold" panose="020B0702040204020203" pitchFamily="34" charset="0"/>
              </a:rPr>
              <a:t>Microsoft Integrated</a:t>
            </a:r>
          </a:p>
        </p:txBody>
      </p:sp>
      <p:sp>
        <p:nvSpPr>
          <p:cNvPr id="70" name="TextBox 69"/>
          <p:cNvSpPr txBox="1"/>
          <p:nvPr/>
        </p:nvSpPr>
        <p:spPr>
          <a:xfrm>
            <a:off x="467301" y="5789139"/>
            <a:ext cx="1642043" cy="725576"/>
          </a:xfrm>
          <a:prstGeom prst="rect">
            <a:avLst/>
          </a:prstGeom>
          <a:noFill/>
        </p:spPr>
        <p:txBody>
          <a:bodyPr wrap="square" rtlCol="0" anchor="ctr" anchorCtr="0">
            <a:noAutofit/>
          </a:bodyPr>
          <a:lstStyle>
            <a:defPPr>
              <a:defRPr lang="en-US"/>
            </a:defPPr>
            <a:lvl1pPr defTabSz="931782">
              <a:defRPr b="1">
                <a:gradFill>
                  <a:gsLst>
                    <a:gs pos="1250">
                      <a:schemeClr val="bg2"/>
                    </a:gs>
                    <a:gs pos="100000">
                      <a:schemeClr val="bg2"/>
                    </a:gs>
                  </a:gsLst>
                  <a:lin ang="5400000" scaled="0"/>
                </a:gradFill>
                <a:latin typeface="Segoe UI Light"/>
              </a:defRPr>
            </a:lvl1pPr>
          </a:lstStyle>
          <a:p>
            <a:pPr algn="ctr" defTabSz="931922">
              <a:lnSpc>
                <a:spcPct val="90000"/>
              </a:lnSpc>
              <a:spcAft>
                <a:spcPts val="600"/>
              </a:spcAft>
            </a:pPr>
            <a:r>
              <a:rPr lang="en-US">
                <a:gradFill>
                  <a:gsLst>
                    <a:gs pos="1250">
                      <a:srgbClr val="0078D7"/>
                    </a:gs>
                    <a:gs pos="100000">
                      <a:srgbClr val="0078D7"/>
                    </a:gs>
                  </a:gsLst>
                  <a:lin ang="5400000" scaled="0"/>
                </a:gradFill>
                <a:latin typeface="Segoe UI Semibold" panose="020B0702040204020203" pitchFamily="34" charset="0"/>
                <a:cs typeface="Segoe UI Semibold" panose="020B0702040204020203" pitchFamily="34" charset="0"/>
              </a:rPr>
              <a:t>Operating </a:t>
            </a:r>
            <a:br>
              <a:rPr lang="en-US">
                <a:gradFill>
                  <a:gsLst>
                    <a:gs pos="1250">
                      <a:srgbClr val="0078D7"/>
                    </a:gs>
                    <a:gs pos="100000">
                      <a:srgbClr val="0078D7"/>
                    </a:gs>
                  </a:gsLst>
                  <a:lin ang="5400000" scaled="0"/>
                </a:gradFill>
                <a:latin typeface="Segoe UI Semibold" panose="020B0702040204020203" pitchFamily="34" charset="0"/>
                <a:cs typeface="Segoe UI Semibold" panose="020B0702040204020203" pitchFamily="34" charset="0"/>
              </a:rPr>
            </a:br>
            <a:r>
              <a:rPr lang="en-US">
                <a:gradFill>
                  <a:gsLst>
                    <a:gs pos="1250">
                      <a:srgbClr val="0078D7"/>
                    </a:gs>
                    <a:gs pos="100000">
                      <a:srgbClr val="0078D7"/>
                    </a:gs>
                  </a:gsLst>
                  <a:lin ang="5400000" scaled="0"/>
                </a:gradFill>
                <a:latin typeface="Segoe UI Semibold" panose="020B0702040204020203" pitchFamily="34" charset="0"/>
                <a:cs typeface="Segoe UI Semibold" panose="020B0702040204020203" pitchFamily="34" charset="0"/>
              </a:rPr>
              <a:t>systems</a:t>
            </a:r>
          </a:p>
        </p:txBody>
      </p:sp>
      <p:sp>
        <p:nvSpPr>
          <p:cNvPr id="71" name="TextBox 70"/>
          <p:cNvSpPr txBox="1"/>
          <p:nvPr/>
        </p:nvSpPr>
        <p:spPr>
          <a:xfrm>
            <a:off x="4612160" y="5780848"/>
            <a:ext cx="2233423" cy="849153"/>
          </a:xfrm>
          <a:prstGeom prst="rect">
            <a:avLst/>
          </a:prstGeom>
          <a:noFill/>
        </p:spPr>
        <p:txBody>
          <a:bodyPr wrap="square" lIns="182732" tIns="146185" rIns="182732" bIns="146185" rtlCol="0">
            <a:spAutoFit/>
          </a:bodyPr>
          <a:lstStyle/>
          <a:p>
            <a:pPr algn="ctr" defTabSz="931922"/>
            <a:r>
              <a:rPr lang="es-US" sz="1200">
                <a:gradFill>
                  <a:gsLst>
                    <a:gs pos="1250">
                      <a:srgbClr val="00BCF2"/>
                    </a:gs>
                    <a:gs pos="100000">
                      <a:srgbClr val="00BCF2"/>
                    </a:gs>
                  </a:gsLst>
                  <a:lin ang="5400000" scaled="0"/>
                </a:gradFill>
              </a:rPr>
              <a:t>Ubuntu, SUSE, OpenSUSE,</a:t>
            </a:r>
          </a:p>
          <a:p>
            <a:pPr algn="ctr" defTabSz="931922"/>
            <a:r>
              <a:rPr lang="es-US" sz="1200">
                <a:gradFill>
                  <a:gsLst>
                    <a:gs pos="1250">
                      <a:srgbClr val="00BCF2"/>
                    </a:gs>
                    <a:gs pos="100000">
                      <a:srgbClr val="00BCF2"/>
                    </a:gs>
                  </a:gsLst>
                  <a:lin ang="5400000" scaled="0"/>
                </a:gradFill>
              </a:rPr>
              <a:t>OpenLogic CentOS-based</a:t>
            </a:r>
          </a:p>
          <a:p>
            <a:pPr algn="ctr" defTabSz="931922"/>
            <a:r>
              <a:rPr lang="es-US" sz="1200">
                <a:gradFill>
                  <a:gsLst>
                    <a:gs pos="1250">
                      <a:srgbClr val="00BCF2"/>
                    </a:gs>
                    <a:gs pos="100000">
                      <a:srgbClr val="00BCF2"/>
                    </a:gs>
                  </a:gsLst>
                  <a:lin ang="5400000" scaled="0"/>
                </a:gradFill>
              </a:rPr>
              <a:t>Oracle Linux, CoreOS</a:t>
            </a:r>
            <a:endParaRPr lang="en-US" sz="1200">
              <a:gradFill>
                <a:gsLst>
                  <a:gs pos="1250">
                    <a:srgbClr val="00BCF2"/>
                  </a:gs>
                  <a:gs pos="100000">
                    <a:srgbClr val="00BCF2"/>
                  </a:gs>
                </a:gsLst>
                <a:lin ang="5400000" scaled="0"/>
              </a:gradFill>
            </a:endParaRPr>
          </a:p>
        </p:txBody>
      </p:sp>
      <p:pic>
        <p:nvPicPr>
          <p:cNvPr id="13" name="Picture 12"/>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798041" y="5014435"/>
            <a:ext cx="794603" cy="628228"/>
          </a:xfrm>
          <a:prstGeom prst="rect">
            <a:avLst/>
          </a:prstGeom>
        </p:spPr>
      </p:pic>
      <p:pic>
        <p:nvPicPr>
          <p:cNvPr id="14" name="Picture 13"/>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8923192" y="5011576"/>
            <a:ext cx="1012695" cy="633947"/>
          </a:xfrm>
          <a:prstGeom prst="rect">
            <a:avLst/>
          </a:prstGeom>
        </p:spPr>
      </p:pic>
      <p:sp>
        <p:nvSpPr>
          <p:cNvPr id="79" name="TextBox 78"/>
          <p:cNvSpPr txBox="1"/>
          <p:nvPr/>
        </p:nvSpPr>
        <p:spPr>
          <a:xfrm>
            <a:off x="10405525" y="5838213"/>
            <a:ext cx="1287105" cy="664510"/>
          </a:xfrm>
          <a:prstGeom prst="rect">
            <a:avLst/>
          </a:prstGeom>
          <a:noFill/>
        </p:spPr>
        <p:txBody>
          <a:bodyPr wrap="square" lIns="182732" tIns="146185" rIns="182732" bIns="146185" rtlCol="0">
            <a:spAutoFit/>
          </a:bodyPr>
          <a:lstStyle>
            <a:defPPr>
              <a:defRPr lang="en-US"/>
            </a:defPPr>
            <a:lvl1pPr algn="ctr" defTabSz="932015">
              <a:defRPr sz="1200">
                <a:gradFill>
                  <a:gsLst>
                    <a:gs pos="1250">
                      <a:schemeClr val="bg2"/>
                    </a:gs>
                    <a:gs pos="100000">
                      <a:schemeClr val="bg2"/>
                    </a:gs>
                  </a:gsLst>
                  <a:lin ang="5400000" scaled="0"/>
                </a:gradFill>
              </a:defRPr>
            </a:lvl1pPr>
          </a:lstStyle>
          <a:p>
            <a:r>
              <a:rPr lang="es-US">
                <a:gradFill>
                  <a:gsLst>
                    <a:gs pos="1250">
                      <a:srgbClr val="00BCF2"/>
                    </a:gs>
                    <a:gs pos="100000">
                      <a:srgbClr val="00BCF2"/>
                    </a:gs>
                  </a:gsLst>
                  <a:lin ang="5400000" scaled="0"/>
                </a:gradFill>
              </a:rPr>
              <a:t>Bring</a:t>
            </a:r>
          </a:p>
          <a:p>
            <a:r>
              <a:rPr lang="es-US">
                <a:gradFill>
                  <a:gsLst>
                    <a:gs pos="1250">
                      <a:srgbClr val="00BCF2"/>
                    </a:gs>
                    <a:gs pos="100000">
                      <a:srgbClr val="00BCF2"/>
                    </a:gs>
                  </a:gsLst>
                  <a:lin ang="5400000" scaled="0"/>
                </a:gradFill>
              </a:rPr>
              <a:t>your own</a:t>
            </a:r>
            <a:endParaRPr lang="en-US">
              <a:gradFill>
                <a:gsLst>
                  <a:gs pos="1250">
                    <a:srgbClr val="00BCF2"/>
                  </a:gs>
                  <a:gs pos="100000">
                    <a:srgbClr val="00BCF2"/>
                  </a:gs>
                </a:gsLst>
                <a:lin ang="5400000" scaled="0"/>
              </a:gradFill>
            </a:endParaRPr>
          </a:p>
        </p:txBody>
      </p:sp>
      <p:sp>
        <p:nvSpPr>
          <p:cNvPr id="95" name="TextBox 94"/>
          <p:cNvSpPr txBox="1"/>
          <p:nvPr/>
        </p:nvSpPr>
        <p:spPr>
          <a:xfrm>
            <a:off x="9946438" y="4996295"/>
            <a:ext cx="1287105" cy="664510"/>
          </a:xfrm>
          <a:prstGeom prst="rect">
            <a:avLst/>
          </a:prstGeom>
          <a:noFill/>
        </p:spPr>
        <p:txBody>
          <a:bodyPr wrap="square" lIns="182732" tIns="146185" rIns="182732" bIns="146185" rtlCol="0">
            <a:spAutoFit/>
          </a:bodyPr>
          <a:lstStyle>
            <a:defPPr>
              <a:defRPr lang="en-US"/>
            </a:defPPr>
            <a:lvl1pPr algn="ctr" defTabSz="932015">
              <a:defRPr sz="1200">
                <a:gradFill>
                  <a:gsLst>
                    <a:gs pos="1250">
                      <a:schemeClr val="bg2"/>
                    </a:gs>
                    <a:gs pos="100000">
                      <a:schemeClr val="bg2"/>
                    </a:gs>
                  </a:gsLst>
                  <a:lin ang="5400000" scaled="0"/>
                </a:gradFill>
              </a:defRPr>
            </a:lvl1pPr>
          </a:lstStyle>
          <a:p>
            <a:r>
              <a:rPr lang="es-US">
                <a:gradFill>
                  <a:gsLst>
                    <a:gs pos="1250">
                      <a:srgbClr val="00BCF2"/>
                    </a:gs>
                    <a:gs pos="100000">
                      <a:srgbClr val="00BCF2"/>
                    </a:gs>
                  </a:gsLst>
                  <a:lin ang="5400000" scaled="0"/>
                </a:gradFill>
              </a:rPr>
              <a:t>libcloud</a:t>
            </a:r>
          </a:p>
          <a:p>
            <a:r>
              <a:rPr lang="es-US">
                <a:gradFill>
                  <a:gsLst>
                    <a:gs pos="1250">
                      <a:srgbClr val="00BCF2"/>
                    </a:gs>
                    <a:gs pos="100000">
                      <a:srgbClr val="00BCF2"/>
                    </a:gs>
                  </a:gsLst>
                  <a:lin ang="5400000" scaled="0"/>
                </a:gradFill>
              </a:rPr>
              <a:t>jclouds</a:t>
            </a:r>
            <a:endParaRPr lang="en-US">
              <a:gradFill>
                <a:gsLst>
                  <a:gs pos="1250">
                    <a:srgbClr val="00BCF2"/>
                  </a:gs>
                  <a:gs pos="100000">
                    <a:srgbClr val="00BCF2"/>
                  </a:gs>
                </a:gsLst>
                <a:lin ang="5400000" scaled="0"/>
              </a:gradFill>
            </a:endParaRPr>
          </a:p>
        </p:txBody>
      </p:sp>
      <p:pic>
        <p:nvPicPr>
          <p:cNvPr id="7" name="Picture 6"/>
          <p:cNvPicPr>
            <a:picLocks noChangeAspect="1"/>
          </p:cNvPicPr>
          <p:nvPr/>
        </p:nvPicPr>
        <p:blipFill>
          <a:blip r:embed="rId9" cstate="screen">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88752" y="5071108"/>
            <a:ext cx="605723" cy="474301"/>
          </a:xfrm>
          <a:prstGeom prst="rect">
            <a:avLst/>
          </a:prstGeom>
        </p:spPr>
      </p:pic>
      <p:sp>
        <p:nvSpPr>
          <p:cNvPr id="72" name="TextBox 71"/>
          <p:cNvSpPr txBox="1"/>
          <p:nvPr/>
        </p:nvSpPr>
        <p:spPr>
          <a:xfrm>
            <a:off x="10701246" y="4232809"/>
            <a:ext cx="1287105" cy="479868"/>
          </a:xfrm>
          <a:prstGeom prst="rect">
            <a:avLst/>
          </a:prstGeom>
          <a:noFill/>
        </p:spPr>
        <p:txBody>
          <a:bodyPr wrap="square" lIns="182732" tIns="146185" rIns="182732" bIns="146185" rtlCol="0">
            <a:spAutoFit/>
          </a:bodyPr>
          <a:lstStyle>
            <a:defPPr>
              <a:defRPr lang="en-US"/>
            </a:defPPr>
            <a:lvl1pPr algn="ctr" defTabSz="932015">
              <a:defRPr sz="1200">
                <a:gradFill>
                  <a:gsLst>
                    <a:gs pos="1250">
                      <a:schemeClr val="bg2"/>
                    </a:gs>
                    <a:gs pos="100000">
                      <a:schemeClr val="bg2"/>
                    </a:gs>
                  </a:gsLst>
                  <a:lin ang="5400000" scaled="0"/>
                </a:gradFill>
              </a:defRPr>
            </a:lvl1pPr>
          </a:lstStyle>
          <a:p>
            <a:r>
              <a:rPr lang="es-US">
                <a:gradFill>
                  <a:gsLst>
                    <a:gs pos="1250">
                      <a:srgbClr val="00BCF2"/>
                    </a:gs>
                    <a:gs pos="100000">
                      <a:srgbClr val="00BCF2"/>
                    </a:gs>
                  </a:gsLst>
                  <a:lin ang="5400000" scaled="0"/>
                </a:gradFill>
              </a:rPr>
              <a:t>DocDB</a:t>
            </a:r>
          </a:p>
        </p:txBody>
      </p:sp>
      <p:grpSp>
        <p:nvGrpSpPr>
          <p:cNvPr id="73" name="Group 72"/>
          <p:cNvGrpSpPr/>
          <p:nvPr/>
        </p:nvGrpSpPr>
        <p:grpSpPr>
          <a:xfrm>
            <a:off x="5533777" y="3535152"/>
            <a:ext cx="539817" cy="498404"/>
            <a:chOff x="6513292" y="4161250"/>
            <a:chExt cx="552708" cy="552708"/>
          </a:xfrm>
          <a:solidFill>
            <a:schemeClr val="accent1">
              <a:lumMod val="75000"/>
            </a:schemeClr>
          </a:solidFill>
        </p:grpSpPr>
        <p:sp>
          <p:nvSpPr>
            <p:cNvPr id="74" name="Freeform 12"/>
            <p:cNvSpPr>
              <a:spLocks/>
            </p:cNvSpPr>
            <p:nvPr/>
          </p:nvSpPr>
          <p:spPr bwMode="auto">
            <a:xfrm>
              <a:off x="6758340" y="4161250"/>
              <a:ext cx="307660" cy="271766"/>
            </a:xfrm>
            <a:custGeom>
              <a:avLst/>
              <a:gdLst>
                <a:gd name="T0" fmla="*/ 0 w 1140"/>
                <a:gd name="T1" fmla="*/ 1007 h 1007"/>
                <a:gd name="T2" fmla="*/ 1140 w 1140"/>
                <a:gd name="T3" fmla="*/ 1007 h 1007"/>
                <a:gd name="T4" fmla="*/ 1140 w 1140"/>
                <a:gd name="T5" fmla="*/ 0 h 1007"/>
                <a:gd name="T6" fmla="*/ 0 w 1140"/>
                <a:gd name="T7" fmla="*/ 161 h 1007"/>
                <a:gd name="T8" fmla="*/ 0 w 1140"/>
                <a:gd name="T9" fmla="*/ 1007 h 1007"/>
              </a:gdLst>
              <a:ahLst/>
              <a:cxnLst>
                <a:cxn ang="0">
                  <a:pos x="T0" y="T1"/>
                </a:cxn>
                <a:cxn ang="0">
                  <a:pos x="T2" y="T3"/>
                </a:cxn>
                <a:cxn ang="0">
                  <a:pos x="T4" y="T5"/>
                </a:cxn>
                <a:cxn ang="0">
                  <a:pos x="T6" y="T7"/>
                </a:cxn>
                <a:cxn ang="0">
                  <a:pos x="T8" y="T9"/>
                </a:cxn>
              </a:cxnLst>
              <a:rect l="0" t="0" r="r" b="b"/>
              <a:pathLst>
                <a:path w="1140" h="1007">
                  <a:moveTo>
                    <a:pt x="0" y="1007"/>
                  </a:moveTo>
                  <a:lnTo>
                    <a:pt x="1140" y="1007"/>
                  </a:lnTo>
                  <a:lnTo>
                    <a:pt x="1140" y="0"/>
                  </a:lnTo>
                  <a:lnTo>
                    <a:pt x="0" y="161"/>
                  </a:lnTo>
                  <a:lnTo>
                    <a:pt x="0" y="1007"/>
                  </a:lnTo>
                  <a:close/>
                </a:path>
              </a:pathLst>
            </a:custGeom>
            <a:grpFill/>
            <a:ln>
              <a:noFill/>
            </a:ln>
          </p:spPr>
          <p:txBody>
            <a:bodyPr vert="horz" wrap="square" lIns="91353" tIns="45676" rIns="91353" bIns="45676" numCol="1" anchor="t" anchorCtr="0" compatLnSpc="1">
              <a:prstTxWarp prst="textNoShape">
                <a:avLst/>
              </a:prstTxWarp>
            </a:bodyPr>
            <a:lstStyle/>
            <a:p>
              <a:pPr defTabSz="931504"/>
              <a:endParaRPr lang="en-US" sz="1799">
                <a:solidFill>
                  <a:srgbClr val="505050"/>
                </a:solidFill>
                <a:latin typeface="Segoe UI Light"/>
              </a:endParaRPr>
            </a:p>
          </p:txBody>
        </p:sp>
        <p:sp>
          <p:nvSpPr>
            <p:cNvPr id="75" name="Freeform 13"/>
            <p:cNvSpPr>
              <a:spLocks/>
            </p:cNvSpPr>
            <p:nvPr/>
          </p:nvSpPr>
          <p:spPr bwMode="auto">
            <a:xfrm>
              <a:off x="6513292" y="4206050"/>
              <a:ext cx="235333" cy="226966"/>
            </a:xfrm>
            <a:custGeom>
              <a:avLst/>
              <a:gdLst>
                <a:gd name="T0" fmla="*/ 872 w 872"/>
                <a:gd name="T1" fmla="*/ 841 h 841"/>
                <a:gd name="T2" fmla="*/ 872 w 872"/>
                <a:gd name="T3" fmla="*/ 0 h 841"/>
                <a:gd name="T4" fmla="*/ 0 w 872"/>
                <a:gd name="T5" fmla="*/ 121 h 841"/>
                <a:gd name="T6" fmla="*/ 0 w 872"/>
                <a:gd name="T7" fmla="*/ 841 h 841"/>
                <a:gd name="T8" fmla="*/ 872 w 872"/>
                <a:gd name="T9" fmla="*/ 841 h 841"/>
              </a:gdLst>
              <a:ahLst/>
              <a:cxnLst>
                <a:cxn ang="0">
                  <a:pos x="T0" y="T1"/>
                </a:cxn>
                <a:cxn ang="0">
                  <a:pos x="T2" y="T3"/>
                </a:cxn>
                <a:cxn ang="0">
                  <a:pos x="T4" y="T5"/>
                </a:cxn>
                <a:cxn ang="0">
                  <a:pos x="T6" y="T7"/>
                </a:cxn>
                <a:cxn ang="0">
                  <a:pos x="T8" y="T9"/>
                </a:cxn>
              </a:cxnLst>
              <a:rect l="0" t="0" r="r" b="b"/>
              <a:pathLst>
                <a:path w="872" h="841">
                  <a:moveTo>
                    <a:pt x="872" y="841"/>
                  </a:moveTo>
                  <a:lnTo>
                    <a:pt x="872" y="0"/>
                  </a:lnTo>
                  <a:lnTo>
                    <a:pt x="0" y="121"/>
                  </a:lnTo>
                  <a:lnTo>
                    <a:pt x="0" y="841"/>
                  </a:lnTo>
                  <a:lnTo>
                    <a:pt x="872" y="841"/>
                  </a:lnTo>
                  <a:close/>
                </a:path>
              </a:pathLst>
            </a:custGeom>
            <a:grpFill/>
            <a:ln>
              <a:noFill/>
            </a:ln>
          </p:spPr>
          <p:txBody>
            <a:bodyPr vert="horz" wrap="square" lIns="91353" tIns="45676" rIns="91353" bIns="45676" numCol="1" anchor="t" anchorCtr="0" compatLnSpc="1">
              <a:prstTxWarp prst="textNoShape">
                <a:avLst/>
              </a:prstTxWarp>
            </a:bodyPr>
            <a:lstStyle/>
            <a:p>
              <a:pPr defTabSz="931504"/>
              <a:endParaRPr lang="en-US" sz="1799">
                <a:solidFill>
                  <a:srgbClr val="505050"/>
                </a:solidFill>
                <a:latin typeface="Segoe UI Light"/>
              </a:endParaRPr>
            </a:p>
          </p:txBody>
        </p:sp>
        <p:sp>
          <p:nvSpPr>
            <p:cNvPr id="80" name="Freeform 14"/>
            <p:cNvSpPr>
              <a:spLocks/>
            </p:cNvSpPr>
            <p:nvPr/>
          </p:nvSpPr>
          <p:spPr bwMode="auto">
            <a:xfrm>
              <a:off x="6758339" y="4442732"/>
              <a:ext cx="307660" cy="271226"/>
            </a:xfrm>
            <a:custGeom>
              <a:avLst/>
              <a:gdLst>
                <a:gd name="T0" fmla="*/ 0 w 1140"/>
                <a:gd name="T1" fmla="*/ 0 h 1005"/>
                <a:gd name="T2" fmla="*/ 0 w 1140"/>
                <a:gd name="T3" fmla="*/ 846 h 1005"/>
                <a:gd name="T4" fmla="*/ 1140 w 1140"/>
                <a:gd name="T5" fmla="*/ 1005 h 1005"/>
                <a:gd name="T6" fmla="*/ 1140 w 1140"/>
                <a:gd name="T7" fmla="*/ 0 h 1005"/>
                <a:gd name="T8" fmla="*/ 0 w 1140"/>
                <a:gd name="T9" fmla="*/ 0 h 1005"/>
              </a:gdLst>
              <a:ahLst/>
              <a:cxnLst>
                <a:cxn ang="0">
                  <a:pos x="T0" y="T1"/>
                </a:cxn>
                <a:cxn ang="0">
                  <a:pos x="T2" y="T3"/>
                </a:cxn>
                <a:cxn ang="0">
                  <a:pos x="T4" y="T5"/>
                </a:cxn>
                <a:cxn ang="0">
                  <a:pos x="T6" y="T7"/>
                </a:cxn>
                <a:cxn ang="0">
                  <a:pos x="T8" y="T9"/>
                </a:cxn>
              </a:cxnLst>
              <a:rect l="0" t="0" r="r" b="b"/>
              <a:pathLst>
                <a:path w="1140" h="1005">
                  <a:moveTo>
                    <a:pt x="0" y="0"/>
                  </a:moveTo>
                  <a:lnTo>
                    <a:pt x="0" y="846"/>
                  </a:lnTo>
                  <a:lnTo>
                    <a:pt x="1140" y="1005"/>
                  </a:lnTo>
                  <a:lnTo>
                    <a:pt x="1140" y="0"/>
                  </a:lnTo>
                  <a:lnTo>
                    <a:pt x="0" y="0"/>
                  </a:lnTo>
                  <a:close/>
                </a:path>
              </a:pathLst>
            </a:custGeom>
            <a:grpFill/>
            <a:ln>
              <a:noFill/>
            </a:ln>
          </p:spPr>
          <p:txBody>
            <a:bodyPr vert="horz" wrap="square" lIns="91353" tIns="45676" rIns="91353" bIns="45676" numCol="1" anchor="t" anchorCtr="0" compatLnSpc="1">
              <a:prstTxWarp prst="textNoShape">
                <a:avLst/>
              </a:prstTxWarp>
            </a:bodyPr>
            <a:lstStyle/>
            <a:p>
              <a:pPr defTabSz="931504"/>
              <a:endParaRPr lang="en-US" sz="1799">
                <a:solidFill>
                  <a:srgbClr val="505050"/>
                </a:solidFill>
                <a:latin typeface="Segoe UI Light"/>
              </a:endParaRPr>
            </a:p>
          </p:txBody>
        </p:sp>
        <p:sp>
          <p:nvSpPr>
            <p:cNvPr id="81" name="Freeform 15"/>
            <p:cNvSpPr>
              <a:spLocks/>
            </p:cNvSpPr>
            <p:nvPr/>
          </p:nvSpPr>
          <p:spPr bwMode="auto">
            <a:xfrm>
              <a:off x="6513292" y="4442732"/>
              <a:ext cx="235333" cy="226966"/>
            </a:xfrm>
            <a:custGeom>
              <a:avLst/>
              <a:gdLst>
                <a:gd name="T0" fmla="*/ 872 w 872"/>
                <a:gd name="T1" fmla="*/ 0 h 841"/>
                <a:gd name="T2" fmla="*/ 0 w 872"/>
                <a:gd name="T3" fmla="*/ 0 h 841"/>
                <a:gd name="T4" fmla="*/ 0 w 872"/>
                <a:gd name="T5" fmla="*/ 720 h 841"/>
                <a:gd name="T6" fmla="*/ 872 w 872"/>
                <a:gd name="T7" fmla="*/ 841 h 841"/>
                <a:gd name="T8" fmla="*/ 872 w 872"/>
                <a:gd name="T9" fmla="*/ 0 h 841"/>
              </a:gdLst>
              <a:ahLst/>
              <a:cxnLst>
                <a:cxn ang="0">
                  <a:pos x="T0" y="T1"/>
                </a:cxn>
                <a:cxn ang="0">
                  <a:pos x="T2" y="T3"/>
                </a:cxn>
                <a:cxn ang="0">
                  <a:pos x="T4" y="T5"/>
                </a:cxn>
                <a:cxn ang="0">
                  <a:pos x="T6" y="T7"/>
                </a:cxn>
                <a:cxn ang="0">
                  <a:pos x="T8" y="T9"/>
                </a:cxn>
              </a:cxnLst>
              <a:rect l="0" t="0" r="r" b="b"/>
              <a:pathLst>
                <a:path w="872" h="841">
                  <a:moveTo>
                    <a:pt x="872" y="0"/>
                  </a:moveTo>
                  <a:lnTo>
                    <a:pt x="0" y="0"/>
                  </a:lnTo>
                  <a:lnTo>
                    <a:pt x="0" y="720"/>
                  </a:lnTo>
                  <a:lnTo>
                    <a:pt x="872" y="841"/>
                  </a:lnTo>
                  <a:lnTo>
                    <a:pt x="872" y="0"/>
                  </a:lnTo>
                  <a:close/>
                </a:path>
              </a:pathLst>
            </a:custGeom>
            <a:grpFill/>
            <a:ln>
              <a:noFill/>
            </a:ln>
          </p:spPr>
          <p:txBody>
            <a:bodyPr vert="horz" wrap="square" lIns="91353" tIns="45676" rIns="91353" bIns="45676" numCol="1" anchor="t" anchorCtr="0" compatLnSpc="1">
              <a:prstTxWarp prst="textNoShape">
                <a:avLst/>
              </a:prstTxWarp>
            </a:bodyPr>
            <a:lstStyle/>
            <a:p>
              <a:pPr defTabSz="931504"/>
              <a:endParaRPr lang="en-US" sz="1799">
                <a:solidFill>
                  <a:srgbClr val="505050"/>
                </a:solidFill>
                <a:latin typeface="Segoe UI Light"/>
              </a:endParaRPr>
            </a:p>
          </p:txBody>
        </p:sp>
      </p:grpSp>
      <p:pic>
        <p:nvPicPr>
          <p:cNvPr id="16" name="Picture 15"/>
          <p:cNvPicPr>
            <a:picLocks noChangeAspect="1"/>
          </p:cNvPicPr>
          <p:nvPr/>
        </p:nvPicPr>
        <p:blipFill>
          <a:blip r:embed="rId10" cstate="screen">
            <a:extLst>
              <a:ext uri="{28A0092B-C50C-407E-A947-70E740481C1C}">
                <a14:useLocalDpi xmlns:a14="http://schemas.microsoft.com/office/drawing/2010/main" val="0"/>
              </a:ext>
            </a:extLst>
          </a:blip>
          <a:stretch>
            <a:fillRect/>
          </a:stretch>
        </p:blipFill>
        <p:spPr>
          <a:xfrm>
            <a:off x="2416641" y="5859184"/>
            <a:ext cx="1613184" cy="586186"/>
          </a:xfrm>
          <a:prstGeom prst="rect">
            <a:avLst/>
          </a:prstGeom>
        </p:spPr>
      </p:pic>
      <p:pic>
        <p:nvPicPr>
          <p:cNvPr id="82" name="Picture 8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73766" y="1757108"/>
            <a:ext cx="1086835" cy="256520"/>
          </a:xfrm>
          <a:prstGeom prst="rect">
            <a:avLst/>
          </a:prstGeom>
        </p:spPr>
      </p:pic>
      <p:pic>
        <p:nvPicPr>
          <p:cNvPr id="86" name="Picture 12" descr="http://www.puppetlabs.com/wp-content/uploads/2010/07/Puppet-Labs-horizontal.png"/>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4842305" y="4859307"/>
            <a:ext cx="1612789" cy="75292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92"/>
          <p:cNvPicPr>
            <a:picLocks noChangeAspect="1"/>
          </p:cNvPicPr>
          <p:nvPr/>
        </p:nvPicPr>
        <p:blipFill>
          <a:blip r:embed="rId13"/>
          <a:stretch>
            <a:fillRect/>
          </a:stretch>
        </p:blipFill>
        <p:spPr>
          <a:xfrm>
            <a:off x="4053133" y="5859184"/>
            <a:ext cx="515850" cy="608703"/>
          </a:xfrm>
          <a:prstGeom prst="rect">
            <a:avLst/>
          </a:prstGeom>
        </p:spPr>
      </p:pic>
      <p:pic>
        <p:nvPicPr>
          <p:cNvPr id="94" name="Picture 14" descr="http://s3.amazonaws.com/opscode-corpsite/assets/121/pic-chef-logo.png"/>
          <p:cNvPicPr>
            <a:picLocks noChangeAspect="1" noChangeArrowheads="1"/>
          </p:cNvPicPr>
          <p:nvPr/>
        </p:nvPicPr>
        <p:blipFill>
          <a:blip r:embed="rId14" cstate="screen">
            <a:extLst>
              <a:ext uri="{28A0092B-C50C-407E-A947-70E740481C1C}">
                <a14:useLocalDpi xmlns:a14="http://schemas.microsoft.com/office/drawing/2010/main" val="0"/>
              </a:ext>
            </a:extLst>
          </a:blip>
          <a:srcRect/>
          <a:stretch>
            <a:fillRect/>
          </a:stretch>
        </p:blipFill>
        <p:spPr bwMode="auto">
          <a:xfrm>
            <a:off x="3593483" y="4977392"/>
            <a:ext cx="749814" cy="736813"/>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95"/>
          <p:cNvPicPr>
            <a:picLocks noChangeAspect="1"/>
          </p:cNvPicPr>
          <p:nvPr/>
        </p:nvPicPr>
        <p:blipFill>
          <a:blip r:embed="rId1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799723" y="1848371"/>
            <a:ext cx="497648" cy="513708"/>
          </a:xfrm>
          <a:prstGeom prst="rect">
            <a:avLst/>
          </a:prstGeom>
          <a:noFill/>
          <a:ln>
            <a:noFill/>
          </a:ln>
        </p:spPr>
      </p:pic>
      <p:pic>
        <p:nvPicPr>
          <p:cNvPr id="97" name="Picture 96"/>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5123840" y="4331671"/>
            <a:ext cx="1213548" cy="406539"/>
          </a:xfrm>
          <a:prstGeom prst="rect">
            <a:avLst/>
          </a:prstGeom>
        </p:spPr>
      </p:pic>
      <p:pic>
        <p:nvPicPr>
          <p:cNvPr id="17" name="Picture 16"/>
          <p:cNvPicPr>
            <a:picLocks noChangeAspect="1"/>
          </p:cNvPicPr>
          <p:nvPr/>
        </p:nvPicPr>
        <p:blipFill>
          <a:blip r:embed="rId17" cstate="screen">
            <a:extLst>
              <a:ext uri="{28A0092B-C50C-407E-A947-70E740481C1C}">
                <a14:useLocalDpi xmlns:a14="http://schemas.microsoft.com/office/drawing/2010/main" val="0"/>
              </a:ext>
            </a:extLst>
          </a:blip>
          <a:stretch>
            <a:fillRect/>
          </a:stretch>
        </p:blipFill>
        <p:spPr>
          <a:xfrm>
            <a:off x="5119804" y="2792165"/>
            <a:ext cx="1350509" cy="542382"/>
          </a:xfrm>
          <a:prstGeom prst="rect">
            <a:avLst/>
          </a:prstGeom>
        </p:spPr>
      </p:pic>
      <p:pic>
        <p:nvPicPr>
          <p:cNvPr id="18" name="Picture 1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525656" y="2898639"/>
            <a:ext cx="1629860" cy="350420"/>
          </a:xfrm>
          <a:prstGeom prst="rect">
            <a:avLst/>
          </a:prstGeom>
        </p:spPr>
      </p:pic>
      <p:pic>
        <p:nvPicPr>
          <p:cNvPr id="22" name="Picture 21"/>
          <p:cNvPicPr>
            <a:picLocks noChangeAspect="1"/>
          </p:cNvPicPr>
          <p:nvPr/>
        </p:nvPicPr>
        <p:blipFill>
          <a:blip r:embed="rId19" cstate="screen">
            <a:extLst>
              <a:ext uri="{28A0092B-C50C-407E-A947-70E740481C1C}">
                <a14:useLocalDpi xmlns:a14="http://schemas.microsoft.com/office/drawing/2010/main" val="0"/>
              </a:ext>
            </a:extLst>
          </a:blip>
          <a:stretch>
            <a:fillRect/>
          </a:stretch>
        </p:blipFill>
        <p:spPr>
          <a:xfrm>
            <a:off x="2563548" y="2807053"/>
            <a:ext cx="851957" cy="529272"/>
          </a:xfrm>
          <a:prstGeom prst="rect">
            <a:avLst/>
          </a:prstGeom>
        </p:spPr>
      </p:pic>
      <p:pic>
        <p:nvPicPr>
          <p:cNvPr id="23" name="Picture 22"/>
          <p:cNvPicPr>
            <a:picLocks noChangeAspect="1"/>
          </p:cNvPicPr>
          <p:nvPr/>
        </p:nvPicPr>
        <p:blipFill>
          <a:blip r:embed="rId20" cstate="screen">
            <a:extLst>
              <a:ext uri="{28A0092B-C50C-407E-A947-70E740481C1C}">
                <a14:useLocalDpi xmlns:a14="http://schemas.microsoft.com/office/drawing/2010/main" val="0"/>
              </a:ext>
            </a:extLst>
          </a:blip>
          <a:stretch>
            <a:fillRect/>
          </a:stretch>
        </p:blipFill>
        <p:spPr>
          <a:xfrm>
            <a:off x="3429707" y="4378008"/>
            <a:ext cx="1502647" cy="355627"/>
          </a:xfrm>
          <a:prstGeom prst="rect">
            <a:avLst/>
          </a:prstGeom>
        </p:spPr>
      </p:pic>
      <p:pic>
        <p:nvPicPr>
          <p:cNvPr id="98" name="Picture 9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521012" y="4390475"/>
            <a:ext cx="874290" cy="451246"/>
          </a:xfrm>
          <a:prstGeom prst="rect">
            <a:avLst/>
          </a:prstGeom>
          <a:noFill/>
          <a:ln>
            <a:noFill/>
          </a:ln>
        </p:spPr>
      </p:pic>
      <p:pic>
        <p:nvPicPr>
          <p:cNvPr id="25" name="Picture 24"/>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244971" y="1958534"/>
            <a:ext cx="483900" cy="735156"/>
          </a:xfrm>
          <a:prstGeom prst="rect">
            <a:avLst/>
          </a:prstGeom>
        </p:spPr>
      </p:pic>
      <p:pic>
        <p:nvPicPr>
          <p:cNvPr id="29" name="Picture 28"/>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332121" y="5808320"/>
            <a:ext cx="1783485" cy="779339"/>
          </a:xfrm>
          <a:prstGeom prst="rect">
            <a:avLst/>
          </a:prstGeom>
        </p:spPr>
      </p:pic>
      <p:pic>
        <p:nvPicPr>
          <p:cNvPr id="30" name="Picture 2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210630" y="5958558"/>
            <a:ext cx="1285469" cy="462769"/>
          </a:xfrm>
          <a:prstGeom prst="rect">
            <a:avLst/>
          </a:prstGeom>
        </p:spPr>
      </p:pic>
      <p:pic>
        <p:nvPicPr>
          <p:cNvPr id="32" name="Picture 31"/>
          <p:cNvPicPr>
            <a:picLocks noChangeAspect="1"/>
          </p:cNvPicPr>
          <p:nvPr/>
        </p:nvPicPr>
        <p:blipFill>
          <a:blip r:embed="rId25" cstate="screen">
            <a:extLst>
              <a:ext uri="{28A0092B-C50C-407E-A947-70E740481C1C}">
                <a14:useLocalDpi xmlns:a14="http://schemas.microsoft.com/office/drawing/2010/main" val="0"/>
              </a:ext>
            </a:extLst>
          </a:blip>
          <a:stretch>
            <a:fillRect/>
          </a:stretch>
        </p:blipFill>
        <p:spPr>
          <a:xfrm>
            <a:off x="3465275" y="2110650"/>
            <a:ext cx="564550" cy="303074"/>
          </a:xfrm>
          <a:prstGeom prst="rect">
            <a:avLst/>
          </a:prstGeom>
        </p:spPr>
      </p:pic>
      <p:pic>
        <p:nvPicPr>
          <p:cNvPr id="35" name="Picture 34"/>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7663489" y="1687671"/>
            <a:ext cx="1120748" cy="466978"/>
          </a:xfrm>
          <a:prstGeom prst="rect">
            <a:avLst/>
          </a:prstGeom>
        </p:spPr>
      </p:pic>
      <p:pic>
        <p:nvPicPr>
          <p:cNvPr id="36" name="Picture 35"/>
          <p:cNvPicPr>
            <a:picLocks noChangeAspect="1"/>
          </p:cNvPicPr>
          <p:nvPr/>
        </p:nvPicPr>
        <p:blipFill>
          <a:blip r:embed="rId27" cstate="screen">
            <a:extLst>
              <a:ext uri="{28A0092B-C50C-407E-A947-70E740481C1C}">
                <a14:useLocalDpi xmlns:a14="http://schemas.microsoft.com/office/drawing/2010/main" val="0"/>
              </a:ext>
            </a:extLst>
          </a:blip>
          <a:stretch>
            <a:fillRect/>
          </a:stretch>
        </p:blipFill>
        <p:spPr>
          <a:xfrm>
            <a:off x="8706798" y="2165653"/>
            <a:ext cx="1423772" cy="457897"/>
          </a:xfrm>
          <a:prstGeom prst="rect">
            <a:avLst/>
          </a:prstGeom>
        </p:spPr>
      </p:pic>
      <p:pic>
        <p:nvPicPr>
          <p:cNvPr id="38" name="Picture 37"/>
          <p:cNvPicPr>
            <a:picLocks noChangeAspect="1"/>
          </p:cNvPicPr>
          <p:nvPr/>
        </p:nvPicPr>
        <p:blipFill>
          <a:blip r:embed="rId28" cstate="screen">
            <a:extLst>
              <a:ext uri="{28A0092B-C50C-407E-A947-70E740481C1C}">
                <a14:useLocalDpi xmlns:a14="http://schemas.microsoft.com/office/drawing/2010/main" val="0"/>
              </a:ext>
            </a:extLst>
          </a:blip>
          <a:stretch>
            <a:fillRect/>
          </a:stretch>
        </p:blipFill>
        <p:spPr>
          <a:xfrm>
            <a:off x="4282410" y="1831059"/>
            <a:ext cx="951041" cy="511409"/>
          </a:xfrm>
          <a:prstGeom prst="rect">
            <a:avLst/>
          </a:prstGeom>
        </p:spPr>
      </p:pic>
      <p:pic>
        <p:nvPicPr>
          <p:cNvPr id="15" name="Picture 14"/>
          <p:cNvPicPr>
            <a:picLocks noChangeAspect="1"/>
          </p:cNvPicPr>
          <p:nvPr/>
        </p:nvPicPr>
        <p:blipFill>
          <a:blip r:embed="rId29" cstate="screen">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42200" y="1626673"/>
            <a:ext cx="1950118" cy="404274"/>
          </a:xfrm>
          <a:prstGeom prst="rect">
            <a:avLst/>
          </a:prstGeom>
        </p:spPr>
      </p:pic>
      <p:pic>
        <p:nvPicPr>
          <p:cNvPr id="39" name="Picture 3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506289" y="4269677"/>
            <a:ext cx="1411742" cy="287967"/>
          </a:xfrm>
          <a:prstGeom prst="rect">
            <a:avLst/>
          </a:prstGeom>
        </p:spPr>
      </p:pic>
      <p:pic>
        <p:nvPicPr>
          <p:cNvPr id="40" name="Picture 39"/>
          <p:cNvPicPr>
            <a:picLocks noChangeAspect="1"/>
          </p:cNvPicPr>
          <p:nvPr/>
        </p:nvPicPr>
        <p:blipFill>
          <a:blip r:embed="rId31" cstate="screen">
            <a:extLst>
              <a:ext uri="{28A0092B-C50C-407E-A947-70E740481C1C}">
                <a14:useLocalDpi xmlns:a14="http://schemas.microsoft.com/office/drawing/2010/main" val="0"/>
              </a:ext>
            </a:extLst>
          </a:blip>
          <a:stretch>
            <a:fillRect/>
          </a:stretch>
        </p:blipFill>
        <p:spPr>
          <a:xfrm>
            <a:off x="9475042" y="4234475"/>
            <a:ext cx="1329853" cy="379395"/>
          </a:xfrm>
          <a:prstGeom prst="rect">
            <a:avLst/>
          </a:prstGeom>
        </p:spPr>
      </p:pic>
      <p:pic>
        <p:nvPicPr>
          <p:cNvPr id="99" name="Picture 98"/>
          <p:cNvPicPr>
            <a:picLocks noChangeAspect="1"/>
          </p:cNvPicPr>
          <p:nvPr/>
        </p:nvPicPr>
        <p:blipFill>
          <a:blip r:embed="rId32">
            <a:clrChange>
              <a:clrFrom>
                <a:srgbClr val="FFFFFF"/>
              </a:clrFrom>
              <a:clrTo>
                <a:srgbClr val="FFFFFF">
                  <a:alpha val="0"/>
                </a:srgbClr>
              </a:clrTo>
            </a:clrChange>
          </a:blip>
          <a:stretch>
            <a:fillRect/>
          </a:stretch>
        </p:blipFill>
        <p:spPr>
          <a:xfrm>
            <a:off x="9853281" y="4582729"/>
            <a:ext cx="1224468" cy="252825"/>
          </a:xfrm>
          <a:prstGeom prst="rect">
            <a:avLst/>
          </a:prstGeom>
        </p:spPr>
      </p:pic>
      <p:pic>
        <p:nvPicPr>
          <p:cNvPr id="41" name="Picture 40"/>
          <p:cNvPicPr>
            <a:picLocks noChangeAspect="1"/>
          </p:cNvPicPr>
          <p:nvPr/>
        </p:nvPicPr>
        <p:blipFill>
          <a:blip r:embed="rId33" cstate="screen">
            <a:extLst>
              <a:ext uri="{28A0092B-C50C-407E-A947-70E740481C1C}">
                <a14:useLocalDpi xmlns:a14="http://schemas.microsoft.com/office/drawing/2010/main" val="0"/>
              </a:ext>
            </a:extLst>
          </a:blip>
          <a:stretch>
            <a:fillRect/>
          </a:stretch>
        </p:blipFill>
        <p:spPr>
          <a:xfrm>
            <a:off x="7577867" y="3391565"/>
            <a:ext cx="1564126" cy="656028"/>
          </a:xfrm>
          <a:prstGeom prst="rect">
            <a:avLst/>
          </a:prstGeom>
        </p:spPr>
      </p:pic>
      <p:pic>
        <p:nvPicPr>
          <p:cNvPr id="42" name="Picture 41"/>
          <p:cNvPicPr>
            <a:picLocks noChangeAspect="1"/>
          </p:cNvPicPr>
          <p:nvPr/>
        </p:nvPicPr>
        <p:blipFill>
          <a:blip r:embed="rId34" cstate="screen">
            <a:extLst>
              <a:ext uri="{28A0092B-C50C-407E-A947-70E740481C1C}">
                <a14:useLocalDpi xmlns:a14="http://schemas.microsoft.com/office/drawing/2010/main" val="0"/>
              </a:ext>
            </a:extLst>
          </a:blip>
          <a:stretch>
            <a:fillRect/>
          </a:stretch>
        </p:blipFill>
        <p:spPr>
          <a:xfrm>
            <a:off x="9214485" y="3476851"/>
            <a:ext cx="1552666" cy="462103"/>
          </a:xfrm>
          <a:prstGeom prst="rect">
            <a:avLst/>
          </a:prstGeom>
        </p:spPr>
      </p:pic>
      <p:pic>
        <p:nvPicPr>
          <p:cNvPr id="44" name="Picture 43"/>
          <p:cNvPicPr>
            <a:picLocks noChangeAspect="1"/>
          </p:cNvPicPr>
          <p:nvPr/>
        </p:nvPicPr>
        <p:blipFill>
          <a:blip r:embed="rId35" cstate="screen">
            <a:extLst>
              <a:ext uri="{28A0092B-C50C-407E-A947-70E740481C1C}">
                <a14:useLocalDpi xmlns:a14="http://schemas.microsoft.com/office/drawing/2010/main" val="0"/>
              </a:ext>
            </a:extLst>
          </a:blip>
          <a:stretch>
            <a:fillRect/>
          </a:stretch>
        </p:blipFill>
        <p:spPr>
          <a:xfrm>
            <a:off x="2138628" y="4218048"/>
            <a:ext cx="1279469" cy="650130"/>
          </a:xfrm>
          <a:prstGeom prst="rect">
            <a:avLst/>
          </a:prstGeom>
        </p:spPr>
      </p:pic>
      <p:pic>
        <p:nvPicPr>
          <p:cNvPr id="68" name="Picture 67"/>
          <p:cNvPicPr>
            <a:picLocks noChangeAspect="1"/>
          </p:cNvPicPr>
          <p:nvPr/>
        </p:nvPicPr>
        <p:blipFill>
          <a:blip r:embed="rId36"/>
          <a:stretch>
            <a:fillRect/>
          </a:stretch>
        </p:blipFill>
        <p:spPr>
          <a:xfrm>
            <a:off x="4644716" y="3515012"/>
            <a:ext cx="287638" cy="550621"/>
          </a:xfrm>
          <a:prstGeom prst="rect">
            <a:avLst/>
          </a:prstGeom>
        </p:spPr>
      </p:pic>
      <p:pic>
        <p:nvPicPr>
          <p:cNvPr id="87" name="Picture 86"/>
          <p:cNvPicPr>
            <a:picLocks noChangeAspect="1"/>
          </p:cNvPicPr>
          <p:nvPr/>
        </p:nvPicPr>
        <p:blipFill rotWithShape="1">
          <a:blip r:embed="rId37"/>
          <a:srcRect l="66552" t="15758" b="11350"/>
          <a:stretch/>
        </p:blipFill>
        <p:spPr>
          <a:xfrm>
            <a:off x="7382242" y="2741128"/>
            <a:ext cx="731014" cy="389418"/>
          </a:xfrm>
          <a:prstGeom prst="rect">
            <a:avLst/>
          </a:prstGeom>
        </p:spPr>
      </p:pic>
      <p:pic>
        <p:nvPicPr>
          <p:cNvPr id="6" name="Picture 5"/>
          <p:cNvPicPr>
            <a:picLocks noChangeAspect="1"/>
          </p:cNvPicPr>
          <p:nvPr/>
        </p:nvPicPr>
        <p:blipFill rotWithShape="1">
          <a:blip r:embed="rId38" cstate="screen">
            <a:extLst>
              <a:ext uri="{28A0092B-C50C-407E-A947-70E740481C1C}">
                <a14:useLocalDpi xmlns:a14="http://schemas.microsoft.com/office/drawing/2010/main" val="0"/>
              </a:ext>
            </a:extLst>
          </a:blip>
          <a:srcRect/>
          <a:stretch/>
        </p:blipFill>
        <p:spPr>
          <a:xfrm>
            <a:off x="7065634" y="4600301"/>
            <a:ext cx="1345599" cy="253442"/>
          </a:xfrm>
          <a:prstGeom prst="rect">
            <a:avLst/>
          </a:prstGeom>
        </p:spPr>
      </p:pic>
      <p:sp>
        <p:nvSpPr>
          <p:cNvPr id="8" name="TextBox 7"/>
          <p:cNvSpPr txBox="1"/>
          <p:nvPr/>
        </p:nvSpPr>
        <p:spPr>
          <a:xfrm>
            <a:off x="8406715" y="2711540"/>
            <a:ext cx="2920311" cy="627784"/>
          </a:xfrm>
          <a:prstGeom prst="rect">
            <a:avLst/>
          </a:prstGeom>
          <a:noFill/>
        </p:spPr>
        <p:txBody>
          <a:bodyPr wrap="square" lIns="182857" tIns="146285" rIns="182857" bIns="146285" rtlCol="0">
            <a:spAutoFit/>
          </a:bodyPr>
          <a:lstStyle/>
          <a:p>
            <a:pPr>
              <a:lnSpc>
                <a:spcPct val="90000"/>
              </a:lnSpc>
              <a:spcAft>
                <a:spcPts val="600"/>
              </a:spcAft>
            </a:pPr>
            <a:r>
              <a:rPr lang="en-US" sz="2400">
                <a:gradFill>
                  <a:gsLst>
                    <a:gs pos="2917">
                      <a:srgbClr val="505050"/>
                    </a:gs>
                    <a:gs pos="30000">
                      <a:srgbClr val="505050"/>
                    </a:gs>
                  </a:gsLst>
                  <a:lin ang="5400000" scaled="0"/>
                </a:gradFill>
              </a:rPr>
              <a:t>Web App Gallery</a:t>
            </a:r>
          </a:p>
        </p:txBody>
      </p:sp>
    </p:spTree>
    <p:extLst>
      <p:ext uri="{BB962C8B-B14F-4D97-AF65-F5344CB8AC3E}">
        <p14:creationId xmlns:p14="http://schemas.microsoft.com/office/powerpoint/2010/main" val="8378469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64844" y="6240462"/>
            <a:ext cx="280755" cy="28534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chemeClr val="tx1"/>
              </a:solidFill>
            </a:endParaRPr>
          </a:p>
        </p:txBody>
      </p:sp>
      <p:sp>
        <p:nvSpPr>
          <p:cNvPr id="2" name="Title 1"/>
          <p:cNvSpPr>
            <a:spLocks noGrp="1"/>
          </p:cNvSpPr>
          <p:nvPr>
            <p:ph type="title"/>
          </p:nvPr>
        </p:nvSpPr>
        <p:spPr>
          <a:xfrm>
            <a:off x="572050" y="271839"/>
            <a:ext cx="11300393" cy="991695"/>
          </a:xfrm>
          <a:noFill/>
        </p:spPr>
        <p:txBody>
          <a:bodyPr>
            <a:normAutofit/>
          </a:bodyPr>
          <a:lstStyle/>
          <a:p>
            <a:r>
              <a:rPr lang="en-US"/>
              <a:t>Cloud is a Shared Responsibility</a:t>
            </a:r>
          </a:p>
        </p:txBody>
      </p:sp>
      <p:sp>
        <p:nvSpPr>
          <p:cNvPr id="6" name="Rectangle 5"/>
          <p:cNvSpPr/>
          <p:nvPr/>
        </p:nvSpPr>
        <p:spPr>
          <a:xfrm>
            <a:off x="4807285" y="6226184"/>
            <a:ext cx="984742" cy="318286"/>
          </a:xfrm>
          <a:prstGeom prst="rect">
            <a:avLst/>
          </a:prstGeom>
        </p:spPr>
        <p:txBody>
          <a:bodyPr wrap="none">
            <a:spAutoFit/>
          </a:bodyPr>
          <a:lstStyle/>
          <a:p>
            <a:pPr defTabSz="932597"/>
            <a:r>
              <a:rPr lang="en-US" sz="1428"/>
              <a:t>Customer</a:t>
            </a:r>
          </a:p>
        </p:txBody>
      </p:sp>
      <p:sp>
        <p:nvSpPr>
          <p:cNvPr id="28" name="Rectangle 27"/>
          <p:cNvSpPr/>
          <p:nvPr/>
        </p:nvSpPr>
        <p:spPr>
          <a:xfrm>
            <a:off x="6831152" y="6240462"/>
            <a:ext cx="280755" cy="285349"/>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0" rIns="186521" bIns="0" numCol="1" spcCol="0" rtlCol="0" fromWordArt="0" anchor="ctr" anchorCtr="0" forceAA="0" compatLnSpc="1">
            <a:prstTxWarp prst="textNoShape">
              <a:avLst/>
            </a:prstTxWarp>
            <a:noAutofit/>
          </a:bodyPr>
          <a:lstStyle/>
          <a:p>
            <a:pPr defTabSz="932597"/>
            <a:endParaRPr lang="en-US" sz="1836">
              <a:solidFill>
                <a:schemeClr val="tx1"/>
              </a:solidFill>
            </a:endParaRPr>
          </a:p>
        </p:txBody>
      </p:sp>
      <p:sp>
        <p:nvSpPr>
          <p:cNvPr id="29" name="Rectangle 28"/>
          <p:cNvSpPr/>
          <p:nvPr/>
        </p:nvSpPr>
        <p:spPr>
          <a:xfrm>
            <a:off x="7216862" y="6226184"/>
            <a:ext cx="972251" cy="318286"/>
          </a:xfrm>
          <a:prstGeom prst="rect">
            <a:avLst/>
          </a:prstGeom>
        </p:spPr>
        <p:txBody>
          <a:bodyPr wrap="none">
            <a:spAutoFit/>
          </a:bodyPr>
          <a:lstStyle/>
          <a:p>
            <a:pPr defTabSz="932597"/>
            <a:r>
              <a:rPr lang="en-US" sz="1428"/>
              <a:t>Microsoft</a:t>
            </a:r>
          </a:p>
        </p:txBody>
      </p:sp>
      <p:grpSp>
        <p:nvGrpSpPr>
          <p:cNvPr id="54" name="Group 53"/>
          <p:cNvGrpSpPr/>
          <p:nvPr/>
        </p:nvGrpSpPr>
        <p:grpSpPr>
          <a:xfrm>
            <a:off x="1451240" y="2306703"/>
            <a:ext cx="7084000" cy="3615475"/>
            <a:chOff x="1422826" y="2046427"/>
            <a:chExt cx="6945729" cy="3544905"/>
          </a:xfrm>
          <a:solidFill>
            <a:srgbClr val="92D050"/>
          </a:solidFill>
        </p:grpSpPr>
        <p:sp>
          <p:nvSpPr>
            <p:cNvPr id="55" name="Rectangle 54"/>
            <p:cNvSpPr/>
            <p:nvPr/>
          </p:nvSpPr>
          <p:spPr>
            <a:xfrm>
              <a:off x="1422827" y="4828178"/>
              <a:ext cx="2292444" cy="3608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56" name="Rectangle 55"/>
            <p:cNvSpPr/>
            <p:nvPr/>
          </p:nvSpPr>
          <p:spPr>
            <a:xfrm>
              <a:off x="1422827" y="4430785"/>
              <a:ext cx="2292444"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72" name="Rectangle 71"/>
            <p:cNvSpPr/>
            <p:nvPr/>
          </p:nvSpPr>
          <p:spPr>
            <a:xfrm>
              <a:off x="1422827" y="5225572"/>
              <a:ext cx="2292444"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73" name="Rectangle 72"/>
            <p:cNvSpPr/>
            <p:nvPr/>
          </p:nvSpPr>
          <p:spPr>
            <a:xfrm>
              <a:off x="1422828" y="3635999"/>
              <a:ext cx="4619086"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74" name="Rectangle 73"/>
            <p:cNvSpPr/>
            <p:nvPr/>
          </p:nvSpPr>
          <p:spPr>
            <a:xfrm>
              <a:off x="1422828" y="3238606"/>
              <a:ext cx="4619086"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75" name="Rectangle 74"/>
            <p:cNvSpPr/>
            <p:nvPr/>
          </p:nvSpPr>
          <p:spPr>
            <a:xfrm>
              <a:off x="1422827" y="4033392"/>
              <a:ext cx="2292444"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84" name="Rectangle 83"/>
            <p:cNvSpPr/>
            <p:nvPr/>
          </p:nvSpPr>
          <p:spPr>
            <a:xfrm>
              <a:off x="1422827" y="2443820"/>
              <a:ext cx="6945728"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85" name="Rectangle 84"/>
            <p:cNvSpPr/>
            <p:nvPr/>
          </p:nvSpPr>
          <p:spPr>
            <a:xfrm>
              <a:off x="1422827" y="2046427"/>
              <a:ext cx="6945728"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86" name="Rectangle 85"/>
            <p:cNvSpPr/>
            <p:nvPr/>
          </p:nvSpPr>
          <p:spPr>
            <a:xfrm>
              <a:off x="1422826" y="2841213"/>
              <a:ext cx="4619086" cy="3657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grpSp>
      <p:sp>
        <p:nvSpPr>
          <p:cNvPr id="87" name="Rectangle 86"/>
          <p:cNvSpPr/>
          <p:nvPr/>
        </p:nvSpPr>
        <p:spPr>
          <a:xfrm>
            <a:off x="1451241" y="1824483"/>
            <a:ext cx="2338080" cy="449797"/>
          </a:xfrm>
          <a:prstGeom prst="rect">
            <a:avLst/>
          </a:prstGeom>
          <a:solidFill>
            <a:srgbClr val="1D4380">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0" rIns="186521" bIns="0" numCol="1" spcCol="0" rtlCol="0" fromWordArt="0" anchor="ctr" anchorCtr="0" forceAA="0" compatLnSpc="1">
            <a:prstTxWarp prst="textNoShape">
              <a:avLst/>
            </a:prstTxWarp>
            <a:noAutofit/>
          </a:bodyPr>
          <a:lstStyle/>
          <a:p>
            <a:pPr marL="0" lvl="1" algn="ctr" defTabSz="932597"/>
            <a:r>
              <a:rPr lang="en-US" sz="1836">
                <a:solidFill>
                  <a:srgbClr val="FFFFFF"/>
                </a:solidFill>
              </a:rPr>
              <a:t>On-Premises</a:t>
            </a:r>
          </a:p>
        </p:txBody>
      </p:sp>
      <p:sp>
        <p:nvSpPr>
          <p:cNvPr id="88" name="Rectangle 87"/>
          <p:cNvSpPr/>
          <p:nvPr/>
        </p:nvSpPr>
        <p:spPr>
          <a:xfrm>
            <a:off x="3824200" y="1824483"/>
            <a:ext cx="2338080" cy="449797"/>
          </a:xfrm>
          <a:prstGeom prst="rect">
            <a:avLst/>
          </a:prstGeom>
          <a:solidFill>
            <a:srgbClr val="1D4380">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0" rIns="186521" bIns="0" numCol="1" spcCol="0" rtlCol="0" fromWordArt="0" anchor="ctr" anchorCtr="0" forceAA="0" compatLnSpc="1">
            <a:prstTxWarp prst="textNoShape">
              <a:avLst/>
            </a:prstTxWarp>
            <a:noAutofit/>
          </a:bodyPr>
          <a:lstStyle/>
          <a:p>
            <a:pPr marL="0" lvl="1" algn="ctr" defTabSz="932597"/>
            <a:r>
              <a:rPr lang="en-US" sz="1836">
                <a:solidFill>
                  <a:srgbClr val="FFFFFF"/>
                </a:solidFill>
              </a:rPr>
              <a:t>IaaS</a:t>
            </a:r>
          </a:p>
        </p:txBody>
      </p:sp>
      <p:sp>
        <p:nvSpPr>
          <p:cNvPr id="89" name="Rectangle 88"/>
          <p:cNvSpPr/>
          <p:nvPr/>
        </p:nvSpPr>
        <p:spPr>
          <a:xfrm>
            <a:off x="6197159" y="1824484"/>
            <a:ext cx="2338080" cy="449797"/>
          </a:xfrm>
          <a:prstGeom prst="rect">
            <a:avLst/>
          </a:prstGeom>
          <a:solidFill>
            <a:srgbClr val="1D4380">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0" rIns="186521" bIns="0" numCol="1" spcCol="0" rtlCol="0" fromWordArt="0" anchor="ctr" anchorCtr="0" forceAA="0" compatLnSpc="1">
            <a:prstTxWarp prst="textNoShape">
              <a:avLst/>
            </a:prstTxWarp>
            <a:noAutofit/>
          </a:bodyPr>
          <a:lstStyle/>
          <a:p>
            <a:pPr marL="0" lvl="1" algn="ctr" defTabSz="932597"/>
            <a:r>
              <a:rPr lang="en-US" sz="1836">
                <a:solidFill>
                  <a:srgbClr val="FFFFFF"/>
                </a:solidFill>
              </a:rPr>
              <a:t>PaaS</a:t>
            </a:r>
          </a:p>
        </p:txBody>
      </p:sp>
      <p:sp>
        <p:nvSpPr>
          <p:cNvPr id="92" name="Rectangle 91"/>
          <p:cNvSpPr/>
          <p:nvPr/>
        </p:nvSpPr>
        <p:spPr>
          <a:xfrm>
            <a:off x="8570119" y="1824484"/>
            <a:ext cx="2338080" cy="449797"/>
          </a:xfrm>
          <a:prstGeom prst="rect">
            <a:avLst/>
          </a:prstGeom>
          <a:solidFill>
            <a:srgbClr val="1D4380">
              <a:alpha val="8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0" rIns="186521" bIns="0" numCol="1" spcCol="0" rtlCol="0" fromWordArt="0" anchor="ctr" anchorCtr="0" forceAA="0" compatLnSpc="1">
            <a:prstTxWarp prst="textNoShape">
              <a:avLst/>
            </a:prstTxWarp>
            <a:noAutofit/>
          </a:bodyPr>
          <a:lstStyle/>
          <a:p>
            <a:pPr marL="0" lvl="1" algn="ctr" defTabSz="932597"/>
            <a:r>
              <a:rPr lang="en-US" sz="1836">
                <a:solidFill>
                  <a:srgbClr val="FFFFFF"/>
                </a:solidFill>
              </a:rPr>
              <a:t>SaaS</a:t>
            </a:r>
          </a:p>
        </p:txBody>
      </p:sp>
      <p:sp>
        <p:nvSpPr>
          <p:cNvPr id="93" name="Rectangle 92"/>
          <p:cNvSpPr/>
          <p:nvPr/>
        </p:nvSpPr>
        <p:spPr>
          <a:xfrm>
            <a:off x="3824200" y="5143832"/>
            <a:ext cx="7083985" cy="368055"/>
          </a:xfrm>
          <a:prstGeom prst="rect">
            <a:avLst/>
          </a:prstGeom>
          <a:solidFill>
            <a:schemeClr val="tx2"/>
          </a:solidFill>
          <a:ln w="9525" cap="flat" cmpd="sng" algn="ctr">
            <a:noFill/>
            <a:prstDash val="solid"/>
          </a:ln>
          <a:effectLst/>
        </p:spPr>
        <p:txBody>
          <a:bodyPr lIns="0" tIns="45559" rIns="0" bIns="45559" rtlCol="0" anchor="t" anchorCtr="0"/>
          <a:lstStyle/>
          <a:p>
            <a:pPr algn="ctr" defTabSz="1238443">
              <a:defRPr/>
            </a:pPr>
            <a:endParaRPr lang="en-US" sz="1599" b="1" kern="0">
              <a:latin typeface="Segoe UI Semibold" panose="020B0702040204020203" pitchFamily="34" charset="0"/>
              <a:ea typeface="Segoe UI" panose="020B0502040204020203" pitchFamily="34" charset="0"/>
              <a:cs typeface="Segoe UI Semibold" panose="020B0702040204020203" pitchFamily="34" charset="0"/>
            </a:endParaRPr>
          </a:p>
        </p:txBody>
      </p:sp>
      <p:sp>
        <p:nvSpPr>
          <p:cNvPr id="94" name="Rectangle 93"/>
          <p:cNvSpPr/>
          <p:nvPr/>
        </p:nvSpPr>
        <p:spPr>
          <a:xfrm>
            <a:off x="4807582" y="5143831"/>
            <a:ext cx="2707554" cy="373041"/>
          </a:xfrm>
          <a:prstGeom prst="rect">
            <a:avLst/>
          </a:prstGeom>
          <a:gradFill>
            <a:gsLst>
              <a:gs pos="0">
                <a:schemeClr val="bg1">
                  <a:alpha val="0"/>
                </a:schemeClr>
              </a:gs>
              <a:gs pos="100000">
                <a:schemeClr val="bg1">
                  <a:alpha val="0"/>
                </a:schemeClr>
              </a:gs>
              <a:gs pos="73000">
                <a:srgbClr val="FFFFFF">
                  <a:alpha val="66000"/>
                </a:srgbClr>
              </a:gs>
              <a:gs pos="30000">
                <a:schemeClr val="bg1">
                  <a:alpha val="66000"/>
                </a:schemeClr>
              </a:gs>
            </a:gsLst>
            <a:lin ang="0" scaled="1"/>
          </a:gradFill>
          <a:ln w="9525" cap="flat" cmpd="sng" algn="ctr">
            <a:noFill/>
            <a:prstDash val="solid"/>
          </a:ln>
          <a:effectLst/>
        </p:spPr>
        <p:txBody>
          <a:bodyPr lIns="0" tIns="45559" rIns="0" bIns="45559"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38443">
              <a:defRPr/>
            </a:pPr>
            <a:r>
              <a:rPr lang="en-US" sz="1836">
                <a:solidFill>
                  <a:schemeClr val="tx1"/>
                </a:solidFill>
                <a:ea typeface="Segoe UI" panose="020B0502040204020203" pitchFamily="34" charset="0"/>
                <a:cs typeface="Segoe UI Semibold" panose="020B0702040204020203" pitchFamily="34" charset="0"/>
              </a:rPr>
              <a:t>Storage</a:t>
            </a:r>
          </a:p>
        </p:txBody>
      </p:sp>
      <p:sp>
        <p:nvSpPr>
          <p:cNvPr id="95" name="Rectangle 94"/>
          <p:cNvSpPr/>
          <p:nvPr/>
        </p:nvSpPr>
        <p:spPr>
          <a:xfrm>
            <a:off x="3824200" y="4738527"/>
            <a:ext cx="7083985" cy="373041"/>
          </a:xfrm>
          <a:prstGeom prst="rect">
            <a:avLst/>
          </a:prstGeom>
          <a:solidFill>
            <a:schemeClr val="tx2"/>
          </a:solidFill>
          <a:ln w="9525" cap="flat" cmpd="sng" algn="ctr">
            <a:noFill/>
            <a:prstDash val="solid"/>
          </a:ln>
          <a:effectLst/>
        </p:spPr>
        <p:txBody>
          <a:bodyPr lIns="0" tIns="45559" rIns="0" bIns="45559" rtlCol="0" anchor="t" anchorCtr="0"/>
          <a:lstStyle/>
          <a:p>
            <a:pPr algn="ctr" defTabSz="1238443">
              <a:defRPr/>
            </a:pPr>
            <a:endParaRPr lang="en-US" sz="1599" b="1" kern="0">
              <a:solidFill>
                <a:prstClr val="white">
                  <a:alpha val="99000"/>
                </a:prstClr>
              </a:solidFill>
              <a:latin typeface="Segoe UI Semibold" panose="020B0702040204020203" pitchFamily="34" charset="0"/>
              <a:ea typeface="Segoe UI" panose="020B0502040204020203" pitchFamily="34" charset="0"/>
              <a:cs typeface="Segoe UI Semibold" panose="020B0702040204020203" pitchFamily="34" charset="0"/>
            </a:endParaRPr>
          </a:p>
        </p:txBody>
      </p:sp>
      <p:sp>
        <p:nvSpPr>
          <p:cNvPr id="96" name="Rectangle 95"/>
          <p:cNvSpPr/>
          <p:nvPr/>
        </p:nvSpPr>
        <p:spPr>
          <a:xfrm>
            <a:off x="4807582" y="4738527"/>
            <a:ext cx="2707554" cy="373041"/>
          </a:xfrm>
          <a:prstGeom prst="rect">
            <a:avLst/>
          </a:prstGeom>
          <a:gradFill>
            <a:gsLst>
              <a:gs pos="0">
                <a:schemeClr val="bg1">
                  <a:alpha val="0"/>
                </a:schemeClr>
              </a:gs>
              <a:gs pos="100000">
                <a:schemeClr val="bg1">
                  <a:alpha val="0"/>
                </a:schemeClr>
              </a:gs>
              <a:gs pos="73000">
                <a:srgbClr val="FFFFFF">
                  <a:alpha val="66000"/>
                </a:srgbClr>
              </a:gs>
              <a:gs pos="30000">
                <a:schemeClr val="bg1">
                  <a:alpha val="66000"/>
                </a:schemeClr>
              </a:gs>
            </a:gsLst>
            <a:lin ang="0" scaled="1"/>
          </a:gradFill>
          <a:ln w="9525" cap="flat" cmpd="sng" algn="ctr">
            <a:noFill/>
            <a:prstDash val="solid"/>
          </a:ln>
          <a:effectLst/>
        </p:spPr>
        <p:txBody>
          <a:bodyPr lIns="0" tIns="45559" rIns="0" bIns="45559"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38443">
              <a:defRPr/>
            </a:pPr>
            <a:r>
              <a:rPr lang="en-US" sz="1836">
                <a:solidFill>
                  <a:srgbClr val="44546A">
                    <a:alpha val="99000"/>
                  </a:srgbClr>
                </a:solidFill>
                <a:ea typeface="Segoe UI" panose="020B0502040204020203" pitchFamily="34" charset="0"/>
                <a:cs typeface="Segoe UI Semibold" panose="020B0702040204020203" pitchFamily="34" charset="0"/>
              </a:rPr>
              <a:t>Servers</a:t>
            </a:r>
          </a:p>
        </p:txBody>
      </p:sp>
      <p:sp>
        <p:nvSpPr>
          <p:cNvPr id="97" name="Rectangle 96"/>
          <p:cNvSpPr/>
          <p:nvPr/>
        </p:nvSpPr>
        <p:spPr>
          <a:xfrm>
            <a:off x="3824200" y="5549136"/>
            <a:ext cx="7083985" cy="373041"/>
          </a:xfrm>
          <a:prstGeom prst="rect">
            <a:avLst/>
          </a:prstGeom>
          <a:solidFill>
            <a:schemeClr val="tx2"/>
          </a:solidFill>
          <a:ln w="9525" cap="flat" cmpd="sng" algn="ctr">
            <a:noFill/>
            <a:prstDash val="solid"/>
          </a:ln>
          <a:effectLst/>
        </p:spPr>
        <p:txBody>
          <a:bodyPr lIns="0" tIns="45559" rIns="0" bIns="45559" rtlCol="0" anchor="t" anchorCtr="0"/>
          <a:lstStyle/>
          <a:p>
            <a:pPr algn="ctr" defTabSz="1238443">
              <a:defRPr/>
            </a:pPr>
            <a:endParaRPr lang="en-US" sz="1599" b="1" kern="0">
              <a:latin typeface="Segoe UI Semibold" panose="020B0702040204020203" pitchFamily="34" charset="0"/>
              <a:ea typeface="Segoe UI" panose="020B0502040204020203" pitchFamily="34" charset="0"/>
              <a:cs typeface="Segoe UI Semibold" panose="020B0702040204020203" pitchFamily="34" charset="0"/>
            </a:endParaRPr>
          </a:p>
        </p:txBody>
      </p:sp>
      <p:sp>
        <p:nvSpPr>
          <p:cNvPr id="98" name="Rectangle 97"/>
          <p:cNvSpPr/>
          <p:nvPr/>
        </p:nvSpPr>
        <p:spPr>
          <a:xfrm>
            <a:off x="4807582" y="5549136"/>
            <a:ext cx="2707554" cy="373041"/>
          </a:xfrm>
          <a:prstGeom prst="rect">
            <a:avLst/>
          </a:prstGeom>
          <a:gradFill>
            <a:gsLst>
              <a:gs pos="0">
                <a:schemeClr val="bg1">
                  <a:alpha val="0"/>
                </a:schemeClr>
              </a:gs>
              <a:gs pos="100000">
                <a:schemeClr val="bg1">
                  <a:alpha val="0"/>
                </a:schemeClr>
              </a:gs>
              <a:gs pos="73000">
                <a:srgbClr val="FFFFFF">
                  <a:alpha val="66000"/>
                </a:srgbClr>
              </a:gs>
              <a:gs pos="30000">
                <a:schemeClr val="bg1">
                  <a:alpha val="66000"/>
                </a:schemeClr>
              </a:gs>
            </a:gsLst>
            <a:lin ang="0" scaled="1"/>
          </a:gradFill>
          <a:ln w="9525" cap="flat" cmpd="sng" algn="ctr">
            <a:noFill/>
            <a:prstDash val="solid"/>
          </a:ln>
          <a:effectLst/>
        </p:spPr>
        <p:txBody>
          <a:bodyPr lIns="0" tIns="45559" rIns="0" bIns="45559"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38443">
              <a:defRPr/>
            </a:pPr>
            <a:r>
              <a:rPr lang="en-US" sz="1836">
                <a:solidFill>
                  <a:schemeClr val="tx1"/>
                </a:solidFill>
                <a:ea typeface="Segoe UI" panose="020B0502040204020203" pitchFamily="34" charset="0"/>
                <a:cs typeface="Segoe UI Semibold" panose="020B0702040204020203" pitchFamily="34" charset="0"/>
              </a:rPr>
              <a:t>Networking</a:t>
            </a:r>
          </a:p>
        </p:txBody>
      </p:sp>
      <p:sp>
        <p:nvSpPr>
          <p:cNvPr id="101" name="Rectangle 100"/>
          <p:cNvSpPr/>
          <p:nvPr/>
        </p:nvSpPr>
        <p:spPr>
          <a:xfrm>
            <a:off x="6197160" y="3927919"/>
            <a:ext cx="4711008" cy="373041"/>
          </a:xfrm>
          <a:prstGeom prst="rect">
            <a:avLst/>
          </a:prstGeom>
          <a:solidFill>
            <a:schemeClr val="tx2"/>
          </a:solidFill>
          <a:ln w="9525" cap="flat" cmpd="sng" algn="ctr">
            <a:noFill/>
            <a:prstDash val="solid"/>
          </a:ln>
          <a:effectLst/>
        </p:spPr>
        <p:txBody>
          <a:bodyPr lIns="0" tIns="45559" rIns="0" bIns="45559" rtlCol="0" anchor="t" anchorCtr="0"/>
          <a:lstStyle/>
          <a:p>
            <a:pPr algn="ctr" defTabSz="1238443">
              <a:defRPr/>
            </a:pPr>
            <a:endParaRPr lang="en-US" sz="1599" b="1" kern="0">
              <a:solidFill>
                <a:prstClr val="white">
                  <a:alpha val="99000"/>
                </a:prstClr>
              </a:solidFill>
              <a:latin typeface="Segoe UI Semibold" panose="020B0702040204020203" pitchFamily="34" charset="0"/>
              <a:ea typeface="Segoe UI" panose="020B0502040204020203" pitchFamily="34" charset="0"/>
              <a:cs typeface="Segoe UI Semibold" panose="020B0702040204020203" pitchFamily="34" charset="0"/>
            </a:endParaRPr>
          </a:p>
        </p:txBody>
      </p:sp>
      <p:sp>
        <p:nvSpPr>
          <p:cNvPr id="102" name="Rectangle 101"/>
          <p:cNvSpPr/>
          <p:nvPr/>
        </p:nvSpPr>
        <p:spPr>
          <a:xfrm>
            <a:off x="4807582" y="3927919"/>
            <a:ext cx="2707554" cy="373041"/>
          </a:xfrm>
          <a:prstGeom prst="rect">
            <a:avLst/>
          </a:prstGeom>
          <a:gradFill>
            <a:gsLst>
              <a:gs pos="0">
                <a:schemeClr val="bg1">
                  <a:alpha val="0"/>
                </a:schemeClr>
              </a:gs>
              <a:gs pos="100000">
                <a:schemeClr val="bg1">
                  <a:alpha val="0"/>
                </a:schemeClr>
              </a:gs>
              <a:gs pos="73000">
                <a:srgbClr val="FFFFFF">
                  <a:alpha val="66000"/>
                </a:srgbClr>
              </a:gs>
              <a:gs pos="30000">
                <a:schemeClr val="bg1">
                  <a:alpha val="66000"/>
                </a:schemeClr>
              </a:gs>
            </a:gsLst>
            <a:lin ang="0" scaled="1"/>
          </a:gradFill>
          <a:ln w="9525" cap="flat" cmpd="sng" algn="ctr">
            <a:noFill/>
            <a:prstDash val="solid"/>
          </a:ln>
          <a:effectLst/>
        </p:spPr>
        <p:txBody>
          <a:bodyPr lIns="0" tIns="45559" rIns="0" bIns="45559"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38443">
              <a:defRPr/>
            </a:pPr>
            <a:r>
              <a:rPr lang="en-US" sz="1836">
                <a:solidFill>
                  <a:srgbClr val="44546A">
                    <a:alpha val="99000"/>
                  </a:srgbClr>
                </a:solidFill>
                <a:ea typeface="Segoe UI" panose="020B0502040204020203" pitchFamily="34" charset="0"/>
                <a:cs typeface="Segoe UI Semibold" panose="020B0702040204020203" pitchFamily="34" charset="0"/>
              </a:rPr>
              <a:t>O/S</a:t>
            </a:r>
          </a:p>
        </p:txBody>
      </p:sp>
      <p:sp>
        <p:nvSpPr>
          <p:cNvPr id="109" name="Rectangle 108"/>
          <p:cNvSpPr/>
          <p:nvPr/>
        </p:nvSpPr>
        <p:spPr>
          <a:xfrm>
            <a:off x="6197160" y="3522615"/>
            <a:ext cx="4711008" cy="373041"/>
          </a:xfrm>
          <a:prstGeom prst="rect">
            <a:avLst/>
          </a:prstGeom>
          <a:solidFill>
            <a:schemeClr val="tx2"/>
          </a:solidFill>
          <a:ln w="9525" cap="flat" cmpd="sng" algn="ctr">
            <a:noFill/>
            <a:prstDash val="solid"/>
          </a:ln>
          <a:effectLst/>
        </p:spPr>
        <p:txBody>
          <a:bodyPr lIns="0" tIns="45559" rIns="0" bIns="45559" rtlCol="0" anchor="t" anchorCtr="0"/>
          <a:lstStyle/>
          <a:p>
            <a:pPr algn="ctr" defTabSz="1238443">
              <a:defRPr/>
            </a:pPr>
            <a:endParaRPr lang="en-US" sz="1599" b="1" kern="0">
              <a:solidFill>
                <a:prstClr val="white">
                  <a:alpha val="99000"/>
                </a:prstClr>
              </a:solidFill>
              <a:latin typeface="Segoe UI Semibold" panose="020B0702040204020203" pitchFamily="34" charset="0"/>
              <a:ea typeface="Segoe UI" panose="020B0502040204020203" pitchFamily="34" charset="0"/>
              <a:cs typeface="Segoe UI Semibold" panose="020B0702040204020203" pitchFamily="34" charset="0"/>
            </a:endParaRPr>
          </a:p>
        </p:txBody>
      </p:sp>
      <p:sp>
        <p:nvSpPr>
          <p:cNvPr id="110" name="Rectangle 109"/>
          <p:cNvSpPr/>
          <p:nvPr/>
        </p:nvSpPr>
        <p:spPr>
          <a:xfrm>
            <a:off x="4807582" y="3522615"/>
            <a:ext cx="2707554" cy="373041"/>
          </a:xfrm>
          <a:prstGeom prst="rect">
            <a:avLst/>
          </a:prstGeom>
          <a:gradFill>
            <a:gsLst>
              <a:gs pos="0">
                <a:schemeClr val="bg1">
                  <a:alpha val="0"/>
                </a:schemeClr>
              </a:gs>
              <a:gs pos="100000">
                <a:schemeClr val="bg1">
                  <a:alpha val="0"/>
                </a:schemeClr>
              </a:gs>
              <a:gs pos="73000">
                <a:srgbClr val="FFFFFF">
                  <a:alpha val="66000"/>
                </a:srgbClr>
              </a:gs>
              <a:gs pos="30000">
                <a:schemeClr val="bg1">
                  <a:alpha val="66000"/>
                </a:schemeClr>
              </a:gs>
            </a:gsLst>
            <a:lin ang="0" scaled="1"/>
          </a:gradFill>
          <a:ln w="9525" cap="flat" cmpd="sng" algn="ctr">
            <a:noFill/>
            <a:prstDash val="solid"/>
          </a:ln>
          <a:effectLst/>
        </p:spPr>
        <p:txBody>
          <a:bodyPr lIns="0" tIns="45559" rIns="0" bIns="45559"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38443">
              <a:defRPr/>
            </a:pPr>
            <a:r>
              <a:rPr lang="en-US" sz="1836">
                <a:solidFill>
                  <a:srgbClr val="44546A">
                    <a:alpha val="99000"/>
                  </a:srgbClr>
                </a:solidFill>
                <a:ea typeface="Segoe UI" panose="020B0502040204020203" pitchFamily="34" charset="0"/>
                <a:cs typeface="Segoe UI Semibold" panose="020B0702040204020203" pitchFamily="34" charset="0"/>
              </a:rPr>
              <a:t>Middleware</a:t>
            </a:r>
          </a:p>
        </p:txBody>
      </p:sp>
      <p:sp>
        <p:nvSpPr>
          <p:cNvPr id="111" name="Rectangle 110"/>
          <p:cNvSpPr/>
          <p:nvPr/>
        </p:nvSpPr>
        <p:spPr>
          <a:xfrm>
            <a:off x="3824200" y="4333223"/>
            <a:ext cx="7083985" cy="373041"/>
          </a:xfrm>
          <a:prstGeom prst="rect">
            <a:avLst/>
          </a:prstGeom>
          <a:solidFill>
            <a:schemeClr val="tx2"/>
          </a:solidFill>
          <a:ln w="9525" cap="flat" cmpd="sng" algn="ctr">
            <a:noFill/>
            <a:prstDash val="solid"/>
          </a:ln>
          <a:effectLst/>
        </p:spPr>
        <p:txBody>
          <a:bodyPr lIns="0" tIns="45559" rIns="0" bIns="45559" rtlCol="0" anchor="t" anchorCtr="0"/>
          <a:lstStyle/>
          <a:p>
            <a:pPr algn="ctr" defTabSz="1238443">
              <a:defRPr/>
            </a:pPr>
            <a:endParaRPr lang="en-US" sz="1599" b="1" kern="0">
              <a:solidFill>
                <a:prstClr val="white">
                  <a:alpha val="99000"/>
                </a:prstClr>
              </a:solidFill>
              <a:latin typeface="Segoe UI Semibold" panose="020B0702040204020203" pitchFamily="34" charset="0"/>
              <a:ea typeface="Segoe UI" panose="020B0502040204020203" pitchFamily="34" charset="0"/>
              <a:cs typeface="Segoe UI Semibold" panose="020B0702040204020203" pitchFamily="34" charset="0"/>
            </a:endParaRPr>
          </a:p>
        </p:txBody>
      </p:sp>
      <p:sp>
        <p:nvSpPr>
          <p:cNvPr id="112" name="Rectangle 111"/>
          <p:cNvSpPr/>
          <p:nvPr/>
        </p:nvSpPr>
        <p:spPr>
          <a:xfrm>
            <a:off x="4807582" y="4333223"/>
            <a:ext cx="2707554" cy="373041"/>
          </a:xfrm>
          <a:prstGeom prst="rect">
            <a:avLst/>
          </a:prstGeom>
          <a:gradFill>
            <a:gsLst>
              <a:gs pos="0">
                <a:schemeClr val="bg1">
                  <a:alpha val="0"/>
                </a:schemeClr>
              </a:gs>
              <a:gs pos="100000">
                <a:schemeClr val="bg1">
                  <a:alpha val="0"/>
                </a:schemeClr>
              </a:gs>
              <a:gs pos="73000">
                <a:srgbClr val="FFFFFF">
                  <a:alpha val="66000"/>
                </a:srgbClr>
              </a:gs>
              <a:gs pos="30000">
                <a:schemeClr val="bg1">
                  <a:alpha val="66000"/>
                </a:schemeClr>
              </a:gs>
            </a:gsLst>
            <a:lin ang="0" scaled="1"/>
          </a:gradFill>
          <a:ln w="9525" cap="flat" cmpd="sng" algn="ctr">
            <a:noFill/>
            <a:prstDash val="solid"/>
          </a:ln>
          <a:effectLst/>
        </p:spPr>
        <p:txBody>
          <a:bodyPr lIns="0" tIns="45559" rIns="0" bIns="45559"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38443">
              <a:defRPr/>
            </a:pPr>
            <a:r>
              <a:rPr lang="en-US" sz="1836">
                <a:solidFill>
                  <a:srgbClr val="44546A">
                    <a:alpha val="99000"/>
                  </a:srgbClr>
                </a:solidFill>
                <a:ea typeface="Segoe UI" panose="020B0502040204020203" pitchFamily="34" charset="0"/>
                <a:cs typeface="Segoe UI Semibold" panose="020B0702040204020203" pitchFamily="34" charset="0"/>
              </a:rPr>
              <a:t>Virtualization</a:t>
            </a:r>
          </a:p>
        </p:txBody>
      </p:sp>
      <p:sp>
        <p:nvSpPr>
          <p:cNvPr id="113" name="Rectangle 112"/>
          <p:cNvSpPr/>
          <p:nvPr/>
        </p:nvSpPr>
        <p:spPr>
          <a:xfrm>
            <a:off x="8570117" y="2712007"/>
            <a:ext cx="2338081" cy="373041"/>
          </a:xfrm>
          <a:prstGeom prst="rect">
            <a:avLst/>
          </a:prstGeom>
          <a:solidFill>
            <a:schemeClr val="tx2"/>
          </a:solidFill>
          <a:ln w="9525" cap="flat" cmpd="sng" algn="ctr">
            <a:noFill/>
            <a:prstDash val="solid"/>
          </a:ln>
          <a:effectLst/>
        </p:spPr>
        <p:txBody>
          <a:bodyPr lIns="0" tIns="45559" rIns="0" bIns="45559" rtlCol="0" anchor="t" anchorCtr="0"/>
          <a:lstStyle/>
          <a:p>
            <a:pPr algn="ctr" defTabSz="1238443">
              <a:defRPr/>
            </a:pPr>
            <a:endParaRPr lang="en-US" sz="1599" b="1" kern="0">
              <a:solidFill>
                <a:prstClr val="white">
                  <a:alpha val="99000"/>
                </a:prstClr>
              </a:solidFill>
              <a:latin typeface="Segoe UI Semibold" panose="020B0702040204020203" pitchFamily="34" charset="0"/>
              <a:ea typeface="Segoe UI" panose="020B0502040204020203" pitchFamily="34" charset="0"/>
              <a:cs typeface="Segoe UI Semibold" panose="020B0702040204020203" pitchFamily="34" charset="0"/>
            </a:endParaRPr>
          </a:p>
        </p:txBody>
      </p:sp>
      <p:sp>
        <p:nvSpPr>
          <p:cNvPr id="114" name="Rectangle 113"/>
          <p:cNvSpPr/>
          <p:nvPr/>
        </p:nvSpPr>
        <p:spPr>
          <a:xfrm>
            <a:off x="4807582" y="2712007"/>
            <a:ext cx="2707554" cy="373041"/>
          </a:xfrm>
          <a:prstGeom prst="rect">
            <a:avLst/>
          </a:prstGeom>
          <a:gradFill>
            <a:gsLst>
              <a:gs pos="0">
                <a:schemeClr val="bg1">
                  <a:alpha val="0"/>
                </a:schemeClr>
              </a:gs>
              <a:gs pos="100000">
                <a:schemeClr val="bg1">
                  <a:alpha val="0"/>
                </a:schemeClr>
              </a:gs>
              <a:gs pos="73000">
                <a:srgbClr val="FFFFFF">
                  <a:alpha val="66000"/>
                </a:srgbClr>
              </a:gs>
              <a:gs pos="30000">
                <a:schemeClr val="bg1">
                  <a:alpha val="66000"/>
                </a:schemeClr>
              </a:gs>
            </a:gsLst>
            <a:lin ang="0" scaled="1"/>
          </a:gradFill>
          <a:ln w="9525" cap="flat" cmpd="sng" algn="ctr">
            <a:noFill/>
            <a:prstDash val="solid"/>
          </a:ln>
          <a:effectLst/>
        </p:spPr>
        <p:txBody>
          <a:bodyPr lIns="0" tIns="45559" rIns="0" bIns="45559"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38443">
              <a:defRPr/>
            </a:pPr>
            <a:r>
              <a:rPr lang="en-US" sz="1836">
                <a:solidFill>
                  <a:srgbClr val="44546A">
                    <a:alpha val="99000"/>
                  </a:srgbClr>
                </a:solidFill>
                <a:ea typeface="Segoe UI" panose="020B0502040204020203" pitchFamily="34" charset="0"/>
                <a:cs typeface="Segoe UI Semibold" panose="020B0702040204020203" pitchFamily="34" charset="0"/>
              </a:rPr>
              <a:t>Data</a:t>
            </a:r>
          </a:p>
        </p:txBody>
      </p:sp>
      <p:sp>
        <p:nvSpPr>
          <p:cNvPr id="115" name="Rectangle 114"/>
          <p:cNvSpPr/>
          <p:nvPr/>
        </p:nvSpPr>
        <p:spPr>
          <a:xfrm>
            <a:off x="8570117" y="2306703"/>
            <a:ext cx="2338081" cy="373041"/>
          </a:xfrm>
          <a:prstGeom prst="rect">
            <a:avLst/>
          </a:prstGeom>
          <a:solidFill>
            <a:schemeClr val="tx2"/>
          </a:solidFill>
          <a:ln w="9525" cap="flat" cmpd="sng" algn="ctr">
            <a:noFill/>
            <a:prstDash val="solid"/>
          </a:ln>
          <a:effectLst/>
        </p:spPr>
        <p:txBody>
          <a:bodyPr lIns="0" tIns="45559" rIns="0" bIns="45559" rtlCol="0" anchor="t" anchorCtr="0"/>
          <a:lstStyle/>
          <a:p>
            <a:pPr algn="ctr" defTabSz="1238443">
              <a:defRPr/>
            </a:pPr>
            <a:endParaRPr lang="en-US" sz="1599" b="1" kern="0">
              <a:solidFill>
                <a:prstClr val="white">
                  <a:alpha val="99000"/>
                </a:prstClr>
              </a:solidFill>
              <a:latin typeface="Segoe UI Semibold" panose="020B0702040204020203" pitchFamily="34" charset="0"/>
              <a:ea typeface="Segoe UI" panose="020B0502040204020203" pitchFamily="34" charset="0"/>
              <a:cs typeface="Segoe UI Semibold" panose="020B0702040204020203" pitchFamily="34" charset="0"/>
            </a:endParaRPr>
          </a:p>
        </p:txBody>
      </p:sp>
      <p:sp>
        <p:nvSpPr>
          <p:cNvPr id="116" name="Rectangle 115"/>
          <p:cNvSpPr/>
          <p:nvPr/>
        </p:nvSpPr>
        <p:spPr>
          <a:xfrm>
            <a:off x="4807582" y="2306703"/>
            <a:ext cx="2707554" cy="373041"/>
          </a:xfrm>
          <a:prstGeom prst="rect">
            <a:avLst/>
          </a:prstGeom>
          <a:gradFill>
            <a:gsLst>
              <a:gs pos="0">
                <a:schemeClr val="bg1">
                  <a:alpha val="0"/>
                </a:schemeClr>
              </a:gs>
              <a:gs pos="100000">
                <a:schemeClr val="bg1">
                  <a:alpha val="0"/>
                </a:schemeClr>
              </a:gs>
              <a:gs pos="73000">
                <a:srgbClr val="FFFFFF">
                  <a:alpha val="66000"/>
                </a:srgbClr>
              </a:gs>
              <a:gs pos="30000">
                <a:schemeClr val="bg1">
                  <a:alpha val="66000"/>
                </a:schemeClr>
              </a:gs>
            </a:gsLst>
            <a:lin ang="0" scaled="1"/>
          </a:gradFill>
          <a:ln w="9525" cap="flat" cmpd="sng" algn="ctr">
            <a:noFill/>
            <a:prstDash val="solid"/>
          </a:ln>
          <a:effectLst/>
        </p:spPr>
        <p:txBody>
          <a:bodyPr lIns="0" tIns="45559" rIns="0" bIns="45559"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38443">
              <a:defRPr/>
            </a:pPr>
            <a:r>
              <a:rPr lang="en-US" sz="1836">
                <a:solidFill>
                  <a:srgbClr val="44546A">
                    <a:alpha val="99000"/>
                  </a:srgbClr>
                </a:solidFill>
                <a:ea typeface="Segoe UI" panose="020B0502040204020203" pitchFamily="34" charset="0"/>
                <a:cs typeface="Segoe UI Semibold" panose="020B0702040204020203" pitchFamily="34" charset="0"/>
              </a:rPr>
              <a:t>Applications</a:t>
            </a:r>
          </a:p>
        </p:txBody>
      </p:sp>
      <p:sp>
        <p:nvSpPr>
          <p:cNvPr id="117" name="Rectangle 116"/>
          <p:cNvSpPr/>
          <p:nvPr/>
        </p:nvSpPr>
        <p:spPr>
          <a:xfrm>
            <a:off x="6197159" y="3117311"/>
            <a:ext cx="4711009" cy="373041"/>
          </a:xfrm>
          <a:prstGeom prst="rect">
            <a:avLst/>
          </a:prstGeom>
          <a:solidFill>
            <a:schemeClr val="tx2"/>
          </a:solidFill>
          <a:ln w="9525" cap="flat" cmpd="sng" algn="ctr">
            <a:noFill/>
            <a:prstDash val="solid"/>
          </a:ln>
          <a:effectLst/>
        </p:spPr>
        <p:txBody>
          <a:bodyPr lIns="0" tIns="45559" rIns="0" bIns="45559" rtlCol="0" anchor="t" anchorCtr="0"/>
          <a:lstStyle/>
          <a:p>
            <a:pPr algn="ctr" defTabSz="1238443">
              <a:defRPr/>
            </a:pPr>
            <a:endParaRPr lang="en-US" sz="1599" b="1" kern="0">
              <a:solidFill>
                <a:prstClr val="white">
                  <a:alpha val="99000"/>
                </a:prstClr>
              </a:solidFill>
              <a:latin typeface="Segoe UI Semibold" panose="020B0702040204020203" pitchFamily="34" charset="0"/>
              <a:ea typeface="Segoe UI" panose="020B0502040204020203" pitchFamily="34" charset="0"/>
              <a:cs typeface="Segoe UI Semibold" panose="020B0702040204020203" pitchFamily="34" charset="0"/>
            </a:endParaRPr>
          </a:p>
        </p:txBody>
      </p:sp>
      <p:sp>
        <p:nvSpPr>
          <p:cNvPr id="118" name="Rectangle 117"/>
          <p:cNvSpPr/>
          <p:nvPr/>
        </p:nvSpPr>
        <p:spPr>
          <a:xfrm>
            <a:off x="4807582" y="3117311"/>
            <a:ext cx="2707554" cy="373041"/>
          </a:xfrm>
          <a:prstGeom prst="rect">
            <a:avLst/>
          </a:prstGeom>
          <a:gradFill>
            <a:gsLst>
              <a:gs pos="0">
                <a:schemeClr val="bg1">
                  <a:alpha val="0"/>
                </a:schemeClr>
              </a:gs>
              <a:gs pos="100000">
                <a:schemeClr val="bg1">
                  <a:alpha val="0"/>
                </a:schemeClr>
              </a:gs>
              <a:gs pos="73000">
                <a:srgbClr val="FFFFFF">
                  <a:alpha val="66000"/>
                </a:srgbClr>
              </a:gs>
              <a:gs pos="30000">
                <a:schemeClr val="bg1">
                  <a:alpha val="66000"/>
                </a:schemeClr>
              </a:gs>
            </a:gsLst>
            <a:lin ang="0" scaled="1"/>
          </a:gradFill>
          <a:ln w="9525" cap="flat" cmpd="sng" algn="ctr">
            <a:noFill/>
            <a:prstDash val="solid"/>
          </a:ln>
          <a:effectLst/>
        </p:spPr>
        <p:txBody>
          <a:bodyPr lIns="0" tIns="45559" rIns="0" bIns="45559"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38443">
              <a:defRPr/>
            </a:pPr>
            <a:r>
              <a:rPr lang="en-US" sz="1836">
                <a:solidFill>
                  <a:srgbClr val="44546A">
                    <a:alpha val="99000"/>
                  </a:srgbClr>
                </a:solidFill>
                <a:ea typeface="Segoe UI" panose="020B0502040204020203" pitchFamily="34" charset="0"/>
                <a:cs typeface="Segoe UI Semibold" panose="020B0702040204020203" pitchFamily="34" charset="0"/>
              </a:rPr>
              <a:t>Runtime</a:t>
            </a:r>
          </a:p>
        </p:txBody>
      </p:sp>
    </p:spTree>
    <p:extLst>
      <p:ext uri="{BB962C8B-B14F-4D97-AF65-F5344CB8AC3E}">
        <p14:creationId xmlns:p14="http://schemas.microsoft.com/office/powerpoint/2010/main" val="25850672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64644" y="1266670"/>
            <a:ext cx="12313682" cy="5430992"/>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a:xfrm>
            <a:off x="64644" y="1783864"/>
            <a:ext cx="12313594" cy="4493453"/>
          </a:xfrm>
          <a:prstGeom prst="rect">
            <a:avLst/>
          </a:pr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2" name="Title 1"/>
          <p:cNvSpPr>
            <a:spLocks noGrp="1"/>
          </p:cNvSpPr>
          <p:nvPr>
            <p:ph type="title"/>
          </p:nvPr>
        </p:nvSpPr>
        <p:spPr>
          <a:xfrm>
            <a:off x="572050" y="238871"/>
            <a:ext cx="11300393" cy="1027799"/>
          </a:xfrm>
        </p:spPr>
        <p:txBody>
          <a:bodyPr/>
          <a:lstStyle/>
          <a:p>
            <a:r>
              <a:rPr lang="en-US"/>
              <a:t>Built on a Trustworthy Foundation</a:t>
            </a:r>
          </a:p>
        </p:txBody>
      </p:sp>
      <p:grpSp>
        <p:nvGrpSpPr>
          <p:cNvPr id="71" name="Group 70"/>
          <p:cNvGrpSpPr/>
          <p:nvPr/>
        </p:nvGrpSpPr>
        <p:grpSpPr>
          <a:xfrm>
            <a:off x="3761769" y="1955530"/>
            <a:ext cx="1213042" cy="1913269"/>
            <a:chOff x="3743714" y="1917361"/>
            <a:chExt cx="1189365" cy="1875924"/>
          </a:xfrm>
        </p:grpSpPr>
        <p:cxnSp>
          <p:nvCxnSpPr>
            <p:cNvPr id="5" name="Straight Connector 4"/>
            <p:cNvCxnSpPr/>
            <p:nvPr/>
          </p:nvCxnSpPr>
          <p:spPr>
            <a:xfrm>
              <a:off x="4317249" y="2612571"/>
              <a:ext cx="0" cy="1180714"/>
            </a:xfrm>
            <a:prstGeom prst="line">
              <a:avLst/>
            </a:prstGeom>
            <a:ln w="3175">
              <a:solidFill>
                <a:schemeClr val="bg1">
                  <a:alpha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743714" y="1917361"/>
              <a:ext cx="1189365" cy="707886"/>
            </a:xfrm>
            <a:prstGeom prst="rect">
              <a:avLst/>
            </a:prstGeom>
          </p:spPr>
          <p:txBody>
            <a:bodyPr wrap="none">
              <a:spAutoFit/>
            </a:bodyPr>
            <a:lstStyle/>
            <a:p>
              <a:pPr algn="ctr" defTabSz="913998">
                <a:lnSpc>
                  <a:spcPts val="1632"/>
                </a:lnSpc>
                <a:buSzPct val="90000"/>
              </a:pPr>
              <a:r>
                <a:rPr lang="en-US" sz="1428">
                  <a:solidFill>
                    <a:srgbClr val="FFFFFF"/>
                  </a:solidFill>
                  <a:latin typeface="Segoe Semibold" pitchFamily="34" charset="0"/>
                </a:rPr>
                <a:t>Trustworthy </a:t>
              </a:r>
            </a:p>
            <a:p>
              <a:pPr algn="ctr" defTabSz="913998">
                <a:lnSpc>
                  <a:spcPts val="1632"/>
                </a:lnSpc>
                <a:buSzPct val="90000"/>
              </a:pPr>
              <a:r>
                <a:rPr lang="en-US" sz="1428">
                  <a:solidFill>
                    <a:srgbClr val="FFFFFF"/>
                  </a:solidFill>
                  <a:latin typeface="Segoe Semibold" pitchFamily="34" charset="0"/>
                </a:rPr>
                <a:t>Computing</a:t>
              </a:r>
              <a:br>
                <a:rPr lang="en-US" sz="1428">
                  <a:solidFill>
                    <a:srgbClr val="FFFFFF"/>
                  </a:solidFill>
                  <a:latin typeface="Segoe Semibold" pitchFamily="34" charset="0"/>
                </a:rPr>
              </a:br>
              <a:r>
                <a:rPr lang="en-US" sz="1428">
                  <a:solidFill>
                    <a:srgbClr val="FFFFFF"/>
                  </a:solidFill>
                  <a:latin typeface="Segoe Semibold" pitchFamily="34" charset="0"/>
                </a:rPr>
                <a:t>Initiative</a:t>
              </a:r>
            </a:p>
          </p:txBody>
        </p:sp>
      </p:grpSp>
      <p:grpSp>
        <p:nvGrpSpPr>
          <p:cNvPr id="69" name="Group 68"/>
          <p:cNvGrpSpPr/>
          <p:nvPr/>
        </p:nvGrpSpPr>
        <p:grpSpPr>
          <a:xfrm>
            <a:off x="4031323" y="4027446"/>
            <a:ext cx="1541353" cy="1237329"/>
            <a:chOff x="4008007" y="3948835"/>
            <a:chExt cx="1511268" cy="1213178"/>
          </a:xfrm>
        </p:grpSpPr>
        <p:cxnSp>
          <p:nvCxnSpPr>
            <p:cNvPr id="11" name="Straight Connector 10"/>
            <p:cNvCxnSpPr/>
            <p:nvPr/>
          </p:nvCxnSpPr>
          <p:spPr>
            <a:xfrm>
              <a:off x="4760863" y="3948835"/>
              <a:ext cx="0" cy="405667"/>
            </a:xfrm>
            <a:prstGeom prst="line">
              <a:avLst/>
            </a:prstGeom>
            <a:ln w="3175">
              <a:solidFill>
                <a:schemeClr val="bg1">
                  <a:alpha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008007" y="4454127"/>
              <a:ext cx="1511268" cy="707886"/>
            </a:xfrm>
            <a:prstGeom prst="rect">
              <a:avLst/>
            </a:prstGeom>
          </p:spPr>
          <p:txBody>
            <a:bodyPr wrap="square">
              <a:spAutoFit/>
            </a:bodyPr>
            <a:lstStyle/>
            <a:p>
              <a:pPr algn="ctr" defTabSz="913998">
                <a:lnSpc>
                  <a:spcPts val="1632"/>
                </a:lnSpc>
                <a:buSzPct val="90000"/>
              </a:pPr>
              <a:r>
                <a:rPr lang="en-US" sz="1428">
                  <a:solidFill>
                    <a:srgbClr val="FFFFFF"/>
                  </a:solidFill>
                  <a:latin typeface="Segoe Semibold" pitchFamily="34" charset="0"/>
                </a:rPr>
                <a:t>Security </a:t>
              </a:r>
              <a:br>
                <a:rPr lang="en-US" sz="1428">
                  <a:solidFill>
                    <a:srgbClr val="FFFFFF"/>
                  </a:solidFill>
                  <a:latin typeface="Segoe Semibold" pitchFamily="34" charset="0"/>
                </a:rPr>
              </a:br>
              <a:r>
                <a:rPr lang="en-US" sz="1428">
                  <a:solidFill>
                    <a:srgbClr val="FFFFFF"/>
                  </a:solidFill>
                  <a:latin typeface="Segoe Semibold" pitchFamily="34" charset="0"/>
                </a:rPr>
                <a:t>Development Lifecycle</a:t>
              </a:r>
            </a:p>
          </p:txBody>
        </p:sp>
      </p:grpSp>
      <p:grpSp>
        <p:nvGrpSpPr>
          <p:cNvPr id="64" name="Group 63"/>
          <p:cNvGrpSpPr/>
          <p:nvPr/>
        </p:nvGrpSpPr>
        <p:grpSpPr>
          <a:xfrm>
            <a:off x="3069592" y="4097586"/>
            <a:ext cx="1201990" cy="1765621"/>
            <a:chOff x="3065048" y="4017606"/>
            <a:chExt cx="1178529" cy="1731158"/>
          </a:xfrm>
        </p:grpSpPr>
        <p:cxnSp>
          <p:nvCxnSpPr>
            <p:cNvPr id="14" name="Straight Connector 13"/>
            <p:cNvCxnSpPr/>
            <p:nvPr/>
          </p:nvCxnSpPr>
          <p:spPr>
            <a:xfrm>
              <a:off x="3647834" y="4017606"/>
              <a:ext cx="0" cy="702207"/>
            </a:xfrm>
            <a:prstGeom prst="line">
              <a:avLst/>
            </a:prstGeom>
            <a:ln w="3175">
              <a:solidFill>
                <a:schemeClr val="bg1">
                  <a:alpha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065048" y="4835694"/>
              <a:ext cx="1178529" cy="913070"/>
            </a:xfrm>
            <a:prstGeom prst="rect">
              <a:avLst/>
            </a:prstGeom>
          </p:spPr>
          <p:txBody>
            <a:bodyPr wrap="none">
              <a:spAutoFit/>
            </a:bodyPr>
            <a:lstStyle/>
            <a:p>
              <a:pPr algn="ctr" defTabSz="913998">
                <a:lnSpc>
                  <a:spcPts val="1632"/>
                </a:lnSpc>
                <a:buSzPct val="90000"/>
              </a:pPr>
              <a:r>
                <a:rPr lang="en-US" sz="1428">
                  <a:solidFill>
                    <a:srgbClr val="FFFFFF"/>
                  </a:solidFill>
                  <a:latin typeface="Segoe Semibold" pitchFamily="34" charset="0"/>
                </a:rPr>
                <a:t>Global </a:t>
              </a:r>
              <a:br>
                <a:rPr lang="en-US" sz="1428">
                  <a:solidFill>
                    <a:srgbClr val="FFFFFF"/>
                  </a:solidFill>
                  <a:latin typeface="Segoe Semibold" pitchFamily="34" charset="0"/>
                </a:rPr>
              </a:br>
              <a:r>
                <a:rPr lang="en-US" sz="1428">
                  <a:solidFill>
                    <a:srgbClr val="FFFFFF"/>
                  </a:solidFill>
                  <a:latin typeface="Segoe Semibold" pitchFamily="34" charset="0"/>
                </a:rPr>
                <a:t>Data Center</a:t>
              </a:r>
            </a:p>
            <a:p>
              <a:pPr algn="ctr" defTabSz="913998">
                <a:lnSpc>
                  <a:spcPts val="1632"/>
                </a:lnSpc>
                <a:buSzPct val="90000"/>
              </a:pPr>
              <a:r>
                <a:rPr lang="en-US" sz="1428">
                  <a:solidFill>
                    <a:srgbClr val="FFFFFF"/>
                  </a:solidFill>
                  <a:latin typeface="Segoe Semibold" pitchFamily="34" charset="0"/>
                </a:rPr>
                <a:t>Services </a:t>
              </a:r>
              <a:br>
                <a:rPr lang="en-US" sz="1428">
                  <a:solidFill>
                    <a:srgbClr val="FFFFFF"/>
                  </a:solidFill>
                  <a:latin typeface="Segoe Semibold" pitchFamily="34" charset="0"/>
                </a:rPr>
              </a:br>
              <a:endParaRPr lang="en-US" sz="1428">
                <a:solidFill>
                  <a:srgbClr val="FFFFFF"/>
                </a:solidFill>
                <a:latin typeface="Segoe Semibold" pitchFamily="34" charset="0"/>
              </a:endParaRPr>
            </a:p>
          </p:txBody>
        </p:sp>
      </p:grpSp>
      <p:grpSp>
        <p:nvGrpSpPr>
          <p:cNvPr id="76" name="Group 75"/>
          <p:cNvGrpSpPr/>
          <p:nvPr/>
        </p:nvGrpSpPr>
        <p:grpSpPr>
          <a:xfrm>
            <a:off x="4848378" y="2640407"/>
            <a:ext cx="1100167" cy="1228396"/>
            <a:chOff x="4809114" y="2588869"/>
            <a:chExt cx="1078693" cy="1204419"/>
          </a:xfrm>
        </p:grpSpPr>
        <p:cxnSp>
          <p:nvCxnSpPr>
            <p:cNvPr id="17" name="Straight Connector 16"/>
            <p:cNvCxnSpPr/>
            <p:nvPr/>
          </p:nvCxnSpPr>
          <p:spPr>
            <a:xfrm>
              <a:off x="5327911" y="3364090"/>
              <a:ext cx="0" cy="429198"/>
            </a:xfrm>
            <a:prstGeom prst="line">
              <a:avLst/>
            </a:prstGeom>
            <a:ln w="3175">
              <a:solidFill>
                <a:schemeClr val="bg1">
                  <a:alpha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809114" y="2588869"/>
              <a:ext cx="1078693" cy="707886"/>
            </a:xfrm>
            <a:prstGeom prst="rect">
              <a:avLst/>
            </a:prstGeom>
          </p:spPr>
          <p:txBody>
            <a:bodyPr wrap="none">
              <a:spAutoFit/>
            </a:bodyPr>
            <a:lstStyle/>
            <a:p>
              <a:pPr algn="ctr" defTabSz="913998">
                <a:lnSpc>
                  <a:spcPts val="1632"/>
                </a:lnSpc>
                <a:buSzPct val="90000"/>
              </a:pPr>
              <a:r>
                <a:rPr lang="en-US" sz="1428">
                  <a:solidFill>
                    <a:srgbClr val="FFFFFF"/>
                  </a:solidFill>
                  <a:latin typeface="Segoe Semibold" pitchFamily="34" charset="0"/>
                </a:rPr>
                <a:t>Malware </a:t>
              </a:r>
              <a:br>
                <a:rPr lang="en-US" sz="1428">
                  <a:solidFill>
                    <a:srgbClr val="FFFFFF"/>
                  </a:solidFill>
                  <a:latin typeface="Segoe Semibold" pitchFamily="34" charset="0"/>
                </a:rPr>
              </a:br>
              <a:r>
                <a:rPr lang="en-US" sz="1428">
                  <a:solidFill>
                    <a:srgbClr val="FFFFFF"/>
                  </a:solidFill>
                  <a:latin typeface="Segoe Semibold" pitchFamily="34" charset="0"/>
                </a:rPr>
                <a:t>Protection </a:t>
              </a:r>
              <a:br>
                <a:rPr lang="en-US" sz="1428">
                  <a:solidFill>
                    <a:srgbClr val="FFFFFF"/>
                  </a:solidFill>
                  <a:latin typeface="Segoe Semibold" pitchFamily="34" charset="0"/>
                </a:rPr>
              </a:br>
              <a:r>
                <a:rPr lang="en-US" sz="1428">
                  <a:solidFill>
                    <a:srgbClr val="FFFFFF"/>
                  </a:solidFill>
                  <a:latin typeface="Segoe Semibold" pitchFamily="34" charset="0"/>
                </a:rPr>
                <a:t>Center </a:t>
              </a:r>
            </a:p>
          </p:txBody>
        </p:sp>
      </p:grpSp>
      <p:grpSp>
        <p:nvGrpSpPr>
          <p:cNvPr id="4122" name="Group 4121"/>
          <p:cNvGrpSpPr/>
          <p:nvPr/>
        </p:nvGrpSpPr>
        <p:grpSpPr>
          <a:xfrm>
            <a:off x="1044912" y="3962380"/>
            <a:ext cx="1695667" cy="1944177"/>
            <a:chOff x="1079888" y="3885039"/>
            <a:chExt cx="1662570" cy="1906229"/>
          </a:xfrm>
        </p:grpSpPr>
        <p:cxnSp>
          <p:nvCxnSpPr>
            <p:cNvPr id="20" name="Straight Connector 19"/>
            <p:cNvCxnSpPr/>
            <p:nvPr/>
          </p:nvCxnSpPr>
          <p:spPr>
            <a:xfrm>
              <a:off x="1897026" y="3885039"/>
              <a:ext cx="0" cy="1045341"/>
            </a:xfrm>
            <a:prstGeom prst="line">
              <a:avLst/>
            </a:prstGeom>
            <a:ln w="3175">
              <a:solidFill>
                <a:schemeClr val="bg1">
                  <a:alpha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079888" y="5083382"/>
              <a:ext cx="1662570" cy="707886"/>
            </a:xfrm>
            <a:prstGeom prst="rect">
              <a:avLst/>
            </a:prstGeom>
          </p:spPr>
          <p:txBody>
            <a:bodyPr wrap="none">
              <a:spAutoFit/>
            </a:bodyPr>
            <a:lstStyle/>
            <a:p>
              <a:pPr algn="ctr" defTabSz="913998">
                <a:lnSpc>
                  <a:spcPts val="1632"/>
                </a:lnSpc>
                <a:buSzPct val="90000"/>
              </a:pPr>
              <a:r>
                <a:rPr lang="en-US" sz="1428">
                  <a:solidFill>
                    <a:srgbClr val="FFFFFF"/>
                  </a:solidFill>
                  <a:latin typeface="Segoe Semibold" pitchFamily="34" charset="0"/>
                </a:rPr>
                <a:t>Microsoft Security</a:t>
              </a:r>
              <a:br>
                <a:rPr lang="en-US" sz="1428">
                  <a:solidFill>
                    <a:srgbClr val="FFFFFF"/>
                  </a:solidFill>
                  <a:latin typeface="Segoe Semibold" pitchFamily="34" charset="0"/>
                </a:rPr>
              </a:br>
              <a:r>
                <a:rPr lang="en-US" sz="1428">
                  <a:solidFill>
                    <a:srgbClr val="FFFFFF"/>
                  </a:solidFill>
                  <a:latin typeface="Segoe Semibold" pitchFamily="34" charset="0"/>
                </a:rPr>
                <a:t>Response Center</a:t>
              </a:r>
              <a:br>
                <a:rPr lang="en-US" sz="1428">
                  <a:solidFill>
                    <a:srgbClr val="FFFFFF"/>
                  </a:solidFill>
                  <a:latin typeface="Segoe Semibold" pitchFamily="34" charset="0"/>
                </a:rPr>
              </a:br>
              <a:endParaRPr lang="en-US" sz="1428">
                <a:solidFill>
                  <a:srgbClr val="FFFFFF"/>
                </a:solidFill>
                <a:latin typeface="Segoe Semibold" pitchFamily="34" charset="0"/>
              </a:endParaRPr>
            </a:p>
          </p:txBody>
        </p:sp>
      </p:grpSp>
      <p:grpSp>
        <p:nvGrpSpPr>
          <p:cNvPr id="4125" name="Group 4124"/>
          <p:cNvGrpSpPr/>
          <p:nvPr/>
        </p:nvGrpSpPr>
        <p:grpSpPr>
          <a:xfrm>
            <a:off x="2222676" y="3962379"/>
            <a:ext cx="1009069" cy="959203"/>
            <a:chOff x="2234663" y="3885039"/>
            <a:chExt cx="989373" cy="940480"/>
          </a:xfrm>
        </p:grpSpPr>
        <p:cxnSp>
          <p:nvCxnSpPr>
            <p:cNvPr id="32" name="Straight Connector 31"/>
            <p:cNvCxnSpPr/>
            <p:nvPr/>
          </p:nvCxnSpPr>
          <p:spPr>
            <a:xfrm>
              <a:off x="2722873" y="3885039"/>
              <a:ext cx="0" cy="440800"/>
            </a:xfrm>
            <a:prstGeom prst="line">
              <a:avLst/>
            </a:prstGeom>
            <a:ln w="3175">
              <a:solidFill>
                <a:schemeClr val="bg1">
                  <a:alpha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234663" y="4322817"/>
              <a:ext cx="989373" cy="502702"/>
            </a:xfrm>
            <a:prstGeom prst="rect">
              <a:avLst/>
            </a:prstGeom>
          </p:spPr>
          <p:txBody>
            <a:bodyPr wrap="none">
              <a:spAutoFit/>
            </a:bodyPr>
            <a:lstStyle/>
            <a:p>
              <a:pPr algn="ctr" defTabSz="913998">
                <a:lnSpc>
                  <a:spcPts val="1632"/>
                </a:lnSpc>
                <a:buSzPct val="90000"/>
              </a:pPr>
              <a:r>
                <a:rPr lang="en-US" sz="1428">
                  <a:solidFill>
                    <a:srgbClr val="FFFFFF"/>
                  </a:solidFill>
                  <a:latin typeface="Segoe Semibold" pitchFamily="34" charset="0"/>
                </a:rPr>
                <a:t>Windows </a:t>
              </a:r>
              <a:br>
                <a:rPr lang="en-US" sz="1428">
                  <a:solidFill>
                    <a:srgbClr val="FFFFFF"/>
                  </a:solidFill>
                  <a:latin typeface="Segoe Semibold" pitchFamily="34" charset="0"/>
                </a:rPr>
              </a:br>
              <a:r>
                <a:rPr lang="en-US" sz="1428">
                  <a:solidFill>
                    <a:srgbClr val="FFFFFF"/>
                  </a:solidFill>
                  <a:latin typeface="Segoe Semibold" pitchFamily="34" charset="0"/>
                </a:rPr>
                <a:t>Update </a:t>
              </a:r>
            </a:p>
          </p:txBody>
        </p:sp>
      </p:grpSp>
      <p:grpSp>
        <p:nvGrpSpPr>
          <p:cNvPr id="4121" name="Group 4120"/>
          <p:cNvGrpSpPr/>
          <p:nvPr/>
        </p:nvGrpSpPr>
        <p:grpSpPr>
          <a:xfrm>
            <a:off x="97648" y="2141715"/>
            <a:ext cx="1044940" cy="1836087"/>
            <a:chOff x="151113" y="2099911"/>
            <a:chExt cx="1024544" cy="1800249"/>
          </a:xfrm>
        </p:grpSpPr>
        <p:cxnSp>
          <p:nvCxnSpPr>
            <p:cNvPr id="38" name="Straight Connector 37"/>
            <p:cNvCxnSpPr/>
            <p:nvPr/>
          </p:nvCxnSpPr>
          <p:spPr>
            <a:xfrm>
              <a:off x="663373" y="3024554"/>
              <a:ext cx="0" cy="875606"/>
            </a:xfrm>
            <a:prstGeom prst="line">
              <a:avLst/>
            </a:prstGeom>
            <a:ln w="3175">
              <a:solidFill>
                <a:schemeClr val="bg1">
                  <a:alpha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51113" y="2099911"/>
              <a:ext cx="1024544" cy="913070"/>
            </a:xfrm>
            <a:prstGeom prst="rect">
              <a:avLst/>
            </a:prstGeom>
          </p:spPr>
          <p:txBody>
            <a:bodyPr wrap="square">
              <a:spAutoFit/>
            </a:bodyPr>
            <a:lstStyle/>
            <a:p>
              <a:pPr algn="ctr" defTabSz="913998">
                <a:lnSpc>
                  <a:spcPts val="1632"/>
                </a:lnSpc>
                <a:buSzPct val="90000"/>
              </a:pPr>
              <a:r>
                <a:rPr lang="en-US" sz="1428">
                  <a:solidFill>
                    <a:srgbClr val="FFFFFF"/>
                  </a:solidFill>
                  <a:latin typeface="Segoe Semibold" pitchFamily="34" charset="0"/>
                </a:rPr>
                <a:t>1</a:t>
              </a:r>
              <a:r>
                <a:rPr lang="en-US" sz="1428" baseline="30000">
                  <a:solidFill>
                    <a:srgbClr val="FFFFFF"/>
                  </a:solidFill>
                  <a:latin typeface="Segoe Semibold" pitchFamily="34" charset="0"/>
                </a:rPr>
                <a:t>st</a:t>
              </a:r>
              <a:r>
                <a:rPr lang="en-US" sz="1428">
                  <a:solidFill>
                    <a:srgbClr val="FFFFFF"/>
                  </a:solidFill>
                  <a:latin typeface="Segoe Semibold" pitchFamily="34" charset="0"/>
                </a:rPr>
                <a:t> Microsoft </a:t>
              </a:r>
              <a:br>
                <a:rPr lang="en-US" sz="1428">
                  <a:solidFill>
                    <a:srgbClr val="FFFFFF"/>
                  </a:solidFill>
                  <a:latin typeface="Segoe Semibold" pitchFamily="34" charset="0"/>
                </a:rPr>
              </a:br>
              <a:r>
                <a:rPr lang="en-US" sz="1428">
                  <a:solidFill>
                    <a:srgbClr val="FFFFFF"/>
                  </a:solidFill>
                  <a:latin typeface="Segoe Semibold" pitchFamily="34" charset="0"/>
                </a:rPr>
                <a:t>Data Center</a:t>
              </a:r>
            </a:p>
          </p:txBody>
        </p:sp>
      </p:grpSp>
      <p:grpSp>
        <p:nvGrpSpPr>
          <p:cNvPr id="4127" name="Group 4126"/>
          <p:cNvGrpSpPr/>
          <p:nvPr/>
        </p:nvGrpSpPr>
        <p:grpSpPr>
          <a:xfrm>
            <a:off x="2425875" y="2967643"/>
            <a:ext cx="918841" cy="901157"/>
            <a:chOff x="2433895" y="2909718"/>
            <a:chExt cx="900906" cy="883567"/>
          </a:xfrm>
        </p:grpSpPr>
        <p:cxnSp>
          <p:nvCxnSpPr>
            <p:cNvPr id="49" name="Straight Connector 48"/>
            <p:cNvCxnSpPr/>
            <p:nvPr/>
          </p:nvCxnSpPr>
          <p:spPr>
            <a:xfrm>
              <a:off x="2871488" y="3436536"/>
              <a:ext cx="1" cy="356749"/>
            </a:xfrm>
            <a:prstGeom prst="line">
              <a:avLst/>
            </a:prstGeom>
            <a:ln w="3175">
              <a:solidFill>
                <a:schemeClr val="bg1">
                  <a:alpha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2433895" y="2909718"/>
              <a:ext cx="900906" cy="492890"/>
            </a:xfrm>
            <a:prstGeom prst="rect">
              <a:avLst/>
            </a:prstGeom>
          </p:spPr>
          <p:txBody>
            <a:bodyPr wrap="none">
              <a:spAutoFit/>
            </a:bodyPr>
            <a:lstStyle/>
            <a:p>
              <a:pPr algn="ctr" defTabSz="913998">
                <a:lnSpc>
                  <a:spcPts val="1632"/>
                </a:lnSpc>
                <a:buSzPct val="90000"/>
              </a:pPr>
              <a:r>
                <a:rPr lang="en-US" sz="1428">
                  <a:solidFill>
                    <a:srgbClr val="FFFFFF"/>
                  </a:solidFill>
                  <a:latin typeface="Segoe Semibold" pitchFamily="34" charset="0"/>
                </a:rPr>
                <a:t>Active</a:t>
              </a:r>
              <a:br>
                <a:rPr lang="en-US" sz="1428">
                  <a:solidFill>
                    <a:srgbClr val="FFFFFF"/>
                  </a:solidFill>
                  <a:latin typeface="Segoe Semibold" pitchFamily="34" charset="0"/>
                </a:rPr>
              </a:br>
              <a:r>
                <a:rPr lang="en-US" sz="1428">
                  <a:solidFill>
                    <a:srgbClr val="FFFFFF"/>
                  </a:solidFill>
                  <a:latin typeface="Segoe Semibold" pitchFamily="34" charset="0"/>
                </a:rPr>
                <a:t>Directory</a:t>
              </a:r>
            </a:p>
          </p:txBody>
        </p:sp>
      </p:grpSp>
      <p:grpSp>
        <p:nvGrpSpPr>
          <p:cNvPr id="78" name="Group 77"/>
          <p:cNvGrpSpPr/>
          <p:nvPr/>
        </p:nvGrpSpPr>
        <p:grpSpPr>
          <a:xfrm>
            <a:off x="5975486" y="2150290"/>
            <a:ext cx="1699963" cy="1718509"/>
            <a:chOff x="5914223" y="2108319"/>
            <a:chExt cx="1666782" cy="1684966"/>
          </a:xfrm>
        </p:grpSpPr>
        <p:cxnSp>
          <p:nvCxnSpPr>
            <p:cNvPr id="47" name="Straight Connector 46"/>
            <p:cNvCxnSpPr/>
            <p:nvPr/>
          </p:nvCxnSpPr>
          <p:spPr>
            <a:xfrm>
              <a:off x="6744972" y="2537717"/>
              <a:ext cx="0" cy="1255568"/>
            </a:xfrm>
            <a:prstGeom prst="line">
              <a:avLst/>
            </a:prstGeom>
            <a:ln w="3175">
              <a:solidFill>
                <a:schemeClr val="bg1">
                  <a:alpha val="50000"/>
                </a:schemeClr>
              </a:solidFill>
              <a:headEnd type="oval"/>
            </a:ln>
          </p:spPr>
          <p:style>
            <a:lnRef idx="1">
              <a:schemeClr val="accent1"/>
            </a:lnRef>
            <a:fillRef idx="0">
              <a:schemeClr val="accent1"/>
            </a:fillRef>
            <a:effectRef idx="0">
              <a:schemeClr val="accent1"/>
            </a:effectRef>
            <a:fontRef idx="minor">
              <a:schemeClr val="tx1"/>
            </a:fontRef>
          </p:style>
        </p:cxnSp>
        <p:pic>
          <p:nvPicPr>
            <p:cNvPr id="51" name="Pictur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4223" y="2108319"/>
              <a:ext cx="1666782" cy="403187"/>
            </a:xfrm>
            <a:prstGeom prst="rect">
              <a:avLst/>
            </a:prstGeom>
            <a:noFill/>
            <a:ln>
              <a:noFill/>
            </a:ln>
          </p:spPr>
        </p:pic>
      </p:grpSp>
      <p:grpSp>
        <p:nvGrpSpPr>
          <p:cNvPr id="4123" name="Group 4122"/>
          <p:cNvGrpSpPr/>
          <p:nvPr/>
        </p:nvGrpSpPr>
        <p:grpSpPr>
          <a:xfrm>
            <a:off x="883399" y="3184609"/>
            <a:ext cx="797202" cy="684191"/>
            <a:chOff x="921527" y="3122450"/>
            <a:chExt cx="781642" cy="670836"/>
          </a:xfrm>
        </p:grpSpPr>
        <p:cxnSp>
          <p:nvCxnSpPr>
            <p:cNvPr id="23" name="Straight Connector 22"/>
            <p:cNvCxnSpPr/>
            <p:nvPr/>
          </p:nvCxnSpPr>
          <p:spPr>
            <a:xfrm>
              <a:off x="1361643" y="3524320"/>
              <a:ext cx="0" cy="268966"/>
            </a:xfrm>
            <a:prstGeom prst="line">
              <a:avLst/>
            </a:prstGeom>
            <a:ln w="3175">
              <a:solidFill>
                <a:schemeClr val="bg1">
                  <a:alpha val="50000"/>
                </a:schemeClr>
              </a:solidFill>
              <a:headEnd type="oval"/>
            </a:ln>
          </p:spPr>
          <p:style>
            <a:lnRef idx="1">
              <a:schemeClr val="accent1"/>
            </a:lnRef>
            <a:fillRef idx="0">
              <a:schemeClr val="accent1"/>
            </a:fillRef>
            <a:effectRef idx="0">
              <a:schemeClr val="accent1"/>
            </a:effectRef>
            <a:fontRef idx="minor">
              <a:schemeClr val="tx1"/>
            </a:fontRef>
          </p:style>
        </p:cxnSp>
        <p:grpSp>
          <p:nvGrpSpPr>
            <p:cNvPr id="4099" name="Group 4098"/>
            <p:cNvGrpSpPr/>
            <p:nvPr/>
          </p:nvGrpSpPr>
          <p:grpSpPr>
            <a:xfrm>
              <a:off x="921527" y="3122450"/>
              <a:ext cx="781642" cy="308224"/>
              <a:chOff x="547461" y="5913454"/>
              <a:chExt cx="3321155" cy="1302407"/>
            </a:xfrm>
          </p:grpSpPr>
          <p:pic>
            <p:nvPicPr>
              <p:cNvPr id="1026" name="Picture 2" descr="http://docedezoito.com/wp-content/uploads/2014/01/msn.pn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t="45789" r="28317"/>
              <a:stretch/>
            </p:blipFill>
            <p:spPr bwMode="auto">
              <a:xfrm>
                <a:off x="547461" y="6466115"/>
                <a:ext cx="2492165" cy="7497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iconesgratis.net/imagens/Messengers_0232_MSN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09712" y="5913454"/>
                <a:ext cx="1058904" cy="1058904"/>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124" name="Group 4123"/>
          <p:cNvGrpSpPr/>
          <p:nvPr/>
        </p:nvGrpSpPr>
        <p:grpSpPr>
          <a:xfrm>
            <a:off x="1215342" y="2605039"/>
            <a:ext cx="1127109" cy="1263767"/>
            <a:chOff x="1246991" y="2554192"/>
            <a:chExt cx="1105109" cy="1239100"/>
          </a:xfrm>
        </p:grpSpPr>
        <p:cxnSp>
          <p:nvCxnSpPr>
            <p:cNvPr id="27" name="Straight Connector 26"/>
            <p:cNvCxnSpPr/>
            <p:nvPr/>
          </p:nvCxnSpPr>
          <p:spPr>
            <a:xfrm>
              <a:off x="1788246" y="2943229"/>
              <a:ext cx="0" cy="850063"/>
            </a:xfrm>
            <a:prstGeom prst="line">
              <a:avLst/>
            </a:prstGeom>
            <a:ln w="3175">
              <a:solidFill>
                <a:schemeClr val="bg1">
                  <a:alpha val="50000"/>
                </a:schemeClr>
              </a:solidFill>
              <a:headEnd type="oval"/>
            </a:ln>
          </p:spPr>
          <p:style>
            <a:lnRef idx="1">
              <a:schemeClr val="accent1"/>
            </a:lnRef>
            <a:fillRef idx="0">
              <a:schemeClr val="accent1"/>
            </a:fillRef>
            <a:effectRef idx="0">
              <a:schemeClr val="accent1"/>
            </a:effectRef>
            <a:fontRef idx="minor">
              <a:schemeClr val="tx1"/>
            </a:fontRef>
          </p:style>
        </p:cxnSp>
        <p:grpSp>
          <p:nvGrpSpPr>
            <p:cNvPr id="4102" name="Group 4101"/>
            <p:cNvGrpSpPr/>
            <p:nvPr/>
          </p:nvGrpSpPr>
          <p:grpSpPr>
            <a:xfrm>
              <a:off x="1246991" y="2554192"/>
              <a:ext cx="1105109" cy="279167"/>
              <a:chOff x="1787898" y="2251085"/>
              <a:chExt cx="1190650" cy="299118"/>
            </a:xfrm>
          </p:grpSpPr>
          <p:pic>
            <p:nvPicPr>
              <p:cNvPr id="1030" name="Picture 6" descr="http://dc477.4shared.com/download/bJ2T_6DA/hotmail-logo-png-494.png%3FforceAttachmentDownload%3Dtrue"/>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l="36388"/>
              <a:stretch/>
            </p:blipFill>
            <p:spPr bwMode="auto">
              <a:xfrm>
                <a:off x="2221160" y="2251085"/>
                <a:ext cx="757388" cy="295791"/>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6" descr="http://dc477.4shared.com/download/bJ2T_6DA/hotmail-logo-png-494.png%3FforceAttachmentDownload%3Dtrue"/>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r="62773"/>
              <a:stretch/>
            </p:blipFill>
            <p:spPr bwMode="auto">
              <a:xfrm>
                <a:off x="1787898" y="2254412"/>
                <a:ext cx="443238" cy="295791"/>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80" name="Group 79"/>
          <p:cNvGrpSpPr/>
          <p:nvPr/>
        </p:nvGrpSpPr>
        <p:grpSpPr>
          <a:xfrm>
            <a:off x="7142555" y="2794936"/>
            <a:ext cx="1382907" cy="1073863"/>
            <a:chOff x="7044610" y="2740383"/>
            <a:chExt cx="1355914" cy="1052902"/>
          </a:xfrm>
        </p:grpSpPr>
        <p:grpSp>
          <p:nvGrpSpPr>
            <p:cNvPr id="4113" name="Group 4112"/>
            <p:cNvGrpSpPr/>
            <p:nvPr/>
          </p:nvGrpSpPr>
          <p:grpSpPr>
            <a:xfrm>
              <a:off x="7044610" y="2740383"/>
              <a:ext cx="1355914" cy="807747"/>
              <a:chOff x="7044610" y="2740383"/>
              <a:chExt cx="1355914" cy="807747"/>
            </a:xfrm>
          </p:grpSpPr>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38448" y="2740383"/>
                <a:ext cx="539204" cy="493361"/>
              </a:xfrm>
              <a:prstGeom prst="rect">
                <a:avLst/>
              </a:prstGeom>
            </p:spPr>
          </p:pic>
          <p:sp>
            <p:nvSpPr>
              <p:cNvPr id="35" name="Rectangle 34"/>
              <p:cNvSpPr/>
              <p:nvPr/>
            </p:nvSpPr>
            <p:spPr>
              <a:xfrm>
                <a:off x="7044610" y="3250613"/>
                <a:ext cx="1355914" cy="297517"/>
              </a:xfrm>
              <a:prstGeom prst="rect">
                <a:avLst/>
              </a:prstGeom>
            </p:spPr>
            <p:txBody>
              <a:bodyPr wrap="square">
                <a:spAutoFit/>
              </a:bodyPr>
              <a:lstStyle/>
              <a:p>
                <a:pPr algn="ctr" defTabSz="913998">
                  <a:lnSpc>
                    <a:spcPts val="1632"/>
                  </a:lnSpc>
                  <a:buSzPct val="90000"/>
                </a:pPr>
                <a:r>
                  <a:rPr lang="en-US" sz="1428">
                    <a:solidFill>
                      <a:srgbClr val="FFFFFF"/>
                    </a:solidFill>
                    <a:latin typeface="Segoe Semibold" pitchFamily="34" charset="0"/>
                  </a:rPr>
                  <a:t>SOC 1</a:t>
                </a:r>
              </a:p>
            </p:txBody>
          </p:sp>
        </p:grpSp>
        <p:cxnSp>
          <p:nvCxnSpPr>
            <p:cNvPr id="66" name="Straight Connector 65"/>
            <p:cNvCxnSpPr/>
            <p:nvPr/>
          </p:nvCxnSpPr>
          <p:spPr>
            <a:xfrm>
              <a:off x="7714865" y="3589506"/>
              <a:ext cx="0" cy="203779"/>
            </a:xfrm>
            <a:prstGeom prst="line">
              <a:avLst/>
            </a:prstGeom>
            <a:ln w="3175">
              <a:solidFill>
                <a:schemeClr val="bg1">
                  <a:alpha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9890515" y="4047943"/>
            <a:ext cx="1477632" cy="1382502"/>
            <a:chOff x="8144292" y="3981981"/>
            <a:chExt cx="1448790" cy="1355517"/>
          </a:xfrm>
        </p:grpSpPr>
        <p:grpSp>
          <p:nvGrpSpPr>
            <p:cNvPr id="4118" name="Group 4117"/>
            <p:cNvGrpSpPr/>
            <p:nvPr/>
          </p:nvGrpSpPr>
          <p:grpSpPr>
            <a:xfrm>
              <a:off x="8144292" y="4456518"/>
              <a:ext cx="1448790" cy="880980"/>
              <a:chOff x="8144292" y="4456518"/>
              <a:chExt cx="1448790" cy="880980"/>
            </a:xfrm>
          </p:grpSpPr>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5358" t="-9809" r="-4639" b="-6990"/>
              <a:stretch/>
            </p:blipFill>
            <p:spPr>
              <a:xfrm>
                <a:off x="8401569" y="4986528"/>
                <a:ext cx="854548" cy="350970"/>
              </a:xfrm>
              <a:prstGeom prst="roundRect">
                <a:avLst>
                  <a:gd name="adj" fmla="val 10982"/>
                </a:avLst>
              </a:prstGeom>
              <a:solidFill>
                <a:schemeClr val="bg1"/>
              </a:solidFill>
            </p:spPr>
          </p:pic>
          <p:sp>
            <p:nvSpPr>
              <p:cNvPr id="36" name="Rectangle 35"/>
              <p:cNvSpPr/>
              <p:nvPr/>
            </p:nvSpPr>
            <p:spPr>
              <a:xfrm>
                <a:off x="8144292" y="4456518"/>
                <a:ext cx="1448790" cy="502702"/>
              </a:xfrm>
              <a:prstGeom prst="rect">
                <a:avLst/>
              </a:prstGeom>
            </p:spPr>
            <p:txBody>
              <a:bodyPr wrap="square">
                <a:spAutoFit/>
              </a:bodyPr>
              <a:lstStyle/>
              <a:p>
                <a:pPr algn="ctr" defTabSz="913998">
                  <a:lnSpc>
                    <a:spcPts val="1632"/>
                  </a:lnSpc>
                  <a:buSzPct val="90000"/>
                </a:pPr>
                <a:r>
                  <a:rPr lang="en-US" sz="1428">
                    <a:solidFill>
                      <a:srgbClr val="FFFFFF"/>
                    </a:solidFill>
                    <a:latin typeface="Segoe Semibold" pitchFamily="34" charset="0"/>
                  </a:rPr>
                  <a:t>CSA Cloud Controls Matrix</a:t>
                </a:r>
              </a:p>
            </p:txBody>
          </p:sp>
        </p:grpSp>
        <p:cxnSp>
          <p:nvCxnSpPr>
            <p:cNvPr id="68" name="Straight Connector 67"/>
            <p:cNvCxnSpPr/>
            <p:nvPr/>
          </p:nvCxnSpPr>
          <p:spPr>
            <a:xfrm>
              <a:off x="8854692" y="3981981"/>
              <a:ext cx="0" cy="436521"/>
            </a:xfrm>
            <a:prstGeom prst="line">
              <a:avLst/>
            </a:prstGeom>
            <a:ln w="3175">
              <a:solidFill>
                <a:schemeClr val="bg1">
                  <a:alpha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p:nvGrpSpPr>
        <p:grpSpPr>
          <a:xfrm>
            <a:off x="11239574" y="4021091"/>
            <a:ext cx="1120367" cy="1793502"/>
            <a:chOff x="9520637" y="3981981"/>
            <a:chExt cx="1098499" cy="1758495"/>
          </a:xfrm>
        </p:grpSpPr>
        <p:grpSp>
          <p:nvGrpSpPr>
            <p:cNvPr id="4117" name="Group 4116"/>
            <p:cNvGrpSpPr/>
            <p:nvPr/>
          </p:nvGrpSpPr>
          <p:grpSpPr>
            <a:xfrm>
              <a:off x="9520637" y="4914368"/>
              <a:ext cx="1098499" cy="826108"/>
              <a:chOff x="9520637" y="4914368"/>
              <a:chExt cx="1098499" cy="826108"/>
            </a:xfrm>
          </p:grpSpPr>
          <p:pic>
            <p:nvPicPr>
              <p:cNvPr id="4" name="Picture 3"/>
              <p:cNvPicPr>
                <a:picLocks noChangeAspect="1"/>
              </p:cNvPicPr>
              <p:nvPr/>
            </p:nvPicPr>
            <p:blipFill rotWithShape="1">
              <a:blip r:embed="rId12" cstate="print">
                <a:extLst>
                  <a:ext uri="{28A0092B-C50C-407E-A947-70E740481C1C}">
                    <a14:useLocalDpi xmlns:a14="http://schemas.microsoft.com/office/drawing/2010/main" val="0"/>
                  </a:ext>
                </a:extLst>
              </a:blip>
              <a:srcRect l="-1609" r="-1096" b="6474"/>
              <a:stretch/>
            </p:blipFill>
            <p:spPr>
              <a:xfrm>
                <a:off x="9716201" y="5402290"/>
                <a:ext cx="709642" cy="338186"/>
              </a:xfrm>
              <a:prstGeom prst="roundRect">
                <a:avLst>
                  <a:gd name="adj" fmla="val 7543"/>
                </a:avLst>
              </a:prstGeom>
              <a:solidFill>
                <a:schemeClr val="bg1"/>
              </a:solidFill>
            </p:spPr>
          </p:pic>
          <p:sp>
            <p:nvSpPr>
              <p:cNvPr id="40" name="Rectangle 39"/>
              <p:cNvSpPr/>
              <p:nvPr/>
            </p:nvSpPr>
            <p:spPr>
              <a:xfrm>
                <a:off x="9520637" y="4914368"/>
                <a:ext cx="1098499" cy="502702"/>
              </a:xfrm>
              <a:prstGeom prst="rect">
                <a:avLst/>
              </a:prstGeom>
            </p:spPr>
            <p:txBody>
              <a:bodyPr wrap="square">
                <a:spAutoFit/>
              </a:bodyPr>
              <a:lstStyle/>
              <a:p>
                <a:pPr algn="ctr" defTabSz="913998">
                  <a:lnSpc>
                    <a:spcPts val="1632"/>
                  </a:lnSpc>
                  <a:buSzPct val="90000"/>
                </a:pPr>
                <a:r>
                  <a:rPr lang="en-US" sz="1428">
                    <a:solidFill>
                      <a:srgbClr val="FFFFFF"/>
                    </a:solidFill>
                    <a:latin typeface="Segoe Semibold" pitchFamily="34" charset="0"/>
                  </a:rPr>
                  <a:t>PCI DSS Level 1</a:t>
                </a:r>
              </a:p>
            </p:txBody>
          </p:sp>
        </p:grpSp>
        <p:cxnSp>
          <p:nvCxnSpPr>
            <p:cNvPr id="70" name="Straight Connector 69"/>
            <p:cNvCxnSpPr/>
            <p:nvPr/>
          </p:nvCxnSpPr>
          <p:spPr>
            <a:xfrm>
              <a:off x="10069351" y="3981981"/>
              <a:ext cx="0" cy="786283"/>
            </a:xfrm>
            <a:prstGeom prst="line">
              <a:avLst/>
            </a:prstGeom>
            <a:ln w="3175">
              <a:solidFill>
                <a:schemeClr val="bg1">
                  <a:alpha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10678359" y="2102363"/>
            <a:ext cx="1336950" cy="1798064"/>
            <a:chOff x="8694676" y="2034013"/>
            <a:chExt cx="1310854" cy="1762968"/>
          </a:xfrm>
        </p:grpSpPr>
        <p:grpSp>
          <p:nvGrpSpPr>
            <p:cNvPr id="4114" name="Group 4113"/>
            <p:cNvGrpSpPr/>
            <p:nvPr/>
          </p:nvGrpSpPr>
          <p:grpSpPr>
            <a:xfrm>
              <a:off x="8694676" y="2034013"/>
              <a:ext cx="1310854" cy="1035112"/>
              <a:chOff x="8694676" y="2034013"/>
              <a:chExt cx="1310854" cy="1035112"/>
            </a:xfrm>
          </p:grpSpPr>
          <p:pic>
            <p:nvPicPr>
              <p:cNvPr id="48" name="Picture 47"/>
              <p:cNvPicPr>
                <a:picLocks noChangeAspect="1"/>
              </p:cNvPicPr>
              <p:nvPr/>
            </p:nvPicPr>
            <p:blipFill rotWithShape="1">
              <a:blip r:embed="rId13"/>
              <a:srcRect l="12136" t="5342" r="13988" b="878"/>
              <a:stretch/>
            </p:blipFill>
            <p:spPr>
              <a:xfrm>
                <a:off x="9092697" y="2034013"/>
                <a:ext cx="510012" cy="510012"/>
              </a:xfrm>
              <a:prstGeom prst="ellipse">
                <a:avLst/>
              </a:prstGeom>
            </p:spPr>
          </p:pic>
          <p:sp>
            <p:nvSpPr>
              <p:cNvPr id="37" name="Rectangle 36"/>
              <p:cNvSpPr/>
              <p:nvPr/>
            </p:nvSpPr>
            <p:spPr>
              <a:xfrm>
                <a:off x="8694676" y="2566423"/>
                <a:ext cx="1310854" cy="502702"/>
              </a:xfrm>
              <a:prstGeom prst="rect">
                <a:avLst/>
              </a:prstGeom>
            </p:spPr>
            <p:txBody>
              <a:bodyPr wrap="square">
                <a:spAutoFit/>
              </a:bodyPr>
              <a:lstStyle/>
              <a:p>
                <a:pPr algn="ctr" defTabSz="913998">
                  <a:lnSpc>
                    <a:spcPts val="1632"/>
                  </a:lnSpc>
                  <a:buSzPct val="90000"/>
                </a:pPr>
                <a:r>
                  <a:rPr lang="en-US" sz="1428" err="1">
                    <a:solidFill>
                      <a:srgbClr val="FFFFFF"/>
                    </a:solidFill>
                    <a:latin typeface="Segoe Semibold" pitchFamily="34" charset="0"/>
                  </a:rPr>
                  <a:t>FedRAMP</a:t>
                </a:r>
                <a:r>
                  <a:rPr lang="en-US" sz="1428">
                    <a:solidFill>
                      <a:srgbClr val="FFFFFF"/>
                    </a:solidFill>
                    <a:latin typeface="Segoe Semibold" pitchFamily="34" charset="0"/>
                  </a:rPr>
                  <a:t>/</a:t>
                </a:r>
                <a:br>
                  <a:rPr lang="en-US" sz="1428">
                    <a:solidFill>
                      <a:srgbClr val="FFFFFF"/>
                    </a:solidFill>
                    <a:latin typeface="Segoe Semibold" pitchFamily="34" charset="0"/>
                  </a:rPr>
                </a:br>
                <a:r>
                  <a:rPr lang="en-US" sz="1428">
                    <a:solidFill>
                      <a:srgbClr val="FFFFFF"/>
                    </a:solidFill>
                    <a:latin typeface="Segoe Semibold" pitchFamily="34" charset="0"/>
                  </a:rPr>
                  <a:t>FISMA</a:t>
                </a:r>
              </a:p>
            </p:txBody>
          </p:sp>
        </p:grpSp>
        <p:cxnSp>
          <p:nvCxnSpPr>
            <p:cNvPr id="72" name="Straight Connector 71"/>
            <p:cNvCxnSpPr/>
            <p:nvPr/>
          </p:nvCxnSpPr>
          <p:spPr>
            <a:xfrm>
              <a:off x="9345710" y="3122450"/>
              <a:ext cx="0" cy="674531"/>
            </a:xfrm>
            <a:prstGeom prst="line">
              <a:avLst/>
            </a:prstGeom>
            <a:ln w="3175">
              <a:solidFill>
                <a:schemeClr val="bg1">
                  <a:alpha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84" name="Group 83"/>
          <p:cNvGrpSpPr/>
          <p:nvPr/>
        </p:nvGrpSpPr>
        <p:grpSpPr>
          <a:xfrm>
            <a:off x="8262785" y="1942067"/>
            <a:ext cx="1244289" cy="1916389"/>
            <a:chOff x="10212761" y="1914302"/>
            <a:chExt cx="1220002" cy="1878983"/>
          </a:xfrm>
        </p:grpSpPr>
        <p:grpSp>
          <p:nvGrpSpPr>
            <p:cNvPr id="4115" name="Group 4114"/>
            <p:cNvGrpSpPr/>
            <p:nvPr/>
          </p:nvGrpSpPr>
          <p:grpSpPr>
            <a:xfrm>
              <a:off x="10212761" y="1914302"/>
              <a:ext cx="1220002" cy="1158408"/>
              <a:chOff x="10212761" y="1914302"/>
              <a:chExt cx="1220002" cy="1158408"/>
            </a:xfrm>
          </p:grpSpPr>
          <p:pic>
            <p:nvPicPr>
              <p:cNvPr id="13" name="Picture 12"/>
              <p:cNvPicPr>
                <a:picLocks noChangeAspect="1"/>
              </p:cNvPicPr>
              <p:nvPr/>
            </p:nvPicPr>
            <p:blipFill rotWithShape="1">
              <a:blip r:embed="rId14" cstate="print">
                <a:extLst>
                  <a:ext uri="{28A0092B-C50C-407E-A947-70E740481C1C}">
                    <a14:useLocalDpi xmlns:a14="http://schemas.microsoft.com/office/drawing/2010/main" val="0"/>
                  </a:ext>
                </a:extLst>
              </a:blip>
              <a:srcRect r="747"/>
              <a:stretch/>
            </p:blipFill>
            <p:spPr>
              <a:xfrm>
                <a:off x="10601530" y="1914302"/>
                <a:ext cx="430618" cy="634760"/>
              </a:xfrm>
              <a:prstGeom prst="roundRect">
                <a:avLst>
                  <a:gd name="adj" fmla="val 4268"/>
                </a:avLst>
              </a:prstGeom>
            </p:spPr>
          </p:pic>
          <p:sp>
            <p:nvSpPr>
              <p:cNvPr id="41" name="Rectangle 40"/>
              <p:cNvSpPr/>
              <p:nvPr/>
            </p:nvSpPr>
            <p:spPr>
              <a:xfrm>
                <a:off x="10212761" y="2570008"/>
                <a:ext cx="1220002" cy="502702"/>
              </a:xfrm>
              <a:prstGeom prst="rect">
                <a:avLst/>
              </a:prstGeom>
            </p:spPr>
            <p:txBody>
              <a:bodyPr wrap="square">
                <a:spAutoFit/>
              </a:bodyPr>
              <a:lstStyle/>
              <a:p>
                <a:pPr algn="ctr" defTabSz="913998">
                  <a:lnSpc>
                    <a:spcPts val="1632"/>
                  </a:lnSpc>
                  <a:buSzPct val="90000"/>
                </a:pPr>
                <a:r>
                  <a:rPr lang="en-US" sz="1428">
                    <a:solidFill>
                      <a:srgbClr val="FFFFFF"/>
                    </a:solidFill>
                    <a:latin typeface="Segoe Semibold" pitchFamily="34" charset="0"/>
                  </a:rPr>
                  <a:t>UK G-Cloud Level 2</a:t>
                </a:r>
              </a:p>
            </p:txBody>
          </p:sp>
        </p:grpSp>
        <p:cxnSp>
          <p:nvCxnSpPr>
            <p:cNvPr id="74" name="Straight Connector 73"/>
            <p:cNvCxnSpPr/>
            <p:nvPr/>
          </p:nvCxnSpPr>
          <p:spPr>
            <a:xfrm flipH="1">
              <a:off x="10811840" y="3103538"/>
              <a:ext cx="281" cy="689747"/>
            </a:xfrm>
            <a:prstGeom prst="line">
              <a:avLst/>
            </a:prstGeom>
            <a:ln w="3175">
              <a:solidFill>
                <a:schemeClr val="bg1">
                  <a:alpha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6950667" y="4221732"/>
            <a:ext cx="1291982" cy="1741247"/>
            <a:chOff x="6870369" y="4139329"/>
            <a:chExt cx="1266764" cy="1707260"/>
          </a:xfrm>
        </p:grpSpPr>
        <p:sp>
          <p:nvSpPr>
            <p:cNvPr id="34" name="Rectangle 33"/>
            <p:cNvSpPr/>
            <p:nvPr/>
          </p:nvSpPr>
          <p:spPr>
            <a:xfrm>
              <a:off x="6870369" y="4790155"/>
              <a:ext cx="1266764" cy="502702"/>
            </a:xfrm>
            <a:prstGeom prst="rect">
              <a:avLst/>
            </a:prstGeom>
          </p:spPr>
          <p:txBody>
            <a:bodyPr wrap="square">
              <a:spAutoFit/>
            </a:bodyPr>
            <a:lstStyle/>
            <a:p>
              <a:pPr algn="ctr" defTabSz="913998">
                <a:lnSpc>
                  <a:spcPts val="1632"/>
                </a:lnSpc>
                <a:buSzPct val="90000"/>
              </a:pPr>
              <a:r>
                <a:rPr lang="en-US" sz="1428">
                  <a:solidFill>
                    <a:srgbClr val="FFFFFF"/>
                  </a:solidFill>
                  <a:latin typeface="Segoe Semibold" pitchFamily="34" charset="0"/>
                </a:rPr>
                <a:t>ISO/IEC 27001:2005</a:t>
              </a:r>
            </a:p>
          </p:txBody>
        </p:sp>
        <p:grpSp>
          <p:nvGrpSpPr>
            <p:cNvPr id="8" name="Group 7"/>
            <p:cNvGrpSpPr/>
            <p:nvPr/>
          </p:nvGrpSpPr>
          <p:grpSpPr>
            <a:xfrm>
              <a:off x="7223394" y="4139329"/>
              <a:ext cx="530820" cy="1707260"/>
              <a:chOff x="7223394" y="4139329"/>
              <a:chExt cx="530820" cy="1707260"/>
            </a:xfrm>
          </p:grpSpPr>
          <p:cxnSp>
            <p:nvCxnSpPr>
              <p:cNvPr id="65" name="Straight Connector 64"/>
              <p:cNvCxnSpPr/>
              <p:nvPr/>
            </p:nvCxnSpPr>
            <p:spPr>
              <a:xfrm>
                <a:off x="7484376" y="4139329"/>
                <a:ext cx="0" cy="546631"/>
              </a:xfrm>
              <a:prstGeom prst="line">
                <a:avLst/>
              </a:prstGeom>
              <a:ln w="3175">
                <a:solidFill>
                  <a:schemeClr val="bg1">
                    <a:alpha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grpSp>
            <p:nvGrpSpPr>
              <p:cNvPr id="4112" name="Group 4111"/>
              <p:cNvGrpSpPr/>
              <p:nvPr/>
            </p:nvGrpSpPr>
            <p:grpSpPr>
              <a:xfrm>
                <a:off x="7223394" y="5315846"/>
                <a:ext cx="530820" cy="530743"/>
                <a:chOff x="-4611688" y="2019301"/>
                <a:chExt cx="3427413" cy="3405187"/>
              </a:xfrm>
              <a:solidFill>
                <a:schemeClr val="bg1"/>
              </a:solidFill>
            </p:grpSpPr>
            <p:sp>
              <p:nvSpPr>
                <p:cNvPr id="4105" name="Freeform 7"/>
                <p:cNvSpPr>
                  <a:spLocks/>
                </p:cNvSpPr>
                <p:nvPr/>
              </p:nvSpPr>
              <p:spPr bwMode="auto">
                <a:xfrm>
                  <a:off x="-4611688" y="2195510"/>
                  <a:ext cx="3427413" cy="3228978"/>
                </a:xfrm>
                <a:custGeom>
                  <a:avLst/>
                  <a:gdLst>
                    <a:gd name="T0" fmla="*/ 1351 w 4317"/>
                    <a:gd name="T1" fmla="*/ 626 h 4068"/>
                    <a:gd name="T2" fmla="*/ 1106 w 4317"/>
                    <a:gd name="T3" fmla="*/ 822 h 4068"/>
                    <a:gd name="T4" fmla="*/ 911 w 4317"/>
                    <a:gd name="T5" fmla="*/ 1050 h 4068"/>
                    <a:gd name="T6" fmla="*/ 767 w 4317"/>
                    <a:gd name="T7" fmla="*/ 1310 h 4068"/>
                    <a:gd name="T8" fmla="*/ 679 w 4317"/>
                    <a:gd name="T9" fmla="*/ 1604 h 4068"/>
                    <a:gd name="T10" fmla="*/ 648 w 4317"/>
                    <a:gd name="T11" fmla="*/ 1921 h 4068"/>
                    <a:gd name="T12" fmla="*/ 677 w 4317"/>
                    <a:gd name="T13" fmla="*/ 2222 h 4068"/>
                    <a:gd name="T14" fmla="*/ 767 w 4317"/>
                    <a:gd name="T15" fmla="*/ 2506 h 4068"/>
                    <a:gd name="T16" fmla="*/ 916 w 4317"/>
                    <a:gd name="T17" fmla="*/ 2769 h 4068"/>
                    <a:gd name="T18" fmla="*/ 1122 w 4317"/>
                    <a:gd name="T19" fmla="*/ 3006 h 4068"/>
                    <a:gd name="T20" fmla="*/ 1360 w 4317"/>
                    <a:gd name="T21" fmla="*/ 3192 h 4068"/>
                    <a:gd name="T22" fmla="*/ 1623 w 4317"/>
                    <a:gd name="T23" fmla="*/ 3323 h 4068"/>
                    <a:gd name="T24" fmla="*/ 1903 w 4317"/>
                    <a:gd name="T25" fmla="*/ 3399 h 4068"/>
                    <a:gd name="T26" fmla="*/ 2191 w 4317"/>
                    <a:gd name="T27" fmla="*/ 3420 h 4068"/>
                    <a:gd name="T28" fmla="*/ 2478 w 4317"/>
                    <a:gd name="T29" fmla="*/ 3386 h 4068"/>
                    <a:gd name="T30" fmla="*/ 2757 w 4317"/>
                    <a:gd name="T31" fmla="*/ 3297 h 4068"/>
                    <a:gd name="T32" fmla="*/ 3017 w 4317"/>
                    <a:gd name="T33" fmla="*/ 3151 h 4068"/>
                    <a:gd name="T34" fmla="*/ 3252 w 4317"/>
                    <a:gd name="T35" fmla="*/ 2950 h 4068"/>
                    <a:gd name="T36" fmla="*/ 3447 w 4317"/>
                    <a:gd name="T37" fmla="*/ 2701 h 4068"/>
                    <a:gd name="T38" fmla="*/ 3582 w 4317"/>
                    <a:gd name="T39" fmla="*/ 2429 h 4068"/>
                    <a:gd name="T40" fmla="*/ 3655 w 4317"/>
                    <a:gd name="T41" fmla="*/ 2135 h 4068"/>
                    <a:gd name="T42" fmla="*/ 3667 w 4317"/>
                    <a:gd name="T43" fmla="*/ 1820 h 4068"/>
                    <a:gd name="T44" fmla="*/ 3617 w 4317"/>
                    <a:gd name="T45" fmla="*/ 1506 h 4068"/>
                    <a:gd name="T46" fmla="*/ 3511 w 4317"/>
                    <a:gd name="T47" fmla="*/ 1225 h 4068"/>
                    <a:gd name="T48" fmla="*/ 3350 w 4317"/>
                    <a:gd name="T49" fmla="*/ 975 h 4068"/>
                    <a:gd name="T50" fmla="*/ 3137 w 4317"/>
                    <a:gd name="T51" fmla="*/ 755 h 4068"/>
                    <a:gd name="T52" fmla="*/ 3071 w 4317"/>
                    <a:gd name="T53" fmla="*/ 314 h 4068"/>
                    <a:gd name="T54" fmla="*/ 3185 w 4317"/>
                    <a:gd name="T55" fmla="*/ 5 h 4068"/>
                    <a:gd name="T56" fmla="*/ 3473 w 4317"/>
                    <a:gd name="T57" fmla="*/ 192 h 4068"/>
                    <a:gd name="T58" fmla="*/ 3727 w 4317"/>
                    <a:gd name="T59" fmla="*/ 421 h 4068"/>
                    <a:gd name="T60" fmla="*/ 3948 w 4317"/>
                    <a:gd name="T61" fmla="*/ 696 h 4068"/>
                    <a:gd name="T62" fmla="*/ 4118 w 4317"/>
                    <a:gd name="T63" fmla="*/ 997 h 4068"/>
                    <a:gd name="T64" fmla="*/ 4240 w 4317"/>
                    <a:gd name="T65" fmla="*/ 1327 h 4068"/>
                    <a:gd name="T66" fmla="*/ 4303 w 4317"/>
                    <a:gd name="T67" fmla="*/ 1647 h 4068"/>
                    <a:gd name="T68" fmla="*/ 4317 w 4317"/>
                    <a:gd name="T69" fmla="*/ 1983 h 4068"/>
                    <a:gd name="T70" fmla="*/ 4308 w 4317"/>
                    <a:gd name="T71" fmla="*/ 2099 h 4068"/>
                    <a:gd name="T72" fmla="*/ 4252 w 4317"/>
                    <a:gd name="T73" fmla="*/ 2438 h 4068"/>
                    <a:gd name="T74" fmla="*/ 4133 w 4317"/>
                    <a:gd name="T75" fmla="*/ 2782 h 4068"/>
                    <a:gd name="T76" fmla="*/ 3960 w 4317"/>
                    <a:gd name="T77" fmla="*/ 3099 h 4068"/>
                    <a:gd name="T78" fmla="*/ 3739 w 4317"/>
                    <a:gd name="T79" fmla="*/ 3381 h 4068"/>
                    <a:gd name="T80" fmla="*/ 3469 w 4317"/>
                    <a:gd name="T81" fmla="*/ 3624 h 4068"/>
                    <a:gd name="T82" fmla="*/ 3147 w 4317"/>
                    <a:gd name="T83" fmla="*/ 3830 h 4068"/>
                    <a:gd name="T84" fmla="*/ 2803 w 4317"/>
                    <a:gd name="T85" fmla="*/ 3971 h 4068"/>
                    <a:gd name="T86" fmla="*/ 2434 w 4317"/>
                    <a:gd name="T87" fmla="*/ 4050 h 4068"/>
                    <a:gd name="T88" fmla="*/ 2080 w 4317"/>
                    <a:gd name="T89" fmla="*/ 4068 h 4068"/>
                    <a:gd name="T90" fmla="*/ 1975 w 4317"/>
                    <a:gd name="T91" fmla="*/ 4059 h 4068"/>
                    <a:gd name="T92" fmla="*/ 1646 w 4317"/>
                    <a:gd name="T93" fmla="*/ 4006 h 4068"/>
                    <a:gd name="T94" fmla="*/ 1306 w 4317"/>
                    <a:gd name="T95" fmla="*/ 3893 h 4068"/>
                    <a:gd name="T96" fmla="*/ 1008 w 4317"/>
                    <a:gd name="T97" fmla="*/ 3737 h 4068"/>
                    <a:gd name="T98" fmla="*/ 738 w 4317"/>
                    <a:gd name="T99" fmla="*/ 3535 h 4068"/>
                    <a:gd name="T100" fmla="*/ 507 w 4317"/>
                    <a:gd name="T101" fmla="*/ 3298 h 4068"/>
                    <a:gd name="T102" fmla="*/ 315 w 4317"/>
                    <a:gd name="T103" fmla="*/ 3034 h 4068"/>
                    <a:gd name="T104" fmla="*/ 164 w 4317"/>
                    <a:gd name="T105" fmla="*/ 2734 h 4068"/>
                    <a:gd name="T106" fmla="*/ 58 w 4317"/>
                    <a:gd name="T107" fmla="*/ 2404 h 4068"/>
                    <a:gd name="T108" fmla="*/ 5 w 4317"/>
                    <a:gd name="T109" fmla="*/ 2059 h 4068"/>
                    <a:gd name="T110" fmla="*/ 1 w 4317"/>
                    <a:gd name="T111" fmla="*/ 1817 h 4068"/>
                    <a:gd name="T112" fmla="*/ 17 w 4317"/>
                    <a:gd name="T113" fmla="*/ 1631 h 4068"/>
                    <a:gd name="T114" fmla="*/ 103 w 4317"/>
                    <a:gd name="T115" fmla="*/ 1245 h 4068"/>
                    <a:gd name="T116" fmla="*/ 250 w 4317"/>
                    <a:gd name="T117" fmla="*/ 895 h 4068"/>
                    <a:gd name="T118" fmla="*/ 457 w 4317"/>
                    <a:gd name="T119" fmla="*/ 577 h 4068"/>
                    <a:gd name="T120" fmla="*/ 690 w 4317"/>
                    <a:gd name="T121" fmla="*/ 323 h 4068"/>
                    <a:gd name="T122" fmla="*/ 960 w 4317"/>
                    <a:gd name="T123" fmla="*/ 110 h 4068"/>
                    <a:gd name="T124" fmla="*/ 1142 w 4317"/>
                    <a:gd name="T125" fmla="*/ 0 h 4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17" h="4068">
                      <a:moveTo>
                        <a:pt x="1142" y="0"/>
                      </a:moveTo>
                      <a:lnTo>
                        <a:pt x="1246" y="314"/>
                      </a:lnTo>
                      <a:lnTo>
                        <a:pt x="1351" y="626"/>
                      </a:lnTo>
                      <a:lnTo>
                        <a:pt x="1263" y="688"/>
                      </a:lnTo>
                      <a:lnTo>
                        <a:pt x="1182" y="754"/>
                      </a:lnTo>
                      <a:lnTo>
                        <a:pt x="1106" y="822"/>
                      </a:lnTo>
                      <a:lnTo>
                        <a:pt x="1035" y="895"/>
                      </a:lnTo>
                      <a:lnTo>
                        <a:pt x="970" y="971"/>
                      </a:lnTo>
                      <a:lnTo>
                        <a:pt x="911" y="1050"/>
                      </a:lnTo>
                      <a:lnTo>
                        <a:pt x="857" y="1134"/>
                      </a:lnTo>
                      <a:lnTo>
                        <a:pt x="809" y="1220"/>
                      </a:lnTo>
                      <a:lnTo>
                        <a:pt x="767" y="1310"/>
                      </a:lnTo>
                      <a:lnTo>
                        <a:pt x="732" y="1405"/>
                      </a:lnTo>
                      <a:lnTo>
                        <a:pt x="703" y="1503"/>
                      </a:lnTo>
                      <a:lnTo>
                        <a:pt x="679" y="1604"/>
                      </a:lnTo>
                      <a:lnTo>
                        <a:pt x="662" y="1710"/>
                      </a:lnTo>
                      <a:lnTo>
                        <a:pt x="652" y="1816"/>
                      </a:lnTo>
                      <a:lnTo>
                        <a:pt x="648" y="1921"/>
                      </a:lnTo>
                      <a:lnTo>
                        <a:pt x="651" y="2023"/>
                      </a:lnTo>
                      <a:lnTo>
                        <a:pt x="661" y="2124"/>
                      </a:lnTo>
                      <a:lnTo>
                        <a:pt x="677" y="2222"/>
                      </a:lnTo>
                      <a:lnTo>
                        <a:pt x="700" y="2319"/>
                      </a:lnTo>
                      <a:lnTo>
                        <a:pt x="730" y="2413"/>
                      </a:lnTo>
                      <a:lnTo>
                        <a:pt x="767" y="2506"/>
                      </a:lnTo>
                      <a:lnTo>
                        <a:pt x="810" y="2595"/>
                      </a:lnTo>
                      <a:lnTo>
                        <a:pt x="860" y="2683"/>
                      </a:lnTo>
                      <a:lnTo>
                        <a:pt x="916" y="2769"/>
                      </a:lnTo>
                      <a:lnTo>
                        <a:pt x="981" y="2852"/>
                      </a:lnTo>
                      <a:lnTo>
                        <a:pt x="1050" y="2933"/>
                      </a:lnTo>
                      <a:lnTo>
                        <a:pt x="1122" y="3006"/>
                      </a:lnTo>
                      <a:lnTo>
                        <a:pt x="1198" y="3074"/>
                      </a:lnTo>
                      <a:lnTo>
                        <a:pt x="1278" y="3136"/>
                      </a:lnTo>
                      <a:lnTo>
                        <a:pt x="1360" y="3192"/>
                      </a:lnTo>
                      <a:lnTo>
                        <a:pt x="1445" y="3242"/>
                      </a:lnTo>
                      <a:lnTo>
                        <a:pt x="1534" y="3285"/>
                      </a:lnTo>
                      <a:lnTo>
                        <a:pt x="1623" y="3323"/>
                      </a:lnTo>
                      <a:lnTo>
                        <a:pt x="1716" y="3354"/>
                      </a:lnTo>
                      <a:lnTo>
                        <a:pt x="1809" y="3379"/>
                      </a:lnTo>
                      <a:lnTo>
                        <a:pt x="1903" y="3399"/>
                      </a:lnTo>
                      <a:lnTo>
                        <a:pt x="1999" y="3412"/>
                      </a:lnTo>
                      <a:lnTo>
                        <a:pt x="2095" y="3420"/>
                      </a:lnTo>
                      <a:lnTo>
                        <a:pt x="2191" y="3420"/>
                      </a:lnTo>
                      <a:lnTo>
                        <a:pt x="2287" y="3415"/>
                      </a:lnTo>
                      <a:lnTo>
                        <a:pt x="2384" y="3404"/>
                      </a:lnTo>
                      <a:lnTo>
                        <a:pt x="2478" y="3386"/>
                      </a:lnTo>
                      <a:lnTo>
                        <a:pt x="2572" y="3362"/>
                      </a:lnTo>
                      <a:lnTo>
                        <a:pt x="2665" y="3333"/>
                      </a:lnTo>
                      <a:lnTo>
                        <a:pt x="2757" y="3297"/>
                      </a:lnTo>
                      <a:lnTo>
                        <a:pt x="2846" y="3255"/>
                      </a:lnTo>
                      <a:lnTo>
                        <a:pt x="2934" y="3206"/>
                      </a:lnTo>
                      <a:lnTo>
                        <a:pt x="3017" y="3151"/>
                      </a:lnTo>
                      <a:lnTo>
                        <a:pt x="3099" y="3090"/>
                      </a:lnTo>
                      <a:lnTo>
                        <a:pt x="3177" y="3023"/>
                      </a:lnTo>
                      <a:lnTo>
                        <a:pt x="3252" y="2950"/>
                      </a:lnTo>
                      <a:lnTo>
                        <a:pt x="3324" y="2869"/>
                      </a:lnTo>
                      <a:lnTo>
                        <a:pt x="3389" y="2786"/>
                      </a:lnTo>
                      <a:lnTo>
                        <a:pt x="3447" y="2701"/>
                      </a:lnTo>
                      <a:lnTo>
                        <a:pt x="3499" y="2613"/>
                      </a:lnTo>
                      <a:lnTo>
                        <a:pt x="3544" y="2522"/>
                      </a:lnTo>
                      <a:lnTo>
                        <a:pt x="3582" y="2429"/>
                      </a:lnTo>
                      <a:lnTo>
                        <a:pt x="3613" y="2333"/>
                      </a:lnTo>
                      <a:lnTo>
                        <a:pt x="3638" y="2235"/>
                      </a:lnTo>
                      <a:lnTo>
                        <a:pt x="3655" y="2135"/>
                      </a:lnTo>
                      <a:lnTo>
                        <a:pt x="3665" y="2032"/>
                      </a:lnTo>
                      <a:lnTo>
                        <a:pt x="3669" y="1927"/>
                      </a:lnTo>
                      <a:lnTo>
                        <a:pt x="3667" y="1820"/>
                      </a:lnTo>
                      <a:lnTo>
                        <a:pt x="3656" y="1711"/>
                      </a:lnTo>
                      <a:lnTo>
                        <a:pt x="3639" y="1606"/>
                      </a:lnTo>
                      <a:lnTo>
                        <a:pt x="3617" y="1506"/>
                      </a:lnTo>
                      <a:lnTo>
                        <a:pt x="3588" y="1409"/>
                      </a:lnTo>
                      <a:lnTo>
                        <a:pt x="3553" y="1316"/>
                      </a:lnTo>
                      <a:lnTo>
                        <a:pt x="3511" y="1225"/>
                      </a:lnTo>
                      <a:lnTo>
                        <a:pt x="3464" y="1138"/>
                      </a:lnTo>
                      <a:lnTo>
                        <a:pt x="3410" y="1055"/>
                      </a:lnTo>
                      <a:lnTo>
                        <a:pt x="3350" y="975"/>
                      </a:lnTo>
                      <a:lnTo>
                        <a:pt x="3285" y="898"/>
                      </a:lnTo>
                      <a:lnTo>
                        <a:pt x="3214" y="825"/>
                      </a:lnTo>
                      <a:lnTo>
                        <a:pt x="3137" y="755"/>
                      </a:lnTo>
                      <a:lnTo>
                        <a:pt x="3055" y="688"/>
                      </a:lnTo>
                      <a:lnTo>
                        <a:pt x="2966" y="626"/>
                      </a:lnTo>
                      <a:lnTo>
                        <a:pt x="3071" y="314"/>
                      </a:lnTo>
                      <a:lnTo>
                        <a:pt x="3175" y="0"/>
                      </a:lnTo>
                      <a:lnTo>
                        <a:pt x="3181" y="2"/>
                      </a:lnTo>
                      <a:lnTo>
                        <a:pt x="3185" y="5"/>
                      </a:lnTo>
                      <a:lnTo>
                        <a:pt x="3285" y="63"/>
                      </a:lnTo>
                      <a:lnTo>
                        <a:pt x="3381" y="124"/>
                      </a:lnTo>
                      <a:lnTo>
                        <a:pt x="3473" y="192"/>
                      </a:lnTo>
                      <a:lnTo>
                        <a:pt x="3562" y="263"/>
                      </a:lnTo>
                      <a:lnTo>
                        <a:pt x="3646" y="340"/>
                      </a:lnTo>
                      <a:lnTo>
                        <a:pt x="3727" y="421"/>
                      </a:lnTo>
                      <a:lnTo>
                        <a:pt x="3807" y="510"/>
                      </a:lnTo>
                      <a:lnTo>
                        <a:pt x="3880" y="601"/>
                      </a:lnTo>
                      <a:lnTo>
                        <a:pt x="3948" y="696"/>
                      </a:lnTo>
                      <a:lnTo>
                        <a:pt x="4010" y="793"/>
                      </a:lnTo>
                      <a:lnTo>
                        <a:pt x="4067" y="894"/>
                      </a:lnTo>
                      <a:lnTo>
                        <a:pt x="4118" y="997"/>
                      </a:lnTo>
                      <a:lnTo>
                        <a:pt x="4164" y="1105"/>
                      </a:lnTo>
                      <a:lnTo>
                        <a:pt x="4205" y="1215"/>
                      </a:lnTo>
                      <a:lnTo>
                        <a:pt x="4240" y="1327"/>
                      </a:lnTo>
                      <a:lnTo>
                        <a:pt x="4266" y="1433"/>
                      </a:lnTo>
                      <a:lnTo>
                        <a:pt x="4287" y="1540"/>
                      </a:lnTo>
                      <a:lnTo>
                        <a:pt x="4303" y="1647"/>
                      </a:lnTo>
                      <a:lnTo>
                        <a:pt x="4312" y="1756"/>
                      </a:lnTo>
                      <a:lnTo>
                        <a:pt x="4317" y="1830"/>
                      </a:lnTo>
                      <a:lnTo>
                        <a:pt x="4317" y="1983"/>
                      </a:lnTo>
                      <a:lnTo>
                        <a:pt x="4317" y="1990"/>
                      </a:lnTo>
                      <a:lnTo>
                        <a:pt x="4316" y="1995"/>
                      </a:lnTo>
                      <a:lnTo>
                        <a:pt x="4308" y="2099"/>
                      </a:lnTo>
                      <a:lnTo>
                        <a:pt x="4298" y="2201"/>
                      </a:lnTo>
                      <a:lnTo>
                        <a:pt x="4278" y="2320"/>
                      </a:lnTo>
                      <a:lnTo>
                        <a:pt x="4252" y="2438"/>
                      </a:lnTo>
                      <a:lnTo>
                        <a:pt x="4219" y="2554"/>
                      </a:lnTo>
                      <a:lnTo>
                        <a:pt x="4180" y="2668"/>
                      </a:lnTo>
                      <a:lnTo>
                        <a:pt x="4133" y="2782"/>
                      </a:lnTo>
                      <a:lnTo>
                        <a:pt x="4082" y="2891"/>
                      </a:lnTo>
                      <a:lnTo>
                        <a:pt x="4024" y="2997"/>
                      </a:lnTo>
                      <a:lnTo>
                        <a:pt x="3960" y="3099"/>
                      </a:lnTo>
                      <a:lnTo>
                        <a:pt x="3892" y="3197"/>
                      </a:lnTo>
                      <a:lnTo>
                        <a:pt x="3819" y="3290"/>
                      </a:lnTo>
                      <a:lnTo>
                        <a:pt x="3739" y="3381"/>
                      </a:lnTo>
                      <a:lnTo>
                        <a:pt x="3654" y="3466"/>
                      </a:lnTo>
                      <a:lnTo>
                        <a:pt x="3565" y="3547"/>
                      </a:lnTo>
                      <a:lnTo>
                        <a:pt x="3469" y="3624"/>
                      </a:lnTo>
                      <a:lnTo>
                        <a:pt x="3364" y="3700"/>
                      </a:lnTo>
                      <a:lnTo>
                        <a:pt x="3257" y="3768"/>
                      </a:lnTo>
                      <a:lnTo>
                        <a:pt x="3147" y="3830"/>
                      </a:lnTo>
                      <a:lnTo>
                        <a:pt x="3034" y="3883"/>
                      </a:lnTo>
                      <a:lnTo>
                        <a:pt x="2921" y="3931"/>
                      </a:lnTo>
                      <a:lnTo>
                        <a:pt x="2803" y="3971"/>
                      </a:lnTo>
                      <a:lnTo>
                        <a:pt x="2682" y="4004"/>
                      </a:lnTo>
                      <a:lnTo>
                        <a:pt x="2559" y="4030"/>
                      </a:lnTo>
                      <a:lnTo>
                        <a:pt x="2434" y="4050"/>
                      </a:lnTo>
                      <a:lnTo>
                        <a:pt x="2305" y="4063"/>
                      </a:lnTo>
                      <a:lnTo>
                        <a:pt x="2237" y="4068"/>
                      </a:lnTo>
                      <a:lnTo>
                        <a:pt x="2080" y="4068"/>
                      </a:lnTo>
                      <a:lnTo>
                        <a:pt x="2074" y="4067"/>
                      </a:lnTo>
                      <a:lnTo>
                        <a:pt x="2067" y="4065"/>
                      </a:lnTo>
                      <a:lnTo>
                        <a:pt x="1975" y="4059"/>
                      </a:lnTo>
                      <a:lnTo>
                        <a:pt x="1885" y="4051"/>
                      </a:lnTo>
                      <a:lnTo>
                        <a:pt x="1765" y="4033"/>
                      </a:lnTo>
                      <a:lnTo>
                        <a:pt x="1646" y="4006"/>
                      </a:lnTo>
                      <a:lnTo>
                        <a:pt x="1528" y="3974"/>
                      </a:lnTo>
                      <a:lnTo>
                        <a:pt x="1413" y="3936"/>
                      </a:lnTo>
                      <a:lnTo>
                        <a:pt x="1306" y="3893"/>
                      </a:lnTo>
                      <a:lnTo>
                        <a:pt x="1204" y="3845"/>
                      </a:lnTo>
                      <a:lnTo>
                        <a:pt x="1105" y="3793"/>
                      </a:lnTo>
                      <a:lnTo>
                        <a:pt x="1008" y="3737"/>
                      </a:lnTo>
                      <a:lnTo>
                        <a:pt x="915" y="3674"/>
                      </a:lnTo>
                      <a:lnTo>
                        <a:pt x="826" y="3607"/>
                      </a:lnTo>
                      <a:lnTo>
                        <a:pt x="738" y="3535"/>
                      </a:lnTo>
                      <a:lnTo>
                        <a:pt x="656" y="3458"/>
                      </a:lnTo>
                      <a:lnTo>
                        <a:pt x="579" y="3379"/>
                      </a:lnTo>
                      <a:lnTo>
                        <a:pt x="507" y="3298"/>
                      </a:lnTo>
                      <a:lnTo>
                        <a:pt x="439" y="3213"/>
                      </a:lnTo>
                      <a:lnTo>
                        <a:pt x="374" y="3125"/>
                      </a:lnTo>
                      <a:lnTo>
                        <a:pt x="315" y="3034"/>
                      </a:lnTo>
                      <a:lnTo>
                        <a:pt x="262" y="2939"/>
                      </a:lnTo>
                      <a:lnTo>
                        <a:pt x="212" y="2841"/>
                      </a:lnTo>
                      <a:lnTo>
                        <a:pt x="164" y="2734"/>
                      </a:lnTo>
                      <a:lnTo>
                        <a:pt x="122" y="2626"/>
                      </a:lnTo>
                      <a:lnTo>
                        <a:pt x="86" y="2516"/>
                      </a:lnTo>
                      <a:lnTo>
                        <a:pt x="58" y="2404"/>
                      </a:lnTo>
                      <a:lnTo>
                        <a:pt x="34" y="2291"/>
                      </a:lnTo>
                      <a:lnTo>
                        <a:pt x="17" y="2176"/>
                      </a:lnTo>
                      <a:lnTo>
                        <a:pt x="5" y="2059"/>
                      </a:lnTo>
                      <a:lnTo>
                        <a:pt x="0" y="1983"/>
                      </a:lnTo>
                      <a:lnTo>
                        <a:pt x="0" y="1828"/>
                      </a:lnTo>
                      <a:lnTo>
                        <a:pt x="1" y="1817"/>
                      </a:lnTo>
                      <a:lnTo>
                        <a:pt x="3" y="1808"/>
                      </a:lnTo>
                      <a:lnTo>
                        <a:pt x="9" y="1719"/>
                      </a:lnTo>
                      <a:lnTo>
                        <a:pt x="17" y="1631"/>
                      </a:lnTo>
                      <a:lnTo>
                        <a:pt x="38" y="1502"/>
                      </a:lnTo>
                      <a:lnTo>
                        <a:pt x="67" y="1372"/>
                      </a:lnTo>
                      <a:lnTo>
                        <a:pt x="103" y="1245"/>
                      </a:lnTo>
                      <a:lnTo>
                        <a:pt x="145" y="1126"/>
                      </a:lnTo>
                      <a:lnTo>
                        <a:pt x="194" y="1009"/>
                      </a:lnTo>
                      <a:lnTo>
                        <a:pt x="250" y="895"/>
                      </a:lnTo>
                      <a:lnTo>
                        <a:pt x="313" y="785"/>
                      </a:lnTo>
                      <a:lnTo>
                        <a:pt x="381" y="679"/>
                      </a:lnTo>
                      <a:lnTo>
                        <a:pt x="457" y="577"/>
                      </a:lnTo>
                      <a:lnTo>
                        <a:pt x="530" y="488"/>
                      </a:lnTo>
                      <a:lnTo>
                        <a:pt x="607" y="403"/>
                      </a:lnTo>
                      <a:lnTo>
                        <a:pt x="690" y="323"/>
                      </a:lnTo>
                      <a:lnTo>
                        <a:pt x="775" y="247"/>
                      </a:lnTo>
                      <a:lnTo>
                        <a:pt x="865" y="176"/>
                      </a:lnTo>
                      <a:lnTo>
                        <a:pt x="960" y="110"/>
                      </a:lnTo>
                      <a:lnTo>
                        <a:pt x="1058" y="48"/>
                      </a:lnTo>
                      <a:lnTo>
                        <a:pt x="1100" y="23"/>
                      </a:lnTo>
                      <a:lnTo>
                        <a:pt x="1142" y="0"/>
                      </a:lnTo>
                      <a:close/>
                    </a:path>
                  </a:pathLst>
                </a:custGeom>
                <a:grp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a:solidFill>
                      <a:srgbClr val="00B0F0"/>
                    </a:solidFill>
                  </a:endParaRPr>
                </a:p>
              </p:txBody>
            </p:sp>
            <p:sp>
              <p:nvSpPr>
                <p:cNvPr id="4106" name="Freeform 8"/>
                <p:cNvSpPr>
                  <a:spLocks/>
                </p:cNvSpPr>
                <p:nvPr/>
              </p:nvSpPr>
              <p:spPr bwMode="auto">
                <a:xfrm>
                  <a:off x="-2947988" y="2019301"/>
                  <a:ext cx="365125" cy="585788"/>
                </a:xfrm>
                <a:custGeom>
                  <a:avLst/>
                  <a:gdLst>
                    <a:gd name="T0" fmla="*/ 292 w 461"/>
                    <a:gd name="T1" fmla="*/ 0 h 738"/>
                    <a:gd name="T2" fmla="*/ 365 w 461"/>
                    <a:gd name="T3" fmla="*/ 12 h 738"/>
                    <a:gd name="T4" fmla="*/ 419 w 461"/>
                    <a:gd name="T5" fmla="*/ 25 h 738"/>
                    <a:gd name="T6" fmla="*/ 406 w 461"/>
                    <a:gd name="T7" fmla="*/ 139 h 738"/>
                    <a:gd name="T8" fmla="*/ 298 w 461"/>
                    <a:gd name="T9" fmla="*/ 116 h 738"/>
                    <a:gd name="T10" fmla="*/ 232 w 461"/>
                    <a:gd name="T11" fmla="*/ 116 h 738"/>
                    <a:gd name="T12" fmla="*/ 182 w 461"/>
                    <a:gd name="T13" fmla="*/ 137 h 738"/>
                    <a:gd name="T14" fmla="*/ 157 w 461"/>
                    <a:gd name="T15" fmla="*/ 169 h 738"/>
                    <a:gd name="T16" fmla="*/ 148 w 461"/>
                    <a:gd name="T17" fmla="*/ 210 h 738"/>
                    <a:gd name="T18" fmla="*/ 158 w 461"/>
                    <a:gd name="T19" fmla="*/ 245 h 738"/>
                    <a:gd name="T20" fmla="*/ 179 w 461"/>
                    <a:gd name="T21" fmla="*/ 268 h 738"/>
                    <a:gd name="T22" fmla="*/ 237 w 461"/>
                    <a:gd name="T23" fmla="*/ 296 h 738"/>
                    <a:gd name="T24" fmla="*/ 319 w 461"/>
                    <a:gd name="T25" fmla="*/ 330 h 738"/>
                    <a:gd name="T26" fmla="*/ 391 w 461"/>
                    <a:gd name="T27" fmla="*/ 371 h 738"/>
                    <a:gd name="T28" fmla="*/ 437 w 461"/>
                    <a:gd name="T29" fmla="*/ 425 h 738"/>
                    <a:gd name="T30" fmla="*/ 458 w 461"/>
                    <a:gd name="T31" fmla="*/ 489 h 738"/>
                    <a:gd name="T32" fmla="*/ 458 w 461"/>
                    <a:gd name="T33" fmla="*/ 557 h 738"/>
                    <a:gd name="T34" fmla="*/ 442 w 461"/>
                    <a:gd name="T35" fmla="*/ 615 h 738"/>
                    <a:gd name="T36" fmla="*/ 408 w 461"/>
                    <a:gd name="T37" fmla="*/ 666 h 738"/>
                    <a:gd name="T38" fmla="*/ 356 w 461"/>
                    <a:gd name="T39" fmla="*/ 704 h 738"/>
                    <a:gd name="T40" fmla="*/ 298 w 461"/>
                    <a:gd name="T41" fmla="*/ 726 h 738"/>
                    <a:gd name="T42" fmla="*/ 204 w 461"/>
                    <a:gd name="T43" fmla="*/ 738 h 738"/>
                    <a:gd name="T44" fmla="*/ 81 w 461"/>
                    <a:gd name="T45" fmla="*/ 727 h 738"/>
                    <a:gd name="T46" fmla="*/ 18 w 461"/>
                    <a:gd name="T47" fmla="*/ 711 h 738"/>
                    <a:gd name="T48" fmla="*/ 14 w 461"/>
                    <a:gd name="T49" fmla="*/ 707 h 738"/>
                    <a:gd name="T50" fmla="*/ 12 w 461"/>
                    <a:gd name="T51" fmla="*/ 704 h 738"/>
                    <a:gd name="T52" fmla="*/ 55 w 461"/>
                    <a:gd name="T53" fmla="*/ 596 h 738"/>
                    <a:gd name="T54" fmla="*/ 120 w 461"/>
                    <a:gd name="T55" fmla="*/ 618 h 738"/>
                    <a:gd name="T56" fmla="*/ 194 w 461"/>
                    <a:gd name="T57" fmla="*/ 625 h 738"/>
                    <a:gd name="T58" fmla="*/ 253 w 461"/>
                    <a:gd name="T59" fmla="*/ 611 h 738"/>
                    <a:gd name="T60" fmla="*/ 292 w 461"/>
                    <a:gd name="T61" fmla="*/ 584 h 738"/>
                    <a:gd name="T62" fmla="*/ 311 w 461"/>
                    <a:gd name="T63" fmla="*/ 546 h 738"/>
                    <a:gd name="T64" fmla="*/ 306 w 461"/>
                    <a:gd name="T65" fmla="*/ 506 h 738"/>
                    <a:gd name="T66" fmla="*/ 279 w 461"/>
                    <a:gd name="T67" fmla="*/ 472 h 738"/>
                    <a:gd name="T68" fmla="*/ 222 w 461"/>
                    <a:gd name="T69" fmla="*/ 442 h 738"/>
                    <a:gd name="T70" fmla="*/ 162 w 461"/>
                    <a:gd name="T71" fmla="*/ 414 h 738"/>
                    <a:gd name="T72" fmla="*/ 97 w 461"/>
                    <a:gd name="T73" fmla="*/ 384 h 738"/>
                    <a:gd name="T74" fmla="*/ 46 w 461"/>
                    <a:gd name="T75" fmla="*/ 345 h 738"/>
                    <a:gd name="T76" fmla="*/ 13 w 461"/>
                    <a:gd name="T77" fmla="*/ 295 h 738"/>
                    <a:gd name="T78" fmla="*/ 0 w 461"/>
                    <a:gd name="T79" fmla="*/ 235 h 738"/>
                    <a:gd name="T80" fmla="*/ 5 w 461"/>
                    <a:gd name="T81" fmla="*/ 165 h 738"/>
                    <a:gd name="T82" fmla="*/ 27 w 461"/>
                    <a:gd name="T83" fmla="*/ 105 h 738"/>
                    <a:gd name="T84" fmla="*/ 65 w 461"/>
                    <a:gd name="T85" fmla="*/ 59 h 738"/>
                    <a:gd name="T86" fmla="*/ 118 w 461"/>
                    <a:gd name="T87" fmla="*/ 27 h 738"/>
                    <a:gd name="T88" fmla="*/ 181 w 461"/>
                    <a:gd name="T89" fmla="*/ 7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1" h="738">
                      <a:moveTo>
                        <a:pt x="215" y="0"/>
                      </a:moveTo>
                      <a:lnTo>
                        <a:pt x="292" y="0"/>
                      </a:lnTo>
                      <a:lnTo>
                        <a:pt x="328" y="6"/>
                      </a:lnTo>
                      <a:lnTo>
                        <a:pt x="365" y="12"/>
                      </a:lnTo>
                      <a:lnTo>
                        <a:pt x="391" y="19"/>
                      </a:lnTo>
                      <a:lnTo>
                        <a:pt x="419" y="25"/>
                      </a:lnTo>
                      <a:lnTo>
                        <a:pt x="412" y="84"/>
                      </a:lnTo>
                      <a:lnTo>
                        <a:pt x="406" y="139"/>
                      </a:lnTo>
                      <a:lnTo>
                        <a:pt x="352" y="126"/>
                      </a:lnTo>
                      <a:lnTo>
                        <a:pt x="298" y="116"/>
                      </a:lnTo>
                      <a:lnTo>
                        <a:pt x="264" y="113"/>
                      </a:lnTo>
                      <a:lnTo>
                        <a:pt x="232" y="116"/>
                      </a:lnTo>
                      <a:lnTo>
                        <a:pt x="200" y="126"/>
                      </a:lnTo>
                      <a:lnTo>
                        <a:pt x="182" y="137"/>
                      </a:lnTo>
                      <a:lnTo>
                        <a:pt x="167" y="152"/>
                      </a:lnTo>
                      <a:lnTo>
                        <a:pt x="157" y="169"/>
                      </a:lnTo>
                      <a:lnTo>
                        <a:pt x="150" y="189"/>
                      </a:lnTo>
                      <a:lnTo>
                        <a:pt x="148" y="210"/>
                      </a:lnTo>
                      <a:lnTo>
                        <a:pt x="152" y="231"/>
                      </a:lnTo>
                      <a:lnTo>
                        <a:pt x="158" y="245"/>
                      </a:lnTo>
                      <a:lnTo>
                        <a:pt x="167" y="257"/>
                      </a:lnTo>
                      <a:lnTo>
                        <a:pt x="179" y="268"/>
                      </a:lnTo>
                      <a:lnTo>
                        <a:pt x="192" y="275"/>
                      </a:lnTo>
                      <a:lnTo>
                        <a:pt x="237" y="296"/>
                      </a:lnTo>
                      <a:lnTo>
                        <a:pt x="281" y="315"/>
                      </a:lnTo>
                      <a:lnTo>
                        <a:pt x="319" y="330"/>
                      </a:lnTo>
                      <a:lnTo>
                        <a:pt x="356" y="349"/>
                      </a:lnTo>
                      <a:lnTo>
                        <a:pt x="391" y="371"/>
                      </a:lnTo>
                      <a:lnTo>
                        <a:pt x="417" y="397"/>
                      </a:lnTo>
                      <a:lnTo>
                        <a:pt x="437" y="425"/>
                      </a:lnTo>
                      <a:lnTo>
                        <a:pt x="450" y="456"/>
                      </a:lnTo>
                      <a:lnTo>
                        <a:pt x="458" y="489"/>
                      </a:lnTo>
                      <a:lnTo>
                        <a:pt x="461" y="525"/>
                      </a:lnTo>
                      <a:lnTo>
                        <a:pt x="458" y="557"/>
                      </a:lnTo>
                      <a:lnTo>
                        <a:pt x="453" y="586"/>
                      </a:lnTo>
                      <a:lnTo>
                        <a:pt x="442" y="615"/>
                      </a:lnTo>
                      <a:lnTo>
                        <a:pt x="428" y="641"/>
                      </a:lnTo>
                      <a:lnTo>
                        <a:pt x="408" y="666"/>
                      </a:lnTo>
                      <a:lnTo>
                        <a:pt x="383" y="687"/>
                      </a:lnTo>
                      <a:lnTo>
                        <a:pt x="356" y="704"/>
                      </a:lnTo>
                      <a:lnTo>
                        <a:pt x="328" y="717"/>
                      </a:lnTo>
                      <a:lnTo>
                        <a:pt x="298" y="726"/>
                      </a:lnTo>
                      <a:lnTo>
                        <a:pt x="266" y="732"/>
                      </a:lnTo>
                      <a:lnTo>
                        <a:pt x="204" y="738"/>
                      </a:lnTo>
                      <a:lnTo>
                        <a:pt x="143" y="735"/>
                      </a:lnTo>
                      <a:lnTo>
                        <a:pt x="81" y="727"/>
                      </a:lnTo>
                      <a:lnTo>
                        <a:pt x="19" y="711"/>
                      </a:lnTo>
                      <a:lnTo>
                        <a:pt x="18" y="711"/>
                      </a:lnTo>
                      <a:lnTo>
                        <a:pt x="16" y="709"/>
                      </a:lnTo>
                      <a:lnTo>
                        <a:pt x="14" y="707"/>
                      </a:lnTo>
                      <a:lnTo>
                        <a:pt x="13" y="705"/>
                      </a:lnTo>
                      <a:lnTo>
                        <a:pt x="12" y="704"/>
                      </a:lnTo>
                      <a:lnTo>
                        <a:pt x="23" y="583"/>
                      </a:lnTo>
                      <a:lnTo>
                        <a:pt x="55" y="596"/>
                      </a:lnTo>
                      <a:lnTo>
                        <a:pt x="85" y="608"/>
                      </a:lnTo>
                      <a:lnTo>
                        <a:pt x="120" y="618"/>
                      </a:lnTo>
                      <a:lnTo>
                        <a:pt x="157" y="624"/>
                      </a:lnTo>
                      <a:lnTo>
                        <a:pt x="194" y="625"/>
                      </a:lnTo>
                      <a:lnTo>
                        <a:pt x="230" y="618"/>
                      </a:lnTo>
                      <a:lnTo>
                        <a:pt x="253" y="611"/>
                      </a:lnTo>
                      <a:lnTo>
                        <a:pt x="275" y="599"/>
                      </a:lnTo>
                      <a:lnTo>
                        <a:pt x="292" y="584"/>
                      </a:lnTo>
                      <a:lnTo>
                        <a:pt x="305" y="566"/>
                      </a:lnTo>
                      <a:lnTo>
                        <a:pt x="311" y="546"/>
                      </a:lnTo>
                      <a:lnTo>
                        <a:pt x="311" y="525"/>
                      </a:lnTo>
                      <a:lnTo>
                        <a:pt x="306" y="506"/>
                      </a:lnTo>
                      <a:lnTo>
                        <a:pt x="296" y="488"/>
                      </a:lnTo>
                      <a:lnTo>
                        <a:pt x="279" y="472"/>
                      </a:lnTo>
                      <a:lnTo>
                        <a:pt x="251" y="456"/>
                      </a:lnTo>
                      <a:lnTo>
                        <a:pt x="222" y="442"/>
                      </a:lnTo>
                      <a:lnTo>
                        <a:pt x="195" y="429"/>
                      </a:lnTo>
                      <a:lnTo>
                        <a:pt x="162" y="414"/>
                      </a:lnTo>
                      <a:lnTo>
                        <a:pt x="128" y="400"/>
                      </a:lnTo>
                      <a:lnTo>
                        <a:pt x="97" y="384"/>
                      </a:lnTo>
                      <a:lnTo>
                        <a:pt x="68" y="366"/>
                      </a:lnTo>
                      <a:lnTo>
                        <a:pt x="46" y="345"/>
                      </a:lnTo>
                      <a:lnTo>
                        <a:pt x="27" y="321"/>
                      </a:lnTo>
                      <a:lnTo>
                        <a:pt x="13" y="295"/>
                      </a:lnTo>
                      <a:lnTo>
                        <a:pt x="5" y="266"/>
                      </a:lnTo>
                      <a:lnTo>
                        <a:pt x="0" y="235"/>
                      </a:lnTo>
                      <a:lnTo>
                        <a:pt x="0" y="202"/>
                      </a:lnTo>
                      <a:lnTo>
                        <a:pt x="5" y="165"/>
                      </a:lnTo>
                      <a:lnTo>
                        <a:pt x="14" y="134"/>
                      </a:lnTo>
                      <a:lnTo>
                        <a:pt x="27" y="105"/>
                      </a:lnTo>
                      <a:lnTo>
                        <a:pt x="44" y="80"/>
                      </a:lnTo>
                      <a:lnTo>
                        <a:pt x="65" y="59"/>
                      </a:lnTo>
                      <a:lnTo>
                        <a:pt x="90" y="41"/>
                      </a:lnTo>
                      <a:lnTo>
                        <a:pt x="118" y="27"/>
                      </a:lnTo>
                      <a:lnTo>
                        <a:pt x="148" y="15"/>
                      </a:lnTo>
                      <a:lnTo>
                        <a:pt x="181" y="7"/>
                      </a:lnTo>
                      <a:lnTo>
                        <a:pt x="215" y="0"/>
                      </a:lnTo>
                      <a:close/>
                    </a:path>
                  </a:pathLst>
                </a:custGeom>
                <a:grp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a:solidFill>
                      <a:srgbClr val="00B0F0"/>
                    </a:solidFill>
                  </a:endParaRPr>
                </a:p>
              </p:txBody>
            </p:sp>
            <p:sp>
              <p:nvSpPr>
                <p:cNvPr id="4107" name="Freeform 9"/>
                <p:cNvSpPr>
                  <a:spLocks noEditPoints="1"/>
                </p:cNvSpPr>
                <p:nvPr/>
              </p:nvSpPr>
              <p:spPr bwMode="auto">
                <a:xfrm>
                  <a:off x="-3932238" y="2673351"/>
                  <a:ext cx="2068513" cy="2070100"/>
                </a:xfrm>
                <a:custGeom>
                  <a:avLst/>
                  <a:gdLst>
                    <a:gd name="T0" fmla="*/ 1303 w 2605"/>
                    <a:gd name="T1" fmla="*/ 2453 h 2608"/>
                    <a:gd name="T2" fmla="*/ 456 w 2605"/>
                    <a:gd name="T3" fmla="*/ 983 h 2608"/>
                    <a:gd name="T4" fmla="*/ 1609 w 2605"/>
                    <a:gd name="T5" fmla="*/ 399 h 2608"/>
                    <a:gd name="T6" fmla="*/ 1452 w 2605"/>
                    <a:gd name="T7" fmla="*/ 473 h 2608"/>
                    <a:gd name="T8" fmla="*/ 1334 w 2605"/>
                    <a:gd name="T9" fmla="*/ 594 h 2608"/>
                    <a:gd name="T10" fmla="*/ 1244 w 2605"/>
                    <a:gd name="T11" fmla="*/ 557 h 2608"/>
                    <a:gd name="T12" fmla="*/ 1129 w 2605"/>
                    <a:gd name="T13" fmla="*/ 454 h 2608"/>
                    <a:gd name="T14" fmla="*/ 973 w 2605"/>
                    <a:gd name="T15" fmla="*/ 393 h 2608"/>
                    <a:gd name="T16" fmla="*/ 792 w 2605"/>
                    <a:gd name="T17" fmla="*/ 392 h 2608"/>
                    <a:gd name="T18" fmla="*/ 630 w 2605"/>
                    <a:gd name="T19" fmla="*/ 454 h 2608"/>
                    <a:gd name="T20" fmla="*/ 521 w 2605"/>
                    <a:gd name="T21" fmla="*/ 547 h 2608"/>
                    <a:gd name="T22" fmla="*/ 452 w 2605"/>
                    <a:gd name="T23" fmla="*/ 659 h 2608"/>
                    <a:gd name="T24" fmla="*/ 416 w 2605"/>
                    <a:gd name="T25" fmla="*/ 770 h 2608"/>
                    <a:gd name="T26" fmla="*/ 2198 w 2605"/>
                    <a:gd name="T27" fmla="*/ 838 h 2608"/>
                    <a:gd name="T28" fmla="*/ 2185 w 2605"/>
                    <a:gd name="T29" fmla="*/ 731 h 2608"/>
                    <a:gd name="T30" fmla="*/ 2138 w 2605"/>
                    <a:gd name="T31" fmla="*/ 617 h 2608"/>
                    <a:gd name="T32" fmla="*/ 2054 w 2605"/>
                    <a:gd name="T33" fmla="*/ 509 h 2608"/>
                    <a:gd name="T34" fmla="*/ 1930 w 2605"/>
                    <a:gd name="T35" fmla="*/ 427 h 2608"/>
                    <a:gd name="T36" fmla="*/ 1740 w 2605"/>
                    <a:gd name="T37" fmla="*/ 384 h 2608"/>
                    <a:gd name="T38" fmla="*/ 1502 w 2605"/>
                    <a:gd name="T39" fmla="*/ 16 h 2608"/>
                    <a:gd name="T40" fmla="*/ 1782 w 2605"/>
                    <a:gd name="T41" fmla="*/ 90 h 2608"/>
                    <a:gd name="T42" fmla="*/ 2032 w 2605"/>
                    <a:gd name="T43" fmla="*/ 223 h 2608"/>
                    <a:gd name="T44" fmla="*/ 2247 w 2605"/>
                    <a:gd name="T45" fmla="*/ 405 h 2608"/>
                    <a:gd name="T46" fmla="*/ 2418 w 2605"/>
                    <a:gd name="T47" fmla="*/ 629 h 2608"/>
                    <a:gd name="T48" fmla="*/ 2538 w 2605"/>
                    <a:gd name="T49" fmla="*/ 888 h 2608"/>
                    <a:gd name="T50" fmla="*/ 2600 w 2605"/>
                    <a:gd name="T51" fmla="*/ 1173 h 2608"/>
                    <a:gd name="T52" fmla="*/ 2593 w 2605"/>
                    <a:gd name="T53" fmla="*/ 1481 h 2608"/>
                    <a:gd name="T54" fmla="*/ 2520 w 2605"/>
                    <a:gd name="T55" fmla="*/ 1772 h 2608"/>
                    <a:gd name="T56" fmla="*/ 2384 w 2605"/>
                    <a:gd name="T57" fmla="*/ 2032 h 2608"/>
                    <a:gd name="T58" fmla="*/ 2195 w 2605"/>
                    <a:gd name="T59" fmla="*/ 2253 h 2608"/>
                    <a:gd name="T60" fmla="*/ 1964 w 2605"/>
                    <a:gd name="T61" fmla="*/ 2429 h 2608"/>
                    <a:gd name="T62" fmla="*/ 1695 w 2605"/>
                    <a:gd name="T63" fmla="*/ 2548 h 2608"/>
                    <a:gd name="T64" fmla="*/ 1401 w 2605"/>
                    <a:gd name="T65" fmla="*/ 2604 h 2608"/>
                    <a:gd name="T66" fmla="*/ 1096 w 2605"/>
                    <a:gd name="T67" fmla="*/ 2593 h 2608"/>
                    <a:gd name="T68" fmla="*/ 812 w 2605"/>
                    <a:gd name="T69" fmla="*/ 2513 h 2608"/>
                    <a:gd name="T70" fmla="*/ 558 w 2605"/>
                    <a:gd name="T71" fmla="*/ 2374 h 2608"/>
                    <a:gd name="T72" fmla="*/ 341 w 2605"/>
                    <a:gd name="T73" fmla="*/ 2184 h 2608"/>
                    <a:gd name="T74" fmla="*/ 170 w 2605"/>
                    <a:gd name="T75" fmla="*/ 1950 h 2608"/>
                    <a:gd name="T76" fmla="*/ 55 w 2605"/>
                    <a:gd name="T77" fmla="*/ 1680 h 2608"/>
                    <a:gd name="T78" fmla="*/ 3 w 2605"/>
                    <a:gd name="T79" fmla="*/ 1383 h 2608"/>
                    <a:gd name="T80" fmla="*/ 20 w 2605"/>
                    <a:gd name="T81" fmla="*/ 1079 h 2608"/>
                    <a:gd name="T82" fmla="*/ 101 w 2605"/>
                    <a:gd name="T83" fmla="*/ 801 h 2608"/>
                    <a:gd name="T84" fmla="*/ 238 w 2605"/>
                    <a:gd name="T85" fmla="*/ 553 h 2608"/>
                    <a:gd name="T86" fmla="*/ 424 w 2605"/>
                    <a:gd name="T87" fmla="*/ 340 h 2608"/>
                    <a:gd name="T88" fmla="*/ 653 w 2605"/>
                    <a:gd name="T89" fmla="*/ 173 h 2608"/>
                    <a:gd name="T90" fmla="*/ 915 w 2605"/>
                    <a:gd name="T91" fmla="*/ 59 h 2608"/>
                    <a:gd name="T92" fmla="*/ 1203 w 2605"/>
                    <a:gd name="T93" fmla="*/ 4 h 2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05" h="2608">
                      <a:moveTo>
                        <a:pt x="456" y="983"/>
                      </a:moveTo>
                      <a:lnTo>
                        <a:pt x="879" y="1718"/>
                      </a:lnTo>
                      <a:lnTo>
                        <a:pt x="1303" y="2453"/>
                      </a:lnTo>
                      <a:lnTo>
                        <a:pt x="1727" y="1718"/>
                      </a:lnTo>
                      <a:lnTo>
                        <a:pt x="2150" y="983"/>
                      </a:lnTo>
                      <a:lnTo>
                        <a:pt x="456" y="983"/>
                      </a:lnTo>
                      <a:close/>
                      <a:moveTo>
                        <a:pt x="1740" y="384"/>
                      </a:moveTo>
                      <a:lnTo>
                        <a:pt x="1674" y="386"/>
                      </a:lnTo>
                      <a:lnTo>
                        <a:pt x="1609" y="399"/>
                      </a:lnTo>
                      <a:lnTo>
                        <a:pt x="1553" y="418"/>
                      </a:lnTo>
                      <a:lnTo>
                        <a:pt x="1500" y="443"/>
                      </a:lnTo>
                      <a:lnTo>
                        <a:pt x="1452" y="473"/>
                      </a:lnTo>
                      <a:lnTo>
                        <a:pt x="1409" y="508"/>
                      </a:lnTo>
                      <a:lnTo>
                        <a:pt x="1369" y="549"/>
                      </a:lnTo>
                      <a:lnTo>
                        <a:pt x="1334" y="594"/>
                      </a:lnTo>
                      <a:lnTo>
                        <a:pt x="1303" y="646"/>
                      </a:lnTo>
                      <a:lnTo>
                        <a:pt x="1275" y="600"/>
                      </a:lnTo>
                      <a:lnTo>
                        <a:pt x="1244" y="557"/>
                      </a:lnTo>
                      <a:lnTo>
                        <a:pt x="1210" y="519"/>
                      </a:lnTo>
                      <a:lnTo>
                        <a:pt x="1172" y="484"/>
                      </a:lnTo>
                      <a:lnTo>
                        <a:pt x="1129" y="454"/>
                      </a:lnTo>
                      <a:lnTo>
                        <a:pt x="1083" y="429"/>
                      </a:lnTo>
                      <a:lnTo>
                        <a:pt x="1033" y="410"/>
                      </a:lnTo>
                      <a:lnTo>
                        <a:pt x="973" y="393"/>
                      </a:lnTo>
                      <a:lnTo>
                        <a:pt x="913" y="384"/>
                      </a:lnTo>
                      <a:lnTo>
                        <a:pt x="852" y="384"/>
                      </a:lnTo>
                      <a:lnTo>
                        <a:pt x="792" y="392"/>
                      </a:lnTo>
                      <a:lnTo>
                        <a:pt x="733" y="407"/>
                      </a:lnTo>
                      <a:lnTo>
                        <a:pt x="676" y="429"/>
                      </a:lnTo>
                      <a:lnTo>
                        <a:pt x="630" y="454"/>
                      </a:lnTo>
                      <a:lnTo>
                        <a:pt x="589" y="482"/>
                      </a:lnTo>
                      <a:lnTo>
                        <a:pt x="553" y="513"/>
                      </a:lnTo>
                      <a:lnTo>
                        <a:pt x="521" y="547"/>
                      </a:lnTo>
                      <a:lnTo>
                        <a:pt x="494" y="584"/>
                      </a:lnTo>
                      <a:lnTo>
                        <a:pt x="470" y="621"/>
                      </a:lnTo>
                      <a:lnTo>
                        <a:pt x="452" y="659"/>
                      </a:lnTo>
                      <a:lnTo>
                        <a:pt x="436" y="697"/>
                      </a:lnTo>
                      <a:lnTo>
                        <a:pt x="424" y="735"/>
                      </a:lnTo>
                      <a:lnTo>
                        <a:pt x="416" y="770"/>
                      </a:lnTo>
                      <a:lnTo>
                        <a:pt x="413" y="805"/>
                      </a:lnTo>
                      <a:lnTo>
                        <a:pt x="413" y="838"/>
                      </a:lnTo>
                      <a:lnTo>
                        <a:pt x="2198" y="838"/>
                      </a:lnTo>
                      <a:lnTo>
                        <a:pt x="2198" y="804"/>
                      </a:lnTo>
                      <a:lnTo>
                        <a:pt x="2193" y="769"/>
                      </a:lnTo>
                      <a:lnTo>
                        <a:pt x="2185" y="731"/>
                      </a:lnTo>
                      <a:lnTo>
                        <a:pt x="2173" y="693"/>
                      </a:lnTo>
                      <a:lnTo>
                        <a:pt x="2158" y="655"/>
                      </a:lnTo>
                      <a:lnTo>
                        <a:pt x="2138" y="617"/>
                      </a:lnTo>
                      <a:lnTo>
                        <a:pt x="2114" y="579"/>
                      </a:lnTo>
                      <a:lnTo>
                        <a:pt x="2086" y="543"/>
                      </a:lnTo>
                      <a:lnTo>
                        <a:pt x="2054" y="509"/>
                      </a:lnTo>
                      <a:lnTo>
                        <a:pt x="2017" y="479"/>
                      </a:lnTo>
                      <a:lnTo>
                        <a:pt x="1976" y="452"/>
                      </a:lnTo>
                      <a:lnTo>
                        <a:pt x="1930" y="427"/>
                      </a:lnTo>
                      <a:lnTo>
                        <a:pt x="1867" y="403"/>
                      </a:lnTo>
                      <a:lnTo>
                        <a:pt x="1804" y="389"/>
                      </a:lnTo>
                      <a:lnTo>
                        <a:pt x="1740" y="384"/>
                      </a:lnTo>
                      <a:close/>
                      <a:moveTo>
                        <a:pt x="1303" y="0"/>
                      </a:moveTo>
                      <a:lnTo>
                        <a:pt x="1403" y="4"/>
                      </a:lnTo>
                      <a:lnTo>
                        <a:pt x="1502" y="16"/>
                      </a:lnTo>
                      <a:lnTo>
                        <a:pt x="1597" y="34"/>
                      </a:lnTo>
                      <a:lnTo>
                        <a:pt x="1690" y="59"/>
                      </a:lnTo>
                      <a:lnTo>
                        <a:pt x="1782" y="90"/>
                      </a:lnTo>
                      <a:lnTo>
                        <a:pt x="1868" y="128"/>
                      </a:lnTo>
                      <a:lnTo>
                        <a:pt x="1952" y="173"/>
                      </a:lnTo>
                      <a:lnTo>
                        <a:pt x="2032" y="223"/>
                      </a:lnTo>
                      <a:lnTo>
                        <a:pt x="2108" y="279"/>
                      </a:lnTo>
                      <a:lnTo>
                        <a:pt x="2180" y="339"/>
                      </a:lnTo>
                      <a:lnTo>
                        <a:pt x="2247" y="405"/>
                      </a:lnTo>
                      <a:lnTo>
                        <a:pt x="2309" y="475"/>
                      </a:lnTo>
                      <a:lnTo>
                        <a:pt x="2367" y="550"/>
                      </a:lnTo>
                      <a:lnTo>
                        <a:pt x="2418" y="629"/>
                      </a:lnTo>
                      <a:lnTo>
                        <a:pt x="2464" y="712"/>
                      </a:lnTo>
                      <a:lnTo>
                        <a:pt x="2504" y="797"/>
                      </a:lnTo>
                      <a:lnTo>
                        <a:pt x="2538" y="888"/>
                      </a:lnTo>
                      <a:lnTo>
                        <a:pt x="2566" y="979"/>
                      </a:lnTo>
                      <a:lnTo>
                        <a:pt x="2586" y="1075"/>
                      </a:lnTo>
                      <a:lnTo>
                        <a:pt x="2600" y="1173"/>
                      </a:lnTo>
                      <a:lnTo>
                        <a:pt x="2605" y="1273"/>
                      </a:lnTo>
                      <a:lnTo>
                        <a:pt x="2604" y="1378"/>
                      </a:lnTo>
                      <a:lnTo>
                        <a:pt x="2593" y="1481"/>
                      </a:lnTo>
                      <a:lnTo>
                        <a:pt x="2576" y="1580"/>
                      </a:lnTo>
                      <a:lnTo>
                        <a:pt x="2552" y="1677"/>
                      </a:lnTo>
                      <a:lnTo>
                        <a:pt x="2520" y="1772"/>
                      </a:lnTo>
                      <a:lnTo>
                        <a:pt x="2481" y="1862"/>
                      </a:lnTo>
                      <a:lnTo>
                        <a:pt x="2435" y="1950"/>
                      </a:lnTo>
                      <a:lnTo>
                        <a:pt x="2384" y="2032"/>
                      </a:lnTo>
                      <a:lnTo>
                        <a:pt x="2326" y="2111"/>
                      </a:lnTo>
                      <a:lnTo>
                        <a:pt x="2264" y="2185"/>
                      </a:lnTo>
                      <a:lnTo>
                        <a:pt x="2195" y="2253"/>
                      </a:lnTo>
                      <a:lnTo>
                        <a:pt x="2123" y="2318"/>
                      </a:lnTo>
                      <a:lnTo>
                        <a:pt x="2046" y="2377"/>
                      </a:lnTo>
                      <a:lnTo>
                        <a:pt x="1964" y="2429"/>
                      </a:lnTo>
                      <a:lnTo>
                        <a:pt x="1877" y="2475"/>
                      </a:lnTo>
                      <a:lnTo>
                        <a:pt x="1788" y="2515"/>
                      </a:lnTo>
                      <a:lnTo>
                        <a:pt x="1695" y="2548"/>
                      </a:lnTo>
                      <a:lnTo>
                        <a:pt x="1600" y="2574"/>
                      </a:lnTo>
                      <a:lnTo>
                        <a:pt x="1502" y="2594"/>
                      </a:lnTo>
                      <a:lnTo>
                        <a:pt x="1401" y="2604"/>
                      </a:lnTo>
                      <a:lnTo>
                        <a:pt x="1297" y="2608"/>
                      </a:lnTo>
                      <a:lnTo>
                        <a:pt x="1195" y="2604"/>
                      </a:lnTo>
                      <a:lnTo>
                        <a:pt x="1096" y="2593"/>
                      </a:lnTo>
                      <a:lnTo>
                        <a:pt x="999" y="2573"/>
                      </a:lnTo>
                      <a:lnTo>
                        <a:pt x="903" y="2545"/>
                      </a:lnTo>
                      <a:lnTo>
                        <a:pt x="812" y="2513"/>
                      </a:lnTo>
                      <a:lnTo>
                        <a:pt x="723" y="2472"/>
                      </a:lnTo>
                      <a:lnTo>
                        <a:pt x="638" y="2426"/>
                      </a:lnTo>
                      <a:lnTo>
                        <a:pt x="558" y="2374"/>
                      </a:lnTo>
                      <a:lnTo>
                        <a:pt x="481" y="2316"/>
                      </a:lnTo>
                      <a:lnTo>
                        <a:pt x="409" y="2252"/>
                      </a:lnTo>
                      <a:lnTo>
                        <a:pt x="341" y="2184"/>
                      </a:lnTo>
                      <a:lnTo>
                        <a:pt x="279" y="2111"/>
                      </a:lnTo>
                      <a:lnTo>
                        <a:pt x="221" y="2032"/>
                      </a:lnTo>
                      <a:lnTo>
                        <a:pt x="170" y="1950"/>
                      </a:lnTo>
                      <a:lnTo>
                        <a:pt x="126" y="1863"/>
                      </a:lnTo>
                      <a:lnTo>
                        <a:pt x="87" y="1774"/>
                      </a:lnTo>
                      <a:lnTo>
                        <a:pt x="55" y="1680"/>
                      </a:lnTo>
                      <a:lnTo>
                        <a:pt x="30" y="1583"/>
                      </a:lnTo>
                      <a:lnTo>
                        <a:pt x="12" y="1484"/>
                      </a:lnTo>
                      <a:lnTo>
                        <a:pt x="3" y="1383"/>
                      </a:lnTo>
                      <a:lnTo>
                        <a:pt x="0" y="1278"/>
                      </a:lnTo>
                      <a:lnTo>
                        <a:pt x="7" y="1177"/>
                      </a:lnTo>
                      <a:lnTo>
                        <a:pt x="20" y="1079"/>
                      </a:lnTo>
                      <a:lnTo>
                        <a:pt x="39" y="983"/>
                      </a:lnTo>
                      <a:lnTo>
                        <a:pt x="67" y="890"/>
                      </a:lnTo>
                      <a:lnTo>
                        <a:pt x="101" y="801"/>
                      </a:lnTo>
                      <a:lnTo>
                        <a:pt x="140" y="715"/>
                      </a:lnTo>
                      <a:lnTo>
                        <a:pt x="186" y="631"/>
                      </a:lnTo>
                      <a:lnTo>
                        <a:pt x="238" y="553"/>
                      </a:lnTo>
                      <a:lnTo>
                        <a:pt x="295" y="477"/>
                      </a:lnTo>
                      <a:lnTo>
                        <a:pt x="358" y="406"/>
                      </a:lnTo>
                      <a:lnTo>
                        <a:pt x="424" y="340"/>
                      </a:lnTo>
                      <a:lnTo>
                        <a:pt x="496" y="279"/>
                      </a:lnTo>
                      <a:lnTo>
                        <a:pt x="572" y="224"/>
                      </a:lnTo>
                      <a:lnTo>
                        <a:pt x="653" y="173"/>
                      </a:lnTo>
                      <a:lnTo>
                        <a:pt x="737" y="130"/>
                      </a:lnTo>
                      <a:lnTo>
                        <a:pt x="824" y="90"/>
                      </a:lnTo>
                      <a:lnTo>
                        <a:pt x="915" y="59"/>
                      </a:lnTo>
                      <a:lnTo>
                        <a:pt x="1008" y="34"/>
                      </a:lnTo>
                      <a:lnTo>
                        <a:pt x="1104" y="16"/>
                      </a:lnTo>
                      <a:lnTo>
                        <a:pt x="1203" y="4"/>
                      </a:lnTo>
                      <a:lnTo>
                        <a:pt x="1303" y="0"/>
                      </a:lnTo>
                      <a:close/>
                    </a:path>
                  </a:pathLst>
                </a:custGeom>
                <a:grp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a:solidFill>
                      <a:srgbClr val="00B0F0"/>
                    </a:solidFill>
                  </a:endParaRPr>
                </a:p>
              </p:txBody>
            </p:sp>
            <p:sp>
              <p:nvSpPr>
                <p:cNvPr id="4108" name="Freeform 10"/>
                <p:cNvSpPr>
                  <a:spLocks noEditPoints="1"/>
                </p:cNvSpPr>
                <p:nvPr/>
              </p:nvSpPr>
              <p:spPr bwMode="auto">
                <a:xfrm>
                  <a:off x="-3408363" y="2030413"/>
                  <a:ext cx="395288" cy="565150"/>
                </a:xfrm>
                <a:custGeom>
                  <a:avLst/>
                  <a:gdLst>
                    <a:gd name="T0" fmla="*/ 144 w 499"/>
                    <a:gd name="T1" fmla="*/ 600 h 713"/>
                    <a:gd name="T2" fmla="*/ 216 w 499"/>
                    <a:gd name="T3" fmla="*/ 600 h 713"/>
                    <a:gd name="T4" fmla="*/ 294 w 499"/>
                    <a:gd name="T5" fmla="*/ 587 h 713"/>
                    <a:gd name="T6" fmla="*/ 332 w 499"/>
                    <a:gd name="T7" fmla="*/ 565 h 713"/>
                    <a:gd name="T8" fmla="*/ 355 w 499"/>
                    <a:gd name="T9" fmla="*/ 523 h 713"/>
                    <a:gd name="T10" fmla="*/ 356 w 499"/>
                    <a:gd name="T11" fmla="*/ 477 h 713"/>
                    <a:gd name="T12" fmla="*/ 338 w 499"/>
                    <a:gd name="T13" fmla="*/ 437 h 713"/>
                    <a:gd name="T14" fmla="*/ 301 w 499"/>
                    <a:gd name="T15" fmla="*/ 409 h 713"/>
                    <a:gd name="T16" fmla="*/ 234 w 499"/>
                    <a:gd name="T17" fmla="*/ 396 h 713"/>
                    <a:gd name="T18" fmla="*/ 144 w 499"/>
                    <a:gd name="T19" fmla="*/ 391 h 713"/>
                    <a:gd name="T20" fmla="*/ 148 w 499"/>
                    <a:gd name="T21" fmla="*/ 113 h 713"/>
                    <a:gd name="T22" fmla="*/ 145 w 499"/>
                    <a:gd name="T23" fmla="*/ 117 h 713"/>
                    <a:gd name="T24" fmla="*/ 143 w 499"/>
                    <a:gd name="T25" fmla="*/ 121 h 713"/>
                    <a:gd name="T26" fmla="*/ 143 w 499"/>
                    <a:gd name="T27" fmla="*/ 287 h 713"/>
                    <a:gd name="T28" fmla="*/ 190 w 499"/>
                    <a:gd name="T29" fmla="*/ 287 h 713"/>
                    <a:gd name="T30" fmla="*/ 250 w 499"/>
                    <a:gd name="T31" fmla="*/ 282 h 713"/>
                    <a:gd name="T32" fmla="*/ 300 w 499"/>
                    <a:gd name="T33" fmla="*/ 268 h 713"/>
                    <a:gd name="T34" fmla="*/ 327 w 499"/>
                    <a:gd name="T35" fmla="*/ 237 h 713"/>
                    <a:gd name="T36" fmla="*/ 335 w 499"/>
                    <a:gd name="T37" fmla="*/ 194 h 713"/>
                    <a:gd name="T38" fmla="*/ 323 w 499"/>
                    <a:gd name="T39" fmla="*/ 152 h 713"/>
                    <a:gd name="T40" fmla="*/ 293 w 499"/>
                    <a:gd name="T41" fmla="*/ 126 h 713"/>
                    <a:gd name="T42" fmla="*/ 232 w 499"/>
                    <a:gd name="T43" fmla="*/ 116 h 713"/>
                    <a:gd name="T44" fmla="*/ 150 w 499"/>
                    <a:gd name="T45" fmla="*/ 112 h 713"/>
                    <a:gd name="T46" fmla="*/ 150 w 499"/>
                    <a:gd name="T47" fmla="*/ 0 h 713"/>
                    <a:gd name="T48" fmla="*/ 318 w 499"/>
                    <a:gd name="T49" fmla="*/ 4 h 713"/>
                    <a:gd name="T50" fmla="*/ 380 w 499"/>
                    <a:gd name="T51" fmla="*/ 23 h 713"/>
                    <a:gd name="T52" fmla="*/ 435 w 499"/>
                    <a:gd name="T53" fmla="*/ 61 h 713"/>
                    <a:gd name="T54" fmla="*/ 467 w 499"/>
                    <a:gd name="T55" fmla="*/ 112 h 713"/>
                    <a:gd name="T56" fmla="*/ 478 w 499"/>
                    <a:gd name="T57" fmla="*/ 172 h 713"/>
                    <a:gd name="T58" fmla="*/ 470 w 499"/>
                    <a:gd name="T59" fmla="*/ 234 h 713"/>
                    <a:gd name="T60" fmla="*/ 445 w 499"/>
                    <a:gd name="T61" fmla="*/ 282 h 713"/>
                    <a:gd name="T62" fmla="*/ 406 w 499"/>
                    <a:gd name="T63" fmla="*/ 316 h 713"/>
                    <a:gd name="T64" fmla="*/ 352 w 499"/>
                    <a:gd name="T65" fmla="*/ 338 h 713"/>
                    <a:gd name="T66" fmla="*/ 340 w 499"/>
                    <a:gd name="T67" fmla="*/ 341 h 713"/>
                    <a:gd name="T68" fmla="*/ 339 w 499"/>
                    <a:gd name="T69" fmla="*/ 342 h 713"/>
                    <a:gd name="T70" fmla="*/ 339 w 499"/>
                    <a:gd name="T71" fmla="*/ 342 h 713"/>
                    <a:gd name="T72" fmla="*/ 340 w 499"/>
                    <a:gd name="T73" fmla="*/ 342 h 713"/>
                    <a:gd name="T74" fmla="*/ 365 w 499"/>
                    <a:gd name="T75" fmla="*/ 349 h 713"/>
                    <a:gd name="T76" fmla="*/ 416 w 499"/>
                    <a:gd name="T77" fmla="*/ 368 h 713"/>
                    <a:gd name="T78" fmla="*/ 466 w 499"/>
                    <a:gd name="T79" fmla="*/ 409 h 713"/>
                    <a:gd name="T80" fmla="*/ 493 w 499"/>
                    <a:gd name="T81" fmla="*/ 464 h 713"/>
                    <a:gd name="T82" fmla="*/ 499 w 499"/>
                    <a:gd name="T83" fmla="*/ 531 h 713"/>
                    <a:gd name="T84" fmla="*/ 483 w 499"/>
                    <a:gd name="T85" fmla="*/ 594 h 713"/>
                    <a:gd name="T86" fmla="*/ 453 w 499"/>
                    <a:gd name="T87" fmla="*/ 642 h 713"/>
                    <a:gd name="T88" fmla="*/ 408 w 499"/>
                    <a:gd name="T89" fmla="*/ 676 h 713"/>
                    <a:gd name="T90" fmla="*/ 355 w 499"/>
                    <a:gd name="T91" fmla="*/ 698 h 713"/>
                    <a:gd name="T92" fmla="*/ 280 w 499"/>
                    <a:gd name="T93" fmla="*/ 710 h 713"/>
                    <a:gd name="T94" fmla="*/ 126 w 499"/>
                    <a:gd name="T95" fmla="*/ 713 h 713"/>
                    <a:gd name="T96" fmla="*/ 10 w 499"/>
                    <a:gd name="T97" fmla="*/ 712 h 713"/>
                    <a:gd name="T98" fmla="*/ 3 w 499"/>
                    <a:gd name="T99" fmla="*/ 710 h 713"/>
                    <a:gd name="T100" fmla="*/ 0 w 499"/>
                    <a:gd name="T101" fmla="*/ 702 h 713"/>
                    <a:gd name="T102" fmla="*/ 0 w 499"/>
                    <a:gd name="T103" fmla="*/ 16 h 713"/>
                    <a:gd name="T104" fmla="*/ 0 w 499"/>
                    <a:gd name="T105" fmla="*/ 7 h 713"/>
                    <a:gd name="T106" fmla="*/ 5 w 499"/>
                    <a:gd name="T107" fmla="*/ 2 h 713"/>
                    <a:gd name="T108" fmla="*/ 16 w 499"/>
                    <a:gd name="T109"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 h="713">
                      <a:moveTo>
                        <a:pt x="144" y="391"/>
                      </a:moveTo>
                      <a:lnTo>
                        <a:pt x="144" y="600"/>
                      </a:lnTo>
                      <a:lnTo>
                        <a:pt x="181" y="602"/>
                      </a:lnTo>
                      <a:lnTo>
                        <a:pt x="216" y="600"/>
                      </a:lnTo>
                      <a:lnTo>
                        <a:pt x="255" y="595"/>
                      </a:lnTo>
                      <a:lnTo>
                        <a:pt x="294" y="587"/>
                      </a:lnTo>
                      <a:lnTo>
                        <a:pt x="315" y="578"/>
                      </a:lnTo>
                      <a:lnTo>
                        <a:pt x="332" y="565"/>
                      </a:lnTo>
                      <a:lnTo>
                        <a:pt x="346" y="545"/>
                      </a:lnTo>
                      <a:lnTo>
                        <a:pt x="355" y="523"/>
                      </a:lnTo>
                      <a:lnTo>
                        <a:pt x="359" y="499"/>
                      </a:lnTo>
                      <a:lnTo>
                        <a:pt x="356" y="477"/>
                      </a:lnTo>
                      <a:lnTo>
                        <a:pt x="349" y="456"/>
                      </a:lnTo>
                      <a:lnTo>
                        <a:pt x="338" y="437"/>
                      </a:lnTo>
                      <a:lnTo>
                        <a:pt x="321" y="421"/>
                      </a:lnTo>
                      <a:lnTo>
                        <a:pt x="301" y="409"/>
                      </a:lnTo>
                      <a:lnTo>
                        <a:pt x="277" y="401"/>
                      </a:lnTo>
                      <a:lnTo>
                        <a:pt x="234" y="396"/>
                      </a:lnTo>
                      <a:lnTo>
                        <a:pt x="190" y="393"/>
                      </a:lnTo>
                      <a:lnTo>
                        <a:pt x="144" y="391"/>
                      </a:lnTo>
                      <a:close/>
                      <a:moveTo>
                        <a:pt x="150" y="112"/>
                      </a:moveTo>
                      <a:lnTo>
                        <a:pt x="148" y="113"/>
                      </a:lnTo>
                      <a:lnTo>
                        <a:pt x="147" y="114"/>
                      </a:lnTo>
                      <a:lnTo>
                        <a:pt x="145" y="117"/>
                      </a:lnTo>
                      <a:lnTo>
                        <a:pt x="144" y="118"/>
                      </a:lnTo>
                      <a:lnTo>
                        <a:pt x="143" y="121"/>
                      </a:lnTo>
                      <a:lnTo>
                        <a:pt x="143" y="203"/>
                      </a:lnTo>
                      <a:lnTo>
                        <a:pt x="143" y="287"/>
                      </a:lnTo>
                      <a:lnTo>
                        <a:pt x="167" y="289"/>
                      </a:lnTo>
                      <a:lnTo>
                        <a:pt x="190" y="287"/>
                      </a:lnTo>
                      <a:lnTo>
                        <a:pt x="220" y="285"/>
                      </a:lnTo>
                      <a:lnTo>
                        <a:pt x="250" y="282"/>
                      </a:lnTo>
                      <a:lnTo>
                        <a:pt x="279" y="275"/>
                      </a:lnTo>
                      <a:lnTo>
                        <a:pt x="300" y="268"/>
                      </a:lnTo>
                      <a:lnTo>
                        <a:pt x="317" y="255"/>
                      </a:lnTo>
                      <a:lnTo>
                        <a:pt x="327" y="237"/>
                      </a:lnTo>
                      <a:lnTo>
                        <a:pt x="334" y="217"/>
                      </a:lnTo>
                      <a:lnTo>
                        <a:pt x="335" y="194"/>
                      </a:lnTo>
                      <a:lnTo>
                        <a:pt x="331" y="172"/>
                      </a:lnTo>
                      <a:lnTo>
                        <a:pt x="323" y="152"/>
                      </a:lnTo>
                      <a:lnTo>
                        <a:pt x="311" y="138"/>
                      </a:lnTo>
                      <a:lnTo>
                        <a:pt x="293" y="126"/>
                      </a:lnTo>
                      <a:lnTo>
                        <a:pt x="272" y="120"/>
                      </a:lnTo>
                      <a:lnTo>
                        <a:pt x="232" y="116"/>
                      </a:lnTo>
                      <a:lnTo>
                        <a:pt x="191" y="114"/>
                      </a:lnTo>
                      <a:lnTo>
                        <a:pt x="150" y="112"/>
                      </a:lnTo>
                      <a:close/>
                      <a:moveTo>
                        <a:pt x="16" y="0"/>
                      </a:moveTo>
                      <a:lnTo>
                        <a:pt x="150" y="0"/>
                      </a:lnTo>
                      <a:lnTo>
                        <a:pt x="285" y="2"/>
                      </a:lnTo>
                      <a:lnTo>
                        <a:pt x="318" y="4"/>
                      </a:lnTo>
                      <a:lnTo>
                        <a:pt x="349" y="11"/>
                      </a:lnTo>
                      <a:lnTo>
                        <a:pt x="380" y="23"/>
                      </a:lnTo>
                      <a:lnTo>
                        <a:pt x="408" y="40"/>
                      </a:lnTo>
                      <a:lnTo>
                        <a:pt x="435" y="61"/>
                      </a:lnTo>
                      <a:lnTo>
                        <a:pt x="454" y="86"/>
                      </a:lnTo>
                      <a:lnTo>
                        <a:pt x="467" y="112"/>
                      </a:lnTo>
                      <a:lnTo>
                        <a:pt x="475" y="141"/>
                      </a:lnTo>
                      <a:lnTo>
                        <a:pt x="478" y="172"/>
                      </a:lnTo>
                      <a:lnTo>
                        <a:pt x="476" y="205"/>
                      </a:lnTo>
                      <a:lnTo>
                        <a:pt x="470" y="234"/>
                      </a:lnTo>
                      <a:lnTo>
                        <a:pt x="459" y="260"/>
                      </a:lnTo>
                      <a:lnTo>
                        <a:pt x="445" y="282"/>
                      </a:lnTo>
                      <a:lnTo>
                        <a:pt x="427" y="300"/>
                      </a:lnTo>
                      <a:lnTo>
                        <a:pt x="406" y="316"/>
                      </a:lnTo>
                      <a:lnTo>
                        <a:pt x="381" y="329"/>
                      </a:lnTo>
                      <a:lnTo>
                        <a:pt x="352" y="338"/>
                      </a:lnTo>
                      <a:lnTo>
                        <a:pt x="342" y="341"/>
                      </a:lnTo>
                      <a:lnTo>
                        <a:pt x="340" y="341"/>
                      </a:lnTo>
                      <a:lnTo>
                        <a:pt x="340" y="341"/>
                      </a:lnTo>
                      <a:lnTo>
                        <a:pt x="339" y="342"/>
                      </a:lnTo>
                      <a:lnTo>
                        <a:pt x="339" y="342"/>
                      </a:lnTo>
                      <a:lnTo>
                        <a:pt x="339" y="342"/>
                      </a:lnTo>
                      <a:lnTo>
                        <a:pt x="339" y="342"/>
                      </a:lnTo>
                      <a:lnTo>
                        <a:pt x="340" y="342"/>
                      </a:lnTo>
                      <a:lnTo>
                        <a:pt x="342" y="341"/>
                      </a:lnTo>
                      <a:lnTo>
                        <a:pt x="365" y="349"/>
                      </a:lnTo>
                      <a:lnTo>
                        <a:pt x="391" y="357"/>
                      </a:lnTo>
                      <a:lnTo>
                        <a:pt x="416" y="368"/>
                      </a:lnTo>
                      <a:lnTo>
                        <a:pt x="444" y="385"/>
                      </a:lnTo>
                      <a:lnTo>
                        <a:pt x="466" y="409"/>
                      </a:lnTo>
                      <a:lnTo>
                        <a:pt x="483" y="435"/>
                      </a:lnTo>
                      <a:lnTo>
                        <a:pt x="493" y="464"/>
                      </a:lnTo>
                      <a:lnTo>
                        <a:pt x="499" y="497"/>
                      </a:lnTo>
                      <a:lnTo>
                        <a:pt x="499" y="531"/>
                      </a:lnTo>
                      <a:lnTo>
                        <a:pt x="493" y="564"/>
                      </a:lnTo>
                      <a:lnTo>
                        <a:pt x="483" y="594"/>
                      </a:lnTo>
                      <a:lnTo>
                        <a:pt x="470" y="619"/>
                      </a:lnTo>
                      <a:lnTo>
                        <a:pt x="453" y="642"/>
                      </a:lnTo>
                      <a:lnTo>
                        <a:pt x="432" y="660"/>
                      </a:lnTo>
                      <a:lnTo>
                        <a:pt x="408" y="676"/>
                      </a:lnTo>
                      <a:lnTo>
                        <a:pt x="383" y="688"/>
                      </a:lnTo>
                      <a:lnTo>
                        <a:pt x="355" y="698"/>
                      </a:lnTo>
                      <a:lnTo>
                        <a:pt x="325" y="705"/>
                      </a:lnTo>
                      <a:lnTo>
                        <a:pt x="280" y="710"/>
                      </a:lnTo>
                      <a:lnTo>
                        <a:pt x="236" y="712"/>
                      </a:lnTo>
                      <a:lnTo>
                        <a:pt x="126" y="713"/>
                      </a:lnTo>
                      <a:lnTo>
                        <a:pt x="14" y="713"/>
                      </a:lnTo>
                      <a:lnTo>
                        <a:pt x="10" y="712"/>
                      </a:lnTo>
                      <a:lnTo>
                        <a:pt x="5" y="712"/>
                      </a:lnTo>
                      <a:lnTo>
                        <a:pt x="3" y="710"/>
                      </a:lnTo>
                      <a:lnTo>
                        <a:pt x="1" y="706"/>
                      </a:lnTo>
                      <a:lnTo>
                        <a:pt x="0" y="702"/>
                      </a:lnTo>
                      <a:lnTo>
                        <a:pt x="0" y="697"/>
                      </a:lnTo>
                      <a:lnTo>
                        <a:pt x="0" y="16"/>
                      </a:lnTo>
                      <a:lnTo>
                        <a:pt x="0" y="11"/>
                      </a:lnTo>
                      <a:lnTo>
                        <a:pt x="0" y="7"/>
                      </a:lnTo>
                      <a:lnTo>
                        <a:pt x="3" y="3"/>
                      </a:lnTo>
                      <a:lnTo>
                        <a:pt x="5" y="2"/>
                      </a:lnTo>
                      <a:lnTo>
                        <a:pt x="9" y="0"/>
                      </a:lnTo>
                      <a:lnTo>
                        <a:pt x="16" y="0"/>
                      </a:lnTo>
                      <a:close/>
                    </a:path>
                  </a:pathLst>
                </a:custGeom>
                <a:grp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a:solidFill>
                      <a:srgbClr val="00B0F0"/>
                    </a:solidFill>
                  </a:endParaRPr>
                </a:p>
              </p:txBody>
            </p:sp>
            <p:sp>
              <p:nvSpPr>
                <p:cNvPr id="4109" name="Rectangle 11"/>
                <p:cNvSpPr>
                  <a:spLocks noChangeArrowheads="1"/>
                </p:cNvSpPr>
                <p:nvPr/>
              </p:nvSpPr>
              <p:spPr bwMode="auto">
                <a:xfrm>
                  <a:off x="-2500313" y="2030413"/>
                  <a:ext cx="111125" cy="563563"/>
                </a:xfrm>
                <a:prstGeom prst="rect">
                  <a:avLst/>
                </a:prstGeom>
                <a:grpFill/>
                <a:ln w="0">
                  <a:noFill/>
                  <a:prstDash val="solid"/>
                  <a:miter lim="800000"/>
                  <a:headEnd/>
                  <a:tailEnd/>
                </a:ln>
              </p:spPr>
              <p:txBody>
                <a:bodyPr vert="horz" wrap="square" lIns="93260" tIns="46630" rIns="93260" bIns="46630" numCol="1" anchor="t" anchorCtr="0" compatLnSpc="1">
                  <a:prstTxWarp prst="textNoShape">
                    <a:avLst/>
                  </a:prstTxWarp>
                </a:bodyPr>
                <a:lstStyle/>
                <a:p>
                  <a:pPr defTabSz="932597"/>
                  <a:endParaRPr lang="en-US" sz="1836">
                    <a:solidFill>
                      <a:srgbClr val="00B0F0"/>
                    </a:solidFill>
                  </a:endParaRPr>
                </a:p>
              </p:txBody>
            </p:sp>
            <p:sp>
              <p:nvSpPr>
                <p:cNvPr id="4110" name="Freeform 12"/>
                <p:cNvSpPr>
                  <a:spLocks/>
                </p:cNvSpPr>
                <p:nvPr/>
              </p:nvSpPr>
              <p:spPr bwMode="auto">
                <a:xfrm>
                  <a:off x="-1638301" y="2211388"/>
                  <a:ext cx="134938" cy="133350"/>
                </a:xfrm>
                <a:custGeom>
                  <a:avLst/>
                  <a:gdLst>
                    <a:gd name="T0" fmla="*/ 13 w 168"/>
                    <a:gd name="T1" fmla="*/ 0 h 167"/>
                    <a:gd name="T2" fmla="*/ 21 w 168"/>
                    <a:gd name="T3" fmla="*/ 1 h 167"/>
                    <a:gd name="T4" fmla="*/ 26 w 168"/>
                    <a:gd name="T5" fmla="*/ 6 h 167"/>
                    <a:gd name="T6" fmla="*/ 31 w 168"/>
                    <a:gd name="T7" fmla="*/ 18 h 167"/>
                    <a:gd name="T8" fmla="*/ 57 w 168"/>
                    <a:gd name="T9" fmla="*/ 82 h 167"/>
                    <a:gd name="T10" fmla="*/ 83 w 168"/>
                    <a:gd name="T11" fmla="*/ 148 h 167"/>
                    <a:gd name="T12" fmla="*/ 90 w 168"/>
                    <a:gd name="T13" fmla="*/ 136 h 167"/>
                    <a:gd name="T14" fmla="*/ 94 w 168"/>
                    <a:gd name="T15" fmla="*/ 124 h 167"/>
                    <a:gd name="T16" fmla="*/ 117 w 168"/>
                    <a:gd name="T17" fmla="*/ 70 h 167"/>
                    <a:gd name="T18" fmla="*/ 138 w 168"/>
                    <a:gd name="T19" fmla="*/ 17 h 167"/>
                    <a:gd name="T20" fmla="*/ 146 w 168"/>
                    <a:gd name="T21" fmla="*/ 5 h 167"/>
                    <a:gd name="T22" fmla="*/ 155 w 168"/>
                    <a:gd name="T23" fmla="*/ 1 h 167"/>
                    <a:gd name="T24" fmla="*/ 168 w 168"/>
                    <a:gd name="T25" fmla="*/ 2 h 167"/>
                    <a:gd name="T26" fmla="*/ 168 w 168"/>
                    <a:gd name="T27" fmla="*/ 166 h 167"/>
                    <a:gd name="T28" fmla="*/ 153 w 168"/>
                    <a:gd name="T29" fmla="*/ 166 h 167"/>
                    <a:gd name="T30" fmla="*/ 153 w 168"/>
                    <a:gd name="T31" fmla="*/ 23 h 167"/>
                    <a:gd name="T32" fmla="*/ 150 w 168"/>
                    <a:gd name="T33" fmla="*/ 22 h 167"/>
                    <a:gd name="T34" fmla="*/ 120 w 168"/>
                    <a:gd name="T35" fmla="*/ 97 h 167"/>
                    <a:gd name="T36" fmla="*/ 95 w 168"/>
                    <a:gd name="T37" fmla="*/ 158 h 167"/>
                    <a:gd name="T38" fmla="*/ 93 w 168"/>
                    <a:gd name="T39" fmla="*/ 161 h 167"/>
                    <a:gd name="T40" fmla="*/ 90 w 168"/>
                    <a:gd name="T41" fmla="*/ 163 h 167"/>
                    <a:gd name="T42" fmla="*/ 87 w 168"/>
                    <a:gd name="T43" fmla="*/ 166 h 167"/>
                    <a:gd name="T44" fmla="*/ 85 w 168"/>
                    <a:gd name="T45" fmla="*/ 166 h 167"/>
                    <a:gd name="T46" fmla="*/ 82 w 168"/>
                    <a:gd name="T47" fmla="*/ 166 h 167"/>
                    <a:gd name="T48" fmla="*/ 78 w 168"/>
                    <a:gd name="T49" fmla="*/ 163 h 167"/>
                    <a:gd name="T50" fmla="*/ 76 w 168"/>
                    <a:gd name="T51" fmla="*/ 161 h 167"/>
                    <a:gd name="T52" fmla="*/ 74 w 168"/>
                    <a:gd name="T53" fmla="*/ 157 h 167"/>
                    <a:gd name="T54" fmla="*/ 21 w 168"/>
                    <a:gd name="T55" fmla="*/ 31 h 167"/>
                    <a:gd name="T56" fmla="*/ 19 w 168"/>
                    <a:gd name="T57" fmla="*/ 28 h 167"/>
                    <a:gd name="T58" fmla="*/ 18 w 168"/>
                    <a:gd name="T59" fmla="*/ 26 h 167"/>
                    <a:gd name="T60" fmla="*/ 15 w 168"/>
                    <a:gd name="T61" fmla="*/ 23 h 167"/>
                    <a:gd name="T62" fmla="*/ 15 w 168"/>
                    <a:gd name="T63" fmla="*/ 167 h 167"/>
                    <a:gd name="T64" fmla="*/ 0 w 168"/>
                    <a:gd name="T65" fmla="*/ 167 h 167"/>
                    <a:gd name="T66" fmla="*/ 0 w 168"/>
                    <a:gd name="T67" fmla="*/ 2 h 167"/>
                    <a:gd name="T68" fmla="*/ 13 w 168"/>
                    <a:gd name="T6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8" h="167">
                      <a:moveTo>
                        <a:pt x="13" y="0"/>
                      </a:moveTo>
                      <a:lnTo>
                        <a:pt x="21" y="1"/>
                      </a:lnTo>
                      <a:lnTo>
                        <a:pt x="26" y="6"/>
                      </a:lnTo>
                      <a:lnTo>
                        <a:pt x="31" y="18"/>
                      </a:lnTo>
                      <a:lnTo>
                        <a:pt x="57" y="82"/>
                      </a:lnTo>
                      <a:lnTo>
                        <a:pt x="83" y="148"/>
                      </a:lnTo>
                      <a:lnTo>
                        <a:pt x="90" y="136"/>
                      </a:lnTo>
                      <a:lnTo>
                        <a:pt x="94" y="124"/>
                      </a:lnTo>
                      <a:lnTo>
                        <a:pt x="117" y="70"/>
                      </a:lnTo>
                      <a:lnTo>
                        <a:pt x="138" y="17"/>
                      </a:lnTo>
                      <a:lnTo>
                        <a:pt x="146" y="5"/>
                      </a:lnTo>
                      <a:lnTo>
                        <a:pt x="155" y="1"/>
                      </a:lnTo>
                      <a:lnTo>
                        <a:pt x="168" y="2"/>
                      </a:lnTo>
                      <a:lnTo>
                        <a:pt x="168" y="166"/>
                      </a:lnTo>
                      <a:lnTo>
                        <a:pt x="153" y="166"/>
                      </a:lnTo>
                      <a:lnTo>
                        <a:pt x="153" y="23"/>
                      </a:lnTo>
                      <a:lnTo>
                        <a:pt x="150" y="22"/>
                      </a:lnTo>
                      <a:lnTo>
                        <a:pt x="120" y="97"/>
                      </a:lnTo>
                      <a:lnTo>
                        <a:pt x="95" y="158"/>
                      </a:lnTo>
                      <a:lnTo>
                        <a:pt x="93" y="161"/>
                      </a:lnTo>
                      <a:lnTo>
                        <a:pt x="90" y="163"/>
                      </a:lnTo>
                      <a:lnTo>
                        <a:pt x="87" y="166"/>
                      </a:lnTo>
                      <a:lnTo>
                        <a:pt x="85" y="166"/>
                      </a:lnTo>
                      <a:lnTo>
                        <a:pt x="82" y="166"/>
                      </a:lnTo>
                      <a:lnTo>
                        <a:pt x="78" y="163"/>
                      </a:lnTo>
                      <a:lnTo>
                        <a:pt x="76" y="161"/>
                      </a:lnTo>
                      <a:lnTo>
                        <a:pt x="74" y="157"/>
                      </a:lnTo>
                      <a:lnTo>
                        <a:pt x="21" y="31"/>
                      </a:lnTo>
                      <a:lnTo>
                        <a:pt x="19" y="28"/>
                      </a:lnTo>
                      <a:lnTo>
                        <a:pt x="18" y="26"/>
                      </a:lnTo>
                      <a:lnTo>
                        <a:pt x="15" y="23"/>
                      </a:lnTo>
                      <a:lnTo>
                        <a:pt x="15" y="167"/>
                      </a:lnTo>
                      <a:lnTo>
                        <a:pt x="0" y="167"/>
                      </a:lnTo>
                      <a:lnTo>
                        <a:pt x="0" y="2"/>
                      </a:lnTo>
                      <a:lnTo>
                        <a:pt x="13" y="0"/>
                      </a:lnTo>
                      <a:close/>
                    </a:path>
                  </a:pathLst>
                </a:custGeom>
                <a:grp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a:solidFill>
                      <a:srgbClr val="00B0F0"/>
                    </a:solidFill>
                  </a:endParaRPr>
                </a:p>
              </p:txBody>
            </p:sp>
            <p:sp>
              <p:nvSpPr>
                <p:cNvPr id="4111" name="Freeform 13"/>
                <p:cNvSpPr>
                  <a:spLocks/>
                </p:cNvSpPr>
                <p:nvPr/>
              </p:nvSpPr>
              <p:spPr bwMode="auto">
                <a:xfrm>
                  <a:off x="-1747838" y="2212976"/>
                  <a:ext cx="90488" cy="130175"/>
                </a:xfrm>
                <a:custGeom>
                  <a:avLst/>
                  <a:gdLst>
                    <a:gd name="T0" fmla="*/ 8 w 114"/>
                    <a:gd name="T1" fmla="*/ 0 h 165"/>
                    <a:gd name="T2" fmla="*/ 112 w 114"/>
                    <a:gd name="T3" fmla="*/ 0 h 165"/>
                    <a:gd name="T4" fmla="*/ 112 w 114"/>
                    <a:gd name="T5" fmla="*/ 5 h 165"/>
                    <a:gd name="T6" fmla="*/ 114 w 114"/>
                    <a:gd name="T7" fmla="*/ 13 h 165"/>
                    <a:gd name="T8" fmla="*/ 64 w 114"/>
                    <a:gd name="T9" fmla="*/ 13 h 165"/>
                    <a:gd name="T10" fmla="*/ 64 w 114"/>
                    <a:gd name="T11" fmla="*/ 165 h 165"/>
                    <a:gd name="T12" fmla="*/ 50 w 114"/>
                    <a:gd name="T13" fmla="*/ 165 h 165"/>
                    <a:gd name="T14" fmla="*/ 50 w 114"/>
                    <a:gd name="T15" fmla="*/ 13 h 165"/>
                    <a:gd name="T16" fmla="*/ 1 w 114"/>
                    <a:gd name="T17" fmla="*/ 13 h 165"/>
                    <a:gd name="T18" fmla="*/ 0 w 114"/>
                    <a:gd name="T19" fmla="*/ 10 h 165"/>
                    <a:gd name="T20" fmla="*/ 0 w 114"/>
                    <a:gd name="T21" fmla="*/ 6 h 165"/>
                    <a:gd name="T22" fmla="*/ 0 w 114"/>
                    <a:gd name="T23" fmla="*/ 4 h 165"/>
                    <a:gd name="T24" fmla="*/ 0 w 114"/>
                    <a:gd name="T25" fmla="*/ 3 h 165"/>
                    <a:gd name="T26" fmla="*/ 1 w 114"/>
                    <a:gd name="T27" fmla="*/ 1 h 165"/>
                    <a:gd name="T28" fmla="*/ 4 w 114"/>
                    <a:gd name="T29" fmla="*/ 0 h 165"/>
                    <a:gd name="T30" fmla="*/ 8 w 114"/>
                    <a:gd name="T31"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165">
                      <a:moveTo>
                        <a:pt x="8" y="0"/>
                      </a:moveTo>
                      <a:lnTo>
                        <a:pt x="112" y="0"/>
                      </a:lnTo>
                      <a:lnTo>
                        <a:pt x="112" y="5"/>
                      </a:lnTo>
                      <a:lnTo>
                        <a:pt x="114" y="13"/>
                      </a:lnTo>
                      <a:lnTo>
                        <a:pt x="64" y="13"/>
                      </a:lnTo>
                      <a:lnTo>
                        <a:pt x="64" y="165"/>
                      </a:lnTo>
                      <a:lnTo>
                        <a:pt x="50" y="165"/>
                      </a:lnTo>
                      <a:lnTo>
                        <a:pt x="50" y="13"/>
                      </a:lnTo>
                      <a:lnTo>
                        <a:pt x="1" y="13"/>
                      </a:lnTo>
                      <a:lnTo>
                        <a:pt x="0" y="10"/>
                      </a:lnTo>
                      <a:lnTo>
                        <a:pt x="0" y="6"/>
                      </a:lnTo>
                      <a:lnTo>
                        <a:pt x="0" y="4"/>
                      </a:lnTo>
                      <a:lnTo>
                        <a:pt x="0" y="3"/>
                      </a:lnTo>
                      <a:lnTo>
                        <a:pt x="1" y="1"/>
                      </a:lnTo>
                      <a:lnTo>
                        <a:pt x="4" y="0"/>
                      </a:lnTo>
                      <a:lnTo>
                        <a:pt x="8" y="0"/>
                      </a:lnTo>
                      <a:close/>
                    </a:path>
                  </a:pathLst>
                </a:custGeom>
                <a:grpFill/>
                <a:ln w="0">
                  <a:noFill/>
                  <a:prstDash val="solid"/>
                  <a:round/>
                  <a:headEnd/>
                  <a:tailEnd/>
                </a:ln>
              </p:spPr>
              <p:txBody>
                <a:bodyPr vert="horz" wrap="square" lIns="93260" tIns="46630" rIns="93260" bIns="46630" numCol="1" anchor="t" anchorCtr="0" compatLnSpc="1">
                  <a:prstTxWarp prst="textNoShape">
                    <a:avLst/>
                  </a:prstTxWarp>
                </a:bodyPr>
                <a:lstStyle/>
                <a:p>
                  <a:pPr defTabSz="932597"/>
                  <a:endParaRPr lang="en-US" sz="1836">
                    <a:solidFill>
                      <a:srgbClr val="00B0F0"/>
                    </a:solidFill>
                  </a:endParaRPr>
                </a:p>
              </p:txBody>
            </p:sp>
          </p:grpSp>
        </p:grpSp>
      </p:grpSp>
      <p:grpSp>
        <p:nvGrpSpPr>
          <p:cNvPr id="85" name="Group 84"/>
          <p:cNvGrpSpPr/>
          <p:nvPr/>
        </p:nvGrpSpPr>
        <p:grpSpPr>
          <a:xfrm>
            <a:off x="8901058" y="4222001"/>
            <a:ext cx="1108540" cy="1877383"/>
            <a:chOff x="10866749" y="4017606"/>
            <a:chExt cx="1086903" cy="1840739"/>
          </a:xfrm>
        </p:grpSpPr>
        <p:cxnSp>
          <p:nvCxnSpPr>
            <p:cNvPr id="73" name="Straight Connector 72"/>
            <p:cNvCxnSpPr/>
            <p:nvPr/>
          </p:nvCxnSpPr>
          <p:spPr>
            <a:xfrm>
              <a:off x="11453234" y="4017606"/>
              <a:ext cx="9549" cy="565053"/>
            </a:xfrm>
            <a:prstGeom prst="line">
              <a:avLst/>
            </a:prstGeom>
            <a:ln w="3175">
              <a:solidFill>
                <a:schemeClr val="bg1">
                  <a:alpha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grpSp>
          <p:nvGrpSpPr>
            <p:cNvPr id="4116" name="Group 4115"/>
            <p:cNvGrpSpPr/>
            <p:nvPr/>
          </p:nvGrpSpPr>
          <p:grpSpPr>
            <a:xfrm>
              <a:off x="10866749" y="4736595"/>
              <a:ext cx="1086903" cy="1121750"/>
              <a:chOff x="10866749" y="4736595"/>
              <a:chExt cx="1086903" cy="1121750"/>
            </a:xfrm>
          </p:grpSpPr>
          <p:sp>
            <p:nvSpPr>
              <p:cNvPr id="42" name="Rectangle 41"/>
              <p:cNvSpPr/>
              <p:nvPr/>
            </p:nvSpPr>
            <p:spPr>
              <a:xfrm>
                <a:off x="10866749" y="4736595"/>
                <a:ext cx="1086903" cy="502702"/>
              </a:xfrm>
              <a:prstGeom prst="rect">
                <a:avLst/>
              </a:prstGeom>
            </p:spPr>
            <p:txBody>
              <a:bodyPr wrap="square">
                <a:spAutoFit/>
              </a:bodyPr>
              <a:lstStyle/>
              <a:p>
                <a:pPr algn="ctr" defTabSz="913998">
                  <a:lnSpc>
                    <a:spcPts val="1632"/>
                  </a:lnSpc>
                  <a:buSzPct val="90000"/>
                </a:pPr>
                <a:r>
                  <a:rPr lang="en-US" sz="1428">
                    <a:solidFill>
                      <a:srgbClr val="FFFFFF"/>
                    </a:solidFill>
                    <a:latin typeface="Segoe Semibold" pitchFamily="34" charset="0"/>
                  </a:rPr>
                  <a:t>HIPAA/</a:t>
                </a:r>
                <a:br>
                  <a:rPr lang="en-US" sz="1428">
                    <a:solidFill>
                      <a:srgbClr val="FFFFFF"/>
                    </a:solidFill>
                    <a:latin typeface="Segoe Semibold" pitchFamily="34" charset="0"/>
                  </a:rPr>
                </a:br>
                <a:r>
                  <a:rPr lang="en-US" sz="1428">
                    <a:solidFill>
                      <a:srgbClr val="FFFFFF"/>
                    </a:solidFill>
                    <a:latin typeface="Segoe Semibold" pitchFamily="34" charset="0"/>
                  </a:rPr>
                  <a:t>HITECH</a:t>
                </a:r>
              </a:p>
            </p:txBody>
          </p:sp>
          <p:pic>
            <p:nvPicPr>
              <p:cNvPr id="1039" name="Picture 15" descr="http://captricity.com/wp-content/uploads/HIPAA-square-logo.png"/>
              <p:cNvPicPr>
                <a:picLocks noChangeAspect="1" noChangeArrowheads="1"/>
              </p:cNvPicPr>
              <p:nvPr/>
            </p:nvPicPr>
            <p:blipFill>
              <a:blip r:embed="rId15" cstate="print">
                <a:extLst>
                  <a:ext uri="{BEBA8EAE-BF5A-486C-A8C5-ECC9F3942E4B}">
                    <a14:imgProps xmlns:a14="http://schemas.microsoft.com/office/drawing/2010/main">
                      <a14:imgLayer r:embed="rId1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083333" y="5204907"/>
                <a:ext cx="653438" cy="653438"/>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8" name="Group 27"/>
          <p:cNvGrpSpPr/>
          <p:nvPr/>
        </p:nvGrpSpPr>
        <p:grpSpPr>
          <a:xfrm>
            <a:off x="5648864" y="3994883"/>
            <a:ext cx="952305" cy="2000865"/>
            <a:chOff x="5671800" y="3916908"/>
            <a:chExt cx="933717" cy="1961810"/>
          </a:xfrm>
        </p:grpSpPr>
        <p:sp>
          <p:nvSpPr>
            <p:cNvPr id="16" name="Rectangle 15"/>
            <p:cNvSpPr/>
            <p:nvPr/>
          </p:nvSpPr>
          <p:spPr>
            <a:xfrm>
              <a:off x="5671800" y="4704645"/>
              <a:ext cx="933717" cy="707886"/>
            </a:xfrm>
            <a:prstGeom prst="rect">
              <a:avLst/>
            </a:prstGeom>
          </p:spPr>
          <p:txBody>
            <a:bodyPr wrap="square">
              <a:spAutoFit/>
            </a:bodyPr>
            <a:lstStyle/>
            <a:p>
              <a:pPr algn="ctr" defTabSz="913998">
                <a:lnSpc>
                  <a:spcPts val="1632"/>
                </a:lnSpc>
                <a:buSzPct val="90000"/>
              </a:pPr>
              <a:r>
                <a:rPr lang="en-US" sz="1428">
                  <a:solidFill>
                    <a:srgbClr val="FFFFFF"/>
                  </a:solidFill>
                  <a:latin typeface="Segoe Semibold" pitchFamily="34" charset="0"/>
                </a:rPr>
                <a:t>Digital Crimes Unit </a:t>
              </a:r>
            </a:p>
          </p:txBody>
        </p:sp>
        <p:cxnSp>
          <p:nvCxnSpPr>
            <p:cNvPr id="24" name="Straight Connector 23"/>
            <p:cNvCxnSpPr/>
            <p:nvPr/>
          </p:nvCxnSpPr>
          <p:spPr>
            <a:xfrm>
              <a:off x="6155140" y="3916908"/>
              <a:ext cx="0" cy="668740"/>
            </a:xfrm>
            <a:prstGeom prst="line">
              <a:avLst/>
            </a:prstGeom>
            <a:ln w="3175">
              <a:solidFill>
                <a:schemeClr val="bg1">
                  <a:alpha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pic>
          <p:nvPicPr>
            <p:cNvPr id="26" name="Picture 2" descr="http://microsoft-news.com/wp-content/uploads/2013/11/Microsoft-Digital-Crime-Unit.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6680" t="-7363" r="-2161" b="-1127"/>
            <a:stretch/>
          </p:blipFill>
          <p:spPr bwMode="auto">
            <a:xfrm>
              <a:off x="5907394" y="5396465"/>
              <a:ext cx="482254" cy="482253"/>
            </a:xfrm>
            <a:prstGeom prst="roundRect">
              <a:avLst>
                <a:gd name="adj" fmla="val 6548"/>
              </a:avLst>
            </a:prstGeom>
            <a:solidFill>
              <a:schemeClr val="bg1"/>
            </a:solidFill>
          </p:spPr>
        </p:pic>
      </p:grpSp>
      <p:grpSp>
        <p:nvGrpSpPr>
          <p:cNvPr id="98" name="Group 97"/>
          <p:cNvGrpSpPr/>
          <p:nvPr/>
        </p:nvGrpSpPr>
        <p:grpSpPr>
          <a:xfrm>
            <a:off x="9093645" y="2796296"/>
            <a:ext cx="1807643" cy="1132543"/>
            <a:chOff x="6836387" y="2756280"/>
            <a:chExt cx="1772360" cy="1110437"/>
          </a:xfrm>
        </p:grpSpPr>
        <p:grpSp>
          <p:nvGrpSpPr>
            <p:cNvPr id="99" name="Group 98"/>
            <p:cNvGrpSpPr/>
            <p:nvPr/>
          </p:nvGrpSpPr>
          <p:grpSpPr>
            <a:xfrm>
              <a:off x="6836387" y="2756280"/>
              <a:ext cx="1772360" cy="771780"/>
              <a:chOff x="6836387" y="2756280"/>
              <a:chExt cx="1772360" cy="771780"/>
            </a:xfrm>
          </p:grpSpPr>
          <p:pic>
            <p:nvPicPr>
              <p:cNvPr id="101" name="Picture 10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38448" y="2756280"/>
                <a:ext cx="539204" cy="493361"/>
              </a:xfrm>
              <a:prstGeom prst="rect">
                <a:avLst/>
              </a:prstGeom>
            </p:spPr>
          </p:pic>
          <p:sp>
            <p:nvSpPr>
              <p:cNvPr id="102" name="Rectangle 101"/>
              <p:cNvSpPr/>
              <p:nvPr/>
            </p:nvSpPr>
            <p:spPr>
              <a:xfrm>
                <a:off x="6836387" y="3230543"/>
                <a:ext cx="1772360" cy="297517"/>
              </a:xfrm>
              <a:prstGeom prst="rect">
                <a:avLst/>
              </a:prstGeom>
            </p:spPr>
            <p:txBody>
              <a:bodyPr wrap="square">
                <a:spAutoFit/>
              </a:bodyPr>
              <a:lstStyle/>
              <a:p>
                <a:pPr algn="ctr" defTabSz="913998">
                  <a:lnSpc>
                    <a:spcPts val="1632"/>
                  </a:lnSpc>
                  <a:buSzPct val="90000"/>
                </a:pPr>
                <a:r>
                  <a:rPr lang="en-US" sz="1428">
                    <a:solidFill>
                      <a:srgbClr val="FFFFFF"/>
                    </a:solidFill>
                    <a:latin typeface="Segoe Semibold" pitchFamily="34" charset="0"/>
                  </a:rPr>
                  <a:t>SOC 2</a:t>
                </a:r>
              </a:p>
            </p:txBody>
          </p:sp>
        </p:grpSp>
        <p:cxnSp>
          <p:nvCxnSpPr>
            <p:cNvPr id="100" name="Straight Connector 99"/>
            <p:cNvCxnSpPr/>
            <p:nvPr/>
          </p:nvCxnSpPr>
          <p:spPr>
            <a:xfrm>
              <a:off x="7714865" y="3547068"/>
              <a:ext cx="0" cy="319649"/>
            </a:xfrm>
            <a:prstGeom prst="line">
              <a:avLst/>
            </a:prstGeom>
            <a:ln w="3175">
              <a:solidFill>
                <a:schemeClr val="bg1">
                  <a:alpha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7946174" y="4221733"/>
            <a:ext cx="1229078" cy="1002667"/>
            <a:chOff x="7846445" y="4139330"/>
            <a:chExt cx="1205088" cy="983096"/>
          </a:xfrm>
        </p:grpSpPr>
        <p:sp>
          <p:nvSpPr>
            <p:cNvPr id="31" name="Rectangle 30"/>
            <p:cNvSpPr/>
            <p:nvPr/>
          </p:nvSpPr>
          <p:spPr>
            <a:xfrm>
              <a:off x="7846445" y="4414540"/>
              <a:ext cx="1205088" cy="707886"/>
            </a:xfrm>
            <a:prstGeom prst="rect">
              <a:avLst/>
            </a:prstGeom>
          </p:spPr>
          <p:txBody>
            <a:bodyPr wrap="square">
              <a:spAutoFit/>
            </a:bodyPr>
            <a:lstStyle/>
            <a:p>
              <a:pPr algn="ctr" defTabSz="913998">
                <a:lnSpc>
                  <a:spcPts val="1632"/>
                </a:lnSpc>
                <a:buSzPct val="90000"/>
              </a:pPr>
              <a:r>
                <a:rPr lang="en-US" sz="1428">
                  <a:solidFill>
                    <a:srgbClr val="FFFFFF"/>
                  </a:solidFill>
                  <a:latin typeface="Segoe Semibold" pitchFamily="34" charset="0"/>
                </a:rPr>
                <a:t>E.U. Data Protection Directive </a:t>
              </a:r>
            </a:p>
          </p:txBody>
        </p:sp>
        <p:cxnSp>
          <p:nvCxnSpPr>
            <p:cNvPr id="108" name="Straight Connector 107"/>
            <p:cNvCxnSpPr/>
            <p:nvPr/>
          </p:nvCxnSpPr>
          <p:spPr>
            <a:xfrm>
              <a:off x="8448989" y="4139330"/>
              <a:ext cx="0" cy="196415"/>
            </a:xfrm>
            <a:prstGeom prst="line">
              <a:avLst/>
            </a:prstGeom>
            <a:ln w="3175">
              <a:solidFill>
                <a:schemeClr val="bg1">
                  <a:alpha val="50000"/>
                </a:schemeClr>
              </a:solidFill>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5760691" y="3308446"/>
            <a:ext cx="941591" cy="673456"/>
            <a:chOff x="5703620" y="3243869"/>
            <a:chExt cx="923212" cy="660311"/>
          </a:xfrm>
        </p:grpSpPr>
        <p:cxnSp>
          <p:nvCxnSpPr>
            <p:cNvPr id="112" name="Straight Connector 111"/>
            <p:cNvCxnSpPr/>
            <p:nvPr/>
          </p:nvCxnSpPr>
          <p:spPr>
            <a:xfrm>
              <a:off x="6266818" y="3537968"/>
              <a:ext cx="0" cy="366212"/>
            </a:xfrm>
            <a:prstGeom prst="line">
              <a:avLst/>
            </a:prstGeom>
            <a:ln w="3175">
              <a:solidFill>
                <a:schemeClr val="bg1">
                  <a:alpha val="50000"/>
                </a:schemeClr>
              </a:solidFill>
              <a:headEnd type="oval"/>
            </a:ln>
          </p:spPr>
          <p:style>
            <a:lnRef idx="1">
              <a:schemeClr val="accent1"/>
            </a:lnRef>
            <a:fillRef idx="0">
              <a:schemeClr val="accent1"/>
            </a:fillRef>
            <a:effectRef idx="0">
              <a:schemeClr val="accent1"/>
            </a:effectRef>
            <a:fontRef idx="minor">
              <a:schemeClr val="tx1"/>
            </a:fontRef>
          </p:style>
        </p:cxnSp>
        <p:pic>
          <p:nvPicPr>
            <p:cNvPr id="43" name="Picture 2" descr="http://thebkeepsushonest.com/wp-content/uploads/2013/11/Office365logoOrange_Web.png"/>
            <p:cNvPicPr>
              <a:picLocks noChangeAspect="1" noChangeArrowheads="1"/>
            </p:cNvPicPr>
            <p:nvPr/>
          </p:nvPicPr>
          <p:blipFill>
            <a:blip r:embed="rId18" cstate="print">
              <a:extLst>
                <a:ext uri="{BEBA8EAE-BF5A-486C-A8C5-ECC9F3942E4B}">
                  <a14:imgProps xmlns:a14="http://schemas.microsoft.com/office/drawing/2010/main">
                    <a14:imgLayer r:embed="rId1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703620" y="3243869"/>
              <a:ext cx="923212" cy="2032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97" name="Group 4096"/>
          <p:cNvGrpSpPr/>
          <p:nvPr/>
        </p:nvGrpSpPr>
        <p:grpSpPr>
          <a:xfrm>
            <a:off x="64645" y="3872568"/>
            <a:ext cx="12313592" cy="352456"/>
            <a:chOff x="118754" y="3820731"/>
            <a:chExt cx="12073245" cy="345576"/>
          </a:xfrm>
        </p:grpSpPr>
        <p:sp>
          <p:nvSpPr>
            <p:cNvPr id="54" name="Rectangle 53"/>
            <p:cNvSpPr/>
            <p:nvPr/>
          </p:nvSpPr>
          <p:spPr>
            <a:xfrm>
              <a:off x="118754" y="3820731"/>
              <a:ext cx="12073245" cy="342611"/>
            </a:xfrm>
            <a:prstGeom prst="rect">
              <a:avLst/>
            </a:prstGeom>
            <a:gradFill>
              <a:gsLst>
                <a:gs pos="0">
                  <a:srgbClr val="1D4380"/>
                </a:gs>
                <a:gs pos="30000">
                  <a:srgbClr val="289FD7"/>
                </a:gs>
                <a:gs pos="100000">
                  <a:srgbClr val="FFB900"/>
                </a:gs>
                <a:gs pos="78000">
                  <a:srgbClr val="BDCD2C"/>
                </a:gs>
                <a:gs pos="57000">
                  <a:srgbClr val="80B940"/>
                </a:gs>
              </a:gsLst>
              <a:lin ang="0" scaled="1"/>
            </a:gradFill>
            <a:ln>
              <a:noFill/>
            </a:ln>
            <a:effectLst>
              <a:innerShdw blurRad="1905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srgbClr val="FFFFFF"/>
                </a:solidFill>
              </a:endParaRPr>
            </a:p>
          </p:txBody>
        </p:sp>
        <p:sp>
          <p:nvSpPr>
            <p:cNvPr id="56" name="Rectangle 55"/>
            <p:cNvSpPr/>
            <p:nvPr/>
          </p:nvSpPr>
          <p:spPr>
            <a:xfrm>
              <a:off x="236745" y="3838268"/>
              <a:ext cx="570670" cy="328039"/>
            </a:xfrm>
            <a:prstGeom prst="rect">
              <a:avLst/>
            </a:prstGeom>
          </p:spPr>
          <p:txBody>
            <a:bodyPr wrap="none" lIns="0" tIns="0" rIns="0" bIns="0">
              <a:spAutoFit/>
            </a:bodyPr>
            <a:lstStyle/>
            <a:p>
              <a:pPr algn="ctr" defTabSz="913998">
                <a:lnSpc>
                  <a:spcPct val="110000"/>
                </a:lnSpc>
                <a:spcBef>
                  <a:spcPct val="20000"/>
                </a:spcBef>
                <a:buSzPct val="90000"/>
              </a:pPr>
              <a:r>
                <a:rPr lang="en-US" sz="1938" b="1">
                  <a:solidFill>
                    <a:srgbClr val="FFFFFF">
                      <a:alpha val="61000"/>
                    </a:srgbClr>
                  </a:solidFill>
                  <a:effectLst>
                    <a:outerShdw blurRad="63500" sx="102000" sy="102000" algn="ctr" rotWithShape="0">
                      <a:prstClr val="black">
                        <a:alpha val="40000"/>
                      </a:prstClr>
                    </a:outerShdw>
                  </a:effectLst>
                </a:rPr>
                <a:t>1989</a:t>
              </a:r>
            </a:p>
          </p:txBody>
        </p:sp>
        <p:sp>
          <p:nvSpPr>
            <p:cNvPr id="57" name="Rectangle 56"/>
            <p:cNvSpPr/>
            <p:nvPr/>
          </p:nvSpPr>
          <p:spPr>
            <a:xfrm>
              <a:off x="1169065" y="3838268"/>
              <a:ext cx="570670" cy="328039"/>
            </a:xfrm>
            <a:prstGeom prst="rect">
              <a:avLst/>
            </a:prstGeom>
          </p:spPr>
          <p:txBody>
            <a:bodyPr wrap="none" lIns="0" tIns="0" rIns="0" bIns="0">
              <a:spAutoFit/>
            </a:bodyPr>
            <a:lstStyle/>
            <a:p>
              <a:pPr algn="ctr" defTabSz="913998">
                <a:lnSpc>
                  <a:spcPct val="110000"/>
                </a:lnSpc>
                <a:spcBef>
                  <a:spcPct val="20000"/>
                </a:spcBef>
                <a:buSzPct val="90000"/>
              </a:pPr>
              <a:r>
                <a:rPr lang="en-US" sz="1938" b="1">
                  <a:solidFill>
                    <a:srgbClr val="FFFFFF">
                      <a:alpha val="61000"/>
                    </a:srgbClr>
                  </a:solidFill>
                  <a:effectLst>
                    <a:outerShdw blurRad="63500" sx="102000" sy="102000" algn="ctr" rotWithShape="0">
                      <a:prstClr val="black">
                        <a:alpha val="40000"/>
                      </a:prstClr>
                    </a:outerShdw>
                  </a:effectLst>
                </a:rPr>
                <a:t>1995</a:t>
              </a:r>
            </a:p>
          </p:txBody>
        </p:sp>
        <p:sp>
          <p:nvSpPr>
            <p:cNvPr id="59" name="Rectangle 58"/>
            <p:cNvSpPr/>
            <p:nvPr/>
          </p:nvSpPr>
          <p:spPr>
            <a:xfrm>
              <a:off x="2903073" y="3838268"/>
              <a:ext cx="570670" cy="328039"/>
            </a:xfrm>
            <a:prstGeom prst="rect">
              <a:avLst/>
            </a:prstGeom>
          </p:spPr>
          <p:txBody>
            <a:bodyPr wrap="none" lIns="0" tIns="0" rIns="0" bIns="0">
              <a:spAutoFit/>
            </a:bodyPr>
            <a:lstStyle/>
            <a:p>
              <a:pPr algn="ctr" defTabSz="913998">
                <a:lnSpc>
                  <a:spcPct val="110000"/>
                </a:lnSpc>
                <a:spcBef>
                  <a:spcPct val="20000"/>
                </a:spcBef>
                <a:buSzPct val="90000"/>
              </a:pPr>
              <a:r>
                <a:rPr lang="en-US" sz="1938" b="1">
                  <a:solidFill>
                    <a:srgbClr val="FFFFFF">
                      <a:alpha val="61000"/>
                    </a:srgbClr>
                  </a:solidFill>
                  <a:effectLst>
                    <a:outerShdw blurRad="63500" sx="102000" sy="102000" algn="ctr" rotWithShape="0">
                      <a:prstClr val="black">
                        <a:alpha val="40000"/>
                      </a:prstClr>
                    </a:outerShdw>
                  </a:effectLst>
                </a:rPr>
                <a:t>2000</a:t>
              </a:r>
            </a:p>
          </p:txBody>
        </p:sp>
        <p:sp>
          <p:nvSpPr>
            <p:cNvPr id="60" name="Rectangle 59"/>
            <p:cNvSpPr/>
            <p:nvPr/>
          </p:nvSpPr>
          <p:spPr>
            <a:xfrm>
              <a:off x="4790317" y="3838268"/>
              <a:ext cx="570670" cy="328039"/>
            </a:xfrm>
            <a:prstGeom prst="rect">
              <a:avLst/>
            </a:prstGeom>
          </p:spPr>
          <p:txBody>
            <a:bodyPr wrap="none" lIns="0" tIns="0" rIns="0" bIns="0">
              <a:spAutoFit/>
            </a:bodyPr>
            <a:lstStyle/>
            <a:p>
              <a:pPr algn="ctr" defTabSz="913998">
                <a:lnSpc>
                  <a:spcPct val="110000"/>
                </a:lnSpc>
                <a:spcBef>
                  <a:spcPct val="20000"/>
                </a:spcBef>
                <a:buSzPct val="90000"/>
              </a:pPr>
              <a:r>
                <a:rPr lang="en-US" sz="1938" b="1">
                  <a:solidFill>
                    <a:srgbClr val="FFFFFF">
                      <a:alpha val="61000"/>
                    </a:srgbClr>
                  </a:solidFill>
                  <a:effectLst>
                    <a:outerShdw blurRad="63500" sx="102000" sy="102000" algn="ctr" rotWithShape="0">
                      <a:srgbClr val="70AD47">
                        <a:lumMod val="50000"/>
                        <a:alpha val="40000"/>
                      </a:srgbClr>
                    </a:outerShdw>
                  </a:effectLst>
                </a:rPr>
                <a:t>2005</a:t>
              </a:r>
            </a:p>
          </p:txBody>
        </p:sp>
        <p:sp>
          <p:nvSpPr>
            <p:cNvPr id="61" name="Rectangle 60"/>
            <p:cNvSpPr/>
            <p:nvPr/>
          </p:nvSpPr>
          <p:spPr>
            <a:xfrm>
              <a:off x="6602785" y="3838268"/>
              <a:ext cx="570670" cy="328039"/>
            </a:xfrm>
            <a:prstGeom prst="rect">
              <a:avLst/>
            </a:prstGeom>
          </p:spPr>
          <p:txBody>
            <a:bodyPr wrap="none" lIns="0" tIns="0" rIns="0" bIns="0">
              <a:spAutoFit/>
            </a:bodyPr>
            <a:lstStyle/>
            <a:p>
              <a:pPr algn="ctr" defTabSz="913998">
                <a:lnSpc>
                  <a:spcPct val="110000"/>
                </a:lnSpc>
                <a:spcBef>
                  <a:spcPct val="20000"/>
                </a:spcBef>
                <a:buSzPct val="90000"/>
              </a:pPr>
              <a:r>
                <a:rPr lang="en-US" sz="1938" b="1">
                  <a:solidFill>
                    <a:srgbClr val="FFFFFF">
                      <a:alpha val="61000"/>
                    </a:srgbClr>
                  </a:solidFill>
                  <a:effectLst>
                    <a:outerShdw blurRad="63500" sx="102000" sy="102000" algn="ctr" rotWithShape="0">
                      <a:srgbClr val="ED7D31">
                        <a:lumMod val="75000"/>
                        <a:alpha val="40000"/>
                      </a:srgbClr>
                    </a:outerShdw>
                  </a:effectLst>
                </a:rPr>
                <a:t>2010</a:t>
              </a:r>
            </a:p>
          </p:txBody>
        </p:sp>
      </p:grpSp>
    </p:spTree>
    <p:extLst>
      <p:ext uri="{BB962C8B-B14F-4D97-AF65-F5344CB8AC3E}">
        <p14:creationId xmlns:p14="http://schemas.microsoft.com/office/powerpoint/2010/main" val="134202104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Azure Subscription Overview</a:t>
            </a:r>
          </a:p>
        </p:txBody>
      </p:sp>
    </p:spTree>
    <p:extLst>
      <p:ext uri="{BB962C8B-B14F-4D97-AF65-F5344CB8AC3E}">
        <p14:creationId xmlns:p14="http://schemas.microsoft.com/office/powerpoint/2010/main" val="95443156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1604" y="3251053"/>
            <a:ext cx="269626" cy="461665"/>
          </a:xfrm>
          <a:prstGeom prst="rect">
            <a:avLst/>
          </a:prstGeom>
        </p:spPr>
        <p:txBody>
          <a:bodyPr wrap="none">
            <a:spAutoFit/>
          </a:bodyPr>
          <a:lstStyle/>
          <a:p>
            <a:r>
              <a:rPr lang="en-US" sz="2400"/>
              <a:t> </a:t>
            </a:r>
          </a:p>
        </p:txBody>
      </p:sp>
      <p:sp>
        <p:nvSpPr>
          <p:cNvPr id="3" name="Rectangle 2"/>
          <p:cNvSpPr/>
          <p:nvPr/>
        </p:nvSpPr>
        <p:spPr>
          <a:xfrm>
            <a:off x="6051604" y="3251053"/>
            <a:ext cx="269626" cy="461665"/>
          </a:xfrm>
          <a:prstGeom prst="rect">
            <a:avLst/>
          </a:prstGeom>
        </p:spPr>
        <p:txBody>
          <a:bodyPr wrap="none">
            <a:spAutoFit/>
          </a:bodyPr>
          <a:lstStyle/>
          <a:p>
            <a:r>
              <a:rPr lang="en-US" sz="2400"/>
              <a:t> </a:t>
            </a:r>
          </a:p>
        </p:txBody>
      </p:sp>
      <p:sp>
        <p:nvSpPr>
          <p:cNvPr id="4" name="Rectangle 3"/>
          <p:cNvSpPr/>
          <p:nvPr/>
        </p:nvSpPr>
        <p:spPr>
          <a:xfrm>
            <a:off x="6051604" y="3251053"/>
            <a:ext cx="269626" cy="461665"/>
          </a:xfrm>
          <a:prstGeom prst="rect">
            <a:avLst/>
          </a:prstGeom>
        </p:spPr>
        <p:txBody>
          <a:bodyPr wrap="none">
            <a:spAutoFit/>
          </a:bodyPr>
          <a:lstStyle/>
          <a:p>
            <a:r>
              <a:rPr lang="en-US" sz="2400"/>
              <a:t> </a:t>
            </a:r>
          </a:p>
        </p:txBody>
      </p:sp>
      <p:sp>
        <p:nvSpPr>
          <p:cNvPr id="5" name="Rectangle 4"/>
          <p:cNvSpPr/>
          <p:nvPr/>
        </p:nvSpPr>
        <p:spPr>
          <a:xfrm>
            <a:off x="6051604" y="3251053"/>
            <a:ext cx="269626" cy="461665"/>
          </a:xfrm>
          <a:prstGeom prst="rect">
            <a:avLst/>
          </a:prstGeom>
        </p:spPr>
        <p:txBody>
          <a:bodyPr wrap="none">
            <a:spAutoFit/>
          </a:bodyPr>
          <a:lstStyle/>
          <a:p>
            <a:r>
              <a:rPr lang="en-US" sz="2400"/>
              <a:t> </a:t>
            </a:r>
          </a:p>
        </p:txBody>
      </p:sp>
      <p:pic>
        <p:nvPicPr>
          <p:cNvPr id="8" name="Picture 7"/>
          <p:cNvPicPr>
            <a:picLocks noChangeAspect="1"/>
          </p:cNvPicPr>
          <p:nvPr/>
        </p:nvPicPr>
        <p:blipFill>
          <a:blip r:embed="rId3"/>
          <a:stretch>
            <a:fillRect/>
          </a:stretch>
        </p:blipFill>
        <p:spPr>
          <a:xfrm>
            <a:off x="613189" y="347796"/>
            <a:ext cx="10876830" cy="6216298"/>
          </a:xfrm>
          <a:prstGeom prst="rect">
            <a:avLst/>
          </a:prstGeom>
        </p:spPr>
      </p:pic>
      <p:sp>
        <p:nvSpPr>
          <p:cNvPr id="9" name="TextBox 8"/>
          <p:cNvSpPr txBox="1"/>
          <p:nvPr/>
        </p:nvSpPr>
        <p:spPr>
          <a:xfrm>
            <a:off x="582233" y="352692"/>
            <a:ext cx="8330845" cy="1058735"/>
          </a:xfrm>
          <a:prstGeom prst="rect">
            <a:avLst/>
          </a:prstGeom>
          <a:noFill/>
        </p:spPr>
        <p:txBody>
          <a:bodyPr wrap="square" lIns="243830" tIns="195064" rIns="243830" bIns="195064" rtlCol="0">
            <a:spAutoFit/>
          </a:bodyPr>
          <a:lstStyle/>
          <a:p>
            <a:pPr>
              <a:lnSpc>
                <a:spcPct val="90000"/>
              </a:lnSpc>
              <a:spcAft>
                <a:spcPts val="800"/>
              </a:spcAft>
            </a:pPr>
            <a:r>
              <a:rPr lang="en-US" sz="4800">
                <a:gradFill>
                  <a:gsLst>
                    <a:gs pos="2917">
                      <a:schemeClr val="tx1"/>
                    </a:gs>
                    <a:gs pos="30000">
                      <a:schemeClr val="tx1"/>
                    </a:gs>
                  </a:gsLst>
                  <a:lin ang="5400000" scaled="0"/>
                </a:gradFill>
                <a:latin typeface="+mj-lt"/>
              </a:rPr>
              <a:t>Subscription Principles</a:t>
            </a:r>
          </a:p>
        </p:txBody>
      </p:sp>
    </p:spTree>
    <p:extLst>
      <p:ext uri="{BB962C8B-B14F-4D97-AF65-F5344CB8AC3E}">
        <p14:creationId xmlns:p14="http://schemas.microsoft.com/office/powerpoint/2010/main" val="96543660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1604" y="3251053"/>
            <a:ext cx="269626" cy="461665"/>
          </a:xfrm>
          <a:prstGeom prst="rect">
            <a:avLst/>
          </a:prstGeom>
        </p:spPr>
        <p:txBody>
          <a:bodyPr wrap="none">
            <a:spAutoFit/>
          </a:bodyPr>
          <a:lstStyle/>
          <a:p>
            <a:r>
              <a:rPr lang="en-US" sz="2400"/>
              <a:t> </a:t>
            </a:r>
          </a:p>
        </p:txBody>
      </p:sp>
      <p:sp>
        <p:nvSpPr>
          <p:cNvPr id="3" name="Rectangle 2"/>
          <p:cNvSpPr/>
          <p:nvPr/>
        </p:nvSpPr>
        <p:spPr>
          <a:xfrm>
            <a:off x="6051604" y="3251053"/>
            <a:ext cx="269626" cy="461665"/>
          </a:xfrm>
          <a:prstGeom prst="rect">
            <a:avLst/>
          </a:prstGeom>
        </p:spPr>
        <p:txBody>
          <a:bodyPr wrap="none">
            <a:spAutoFit/>
          </a:bodyPr>
          <a:lstStyle/>
          <a:p>
            <a:r>
              <a:rPr lang="en-US" sz="2400"/>
              <a:t> </a:t>
            </a:r>
          </a:p>
        </p:txBody>
      </p:sp>
      <p:sp>
        <p:nvSpPr>
          <p:cNvPr id="4" name="Rectangle 3"/>
          <p:cNvSpPr/>
          <p:nvPr/>
        </p:nvSpPr>
        <p:spPr>
          <a:xfrm>
            <a:off x="6051604" y="3251053"/>
            <a:ext cx="269626" cy="461665"/>
          </a:xfrm>
          <a:prstGeom prst="rect">
            <a:avLst/>
          </a:prstGeom>
        </p:spPr>
        <p:txBody>
          <a:bodyPr wrap="none">
            <a:spAutoFit/>
          </a:bodyPr>
          <a:lstStyle/>
          <a:p>
            <a:r>
              <a:rPr lang="en-US" sz="2400"/>
              <a:t> </a:t>
            </a:r>
          </a:p>
        </p:txBody>
      </p:sp>
      <p:sp>
        <p:nvSpPr>
          <p:cNvPr id="5" name="Rectangle 4"/>
          <p:cNvSpPr/>
          <p:nvPr/>
        </p:nvSpPr>
        <p:spPr>
          <a:xfrm>
            <a:off x="6051604" y="3251053"/>
            <a:ext cx="269626" cy="461665"/>
          </a:xfrm>
          <a:prstGeom prst="rect">
            <a:avLst/>
          </a:prstGeom>
        </p:spPr>
        <p:txBody>
          <a:bodyPr wrap="none">
            <a:spAutoFit/>
          </a:bodyPr>
          <a:lstStyle/>
          <a:p>
            <a:r>
              <a:rPr lang="en-US" sz="2400"/>
              <a:t> </a:t>
            </a:r>
          </a:p>
        </p:txBody>
      </p:sp>
      <p:sp>
        <p:nvSpPr>
          <p:cNvPr id="11" name="Title 2"/>
          <p:cNvSpPr>
            <a:spLocks noGrp="1"/>
          </p:cNvSpPr>
          <p:nvPr>
            <p:ph type="title"/>
          </p:nvPr>
        </p:nvSpPr>
        <p:spPr>
          <a:xfrm>
            <a:off x="274639" y="295274"/>
            <a:ext cx="11889564" cy="849463"/>
          </a:xfrm>
        </p:spPr>
        <p:txBody>
          <a:bodyPr/>
          <a:lstStyle/>
          <a:p>
            <a:r>
              <a:rPr lang="en-US" sz="4800">
                <a:gradFill>
                  <a:gsLst>
                    <a:gs pos="2917">
                      <a:schemeClr val="tx1"/>
                    </a:gs>
                    <a:gs pos="30000">
                      <a:schemeClr val="tx1"/>
                    </a:gs>
                  </a:gsLst>
                  <a:lin ang="5400000" scaled="0"/>
                </a:gradFill>
              </a:rPr>
              <a:t>Correlating Azure Products and Regions</a:t>
            </a:r>
          </a:p>
        </p:txBody>
      </p:sp>
      <p:pic>
        <p:nvPicPr>
          <p:cNvPr id="13" name="Picture 12"/>
          <p:cNvPicPr/>
          <p:nvPr/>
        </p:nvPicPr>
        <p:blipFill>
          <a:blip r:embed="rId3"/>
          <a:stretch>
            <a:fillRect/>
          </a:stretch>
        </p:blipFill>
        <p:spPr>
          <a:xfrm>
            <a:off x="5392784" y="1470024"/>
            <a:ext cx="6797613" cy="4997967"/>
          </a:xfrm>
          <a:prstGeom prst="rect">
            <a:avLst/>
          </a:prstGeom>
        </p:spPr>
      </p:pic>
      <p:sp>
        <p:nvSpPr>
          <p:cNvPr id="15" name="Text Placeholder 1"/>
          <p:cNvSpPr txBox="1">
            <a:spLocks/>
          </p:cNvSpPr>
          <p:nvPr/>
        </p:nvSpPr>
        <p:spPr>
          <a:xfrm>
            <a:off x="274638" y="1439862"/>
            <a:ext cx="5118146" cy="5478423"/>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20000"/>
              </a:spcBef>
              <a:spcAft>
                <a:spcPts val="0"/>
              </a:spcAft>
              <a:buClr>
                <a:srgbClr val="FFFFFF"/>
              </a:buClr>
              <a:buSzPct val="90000"/>
              <a:buFont typeface="Wingdings" panose="05000000000000000000" pitchFamily="2" charset="2"/>
              <a:buNone/>
              <a:tabLst/>
              <a:defRPr/>
            </a:pPr>
            <a:r>
              <a:rPr kumimoji="0" lang="en-US" sz="3600" b="0" i="0" u="none" strike="noStrike" kern="1200" cap="none" spc="0" normalizeH="0" baseline="0" noProof="0">
                <a:ln>
                  <a:noFill/>
                </a:ln>
                <a:solidFill>
                  <a:schemeClr val="tx1"/>
                </a:solidFill>
                <a:effectLst/>
                <a:uLnTx/>
                <a:uFillTx/>
                <a:latin typeface="Segoe UI Light"/>
                <a:ea typeface="+mn-ea"/>
                <a:cs typeface="+mn-cs"/>
              </a:rPr>
              <a:t>Features and Regions</a:t>
            </a:r>
          </a:p>
          <a:p>
            <a:pPr marL="584200" marR="0" lvl="1" indent="-241300" algn="l" defTabSz="932742" rtl="0" eaLnBrk="1" fontAlgn="auto" latinLnBrk="0" hangingPunct="1">
              <a:lnSpc>
                <a:spcPct val="90000"/>
              </a:lnSpc>
              <a:spcBef>
                <a:spcPct val="20000"/>
              </a:spcBef>
              <a:spcAft>
                <a:spcPts val="0"/>
              </a:spcAft>
              <a:buClr>
                <a:srgbClr val="FFFFFF"/>
              </a:buClr>
              <a:buSzPct val="90000"/>
              <a:buFont typeface="Wingdings" panose="05000000000000000000" pitchFamily="2" charset="2"/>
              <a:buChar char="§"/>
              <a:tabLst/>
              <a:defRPr/>
            </a:pPr>
            <a:r>
              <a:rPr kumimoji="0" lang="en-US" sz="2000" b="0" i="0" u="none" strike="noStrike" kern="1200" cap="none" spc="0" normalizeH="0" baseline="0" noProof="0">
                <a:ln>
                  <a:noFill/>
                </a:ln>
                <a:solidFill>
                  <a:schemeClr val="tx1"/>
                </a:solidFill>
                <a:effectLst/>
                <a:uLnTx/>
                <a:uFillTx/>
                <a:latin typeface="Segoe UI"/>
                <a:ea typeface="+mn-ea"/>
                <a:cs typeface="+mn-cs"/>
              </a:rPr>
              <a:t>Ensure your feature is available in the region you wish to deploy</a:t>
            </a:r>
          </a:p>
          <a:p>
            <a:pPr marL="0" marR="0" lvl="0" indent="0" algn="l" defTabSz="932742" rtl="0" eaLnBrk="1" fontAlgn="auto" latinLnBrk="0" hangingPunct="1">
              <a:lnSpc>
                <a:spcPct val="90000"/>
              </a:lnSpc>
              <a:spcBef>
                <a:spcPct val="20000"/>
              </a:spcBef>
              <a:spcAft>
                <a:spcPts val="0"/>
              </a:spcAft>
              <a:buClr>
                <a:srgbClr val="FFFFFF"/>
              </a:buClr>
              <a:buSzPct val="90000"/>
              <a:buFont typeface="Wingdings" panose="05000000000000000000" pitchFamily="2" charset="2"/>
              <a:buNone/>
              <a:tabLst/>
              <a:defRPr/>
            </a:pPr>
            <a:r>
              <a:rPr kumimoji="0" lang="en-US" sz="3600" b="0" i="0" u="none" strike="noStrike" kern="1200" cap="none" spc="0" normalizeH="0" baseline="0" noProof="0">
                <a:ln>
                  <a:noFill/>
                </a:ln>
                <a:solidFill>
                  <a:schemeClr val="tx1"/>
                </a:solidFill>
                <a:effectLst/>
                <a:uLnTx/>
                <a:uFillTx/>
                <a:latin typeface="Segoe UI Light"/>
                <a:ea typeface="+mn-ea"/>
                <a:cs typeface="+mn-cs"/>
              </a:rPr>
              <a:t>Preview and General Availability (GA)</a:t>
            </a:r>
          </a:p>
          <a:p>
            <a:pPr marL="584200" marR="0" lvl="1" indent="-241300" algn="l" defTabSz="932742" rtl="0" eaLnBrk="1" fontAlgn="auto" latinLnBrk="0" hangingPunct="1">
              <a:lnSpc>
                <a:spcPct val="90000"/>
              </a:lnSpc>
              <a:spcBef>
                <a:spcPct val="20000"/>
              </a:spcBef>
              <a:spcAft>
                <a:spcPts val="0"/>
              </a:spcAft>
              <a:buClr>
                <a:srgbClr val="FFFFFF"/>
              </a:buClr>
              <a:buSzPct val="90000"/>
              <a:buFont typeface="Wingdings" panose="05000000000000000000" pitchFamily="2" charset="2"/>
              <a:buChar char="§"/>
              <a:tabLst/>
              <a:defRPr/>
            </a:pPr>
            <a:r>
              <a:rPr kumimoji="0" lang="en-US" sz="2000" b="0" i="0" u="none" strike="noStrike" kern="1200" cap="none" spc="0" normalizeH="0" baseline="0" noProof="0">
                <a:ln>
                  <a:noFill/>
                </a:ln>
                <a:solidFill>
                  <a:schemeClr val="tx1"/>
                </a:solidFill>
                <a:effectLst/>
                <a:uLnTx/>
                <a:uFillTx/>
                <a:latin typeface="Segoe UI"/>
                <a:ea typeface="+mn-ea"/>
                <a:cs typeface="+mn-cs"/>
              </a:rPr>
              <a:t>Understand differences in support, costs and available geographies</a:t>
            </a:r>
          </a:p>
          <a:p>
            <a:pPr marL="0" marR="0" lvl="0" indent="0" algn="l" defTabSz="932742" rtl="0" eaLnBrk="1" fontAlgn="auto" latinLnBrk="0" hangingPunct="1">
              <a:lnSpc>
                <a:spcPct val="90000"/>
              </a:lnSpc>
              <a:spcBef>
                <a:spcPct val="20000"/>
              </a:spcBef>
              <a:spcAft>
                <a:spcPts val="0"/>
              </a:spcAft>
              <a:buClr>
                <a:srgbClr val="FFFFFF"/>
              </a:buClr>
              <a:buSzPct val="90000"/>
              <a:buFont typeface="Wingdings" panose="05000000000000000000" pitchFamily="2" charset="2"/>
              <a:buNone/>
              <a:tabLst/>
              <a:defRPr/>
            </a:pPr>
            <a:r>
              <a:rPr kumimoji="0" lang="en-US" sz="3600" b="0" i="0" u="none" strike="noStrike" kern="1200" cap="none" spc="0" normalizeH="0" baseline="0" noProof="0">
                <a:ln>
                  <a:noFill/>
                </a:ln>
                <a:solidFill>
                  <a:schemeClr val="tx1"/>
                </a:solidFill>
                <a:effectLst/>
                <a:uLnTx/>
                <a:uFillTx/>
                <a:latin typeface="Segoe UI Light"/>
                <a:ea typeface="+mn-ea"/>
                <a:cs typeface="+mn-cs"/>
              </a:rPr>
              <a:t>Special Regions</a:t>
            </a:r>
          </a:p>
          <a:p>
            <a:pPr marL="584200" marR="0" lvl="1" indent="-241300" algn="l" defTabSz="932742" rtl="0" eaLnBrk="1" fontAlgn="auto" latinLnBrk="0" hangingPunct="1">
              <a:lnSpc>
                <a:spcPct val="90000"/>
              </a:lnSpc>
              <a:spcBef>
                <a:spcPct val="20000"/>
              </a:spcBef>
              <a:spcAft>
                <a:spcPts val="0"/>
              </a:spcAft>
              <a:buClr>
                <a:srgbClr val="FFFFFF"/>
              </a:buClr>
              <a:buSzPct val="90000"/>
              <a:buFont typeface="Wingdings" panose="05000000000000000000" pitchFamily="2" charset="2"/>
              <a:buChar char="§"/>
              <a:tabLst/>
              <a:defRPr/>
            </a:pPr>
            <a:r>
              <a:rPr kumimoji="0" lang="en-US" sz="2000" b="0" i="0" u="none" strike="noStrike" kern="1200" cap="none" spc="0" normalizeH="0" baseline="0" noProof="0">
                <a:ln>
                  <a:noFill/>
                </a:ln>
                <a:solidFill>
                  <a:schemeClr val="tx1"/>
                </a:solidFill>
                <a:effectLst/>
                <a:uLnTx/>
                <a:uFillTx/>
                <a:latin typeface="Segoe UI"/>
                <a:ea typeface="+mn-ea"/>
                <a:cs typeface="+mn-cs"/>
              </a:rPr>
              <a:t>MAG/China</a:t>
            </a:r>
          </a:p>
          <a:p>
            <a:pPr marL="584200" marR="0" lvl="1" indent="-241300" algn="l" defTabSz="932742" rtl="0" eaLnBrk="1" fontAlgn="auto" latinLnBrk="0" hangingPunct="1">
              <a:lnSpc>
                <a:spcPct val="90000"/>
              </a:lnSpc>
              <a:spcBef>
                <a:spcPct val="20000"/>
              </a:spcBef>
              <a:spcAft>
                <a:spcPts val="0"/>
              </a:spcAft>
              <a:buClr>
                <a:srgbClr val="FFFFFF"/>
              </a:buClr>
              <a:buSzPct val="90000"/>
              <a:buFont typeface="Wingdings" panose="05000000000000000000" pitchFamily="2" charset="2"/>
              <a:buChar char="§"/>
              <a:tabLst/>
              <a:defRPr/>
            </a:pPr>
            <a:r>
              <a:rPr kumimoji="0" lang="en-US" sz="2000" b="0" i="0" u="none" strike="noStrike" kern="1200" cap="none" spc="0" normalizeH="0" baseline="0" noProof="0">
                <a:ln>
                  <a:noFill/>
                </a:ln>
                <a:solidFill>
                  <a:schemeClr val="tx1"/>
                </a:solidFill>
                <a:effectLst/>
                <a:uLnTx/>
                <a:uFillTx/>
                <a:latin typeface="Segoe UI"/>
                <a:ea typeface="+mn-ea"/>
                <a:cs typeface="+mn-cs"/>
              </a:rPr>
              <a:t>Full suite of Azure services may not be currently available and have timelines for certification and availability</a:t>
            </a:r>
          </a:p>
          <a:p>
            <a:pPr marL="584200" marR="0" lvl="1" indent="-241300" algn="l" defTabSz="932742" rtl="0" eaLnBrk="1" fontAlgn="auto" latinLnBrk="0" hangingPunct="1">
              <a:lnSpc>
                <a:spcPct val="90000"/>
              </a:lnSpc>
              <a:spcBef>
                <a:spcPct val="20000"/>
              </a:spcBef>
              <a:spcAft>
                <a:spcPts val="0"/>
              </a:spcAft>
              <a:buClr>
                <a:srgbClr val="FFFFFF"/>
              </a:buClr>
              <a:buSzPct val="90000"/>
              <a:buFont typeface="Wingdings" panose="05000000000000000000" pitchFamily="2" charset="2"/>
              <a:buChar char="§"/>
              <a:tabLst/>
              <a:defRPr/>
            </a:pPr>
            <a:endParaRPr kumimoji="0" lang="en-US" sz="2000" b="0" i="0" u="none" strike="noStrike" kern="1200" cap="none" spc="0" normalizeH="0" baseline="0" noProof="0">
              <a:ln>
                <a:noFill/>
              </a:ln>
              <a:solidFill>
                <a:schemeClr val="tx1"/>
              </a:solidFill>
              <a:effectLst/>
              <a:uLnTx/>
              <a:uFillTx/>
              <a:latin typeface="Segoe UI"/>
              <a:ea typeface="+mn-ea"/>
              <a:cs typeface="+mn-cs"/>
            </a:endParaRPr>
          </a:p>
        </p:txBody>
      </p:sp>
    </p:spTree>
    <p:extLst>
      <p:ext uri="{BB962C8B-B14F-4D97-AF65-F5344CB8AC3E}">
        <p14:creationId xmlns:p14="http://schemas.microsoft.com/office/powerpoint/2010/main" val="385801030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66168" y="1516062"/>
            <a:ext cx="11702553" cy="4444294"/>
          </a:xfrm>
        </p:spPr>
        <p:txBody>
          <a:bodyPr/>
          <a:lstStyle/>
          <a:p>
            <a:r>
              <a:rPr lang="en-US" sz="4000"/>
              <a:t>Customer Managed</a:t>
            </a:r>
          </a:p>
          <a:p>
            <a:pPr marL="457200" indent="-457200">
              <a:buFont typeface="Arial" panose="020B0604020202020204" pitchFamily="34" charset="0"/>
              <a:buChar char="•"/>
            </a:pPr>
            <a:r>
              <a:rPr lang="en-US" sz="2400">
                <a:solidFill>
                  <a:schemeClr val="tx1"/>
                </a:solidFill>
              </a:rPr>
              <a:t>When the Azure subscription is provisioned using the customer-owned account models described earlier in this document where the customer organization deploys and manages Azure workloads on their own.</a:t>
            </a:r>
          </a:p>
          <a:p>
            <a:r>
              <a:rPr lang="en-US" sz="4000"/>
              <a:t>Cloud Service Provider (CSP) Managed</a:t>
            </a:r>
          </a:p>
          <a:p>
            <a:pPr marL="457200" indent="-457200">
              <a:buFont typeface="Arial" panose="020B0604020202020204" pitchFamily="34" charset="0"/>
              <a:buChar char="•"/>
            </a:pPr>
            <a:r>
              <a:rPr lang="en-US" sz="2400">
                <a:solidFill>
                  <a:schemeClr val="tx1"/>
                </a:solidFill>
              </a:rPr>
              <a:t>When the Azure subscription is provisioned by Cloud Solution Provider who manages end customer Azure subscriptions</a:t>
            </a:r>
          </a:p>
          <a:p>
            <a:pPr marL="457200" indent="-457200">
              <a:buFont typeface="Arial" panose="020B0604020202020204" pitchFamily="34" charset="0"/>
              <a:buChar char="•"/>
            </a:pPr>
            <a:endParaRPr lang="en-US" sz="2400">
              <a:solidFill>
                <a:schemeClr val="tx1"/>
              </a:solidFill>
            </a:endParaRPr>
          </a:p>
          <a:p>
            <a:r>
              <a:rPr lang="en-US" sz="2400"/>
              <a:t>The focus of this workshop is on </a:t>
            </a:r>
            <a:r>
              <a:rPr lang="en-US" sz="2400" b="1" u="sng"/>
              <a:t>Cloud Service Provider (CSP) </a:t>
            </a:r>
            <a:r>
              <a:rPr lang="en-US" sz="2400"/>
              <a:t>managed subscriptions</a:t>
            </a:r>
          </a:p>
          <a:p>
            <a:pPr marL="457200" indent="-457200">
              <a:buFont typeface="Arial" panose="020B0604020202020204" pitchFamily="34" charset="0"/>
              <a:buChar char="•"/>
            </a:pPr>
            <a:endParaRPr lang="en-US" sz="2400">
              <a:solidFill>
                <a:schemeClr val="tx1"/>
              </a:solidFill>
            </a:endParaRPr>
          </a:p>
        </p:txBody>
      </p:sp>
      <p:sp>
        <p:nvSpPr>
          <p:cNvPr id="3" name="Title 2"/>
          <p:cNvSpPr>
            <a:spLocks noGrp="1"/>
          </p:cNvSpPr>
          <p:nvPr>
            <p:ph type="title"/>
          </p:nvPr>
        </p:nvSpPr>
        <p:spPr/>
        <p:txBody>
          <a:bodyPr/>
          <a:lstStyle/>
          <a:p>
            <a:r>
              <a:rPr lang="en-US" sz="4800"/>
              <a:t>Subscription Consumers</a:t>
            </a:r>
          </a:p>
        </p:txBody>
      </p:sp>
    </p:spTree>
    <p:extLst>
      <p:ext uri="{BB962C8B-B14F-4D97-AF65-F5344CB8AC3E}">
        <p14:creationId xmlns:p14="http://schemas.microsoft.com/office/powerpoint/2010/main" val="374255369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74639" y="295274"/>
            <a:ext cx="11889564" cy="794064"/>
          </a:xfrm>
        </p:spPr>
        <p:txBody>
          <a:bodyPr/>
          <a:lstStyle/>
          <a:p>
            <a:r>
              <a:rPr lang="en-US" sz="4400"/>
              <a:t>Subscriptions per Customer (CSP Managed)</a:t>
            </a:r>
          </a:p>
        </p:txBody>
      </p:sp>
      <p:sp>
        <p:nvSpPr>
          <p:cNvPr id="8" name="Text Placeholder 2"/>
          <p:cNvSpPr txBox="1">
            <a:spLocks/>
          </p:cNvSpPr>
          <p:nvPr/>
        </p:nvSpPr>
        <p:spPr>
          <a:xfrm>
            <a:off x="274639" y="1346066"/>
            <a:ext cx="11786789" cy="1181862"/>
          </a:xfrm>
          <a:prstGeom prst="rect">
            <a:avLst/>
          </a:prstGeom>
        </p:spPr>
        <p:txBody>
          <a:bodyPr/>
          <a:lstStyle>
            <a:lvl1pPr marL="342846" marR="0" indent="-342846" algn="l" defTabSz="932594" rtl="0" eaLnBrk="1" fontAlgn="auto" latinLnBrk="0" hangingPunct="1">
              <a:lnSpc>
                <a:spcPct val="90000"/>
              </a:lnSpc>
              <a:spcBef>
                <a:spcPct val="20000"/>
              </a:spcBef>
              <a:spcAft>
                <a:spcPts val="0"/>
              </a:spcAft>
              <a:buClrTx/>
              <a:buSzPct val="90000"/>
              <a:buFont typeface="Arial" pitchFamily="34" charset="0"/>
              <a:buChar char="•"/>
              <a:tabLst/>
              <a:defRPr sz="4800" kern="1200" spc="0" baseline="0">
                <a:gradFill>
                  <a:gsLst>
                    <a:gs pos="1250">
                      <a:schemeClr val="tx1"/>
                    </a:gs>
                    <a:gs pos="100000">
                      <a:schemeClr val="tx1"/>
                    </a:gs>
                  </a:gsLst>
                  <a:lin ang="5400000" scaled="0"/>
                </a:gradFill>
                <a:latin typeface="+mj-lt"/>
                <a:ea typeface="+mn-ea"/>
                <a:cs typeface="+mn-cs"/>
              </a:defRPr>
            </a:lvl1pPr>
            <a:lvl2pPr marL="615935" marR="0" indent="-273044" algn="l" defTabSz="932594"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n-lt"/>
                <a:ea typeface="+mn-ea"/>
                <a:cs typeface="+mn-cs"/>
              </a:defRPr>
            </a:lvl2pPr>
            <a:lvl3pPr marL="840296" marR="0" indent="-226478" algn="l" defTabSz="932594" rtl="0" eaLnBrk="1" fontAlgn="auto" latinLnBrk="0" hangingPunct="1">
              <a:lnSpc>
                <a:spcPct val="90000"/>
              </a:lnSpc>
              <a:spcBef>
                <a:spcPct val="20000"/>
              </a:spcBef>
              <a:spcAft>
                <a:spcPts val="0"/>
              </a:spcAft>
              <a:buClrTx/>
              <a:buSzPct val="90000"/>
              <a:buFont typeface="Arial" pitchFamily="34" charset="0"/>
              <a:buChar char="•"/>
              <a:tabLst/>
              <a:defRPr sz="2667" kern="1200" spc="0" baseline="0">
                <a:gradFill>
                  <a:gsLst>
                    <a:gs pos="1250">
                      <a:schemeClr val="tx1"/>
                    </a:gs>
                    <a:gs pos="100000">
                      <a:schemeClr val="tx1"/>
                    </a:gs>
                  </a:gsLst>
                  <a:lin ang="5400000" scaled="0"/>
                </a:gradFill>
                <a:latin typeface="+mn-lt"/>
                <a:ea typeface="+mn-ea"/>
                <a:cs typeface="+mn-cs"/>
              </a:defRPr>
            </a:lvl3pPr>
            <a:lvl4pPr marL="1064657" marR="0" indent="-226478" algn="l" defTabSz="93259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4pPr>
            <a:lvl5pPr marL="1219170" marR="0" indent="-226478" algn="l" defTabSz="93259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5pPr>
            <a:lvl6pPr marL="2564633" indent="-233149" algn="l" defTabSz="93259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932" indent="-233149" algn="l" defTabSz="93259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229" indent="-233149" algn="l" defTabSz="93259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528" indent="-233149" algn="l" defTabSz="93259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a:t>One or more subscription per specific customer where a separate service deployment for a given customer may be assigned a dedicated subscription. </a:t>
            </a:r>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2636044" y="2582862"/>
            <a:ext cx="7666673" cy="3589337"/>
          </a:xfrm>
          <a:prstGeom prst="rect">
            <a:avLst/>
          </a:prstGeom>
          <a:noFill/>
          <a:ln>
            <a:noFill/>
          </a:ln>
        </p:spPr>
      </p:pic>
    </p:spTree>
    <p:extLst>
      <p:ext uri="{BB962C8B-B14F-4D97-AF65-F5344CB8AC3E}">
        <p14:creationId xmlns:p14="http://schemas.microsoft.com/office/powerpoint/2010/main" val="343243420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6168" y="1212851"/>
            <a:ext cx="11702553" cy="4148828"/>
          </a:xfrm>
        </p:spPr>
        <p:txBody>
          <a:bodyPr/>
          <a:lstStyle/>
          <a:p>
            <a:pPr marL="0" indent="0">
              <a:buNone/>
            </a:pPr>
            <a:r>
              <a:rPr lang="en-US" sz="4000"/>
              <a:t>Understanding how customers are approaching Azure today may influence how Service Providers connect their customers</a:t>
            </a:r>
          </a:p>
          <a:p>
            <a:pPr marL="0" indent="0">
              <a:buNone/>
            </a:pPr>
            <a:r>
              <a:rPr lang="en-US" sz="4000"/>
              <a:t>Customer-Managed Models:</a:t>
            </a:r>
          </a:p>
          <a:p>
            <a:r>
              <a:rPr lang="en-US" sz="3200">
                <a:solidFill>
                  <a:schemeClr val="tx1"/>
                </a:solidFill>
              </a:rPr>
              <a:t>Per Department</a:t>
            </a:r>
          </a:p>
          <a:p>
            <a:r>
              <a:rPr lang="en-US" sz="3200">
                <a:solidFill>
                  <a:schemeClr val="tx1"/>
                </a:solidFill>
              </a:rPr>
              <a:t>Per Environment</a:t>
            </a:r>
          </a:p>
          <a:p>
            <a:r>
              <a:rPr lang="en-US" sz="3200">
                <a:solidFill>
                  <a:schemeClr val="tx1"/>
                </a:solidFill>
              </a:rPr>
              <a:t>Per Application</a:t>
            </a:r>
          </a:p>
        </p:txBody>
      </p:sp>
      <p:sp>
        <p:nvSpPr>
          <p:cNvPr id="5" name="Title 4"/>
          <p:cNvSpPr>
            <a:spLocks noGrp="1"/>
          </p:cNvSpPr>
          <p:nvPr>
            <p:ph type="title"/>
          </p:nvPr>
        </p:nvSpPr>
        <p:spPr/>
        <p:txBody>
          <a:bodyPr/>
          <a:lstStyle/>
          <a:p>
            <a:r>
              <a:rPr lang="en-US"/>
              <a:t>CSP Managed Subscriptions </a:t>
            </a:r>
          </a:p>
        </p:txBody>
      </p:sp>
    </p:spTree>
    <p:extLst>
      <p:ext uri="{BB962C8B-B14F-4D97-AF65-F5344CB8AC3E}">
        <p14:creationId xmlns:p14="http://schemas.microsoft.com/office/powerpoint/2010/main" val="400231255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a:t>Agenda</a:t>
            </a:r>
          </a:p>
        </p:txBody>
      </p:sp>
      <p:sp>
        <p:nvSpPr>
          <p:cNvPr id="6" name="Text Placeholder 5"/>
          <p:cNvSpPr>
            <a:spLocks noGrp="1"/>
          </p:cNvSpPr>
          <p:nvPr>
            <p:ph type="body" sz="quarter" idx="13"/>
          </p:nvPr>
        </p:nvSpPr>
        <p:spPr>
          <a:xfrm>
            <a:off x="457085" y="1545715"/>
            <a:ext cx="11223330" cy="3828740"/>
          </a:xfrm>
        </p:spPr>
        <p:txBody>
          <a:bodyPr/>
          <a:lstStyle/>
          <a:p>
            <a:pPr marL="0" indent="0">
              <a:buNone/>
            </a:pPr>
            <a:r>
              <a:rPr lang="en-US" sz="3600">
                <a:solidFill>
                  <a:schemeClr val="tx2"/>
                </a:solidFill>
                <a:latin typeface="+mj-lt"/>
              </a:rPr>
              <a:t>Hybrid Azure Foundational</a:t>
            </a:r>
          </a:p>
          <a:p>
            <a:pPr marL="844589" lvl="1" indent="-571500"/>
            <a:r>
              <a:rPr lang="en-US" sz="2000">
                <a:latin typeface="+mj-lt"/>
              </a:rPr>
              <a:t>Azure Reference Architecture Overview</a:t>
            </a:r>
          </a:p>
          <a:p>
            <a:pPr marL="844589" lvl="1" indent="-571500"/>
            <a:r>
              <a:rPr lang="en-US" sz="2000">
                <a:latin typeface="+mj-lt"/>
              </a:rPr>
              <a:t>Azure Reference Architecture API Models</a:t>
            </a:r>
          </a:p>
          <a:p>
            <a:pPr marL="844589" lvl="1" indent="-571500"/>
            <a:r>
              <a:rPr lang="en-US" sz="2000">
                <a:latin typeface="+mj-lt"/>
              </a:rPr>
              <a:t>Azure Hybrid Identity and Admin On Behalf Of (AOBO)</a:t>
            </a:r>
          </a:p>
          <a:p>
            <a:pPr marL="844589" lvl="1" indent="-571500"/>
            <a:r>
              <a:rPr lang="en-US" sz="2000">
                <a:latin typeface="+mj-lt"/>
              </a:rPr>
              <a:t>Azure Hybrid Networking </a:t>
            </a:r>
          </a:p>
          <a:p>
            <a:pPr marL="0" indent="0">
              <a:buNone/>
            </a:pPr>
            <a:r>
              <a:rPr lang="en-US" sz="3600">
                <a:solidFill>
                  <a:schemeClr val="tx2"/>
                </a:solidFill>
                <a:latin typeface="+mj-lt"/>
              </a:rPr>
              <a:t>Azure Resource Manager</a:t>
            </a:r>
          </a:p>
          <a:p>
            <a:pPr marL="844589" lvl="1" indent="-571500"/>
            <a:r>
              <a:rPr lang="en-US" sz="2000">
                <a:latin typeface="+mj-lt"/>
              </a:rPr>
              <a:t>Azure Resource Manager Templates</a:t>
            </a:r>
          </a:p>
          <a:p>
            <a:pPr marL="844589" lvl="1" indent="-571500"/>
            <a:r>
              <a:rPr lang="en-US" sz="2000">
                <a:latin typeface="+mj-lt"/>
              </a:rPr>
              <a:t>Provisioning Resources</a:t>
            </a:r>
          </a:p>
        </p:txBody>
      </p:sp>
      <p:pic>
        <p:nvPicPr>
          <p:cNvPr id="8" name="Picture 7"/>
          <p:cNvPicPr>
            <a:picLocks noChangeAspect="1"/>
          </p:cNvPicPr>
          <p:nvPr/>
        </p:nvPicPr>
        <p:blipFill>
          <a:blip r:embed="rId2"/>
          <a:stretch>
            <a:fillRect/>
          </a:stretch>
        </p:blipFill>
        <p:spPr>
          <a:xfrm>
            <a:off x="6979444" y="841259"/>
            <a:ext cx="5230776" cy="5230776"/>
          </a:xfrm>
          <a:prstGeom prst="rect">
            <a:avLst/>
          </a:prstGeom>
        </p:spPr>
      </p:pic>
    </p:spTree>
    <p:extLst>
      <p:ext uri="{BB962C8B-B14F-4D97-AF65-F5344CB8AC3E}">
        <p14:creationId xmlns:p14="http://schemas.microsoft.com/office/powerpoint/2010/main" val="3137656188"/>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38597" y="209867"/>
            <a:ext cx="15087600" cy="794064"/>
          </a:xfrm>
        </p:spPr>
        <p:txBody>
          <a:bodyPr/>
          <a:lstStyle/>
          <a:p>
            <a:r>
              <a:rPr lang="en-US" sz="4400"/>
              <a:t>Subscription per Department (Customer Managed)</a:t>
            </a:r>
          </a:p>
        </p:txBody>
      </p:sp>
      <p:sp>
        <p:nvSpPr>
          <p:cNvPr id="5" name="Text Placeholder 2"/>
          <p:cNvSpPr txBox="1">
            <a:spLocks/>
          </p:cNvSpPr>
          <p:nvPr/>
        </p:nvSpPr>
        <p:spPr>
          <a:xfrm>
            <a:off x="37945" y="1211262"/>
            <a:ext cx="12404087" cy="1464954"/>
          </a:xfrm>
          <a:prstGeom prst="rect">
            <a:avLst/>
          </a:prstGeom>
        </p:spPr>
        <p:txBody>
          <a:bodyPr/>
          <a:lstStyle>
            <a:lvl1pPr marL="257141" marR="0" indent="-257141" algn="l" defTabSz="699463"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461963" marR="0" indent="-204788" algn="l" defTabSz="6994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630238"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798513"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914400"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2933"/>
              <a:t>Each department contains different types of environments (e.g. Prod, Non-Prod). Virtual Networks will wrap the different environments for traffic separation. Subnets will be created within each environment to establish required security isolation zones between applications. </a:t>
            </a:r>
          </a:p>
        </p:txBody>
      </p:sp>
      <p:graphicFrame>
        <p:nvGraphicFramePr>
          <p:cNvPr id="7" name="Diagram 6"/>
          <p:cNvGraphicFramePr/>
          <p:nvPr>
            <p:extLst/>
          </p:nvPr>
        </p:nvGraphicFramePr>
        <p:xfrm>
          <a:off x="233993" y="1973901"/>
          <a:ext cx="4764303" cy="5801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Object 7"/>
          <p:cNvGraphicFramePr>
            <a:graphicFrameLocks noChangeAspect="1"/>
          </p:cNvGraphicFramePr>
          <p:nvPr>
            <p:extLst/>
          </p:nvPr>
        </p:nvGraphicFramePr>
        <p:xfrm>
          <a:off x="4998296" y="3090879"/>
          <a:ext cx="7314889" cy="3860636"/>
        </p:xfrm>
        <a:graphic>
          <a:graphicData uri="http://schemas.openxmlformats.org/presentationml/2006/ole">
            <mc:AlternateContent xmlns:mc="http://schemas.openxmlformats.org/markup-compatibility/2006">
              <mc:Choice xmlns:v="urn:schemas-microsoft-com:vml" Requires="v">
                <p:oleObj spid="_x0000_s252929" name="Visio" r:id="rId9" imgW="9391818" imgH="4514694" progId="Visio.Drawing.15">
                  <p:embed/>
                </p:oleObj>
              </mc:Choice>
              <mc:Fallback>
                <p:oleObj name="Visio" r:id="rId9" imgW="9391818" imgH="4514694" progId="Visio.Drawing.15">
                  <p:embed/>
                  <p:pic>
                    <p:nvPicPr>
                      <p:cNvPr id="0" name=""/>
                      <p:cNvPicPr>
                        <a:picLocks noChangeAspect="1" noChangeArrowheads="1"/>
                      </p:cNvPicPr>
                      <p:nvPr/>
                    </p:nvPicPr>
                    <p:blipFill>
                      <a:blip r:embed="rId10"/>
                      <a:srcRect/>
                      <a:stretch>
                        <a:fillRect/>
                      </a:stretch>
                    </p:blipFill>
                    <p:spPr bwMode="auto">
                      <a:xfrm>
                        <a:off x="4998296" y="3090879"/>
                        <a:ext cx="7314889" cy="3860636"/>
                      </a:xfrm>
                      <a:prstGeom prst="rect">
                        <a:avLst/>
                      </a:prstGeom>
                      <a:noFill/>
                    </p:spPr>
                  </p:pic>
                </p:oleObj>
              </mc:Fallback>
            </mc:AlternateContent>
          </a:graphicData>
        </a:graphic>
      </p:graphicFrame>
    </p:spTree>
    <p:extLst>
      <p:ext uri="{BB962C8B-B14F-4D97-AF65-F5344CB8AC3E}">
        <p14:creationId xmlns:p14="http://schemas.microsoft.com/office/powerpoint/2010/main" val="269147009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02249" y="160264"/>
            <a:ext cx="15852077" cy="794064"/>
          </a:xfrm>
        </p:spPr>
        <p:txBody>
          <a:bodyPr/>
          <a:lstStyle/>
          <a:p>
            <a:r>
              <a:rPr lang="en-US" sz="4400"/>
              <a:t>Subscription per Environment (Customer Managed)</a:t>
            </a:r>
          </a:p>
        </p:txBody>
      </p:sp>
      <p:sp>
        <p:nvSpPr>
          <p:cNvPr id="10" name="Text Placeholder 2"/>
          <p:cNvSpPr txBox="1">
            <a:spLocks/>
          </p:cNvSpPr>
          <p:nvPr/>
        </p:nvSpPr>
        <p:spPr>
          <a:xfrm>
            <a:off x="7144" y="1090696"/>
            <a:ext cx="12272194" cy="1187366"/>
          </a:xfrm>
          <a:prstGeom prst="rect">
            <a:avLst/>
          </a:prstGeom>
        </p:spPr>
        <p:txBody>
          <a:bodyPr/>
          <a:lstStyle>
            <a:lvl1pPr marL="257141" marR="0" indent="-257141" algn="l" defTabSz="699463"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461963" marR="0" indent="-204788" algn="l" defTabSz="6994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630238"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798513"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914400"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sz="2933"/>
              <a:t>Each environment contains the different types of applications. Virtual Networks will wrap the different applications for traffic separation. Subnets will be created within each environment to establish required security isolation zones among application tiers. </a:t>
            </a:r>
          </a:p>
        </p:txBody>
      </p:sp>
      <p:graphicFrame>
        <p:nvGraphicFramePr>
          <p:cNvPr id="11" name="Diagram 10"/>
          <p:cNvGraphicFramePr/>
          <p:nvPr>
            <p:extLst/>
          </p:nvPr>
        </p:nvGraphicFramePr>
        <p:xfrm>
          <a:off x="197645" y="1820862"/>
          <a:ext cx="4495800" cy="5994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p:cNvPicPr>
            <a:picLocks noChangeAspect="1"/>
          </p:cNvPicPr>
          <p:nvPr/>
        </p:nvPicPr>
        <p:blipFill>
          <a:blip r:embed="rId8"/>
          <a:stretch>
            <a:fillRect/>
          </a:stretch>
        </p:blipFill>
        <p:spPr>
          <a:xfrm>
            <a:off x="4819650" y="2811462"/>
            <a:ext cx="7459688" cy="4022725"/>
          </a:xfrm>
          <a:prstGeom prst="rect">
            <a:avLst/>
          </a:prstGeom>
        </p:spPr>
      </p:pic>
    </p:spTree>
    <p:extLst>
      <p:ext uri="{BB962C8B-B14F-4D97-AF65-F5344CB8AC3E}">
        <p14:creationId xmlns:p14="http://schemas.microsoft.com/office/powerpoint/2010/main" val="281281325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74639" y="295274"/>
            <a:ext cx="11889564" cy="794064"/>
          </a:xfrm>
        </p:spPr>
        <p:txBody>
          <a:bodyPr/>
          <a:lstStyle/>
          <a:p>
            <a:r>
              <a:rPr lang="en-US" sz="4400"/>
              <a:t>Subscription per Application (Customer Managed)</a:t>
            </a:r>
          </a:p>
        </p:txBody>
      </p:sp>
      <p:sp>
        <p:nvSpPr>
          <p:cNvPr id="8" name="Text Placeholder 2"/>
          <p:cNvSpPr txBox="1">
            <a:spLocks/>
          </p:cNvSpPr>
          <p:nvPr/>
        </p:nvSpPr>
        <p:spPr>
          <a:xfrm>
            <a:off x="274639" y="1346066"/>
            <a:ext cx="11786789" cy="1181862"/>
          </a:xfrm>
          <a:prstGeom prst="rect">
            <a:avLst/>
          </a:prstGeom>
        </p:spPr>
        <p:txBody>
          <a:bodyPr/>
          <a:lstStyle>
            <a:lvl1pPr marL="342846" marR="0" indent="-342846" algn="l" defTabSz="932594" rtl="0" eaLnBrk="1" fontAlgn="auto" latinLnBrk="0" hangingPunct="1">
              <a:lnSpc>
                <a:spcPct val="90000"/>
              </a:lnSpc>
              <a:spcBef>
                <a:spcPct val="20000"/>
              </a:spcBef>
              <a:spcAft>
                <a:spcPts val="0"/>
              </a:spcAft>
              <a:buClrTx/>
              <a:buSzPct val="90000"/>
              <a:buFont typeface="Arial" pitchFamily="34" charset="0"/>
              <a:buChar char="•"/>
              <a:tabLst/>
              <a:defRPr sz="4800" kern="1200" spc="0" baseline="0">
                <a:gradFill>
                  <a:gsLst>
                    <a:gs pos="1250">
                      <a:schemeClr val="tx1"/>
                    </a:gs>
                    <a:gs pos="100000">
                      <a:schemeClr val="tx1"/>
                    </a:gs>
                  </a:gsLst>
                  <a:lin ang="5400000" scaled="0"/>
                </a:gradFill>
                <a:latin typeface="+mj-lt"/>
                <a:ea typeface="+mn-ea"/>
                <a:cs typeface="+mn-cs"/>
              </a:defRPr>
            </a:lvl1pPr>
            <a:lvl2pPr marL="615935" marR="0" indent="-273044" algn="l" defTabSz="932594" rtl="0" eaLnBrk="1" fontAlgn="auto" latinLnBrk="0" hangingPunct="1">
              <a:lnSpc>
                <a:spcPct val="90000"/>
              </a:lnSpc>
              <a:spcBef>
                <a:spcPct val="20000"/>
              </a:spcBef>
              <a:spcAft>
                <a:spcPts val="0"/>
              </a:spcAft>
              <a:buClrTx/>
              <a:buSzPct val="90000"/>
              <a:buFont typeface="Arial" pitchFamily="34" charset="0"/>
              <a:buChar char="•"/>
              <a:tabLst/>
              <a:defRPr sz="3200" kern="1200" spc="0" baseline="0">
                <a:gradFill>
                  <a:gsLst>
                    <a:gs pos="1250">
                      <a:schemeClr val="tx1"/>
                    </a:gs>
                    <a:gs pos="100000">
                      <a:schemeClr val="tx1"/>
                    </a:gs>
                  </a:gsLst>
                  <a:lin ang="5400000" scaled="0"/>
                </a:gradFill>
                <a:latin typeface="+mn-lt"/>
                <a:ea typeface="+mn-ea"/>
                <a:cs typeface="+mn-cs"/>
              </a:defRPr>
            </a:lvl2pPr>
            <a:lvl3pPr marL="840296" marR="0" indent="-226478" algn="l" defTabSz="932594" rtl="0" eaLnBrk="1" fontAlgn="auto" latinLnBrk="0" hangingPunct="1">
              <a:lnSpc>
                <a:spcPct val="90000"/>
              </a:lnSpc>
              <a:spcBef>
                <a:spcPct val="20000"/>
              </a:spcBef>
              <a:spcAft>
                <a:spcPts val="0"/>
              </a:spcAft>
              <a:buClrTx/>
              <a:buSzPct val="90000"/>
              <a:buFont typeface="Arial" pitchFamily="34" charset="0"/>
              <a:buChar char="•"/>
              <a:tabLst/>
              <a:defRPr sz="2667" kern="1200" spc="0" baseline="0">
                <a:gradFill>
                  <a:gsLst>
                    <a:gs pos="1250">
                      <a:schemeClr val="tx1"/>
                    </a:gs>
                    <a:gs pos="100000">
                      <a:schemeClr val="tx1"/>
                    </a:gs>
                  </a:gsLst>
                  <a:lin ang="5400000" scaled="0"/>
                </a:gradFill>
                <a:latin typeface="+mn-lt"/>
                <a:ea typeface="+mn-ea"/>
                <a:cs typeface="+mn-cs"/>
              </a:defRPr>
            </a:lvl3pPr>
            <a:lvl4pPr marL="1064657" marR="0" indent="-226478" algn="l" defTabSz="93259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4pPr>
            <a:lvl5pPr marL="1219170" marR="0" indent="-226478" algn="l" defTabSz="93259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5pPr>
            <a:lvl6pPr marL="2564633" indent="-233149" algn="l" defTabSz="93259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932" indent="-233149" algn="l" defTabSz="93259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229" indent="-233149" algn="l" defTabSz="93259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528" indent="-233149" algn="l" defTabSz="93259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a:t>Each application contains the different tiers. Virtual Networks will wrap the different tiers for traffic separation. Subnets will be created within each tier to establish required security isolation zones. </a:t>
            </a:r>
          </a:p>
        </p:txBody>
      </p:sp>
      <p:graphicFrame>
        <p:nvGraphicFramePr>
          <p:cNvPr id="13" name="Diagram 12"/>
          <p:cNvGraphicFramePr/>
          <p:nvPr>
            <p:extLst/>
          </p:nvPr>
        </p:nvGraphicFramePr>
        <p:xfrm>
          <a:off x="427037" y="2352569"/>
          <a:ext cx="3505200" cy="4495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4" name="Object 13"/>
          <p:cNvGraphicFramePr>
            <a:graphicFrameLocks noChangeAspect="1"/>
          </p:cNvGraphicFramePr>
          <p:nvPr>
            <p:extLst/>
          </p:nvPr>
        </p:nvGraphicFramePr>
        <p:xfrm>
          <a:off x="4504753" y="2653207"/>
          <a:ext cx="7371842" cy="3540061"/>
        </p:xfrm>
        <a:graphic>
          <a:graphicData uri="http://schemas.openxmlformats.org/presentationml/2006/ole">
            <mc:AlternateContent xmlns:mc="http://schemas.openxmlformats.org/markup-compatibility/2006">
              <mc:Choice xmlns:v="urn:schemas-microsoft-com:vml" Requires="v">
                <p:oleObj spid="_x0000_s257025" name="Visio" r:id="rId9" imgW="9398160" imgH="4514647" progId="Visio.Drawing.15">
                  <p:embed/>
                </p:oleObj>
              </mc:Choice>
              <mc:Fallback>
                <p:oleObj name="Visio" r:id="rId9" imgW="9398160" imgH="4514647" progId="Visio.Drawing.15">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04753" y="2653207"/>
                        <a:ext cx="7371842" cy="3540061"/>
                      </a:xfrm>
                      <a:prstGeom prst="rect">
                        <a:avLst/>
                      </a:prstGeom>
                      <a:noFill/>
                    </p:spPr>
                  </p:pic>
                </p:oleObj>
              </mc:Fallback>
            </mc:AlternateContent>
          </a:graphicData>
        </a:graphic>
      </p:graphicFrame>
    </p:spTree>
    <p:extLst>
      <p:ext uri="{BB962C8B-B14F-4D97-AF65-F5344CB8AC3E}">
        <p14:creationId xmlns:p14="http://schemas.microsoft.com/office/powerpoint/2010/main" val="60160902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1604" y="3251053"/>
            <a:ext cx="269626" cy="461665"/>
          </a:xfrm>
          <a:prstGeom prst="rect">
            <a:avLst/>
          </a:prstGeom>
        </p:spPr>
        <p:txBody>
          <a:bodyPr wrap="none">
            <a:spAutoFit/>
          </a:bodyPr>
          <a:lstStyle/>
          <a:p>
            <a:r>
              <a:rPr lang="en-US" sz="2400"/>
              <a:t> </a:t>
            </a:r>
          </a:p>
        </p:txBody>
      </p:sp>
      <p:sp>
        <p:nvSpPr>
          <p:cNvPr id="3" name="Rectangle 2"/>
          <p:cNvSpPr/>
          <p:nvPr/>
        </p:nvSpPr>
        <p:spPr>
          <a:xfrm>
            <a:off x="6051604" y="3251053"/>
            <a:ext cx="269626" cy="461665"/>
          </a:xfrm>
          <a:prstGeom prst="rect">
            <a:avLst/>
          </a:prstGeom>
        </p:spPr>
        <p:txBody>
          <a:bodyPr wrap="none">
            <a:spAutoFit/>
          </a:bodyPr>
          <a:lstStyle/>
          <a:p>
            <a:r>
              <a:rPr lang="en-US" sz="2400"/>
              <a:t> </a:t>
            </a:r>
          </a:p>
        </p:txBody>
      </p:sp>
      <p:sp>
        <p:nvSpPr>
          <p:cNvPr id="4" name="Rectangle 3"/>
          <p:cNvSpPr/>
          <p:nvPr/>
        </p:nvSpPr>
        <p:spPr>
          <a:xfrm>
            <a:off x="6051604" y="3251053"/>
            <a:ext cx="269626" cy="461665"/>
          </a:xfrm>
          <a:prstGeom prst="rect">
            <a:avLst/>
          </a:prstGeom>
        </p:spPr>
        <p:txBody>
          <a:bodyPr wrap="none">
            <a:spAutoFit/>
          </a:bodyPr>
          <a:lstStyle/>
          <a:p>
            <a:r>
              <a:rPr lang="en-US" sz="2400"/>
              <a:t> </a:t>
            </a:r>
          </a:p>
        </p:txBody>
      </p:sp>
      <p:sp>
        <p:nvSpPr>
          <p:cNvPr id="5" name="Rectangle 4"/>
          <p:cNvSpPr/>
          <p:nvPr/>
        </p:nvSpPr>
        <p:spPr>
          <a:xfrm>
            <a:off x="6051604" y="3251053"/>
            <a:ext cx="269626" cy="461665"/>
          </a:xfrm>
          <a:prstGeom prst="rect">
            <a:avLst/>
          </a:prstGeom>
        </p:spPr>
        <p:txBody>
          <a:bodyPr wrap="none">
            <a:spAutoFit/>
          </a:bodyPr>
          <a:lstStyle/>
          <a:p>
            <a:r>
              <a:rPr lang="en-US" sz="2400"/>
              <a:t> </a:t>
            </a:r>
          </a:p>
        </p:txBody>
      </p:sp>
      <p:sp>
        <p:nvSpPr>
          <p:cNvPr id="10" name="Text Placeholder 2"/>
          <p:cNvSpPr txBox="1">
            <a:spLocks/>
          </p:cNvSpPr>
          <p:nvPr/>
        </p:nvSpPr>
        <p:spPr>
          <a:xfrm>
            <a:off x="539931" y="1205595"/>
            <a:ext cx="11023345" cy="5788930"/>
          </a:xfrm>
          <a:prstGeom prst="rect">
            <a:avLst/>
          </a:prstGeom>
        </p:spPr>
        <p:txBody>
          <a:bodyPr/>
          <a:lstStyle>
            <a:lvl1pPr marL="257141" marR="0" indent="-257141" algn="l" defTabSz="699463"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461963" marR="0" indent="-204788" algn="l" defTabSz="6994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630238"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798513"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914400"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sz="2800">
                <a:solidFill>
                  <a:schemeClr val="tx2"/>
                </a:solidFill>
              </a:rPr>
              <a:t>On-premises networking and security infrastructures are typically </a:t>
            </a:r>
            <a:r>
              <a:rPr lang="en-US" sz="2800" b="1">
                <a:solidFill>
                  <a:schemeClr val="tx2"/>
                </a:solidFill>
              </a:rPr>
              <a:t>shared resources</a:t>
            </a:r>
          </a:p>
          <a:p>
            <a:pPr marL="0" indent="0">
              <a:buNone/>
            </a:pPr>
            <a:r>
              <a:rPr lang="en-US" sz="2800">
                <a:solidFill>
                  <a:schemeClr val="tx2"/>
                </a:solidFill>
              </a:rPr>
              <a:t>Patching, monitoring, auditing are frequently provided by </a:t>
            </a:r>
            <a:r>
              <a:rPr lang="en-US" sz="2800" b="1">
                <a:solidFill>
                  <a:schemeClr val="tx2"/>
                </a:solidFill>
              </a:rPr>
              <a:t>dedicated organizations and trained staff</a:t>
            </a:r>
          </a:p>
          <a:p>
            <a:pPr marL="0" indent="0">
              <a:buNone/>
            </a:pPr>
            <a:r>
              <a:rPr lang="en-US" sz="2800">
                <a:solidFill>
                  <a:schemeClr val="tx2"/>
                </a:solidFill>
              </a:rPr>
              <a:t>Allowing Azure subscriptions to be based on project or team, could result in having to:</a:t>
            </a:r>
          </a:p>
          <a:p>
            <a:pPr marL="761981" indent="-761981"/>
            <a:r>
              <a:rPr lang="en-US" sz="2800"/>
              <a:t>Purchase dedicated network circuits arbitrarily rather than for bandwidth need  </a:t>
            </a:r>
          </a:p>
          <a:p>
            <a:pPr marL="761981" indent="-761981"/>
            <a:r>
              <a:rPr lang="en-US" sz="2800"/>
              <a:t>Support multiple Edge gateway devices </a:t>
            </a:r>
          </a:p>
          <a:p>
            <a:pPr marL="761981" indent="-761981"/>
            <a:r>
              <a:rPr lang="en-US" sz="2800"/>
              <a:t>Increased management of IP address space allocation</a:t>
            </a:r>
          </a:p>
          <a:p>
            <a:pPr marL="761981" indent="-761981"/>
            <a:r>
              <a:rPr lang="en-US" sz="2800"/>
              <a:t>Increased management of routing and firewall configurations</a:t>
            </a:r>
          </a:p>
          <a:p>
            <a:pPr marL="761981" indent="-761981"/>
            <a:r>
              <a:rPr lang="en-US" sz="2800"/>
              <a:t>Duplicate services required including monitoring, patching, and Anti-Virus </a:t>
            </a:r>
          </a:p>
        </p:txBody>
      </p:sp>
      <p:sp>
        <p:nvSpPr>
          <p:cNvPr id="8" name="Title 7"/>
          <p:cNvSpPr>
            <a:spLocks noGrp="1"/>
          </p:cNvSpPr>
          <p:nvPr>
            <p:ph type="title"/>
          </p:nvPr>
        </p:nvSpPr>
        <p:spPr/>
        <p:txBody>
          <a:bodyPr/>
          <a:lstStyle/>
          <a:p>
            <a:r>
              <a:rPr lang="en-US" sz="4400">
                <a:gradFill>
                  <a:gsLst>
                    <a:gs pos="2917">
                      <a:schemeClr val="tx1"/>
                    </a:gs>
                    <a:gs pos="30000">
                      <a:schemeClr val="tx1"/>
                    </a:gs>
                  </a:gsLst>
                  <a:lin ang="5400000" scaled="0"/>
                </a:gradFill>
              </a:rPr>
              <a:t>Multiple Subscriptions Per Customer = Complexity</a:t>
            </a:r>
            <a:endParaRPr lang="en-US" sz="4400"/>
          </a:p>
        </p:txBody>
      </p:sp>
    </p:spTree>
    <p:extLst>
      <p:ext uri="{BB962C8B-B14F-4D97-AF65-F5344CB8AC3E}">
        <p14:creationId xmlns:p14="http://schemas.microsoft.com/office/powerpoint/2010/main" val="328547430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6169" y="1592262"/>
            <a:ext cx="5317876" cy="4321183"/>
          </a:xfrm>
        </p:spPr>
        <p:txBody>
          <a:bodyPr/>
          <a:lstStyle/>
          <a:p>
            <a:r>
              <a:rPr lang="en-US" sz="2800"/>
              <a:t>Service Providers will be required to connect their customers to their CSP Azure subscriptions in one of two ways:  </a:t>
            </a:r>
          </a:p>
          <a:p>
            <a:pPr marL="342900" indent="-342900">
              <a:buFont typeface="Arial" panose="020B0604020202020204" pitchFamily="34" charset="0"/>
              <a:buChar char="•"/>
            </a:pPr>
            <a:r>
              <a:rPr lang="en-US" sz="2800"/>
              <a:t>“Connect-Through” </a:t>
            </a:r>
          </a:p>
          <a:p>
            <a:pPr marL="342900" indent="-342900">
              <a:buFont typeface="Arial" panose="020B0604020202020204" pitchFamily="34" charset="0"/>
              <a:buChar char="•"/>
            </a:pPr>
            <a:r>
              <a:rPr lang="en-US" sz="2800"/>
              <a:t>“Connect-To”</a:t>
            </a:r>
          </a:p>
          <a:p>
            <a:r>
              <a:rPr lang="en-US" sz="2800"/>
              <a:t>These models are heavily dependent on decisions around network connectivity and identity integration scenarios</a:t>
            </a:r>
          </a:p>
        </p:txBody>
      </p:sp>
      <p:sp>
        <p:nvSpPr>
          <p:cNvPr id="5" name="Title 4"/>
          <p:cNvSpPr>
            <a:spLocks noGrp="1"/>
          </p:cNvSpPr>
          <p:nvPr>
            <p:ph type="title"/>
          </p:nvPr>
        </p:nvSpPr>
        <p:spPr/>
        <p:txBody>
          <a:bodyPr/>
          <a:lstStyle/>
          <a:p>
            <a:r>
              <a:rPr lang="en-US" sz="4800"/>
              <a:t>CSP Subscription Connection Models</a:t>
            </a:r>
          </a:p>
        </p:txBody>
      </p:sp>
      <p:pic>
        <p:nvPicPr>
          <p:cNvPr id="7" name="Picture 6"/>
          <p:cNvPicPr>
            <a:picLocks noChangeAspect="1"/>
          </p:cNvPicPr>
          <p:nvPr/>
        </p:nvPicPr>
        <p:blipFill>
          <a:blip r:embed="rId2"/>
          <a:stretch>
            <a:fillRect/>
          </a:stretch>
        </p:blipFill>
        <p:spPr>
          <a:xfrm>
            <a:off x="6369844" y="1562063"/>
            <a:ext cx="5486400" cy="4862030"/>
          </a:xfrm>
          <a:prstGeom prst="rect">
            <a:avLst/>
          </a:prstGeom>
        </p:spPr>
      </p:pic>
    </p:spTree>
    <p:extLst>
      <p:ext uri="{BB962C8B-B14F-4D97-AF65-F5344CB8AC3E}">
        <p14:creationId xmlns:p14="http://schemas.microsoft.com/office/powerpoint/2010/main" val="408841597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73844" y="1592262"/>
            <a:ext cx="4114799" cy="5530745"/>
          </a:xfrm>
        </p:spPr>
        <p:txBody>
          <a:bodyPr/>
          <a:lstStyle/>
          <a:p>
            <a:pPr marL="285750" indent="-285750">
              <a:buFont typeface="Arial" panose="020B0604020202020204" pitchFamily="34" charset="0"/>
              <a:buChar char="•"/>
            </a:pPr>
            <a:r>
              <a:rPr lang="en-US" sz="1800"/>
              <a:t>Provider creates a direct connection between their datacenter and the provisioned customer Azure subscription using Site-to-Site  using the </a:t>
            </a:r>
            <a:r>
              <a:rPr lang="en-US" sz="1800" i="1"/>
              <a:t>provider’s network</a:t>
            </a:r>
            <a:r>
              <a:rPr lang="en-US" sz="1800"/>
              <a:t>. </a:t>
            </a:r>
          </a:p>
          <a:p>
            <a:pPr marL="285750" indent="-285750">
              <a:buFont typeface="Arial" panose="020B0604020202020204" pitchFamily="34" charset="0"/>
              <a:buChar char="•"/>
            </a:pPr>
            <a:r>
              <a:rPr lang="en-US" sz="1800"/>
              <a:t>This connectivity scenario requires that the customer passes through a </a:t>
            </a:r>
            <a:r>
              <a:rPr lang="en-US" sz="1800" i="1"/>
              <a:t>provider network</a:t>
            </a:r>
            <a:r>
              <a:rPr lang="en-US" sz="1800"/>
              <a:t> to access CSP provisioned Azure subscription services, using a network connection that is created, owned and managed by the </a:t>
            </a:r>
            <a:r>
              <a:rPr lang="en-US" sz="1800" i="1"/>
              <a:t>service provider</a:t>
            </a:r>
            <a:r>
              <a:rPr lang="en-US" sz="1800"/>
              <a:t>.</a:t>
            </a:r>
          </a:p>
          <a:p>
            <a:pPr marL="285750" indent="-285750">
              <a:buFont typeface="Arial" panose="020B0604020202020204" pitchFamily="34" charset="0"/>
              <a:buChar char="•"/>
            </a:pPr>
            <a:r>
              <a:rPr lang="en-US" sz="1800"/>
              <a:t>For these customers it is assumed that the provider has a previously established tenant identity store which would then be replicated into Azure Active Directory for management of their CSP subscription </a:t>
            </a:r>
          </a:p>
        </p:txBody>
      </p:sp>
      <p:sp>
        <p:nvSpPr>
          <p:cNvPr id="5" name="Title 4"/>
          <p:cNvSpPr>
            <a:spLocks noGrp="1"/>
          </p:cNvSpPr>
          <p:nvPr>
            <p:ph type="title"/>
          </p:nvPr>
        </p:nvSpPr>
        <p:spPr/>
        <p:txBody>
          <a:bodyPr/>
          <a:lstStyle/>
          <a:p>
            <a:r>
              <a:rPr lang="en-US" sz="4800"/>
              <a:t>CSP Managed – Connect Through</a:t>
            </a:r>
          </a:p>
        </p:txBody>
      </p:sp>
      <p:pic>
        <p:nvPicPr>
          <p:cNvPr id="2" name="Picture 1"/>
          <p:cNvPicPr>
            <a:picLocks noChangeAspect="1"/>
          </p:cNvPicPr>
          <p:nvPr/>
        </p:nvPicPr>
        <p:blipFill>
          <a:blip r:embed="rId3"/>
          <a:stretch>
            <a:fillRect/>
          </a:stretch>
        </p:blipFill>
        <p:spPr>
          <a:xfrm>
            <a:off x="4541044" y="1744662"/>
            <a:ext cx="7732307" cy="4038600"/>
          </a:xfrm>
          <a:prstGeom prst="rect">
            <a:avLst/>
          </a:prstGeom>
        </p:spPr>
      </p:pic>
    </p:spTree>
    <p:extLst>
      <p:ext uri="{BB962C8B-B14F-4D97-AF65-F5344CB8AC3E}">
        <p14:creationId xmlns:p14="http://schemas.microsoft.com/office/powerpoint/2010/main" val="107357282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a:t>CSP Managed – Connect To</a:t>
            </a:r>
          </a:p>
        </p:txBody>
      </p:sp>
      <p:pic>
        <p:nvPicPr>
          <p:cNvPr id="2" name="Picture 1"/>
          <p:cNvPicPr>
            <a:picLocks noChangeAspect="1"/>
          </p:cNvPicPr>
          <p:nvPr/>
        </p:nvPicPr>
        <p:blipFill>
          <a:blip r:embed="rId3"/>
          <a:stretch>
            <a:fillRect/>
          </a:stretch>
        </p:blipFill>
        <p:spPr>
          <a:xfrm>
            <a:off x="4537490" y="1973262"/>
            <a:ext cx="7802084" cy="3124200"/>
          </a:xfrm>
          <a:prstGeom prst="rect">
            <a:avLst/>
          </a:prstGeom>
        </p:spPr>
      </p:pic>
      <p:sp>
        <p:nvSpPr>
          <p:cNvPr id="7" name="Text Placeholder 5"/>
          <p:cNvSpPr>
            <a:spLocks noGrp="1"/>
          </p:cNvSpPr>
          <p:nvPr>
            <p:ph type="body" sz="quarter" idx="10"/>
          </p:nvPr>
        </p:nvSpPr>
        <p:spPr>
          <a:xfrm>
            <a:off x="273844" y="1592262"/>
            <a:ext cx="4114799" cy="4715137"/>
          </a:xfrm>
        </p:spPr>
        <p:txBody>
          <a:bodyPr/>
          <a:lstStyle/>
          <a:p>
            <a:pPr marL="285750" indent="-285750">
              <a:buFont typeface="Arial" panose="020B0604020202020204" pitchFamily="34" charset="0"/>
              <a:buChar char="•"/>
            </a:pPr>
            <a:r>
              <a:rPr lang="en-US" sz="1600"/>
              <a:t>Provider creates a direct connection between their datacenter and the provisioned customer Azure subscription using Site-to-Site VPN (or in the future over an Express Route connection) using the </a:t>
            </a:r>
            <a:r>
              <a:rPr lang="en-US" sz="1600" i="1"/>
              <a:t>customer’s network</a:t>
            </a:r>
            <a:r>
              <a:rPr lang="en-US" sz="1600"/>
              <a:t>. </a:t>
            </a:r>
          </a:p>
          <a:p>
            <a:pPr marL="285750" indent="-285750">
              <a:buFont typeface="Arial" panose="020B0604020202020204" pitchFamily="34" charset="0"/>
              <a:buChar char="•"/>
            </a:pPr>
            <a:r>
              <a:rPr lang="en-US" sz="1600"/>
              <a:t>This connectivity scenario requires that the customer connects directly through a </a:t>
            </a:r>
            <a:r>
              <a:rPr lang="en-US" sz="1600" i="1"/>
              <a:t>customer network</a:t>
            </a:r>
            <a:r>
              <a:rPr lang="en-US" sz="1600"/>
              <a:t> to access CSP provisioned Azure subscription services, using a direct network connection that is created, owned and managed either wholly or in part by the </a:t>
            </a:r>
            <a:r>
              <a:rPr lang="en-US" sz="1600" i="1"/>
              <a:t>customer</a:t>
            </a:r>
            <a:r>
              <a:rPr lang="en-US" sz="1600"/>
              <a:t>. </a:t>
            </a:r>
          </a:p>
          <a:p>
            <a:pPr marL="285750" indent="-285750">
              <a:buFont typeface="Arial" panose="020B0604020202020204" pitchFamily="34" charset="0"/>
              <a:buChar char="•"/>
            </a:pPr>
            <a:r>
              <a:rPr lang="en-US" sz="1600"/>
              <a:t>For these customers it is assumed that the provider does not currently have a tenant identity store established and would assist the customer in replicating their current identify store into Azure Active Directory for management of their CSP subscription. </a:t>
            </a:r>
          </a:p>
        </p:txBody>
      </p:sp>
    </p:spTree>
    <p:extLst>
      <p:ext uri="{BB962C8B-B14F-4D97-AF65-F5344CB8AC3E}">
        <p14:creationId xmlns:p14="http://schemas.microsoft.com/office/powerpoint/2010/main" val="119882468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a:t>CSP Management Portals</a:t>
            </a:r>
          </a:p>
        </p:txBody>
      </p:sp>
      <p:sp>
        <p:nvSpPr>
          <p:cNvPr id="6" name="Rectangle 1"/>
          <p:cNvSpPr>
            <a:spLocks noChangeArrowheads="1"/>
          </p:cNvSpPr>
          <p:nvPr/>
        </p:nvSpPr>
        <p:spPr bwMode="auto">
          <a:xfrm>
            <a:off x="3170084" y="2278856"/>
            <a:ext cx="124348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411720529"/>
              </p:ext>
            </p:extLst>
          </p:nvPr>
        </p:nvGraphicFramePr>
        <p:xfrm>
          <a:off x="426244" y="1135062"/>
          <a:ext cx="11642476" cy="5620512"/>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4953000">
                  <a:extLst>
                    <a:ext uri="{9D8B030D-6E8A-4147-A177-3AD203B41FA5}">
                      <a16:colId xmlns:a16="http://schemas.microsoft.com/office/drawing/2014/main" val="20001"/>
                    </a:ext>
                  </a:extLst>
                </a:gridCol>
                <a:gridCol w="4327276">
                  <a:extLst>
                    <a:ext uri="{9D8B030D-6E8A-4147-A177-3AD203B41FA5}">
                      <a16:colId xmlns:a16="http://schemas.microsoft.com/office/drawing/2014/main" val="20002"/>
                    </a:ext>
                  </a:extLst>
                </a:gridCol>
              </a:tblGrid>
              <a:tr h="87203">
                <a:tc>
                  <a:txBody>
                    <a:bodyPr/>
                    <a:lstStyle/>
                    <a:p>
                      <a:pPr marL="0" marR="0">
                        <a:lnSpc>
                          <a:spcPct val="115000"/>
                        </a:lnSpc>
                        <a:spcBef>
                          <a:spcPts val="600"/>
                        </a:spcBef>
                        <a:spcAft>
                          <a:spcPts val="600"/>
                        </a:spcAft>
                      </a:pPr>
                      <a:r>
                        <a:rPr lang="en-US" sz="1800" dirty="0">
                          <a:effectLst/>
                        </a:rPr>
                        <a:t>Portal</a:t>
                      </a:r>
                      <a:endParaRPr lang="en-US" sz="18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34123" marR="34123" marT="0" marB="0"/>
                </a:tc>
                <a:tc>
                  <a:txBody>
                    <a:bodyPr/>
                    <a:lstStyle/>
                    <a:p>
                      <a:pPr marL="0" marR="0">
                        <a:lnSpc>
                          <a:spcPct val="115000"/>
                        </a:lnSpc>
                        <a:spcBef>
                          <a:spcPts val="600"/>
                        </a:spcBef>
                        <a:spcAft>
                          <a:spcPts val="600"/>
                        </a:spcAft>
                      </a:pPr>
                      <a:r>
                        <a:rPr lang="en-US" sz="1800">
                          <a:effectLst/>
                        </a:rPr>
                        <a:t>Location</a:t>
                      </a:r>
                      <a:endParaRPr lang="en-US" sz="1800">
                        <a:effectLst/>
                        <a:latin typeface="Segoe UI" panose="020B0502040204020203" pitchFamily="34" charset="0"/>
                        <a:ea typeface="Times New Roman" panose="02020603050405020304" pitchFamily="18" charset="0"/>
                        <a:cs typeface="Times New Roman" panose="02020603050405020304" pitchFamily="18" charset="0"/>
                      </a:endParaRPr>
                    </a:p>
                  </a:txBody>
                  <a:tcPr marL="34123" marR="34123" marT="0" marB="0"/>
                </a:tc>
                <a:tc>
                  <a:txBody>
                    <a:bodyPr/>
                    <a:lstStyle/>
                    <a:p>
                      <a:pPr marL="0" marR="0">
                        <a:lnSpc>
                          <a:spcPct val="115000"/>
                        </a:lnSpc>
                        <a:spcBef>
                          <a:spcPts val="600"/>
                        </a:spcBef>
                        <a:spcAft>
                          <a:spcPts val="600"/>
                        </a:spcAft>
                      </a:pPr>
                      <a:r>
                        <a:rPr lang="en-US" sz="1800">
                          <a:effectLst/>
                        </a:rPr>
                        <a:t>Purpose</a:t>
                      </a:r>
                      <a:endParaRPr lang="en-US" sz="1800">
                        <a:effectLst/>
                        <a:latin typeface="Segoe UI" panose="020B0502040204020203" pitchFamily="34" charset="0"/>
                        <a:ea typeface="Times New Roman" panose="02020603050405020304" pitchFamily="18" charset="0"/>
                        <a:cs typeface="Times New Roman" panose="02020603050405020304" pitchFamily="18" charset="0"/>
                      </a:endParaRPr>
                    </a:p>
                  </a:txBody>
                  <a:tcPr marL="34123" marR="34123" marT="0" marB="0"/>
                </a:tc>
                <a:extLst>
                  <a:ext uri="{0D108BD9-81ED-4DB2-BD59-A6C34878D82A}">
                    <a16:rowId xmlns:a16="http://schemas.microsoft.com/office/drawing/2014/main" val="10000"/>
                  </a:ext>
                </a:extLst>
              </a:tr>
              <a:tr h="2427732">
                <a:tc>
                  <a:txBody>
                    <a:bodyPr/>
                    <a:lstStyle/>
                    <a:p>
                      <a:pPr marL="0" marR="0">
                        <a:lnSpc>
                          <a:spcPct val="115000"/>
                        </a:lnSpc>
                        <a:spcBef>
                          <a:spcPts val="600"/>
                        </a:spcBef>
                        <a:spcAft>
                          <a:spcPts val="600"/>
                        </a:spcAft>
                      </a:pPr>
                      <a:r>
                        <a:rPr lang="en-US" sz="1800" b="1">
                          <a:effectLst/>
                        </a:rPr>
                        <a:t>Partner Portal</a:t>
                      </a:r>
                      <a:endParaRPr lang="en-US" sz="1800" b="1">
                        <a:effectLst/>
                        <a:latin typeface="Segoe UI" panose="020B0502040204020203" pitchFamily="34" charset="0"/>
                        <a:ea typeface="Times New Roman" panose="02020603050405020304" pitchFamily="18" charset="0"/>
                        <a:cs typeface="Times New Roman" panose="02020603050405020304" pitchFamily="18" charset="0"/>
                      </a:endParaRPr>
                    </a:p>
                  </a:txBody>
                  <a:tcPr marL="34123" marR="34123" marT="0" marB="0"/>
                </a:tc>
                <a:tc>
                  <a:txBody>
                    <a:bodyPr/>
                    <a:lstStyle/>
                    <a:p>
                      <a:pPr marL="0" marR="0" algn="l" defTabSz="932594" rtl="0" eaLnBrk="1" latinLnBrk="0" hangingPunct="1">
                        <a:lnSpc>
                          <a:spcPct val="115000"/>
                        </a:lnSpc>
                        <a:spcBef>
                          <a:spcPts val="600"/>
                        </a:spcBef>
                        <a:spcAft>
                          <a:spcPts val="600"/>
                        </a:spcAft>
                      </a:pPr>
                      <a:r>
                        <a:rPr lang="en-US" sz="1400" kern="1200" dirty="0">
                          <a:solidFill>
                            <a:schemeClr val="dk1"/>
                          </a:solidFill>
                          <a:effectLst/>
                          <a:latin typeface="+mn-lt"/>
                          <a:ea typeface="+mn-ea"/>
                          <a:cs typeface="+mn-cs"/>
                          <a:hlinkClick r:id="rId2"/>
                        </a:rPr>
                        <a:t>https://partnercenter.microsoft.com</a:t>
                      </a:r>
                      <a:r>
                        <a:rPr lang="en-US" sz="1400" kern="1200" dirty="0">
                          <a:solidFill>
                            <a:schemeClr val="dk1"/>
                          </a:solidFill>
                          <a:effectLst/>
                          <a:latin typeface="+mn-lt"/>
                          <a:ea typeface="+mn-ea"/>
                          <a:cs typeface="+mn-cs"/>
                        </a:rPr>
                        <a:t> </a:t>
                      </a:r>
                    </a:p>
                  </a:txBody>
                  <a:tcPr marL="34123" marR="34123" marT="0" marB="0"/>
                </a:tc>
                <a:tc>
                  <a:txBody>
                    <a:bodyPr/>
                    <a:lstStyle/>
                    <a:p>
                      <a:pPr marL="342900" marR="0" lvl="0" indent="-342900">
                        <a:lnSpc>
                          <a:spcPct val="115000"/>
                        </a:lnSpc>
                        <a:spcBef>
                          <a:spcPts val="600"/>
                        </a:spcBef>
                        <a:spcAft>
                          <a:spcPts val="0"/>
                        </a:spcAft>
                        <a:buFont typeface="Symbol" panose="05050102010706020507" pitchFamily="18" charset="2"/>
                        <a:buChar char=""/>
                        <a:tabLst>
                          <a:tab pos="457200" algn="l"/>
                          <a:tab pos="457200" algn="l"/>
                        </a:tabLst>
                      </a:pPr>
                      <a:r>
                        <a:rPr lang="en-US" sz="1400" dirty="0">
                          <a:effectLst/>
                        </a:rPr>
                        <a:t>Manage CSP customers</a:t>
                      </a:r>
                    </a:p>
                    <a:p>
                      <a:pPr marL="342900" marR="0" lvl="0" indent="-342900">
                        <a:lnSpc>
                          <a:spcPct val="115000"/>
                        </a:lnSpc>
                        <a:spcBef>
                          <a:spcPts val="0"/>
                        </a:spcBef>
                        <a:spcAft>
                          <a:spcPts val="0"/>
                        </a:spcAft>
                        <a:buFont typeface="Symbol" panose="05050102010706020507" pitchFamily="18" charset="2"/>
                        <a:buChar char=""/>
                        <a:tabLst>
                          <a:tab pos="457200" algn="l"/>
                          <a:tab pos="457200" algn="l"/>
                        </a:tabLst>
                      </a:pPr>
                      <a:r>
                        <a:rPr lang="en-US" sz="1400" dirty="0">
                          <a:effectLst/>
                        </a:rPr>
                        <a:t>Manage CSP customer accounts</a:t>
                      </a:r>
                    </a:p>
                    <a:p>
                      <a:pPr marL="342900" marR="0" lvl="0" indent="-342900">
                        <a:lnSpc>
                          <a:spcPct val="115000"/>
                        </a:lnSpc>
                        <a:spcBef>
                          <a:spcPts val="0"/>
                        </a:spcBef>
                        <a:spcAft>
                          <a:spcPts val="0"/>
                        </a:spcAft>
                        <a:buFont typeface="Symbol" panose="05050102010706020507" pitchFamily="18" charset="2"/>
                        <a:buChar char=""/>
                        <a:tabLst>
                          <a:tab pos="457200" algn="l"/>
                          <a:tab pos="457200" algn="l"/>
                        </a:tabLst>
                      </a:pPr>
                      <a:r>
                        <a:rPr lang="en-US" sz="1400" dirty="0">
                          <a:effectLst/>
                        </a:rPr>
                        <a:t>Manage CSP customer subscriptions</a:t>
                      </a:r>
                    </a:p>
                    <a:p>
                      <a:pPr marL="342900" marR="0" lvl="0" indent="-342900">
                        <a:lnSpc>
                          <a:spcPct val="115000"/>
                        </a:lnSpc>
                        <a:spcBef>
                          <a:spcPts val="0"/>
                        </a:spcBef>
                        <a:spcAft>
                          <a:spcPts val="0"/>
                        </a:spcAft>
                        <a:buFont typeface="Symbol" panose="05050102010706020507" pitchFamily="18" charset="2"/>
                        <a:buChar char=""/>
                        <a:tabLst>
                          <a:tab pos="457200" algn="l"/>
                          <a:tab pos="457200" algn="l"/>
                        </a:tabLst>
                      </a:pPr>
                      <a:r>
                        <a:rPr lang="en-US" sz="1400" dirty="0">
                          <a:effectLst/>
                        </a:rPr>
                        <a:t>Manage user accounts assigned to CSP customer subscription administration</a:t>
                      </a:r>
                    </a:p>
                    <a:p>
                      <a:pPr marL="342900" marR="0" lvl="0" indent="-342900">
                        <a:lnSpc>
                          <a:spcPct val="115000"/>
                        </a:lnSpc>
                        <a:spcBef>
                          <a:spcPts val="0"/>
                        </a:spcBef>
                        <a:spcAft>
                          <a:spcPts val="0"/>
                        </a:spcAft>
                        <a:buFont typeface="Symbol" panose="05050102010706020507" pitchFamily="18" charset="2"/>
                        <a:buChar char=""/>
                        <a:tabLst>
                          <a:tab pos="457200" algn="l"/>
                          <a:tab pos="457200" algn="l"/>
                        </a:tabLst>
                      </a:pPr>
                      <a:r>
                        <a:rPr lang="en-US" sz="1400" dirty="0">
                          <a:effectLst/>
                        </a:rPr>
                        <a:t>Retrieve billing data as a CSP on behalf of CSP customers</a:t>
                      </a:r>
                    </a:p>
                    <a:p>
                      <a:pPr marL="342900" marR="0" lvl="0" indent="-342900">
                        <a:lnSpc>
                          <a:spcPct val="115000"/>
                        </a:lnSpc>
                        <a:spcBef>
                          <a:spcPts val="0"/>
                        </a:spcBef>
                        <a:spcAft>
                          <a:spcPts val="0"/>
                        </a:spcAft>
                        <a:buFont typeface="Symbol" panose="05050102010706020507" pitchFamily="18" charset="2"/>
                        <a:buChar char=""/>
                        <a:tabLst>
                          <a:tab pos="457200" algn="l"/>
                          <a:tab pos="457200" algn="l"/>
                        </a:tabLst>
                      </a:pPr>
                      <a:r>
                        <a:rPr lang="en-US" sz="1400" dirty="0">
                          <a:effectLst/>
                        </a:rPr>
                        <a:t>Administer services provisioned within CSP customer subscriptions</a:t>
                      </a:r>
                    </a:p>
                    <a:p>
                      <a:pPr marL="342900" marR="0" lvl="0" indent="-342900">
                        <a:lnSpc>
                          <a:spcPct val="115000"/>
                        </a:lnSpc>
                        <a:spcBef>
                          <a:spcPts val="0"/>
                        </a:spcBef>
                        <a:spcAft>
                          <a:spcPts val="600"/>
                        </a:spcAft>
                        <a:buFont typeface="Symbol" panose="05050102010706020507" pitchFamily="18" charset="2"/>
                        <a:buChar char=""/>
                        <a:tabLst>
                          <a:tab pos="457200" algn="l"/>
                          <a:tab pos="457200" algn="l"/>
                        </a:tabLst>
                      </a:pPr>
                      <a:r>
                        <a:rPr lang="en-US" sz="1400" dirty="0">
                          <a:effectLst/>
                        </a:rPr>
                        <a:t>Create and Manage Azure service requests</a:t>
                      </a:r>
                      <a:endParaRPr lang="en-US" sz="14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34123" marR="34123" marT="0" marB="0"/>
                </a:tc>
                <a:extLst>
                  <a:ext uri="{0D108BD9-81ED-4DB2-BD59-A6C34878D82A}">
                    <a16:rowId xmlns:a16="http://schemas.microsoft.com/office/drawing/2014/main" val="10001"/>
                  </a:ext>
                </a:extLst>
              </a:tr>
              <a:tr h="1783862">
                <a:tc>
                  <a:txBody>
                    <a:bodyPr/>
                    <a:lstStyle/>
                    <a:p>
                      <a:pPr marL="0" marR="0">
                        <a:lnSpc>
                          <a:spcPct val="106000"/>
                        </a:lnSpc>
                        <a:spcBef>
                          <a:spcPts val="600"/>
                        </a:spcBef>
                        <a:spcAft>
                          <a:spcPts val="0"/>
                        </a:spcAft>
                      </a:pPr>
                      <a:r>
                        <a:rPr lang="en-AU" sz="1800" b="1" dirty="0">
                          <a:effectLst/>
                        </a:rPr>
                        <a:t>Management Portal</a:t>
                      </a:r>
                      <a:endParaRPr lang="en-US" sz="1800" b="1" dirty="0">
                        <a:effectLst/>
                        <a:latin typeface="Calibri" panose="020F0502020204030204" pitchFamily="34" charset="0"/>
                        <a:ea typeface="Calibri" panose="020F0502020204030204" pitchFamily="34" charset="0"/>
                      </a:endParaRPr>
                    </a:p>
                  </a:txBody>
                  <a:tcPr marL="34123" marR="34123" marT="0" marB="0"/>
                </a:tc>
                <a:tc>
                  <a:txBody>
                    <a:bodyPr/>
                    <a:lstStyle/>
                    <a:p>
                      <a:pPr marL="0" marR="0" algn="l" defTabSz="932594" rtl="0" eaLnBrk="1" latinLnBrk="0" hangingPunct="1">
                        <a:lnSpc>
                          <a:spcPct val="115000"/>
                        </a:lnSpc>
                        <a:spcBef>
                          <a:spcPts val="600"/>
                        </a:spcBef>
                        <a:spcAft>
                          <a:spcPts val="600"/>
                        </a:spcAft>
                      </a:pPr>
                      <a:r>
                        <a:rPr lang="en-US" sz="1400" b="1" kern="1200" dirty="0">
                          <a:solidFill>
                            <a:schemeClr val="dk1"/>
                          </a:solidFill>
                          <a:effectLst/>
                          <a:latin typeface="+mn-lt"/>
                          <a:ea typeface="+mn-ea"/>
                          <a:cs typeface="+mn-cs"/>
                        </a:rPr>
                        <a:t>Azure Active Directory Management</a:t>
                      </a:r>
                      <a:r>
                        <a:rPr lang="en-US" sz="1400" kern="1200" dirty="0">
                          <a:solidFill>
                            <a:schemeClr val="dk1"/>
                          </a:solidFill>
                          <a:effectLst/>
                          <a:latin typeface="+mn-lt"/>
                          <a:ea typeface="+mn-ea"/>
                          <a:cs typeface="+mn-cs"/>
                        </a:rPr>
                        <a:t>: </a:t>
                      </a:r>
                      <a:r>
                        <a:rPr lang="en-US" sz="1400" kern="1200" dirty="0">
                          <a:solidFill>
                            <a:schemeClr val="dk1"/>
                          </a:solidFill>
                          <a:effectLst/>
                          <a:latin typeface="+mn-lt"/>
                          <a:ea typeface="+mn-ea"/>
                          <a:cs typeface="+mn-cs"/>
                          <a:hlinkClick r:id="rId3"/>
                        </a:rPr>
                        <a:t>https://account.windowsazure.com/PremiumOffer/Index?offer=MS-AZR-0110P&amp;returnUrl=https://manage.windowsazure.com/&lt;-csp-&gt;.onmicrosoft.com#Workspaces/ActiveDirectoryExtension/Directory/&lt;-guid-&gt;/directoryQuickStart</a:t>
                      </a:r>
                      <a:r>
                        <a:rPr lang="en-US" sz="1400" kern="1200" dirty="0">
                          <a:solidFill>
                            <a:schemeClr val="dk1"/>
                          </a:solidFill>
                          <a:effectLst/>
                          <a:latin typeface="+mn-lt"/>
                          <a:ea typeface="+mn-ea"/>
                          <a:cs typeface="+mn-cs"/>
                        </a:rPr>
                        <a:t> </a:t>
                      </a:r>
                    </a:p>
                    <a:p>
                      <a:pPr marL="0" marR="0" algn="l" defTabSz="932594" rtl="0" eaLnBrk="1" latinLnBrk="0" hangingPunct="1">
                        <a:lnSpc>
                          <a:spcPct val="115000"/>
                        </a:lnSpc>
                        <a:spcBef>
                          <a:spcPts val="600"/>
                        </a:spcBef>
                        <a:spcAft>
                          <a:spcPts val="600"/>
                        </a:spcAft>
                      </a:pPr>
                      <a:r>
                        <a:rPr lang="en-US" sz="1400" b="1" kern="1200" dirty="0">
                          <a:solidFill>
                            <a:schemeClr val="dk1"/>
                          </a:solidFill>
                          <a:effectLst/>
                          <a:latin typeface="+mn-lt"/>
                          <a:ea typeface="+mn-ea"/>
                          <a:cs typeface="+mn-cs"/>
                        </a:rPr>
                        <a:t>Customer Azure resource management</a:t>
                      </a:r>
                      <a:r>
                        <a:rPr lang="en-US" sz="1400" kern="1200" dirty="0">
                          <a:solidFill>
                            <a:schemeClr val="dk1"/>
                          </a:solidFill>
                          <a:effectLst/>
                          <a:latin typeface="+mn-lt"/>
                          <a:ea typeface="+mn-ea"/>
                          <a:cs typeface="+mn-cs"/>
                        </a:rPr>
                        <a:t>: https://portal.azure.com/&lt;tenant&gt;.onmicrosoft.com (Preview) </a:t>
                      </a:r>
                      <a:br>
                        <a:rPr lang="en-US" sz="1400" kern="1200" dirty="0">
                          <a:solidFill>
                            <a:schemeClr val="dk1"/>
                          </a:solidFill>
                          <a:effectLst/>
                          <a:latin typeface="+mn-lt"/>
                          <a:ea typeface="+mn-ea"/>
                          <a:cs typeface="+mn-cs"/>
                        </a:rPr>
                      </a:br>
                      <a:r>
                        <a:rPr lang="en-AU" sz="1400" b="1" kern="1200" dirty="0">
                          <a:solidFill>
                            <a:schemeClr val="dk1"/>
                          </a:solidFill>
                          <a:effectLst/>
                          <a:latin typeface="+mn-lt"/>
                          <a:ea typeface="+mn-ea"/>
                          <a:cs typeface="+mn-cs"/>
                        </a:rPr>
                        <a:t>When accessed by the end customer</a:t>
                      </a:r>
                      <a:r>
                        <a:rPr lang="en-AU" sz="1400" kern="1200" dirty="0">
                          <a:solidFill>
                            <a:schemeClr val="dk1"/>
                          </a:solidFill>
                          <a:effectLst/>
                          <a:latin typeface="+mn-lt"/>
                          <a:ea typeface="+mn-ea"/>
                          <a:cs typeface="+mn-cs"/>
                        </a:rPr>
                        <a:t>: </a:t>
                      </a:r>
                      <a:r>
                        <a:rPr lang="en-US" sz="1400" kern="1200" dirty="0">
                          <a:solidFill>
                            <a:schemeClr val="dk1"/>
                          </a:solidFill>
                          <a:effectLst/>
                          <a:latin typeface="+mn-lt"/>
                          <a:ea typeface="+mn-ea"/>
                          <a:cs typeface="+mn-cs"/>
                          <a:hlinkClick r:id="rId4"/>
                        </a:rPr>
                        <a:t>https://manage.windowsazure.com</a:t>
                      </a:r>
                      <a:r>
                        <a:rPr lang="en-US" sz="1400" kern="1200" dirty="0">
                          <a:solidFill>
                            <a:schemeClr val="dk1"/>
                          </a:solidFill>
                          <a:effectLst/>
                          <a:latin typeface="+mn-lt"/>
                          <a:ea typeface="+mn-ea"/>
                          <a:cs typeface="+mn-cs"/>
                        </a:rPr>
                        <a:t> or </a:t>
                      </a:r>
                      <a:r>
                        <a:rPr lang="en-US" sz="1400" kern="1200" dirty="0">
                          <a:solidFill>
                            <a:schemeClr val="dk1"/>
                          </a:solidFill>
                          <a:effectLst/>
                          <a:latin typeface="+mn-lt"/>
                          <a:ea typeface="+mn-ea"/>
                          <a:cs typeface="+mn-cs"/>
                          <a:hlinkClick r:id="rId5"/>
                        </a:rPr>
                        <a:t>https://portal.azure.com</a:t>
                      </a:r>
                      <a:r>
                        <a:rPr lang="en-US" sz="1400" kern="1200" dirty="0">
                          <a:solidFill>
                            <a:schemeClr val="dk1"/>
                          </a:solidFill>
                          <a:effectLst/>
                          <a:latin typeface="+mn-lt"/>
                          <a:ea typeface="+mn-ea"/>
                          <a:cs typeface="+mn-cs"/>
                        </a:rPr>
                        <a:t> (Preview)</a:t>
                      </a:r>
                    </a:p>
                  </a:txBody>
                  <a:tcPr marL="34123" marR="34123" marT="0" marB="0"/>
                </a:tc>
                <a:tc>
                  <a:txBody>
                    <a:bodyPr/>
                    <a:lstStyle/>
                    <a:p>
                      <a:pPr marL="342900" marR="0" lvl="0" indent="-342900">
                        <a:lnSpc>
                          <a:spcPct val="115000"/>
                        </a:lnSpc>
                        <a:spcBef>
                          <a:spcPts val="600"/>
                        </a:spcBef>
                        <a:spcAft>
                          <a:spcPts val="0"/>
                        </a:spcAft>
                        <a:buFont typeface="Symbol" panose="05050102010706020507" pitchFamily="18" charset="2"/>
                        <a:buChar char=""/>
                        <a:tabLst>
                          <a:tab pos="457200" algn="l"/>
                          <a:tab pos="457200" algn="l"/>
                        </a:tabLst>
                      </a:pPr>
                      <a:r>
                        <a:rPr lang="en-US" sz="1400" dirty="0">
                          <a:effectLst/>
                        </a:rPr>
                        <a:t>Provision/de-provision Azure services</a:t>
                      </a:r>
                    </a:p>
                    <a:p>
                      <a:pPr marL="342900" marR="0" lvl="0" indent="-342900">
                        <a:lnSpc>
                          <a:spcPct val="115000"/>
                        </a:lnSpc>
                        <a:spcBef>
                          <a:spcPts val="0"/>
                        </a:spcBef>
                        <a:spcAft>
                          <a:spcPts val="0"/>
                        </a:spcAft>
                        <a:buFont typeface="Symbol" panose="05050102010706020507" pitchFamily="18" charset="2"/>
                        <a:buChar char=""/>
                        <a:tabLst>
                          <a:tab pos="457200" algn="l"/>
                          <a:tab pos="457200" algn="l"/>
                        </a:tabLst>
                      </a:pPr>
                      <a:r>
                        <a:rPr lang="en-US" sz="1400" dirty="0">
                          <a:effectLst/>
                        </a:rPr>
                        <a:t>Manage co-administrators on subscriptions</a:t>
                      </a:r>
                    </a:p>
                    <a:p>
                      <a:pPr marL="342900" marR="0" lvl="0" indent="-342900">
                        <a:lnSpc>
                          <a:spcPct val="115000"/>
                        </a:lnSpc>
                        <a:spcBef>
                          <a:spcPts val="0"/>
                        </a:spcBef>
                        <a:spcAft>
                          <a:spcPts val="600"/>
                        </a:spcAft>
                        <a:buFont typeface="Symbol" panose="05050102010706020507" pitchFamily="18" charset="2"/>
                        <a:buChar char=""/>
                        <a:tabLst>
                          <a:tab pos="457200" algn="l"/>
                          <a:tab pos="457200" algn="l"/>
                        </a:tabLst>
                      </a:pPr>
                      <a:r>
                        <a:rPr lang="en-US" sz="1400" dirty="0">
                          <a:effectLst/>
                        </a:rPr>
                        <a:t>Open support tickets for issues within the subscription</a:t>
                      </a:r>
                    </a:p>
                    <a:p>
                      <a:pPr marL="0" marR="0">
                        <a:lnSpc>
                          <a:spcPct val="115000"/>
                        </a:lnSpc>
                        <a:spcBef>
                          <a:spcPts val="600"/>
                        </a:spcBef>
                        <a:spcAft>
                          <a:spcPts val="600"/>
                        </a:spcAft>
                      </a:pPr>
                      <a:r>
                        <a:rPr lang="en-AU" sz="1400" dirty="0">
                          <a:effectLst/>
                        </a:rPr>
                        <a:t> </a:t>
                      </a:r>
                      <a:endParaRPr lang="en-US" sz="1400" dirty="0">
                        <a:effectLst/>
                        <a:latin typeface="Segoe UI" panose="020B0502040204020203" pitchFamily="34" charset="0"/>
                        <a:ea typeface="Times New Roman" panose="02020603050405020304" pitchFamily="18" charset="0"/>
                        <a:cs typeface="Times New Roman" panose="02020603050405020304" pitchFamily="18" charset="0"/>
                      </a:endParaRPr>
                    </a:p>
                  </a:txBody>
                  <a:tcPr marL="34123" marR="34123"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0671632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a:t>Azure Portals and Frameworks</a:t>
            </a:r>
          </a:p>
        </p:txBody>
      </p:sp>
      <p:sp>
        <p:nvSpPr>
          <p:cNvPr id="5" name="Content Placeholder 4"/>
          <p:cNvSpPr>
            <a:spLocks noGrp="1"/>
          </p:cNvSpPr>
          <p:nvPr>
            <p:ph sz="half" idx="1"/>
          </p:nvPr>
        </p:nvSpPr>
        <p:spPr>
          <a:xfrm>
            <a:off x="889983" y="5402099"/>
            <a:ext cx="5284827" cy="1329595"/>
          </a:xfrm>
        </p:spPr>
        <p:txBody>
          <a:bodyPr/>
          <a:lstStyle/>
          <a:p>
            <a:r>
              <a:rPr lang="en-US" sz="2400"/>
              <a:t>Azure Service Management (ASM)</a:t>
            </a:r>
          </a:p>
          <a:p>
            <a:r>
              <a:rPr lang="en-US" sz="2400"/>
              <a:t>No Role Based Access Control</a:t>
            </a:r>
          </a:p>
          <a:p>
            <a:r>
              <a:rPr lang="en-US" sz="2400"/>
              <a:t>Direct subscriptions only</a:t>
            </a:r>
          </a:p>
        </p:txBody>
      </p:sp>
      <p:sp>
        <p:nvSpPr>
          <p:cNvPr id="6" name="Content Placeholder 5"/>
          <p:cNvSpPr>
            <a:spLocks noGrp="1"/>
          </p:cNvSpPr>
          <p:nvPr>
            <p:ph sz="half" idx="2"/>
          </p:nvPr>
        </p:nvSpPr>
        <p:spPr>
          <a:xfrm>
            <a:off x="6302437" y="5402100"/>
            <a:ext cx="5284827" cy="1329595"/>
          </a:xfrm>
        </p:spPr>
        <p:txBody>
          <a:bodyPr/>
          <a:lstStyle/>
          <a:p>
            <a:r>
              <a:rPr lang="en-US" sz="2400"/>
              <a:t>Azure Resource Manager (ARM)</a:t>
            </a:r>
          </a:p>
          <a:p>
            <a:r>
              <a:rPr lang="en-US" sz="2400"/>
              <a:t>Role Based Access Control</a:t>
            </a:r>
          </a:p>
          <a:p>
            <a:r>
              <a:rPr lang="en-US" sz="2400"/>
              <a:t>CSP &amp; Direct subscriptions</a:t>
            </a:r>
          </a:p>
        </p:txBody>
      </p:sp>
      <p:pic>
        <p:nvPicPr>
          <p:cNvPr id="7" name="Picture 6"/>
          <p:cNvPicPr>
            <a:picLocks noChangeAspect="1"/>
          </p:cNvPicPr>
          <p:nvPr/>
        </p:nvPicPr>
        <p:blipFill>
          <a:blip r:embed="rId3"/>
          <a:stretch>
            <a:fillRect/>
          </a:stretch>
        </p:blipFill>
        <p:spPr>
          <a:xfrm>
            <a:off x="889983" y="1861969"/>
            <a:ext cx="4392403" cy="3355848"/>
          </a:xfrm>
          <a:prstGeom prst="rect">
            <a:avLst/>
          </a:prstGeom>
        </p:spPr>
      </p:pic>
      <p:pic>
        <p:nvPicPr>
          <p:cNvPr id="8" name="Picture 7"/>
          <p:cNvPicPr>
            <a:picLocks noChangeAspect="1"/>
          </p:cNvPicPr>
          <p:nvPr/>
        </p:nvPicPr>
        <p:blipFill>
          <a:blip r:embed="rId4"/>
          <a:stretch>
            <a:fillRect/>
          </a:stretch>
        </p:blipFill>
        <p:spPr>
          <a:xfrm>
            <a:off x="6295162" y="1846364"/>
            <a:ext cx="4386263" cy="3351157"/>
          </a:xfrm>
          <a:prstGeom prst="rect">
            <a:avLst/>
          </a:prstGeom>
        </p:spPr>
      </p:pic>
      <p:sp>
        <p:nvSpPr>
          <p:cNvPr id="9" name="TextBox 8"/>
          <p:cNvSpPr txBox="1"/>
          <p:nvPr/>
        </p:nvSpPr>
        <p:spPr>
          <a:xfrm>
            <a:off x="889983" y="1439862"/>
            <a:ext cx="4392403" cy="572464"/>
          </a:xfrm>
          <a:prstGeom prst="rect">
            <a:avLst/>
          </a:prstGeom>
          <a:noFill/>
        </p:spPr>
        <p:txBody>
          <a:bodyPr wrap="square" lIns="182880" tIns="146304" rIns="182880" bIns="146304" rtlCol="0">
            <a:spAutoFit/>
          </a:bodyPr>
          <a:lstStyle/>
          <a:p>
            <a:pPr>
              <a:lnSpc>
                <a:spcPct val="90000"/>
              </a:lnSpc>
              <a:spcAft>
                <a:spcPts val="600"/>
              </a:spcAft>
            </a:pPr>
            <a:r>
              <a:rPr lang="en-US" sz="2000">
                <a:gradFill>
                  <a:gsLst>
                    <a:gs pos="2917">
                      <a:schemeClr val="tx1"/>
                    </a:gs>
                    <a:gs pos="30000">
                      <a:schemeClr val="tx1"/>
                    </a:gs>
                  </a:gsLst>
                  <a:lin ang="5400000" scaled="0"/>
                </a:gradFill>
              </a:rPr>
              <a:t>Classic: manage.windowsazure.com</a:t>
            </a:r>
          </a:p>
        </p:txBody>
      </p:sp>
      <p:sp>
        <p:nvSpPr>
          <p:cNvPr id="10" name="TextBox 9"/>
          <p:cNvSpPr txBox="1"/>
          <p:nvPr/>
        </p:nvSpPr>
        <p:spPr>
          <a:xfrm>
            <a:off x="6174810" y="1439862"/>
            <a:ext cx="4392403" cy="572464"/>
          </a:xfrm>
          <a:prstGeom prst="rect">
            <a:avLst/>
          </a:prstGeom>
          <a:noFill/>
        </p:spPr>
        <p:txBody>
          <a:bodyPr wrap="square" lIns="182880" tIns="146304" rIns="182880" bIns="146304" rtlCol="0">
            <a:spAutoFit/>
          </a:bodyPr>
          <a:lstStyle/>
          <a:p>
            <a:pPr>
              <a:lnSpc>
                <a:spcPct val="90000"/>
              </a:lnSpc>
              <a:spcAft>
                <a:spcPts val="600"/>
              </a:spcAft>
            </a:pPr>
            <a:r>
              <a:rPr lang="en-US" sz="2000">
                <a:gradFill>
                  <a:gsLst>
                    <a:gs pos="2917">
                      <a:schemeClr val="tx1"/>
                    </a:gs>
                    <a:gs pos="30000">
                      <a:schemeClr val="tx1"/>
                    </a:gs>
                  </a:gsLst>
                  <a:lin ang="5400000" scaled="0"/>
                </a:gradFill>
              </a:rPr>
              <a:t>New: portal.azure.com</a:t>
            </a:r>
          </a:p>
        </p:txBody>
      </p:sp>
    </p:spTree>
    <p:extLst>
      <p:ext uri="{BB962C8B-B14F-4D97-AF65-F5344CB8AC3E}">
        <p14:creationId xmlns:p14="http://schemas.microsoft.com/office/powerpoint/2010/main" val="210482725"/>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6168" y="1212850"/>
            <a:ext cx="11702553" cy="4801314"/>
          </a:xfrm>
        </p:spPr>
        <p:txBody>
          <a:bodyPr/>
          <a:lstStyle/>
          <a:p>
            <a:r>
              <a:rPr lang="en-US" sz="4000"/>
              <a:t>v1: Service Management APIs</a:t>
            </a:r>
          </a:p>
          <a:p>
            <a:pPr lvl="1"/>
            <a:r>
              <a:rPr lang="en-US" sz="2000">
                <a:latin typeface="+mj-lt"/>
              </a:rPr>
              <a:t>Not fully integrated: no RBAC, tagging, templates</a:t>
            </a:r>
          </a:p>
          <a:p>
            <a:pPr lvl="1"/>
            <a:r>
              <a:rPr lang="en-US" sz="2000">
                <a:latin typeface="+mj-lt"/>
              </a:rPr>
              <a:t>Challenging network modelling</a:t>
            </a:r>
          </a:p>
          <a:p>
            <a:r>
              <a:rPr lang="en-US" sz="4000"/>
              <a:t>v2: ARM APIs</a:t>
            </a:r>
          </a:p>
          <a:p>
            <a:pPr lvl="1"/>
            <a:r>
              <a:rPr lang="en-US" sz="2000">
                <a:latin typeface="+mj-lt"/>
              </a:rPr>
              <a:t>Fully integrated into Resource Manager</a:t>
            </a:r>
          </a:p>
          <a:p>
            <a:pPr lvl="1"/>
            <a:r>
              <a:rPr lang="en-US" sz="2000">
                <a:latin typeface="+mj-lt"/>
              </a:rPr>
              <a:t>Tags and RBAC at granular levels</a:t>
            </a:r>
          </a:p>
          <a:p>
            <a:pPr lvl="1"/>
            <a:r>
              <a:rPr lang="en-US" sz="2000">
                <a:latin typeface="+mj-lt"/>
              </a:rPr>
              <a:t>More asynchronous operations - m</a:t>
            </a:r>
            <a:r>
              <a:rPr lang="en-US" sz="2000">
                <a:solidFill>
                  <a:schemeClr val="tx1"/>
                </a:solidFill>
                <a:latin typeface="+mj-lt"/>
              </a:rPr>
              <a:t>assive and parallel deployment of VMs</a:t>
            </a:r>
            <a:endParaRPr lang="en-US" sz="2000">
              <a:latin typeface="+mj-lt"/>
            </a:endParaRPr>
          </a:p>
          <a:p>
            <a:pPr lvl="1"/>
            <a:r>
              <a:rPr lang="en-US" sz="2000">
                <a:latin typeface="+mj-lt"/>
              </a:rPr>
              <a:t>Dependencies</a:t>
            </a:r>
          </a:p>
          <a:p>
            <a:pPr lvl="1"/>
            <a:r>
              <a:rPr lang="en-US" sz="2000">
                <a:latin typeface="+mj-lt"/>
              </a:rPr>
              <a:t>Network resource types are separate from compute</a:t>
            </a:r>
          </a:p>
          <a:p>
            <a:pPr lvl="1"/>
            <a:r>
              <a:rPr lang="en-US" sz="2000">
                <a:solidFill>
                  <a:schemeClr val="tx1"/>
                </a:solidFill>
                <a:latin typeface="+mj-lt"/>
              </a:rPr>
              <a:t>3 Fault Domains in Availability Sets</a:t>
            </a:r>
            <a:endParaRPr lang="en-US" sz="2000">
              <a:latin typeface="+mj-lt"/>
            </a:endParaRPr>
          </a:p>
          <a:p>
            <a:pPr lvl="1"/>
            <a:r>
              <a:rPr lang="en-US" sz="2000">
                <a:latin typeface="+mj-lt"/>
              </a:rPr>
              <a:t>Part of Azure-consistent private cloud.  Deploy same JSON template in Azure or Azure Stack</a:t>
            </a:r>
          </a:p>
          <a:p>
            <a:pPr lvl="1"/>
            <a:r>
              <a:rPr lang="en-US" sz="2000">
                <a:latin typeface="+mj-lt"/>
              </a:rPr>
              <a:t>Limited support for PaaS</a:t>
            </a:r>
          </a:p>
        </p:txBody>
      </p:sp>
      <p:sp>
        <p:nvSpPr>
          <p:cNvPr id="3" name="Title 2"/>
          <p:cNvSpPr>
            <a:spLocks noGrp="1"/>
          </p:cNvSpPr>
          <p:nvPr>
            <p:ph type="title"/>
          </p:nvPr>
        </p:nvSpPr>
        <p:spPr/>
        <p:txBody>
          <a:bodyPr/>
          <a:lstStyle/>
          <a:p>
            <a:r>
              <a:rPr lang="en-US" sz="4800"/>
              <a:t>What’s New About IaaS v2</a:t>
            </a:r>
          </a:p>
        </p:txBody>
      </p:sp>
    </p:spTree>
    <p:extLst>
      <p:ext uri="{BB962C8B-B14F-4D97-AF65-F5344CB8AC3E}">
        <p14:creationId xmlns:p14="http://schemas.microsoft.com/office/powerpoint/2010/main" val="124060021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Azure Reference Architecture Overview</a:t>
            </a:r>
          </a:p>
        </p:txBody>
      </p:sp>
    </p:spTree>
    <p:extLst>
      <p:ext uri="{BB962C8B-B14F-4D97-AF65-F5344CB8AC3E}">
        <p14:creationId xmlns:p14="http://schemas.microsoft.com/office/powerpoint/2010/main" val="289592747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Azure Hybrid Identity for Cloud Service Providers</a:t>
            </a:r>
          </a:p>
        </p:txBody>
      </p:sp>
    </p:spTree>
    <p:extLst>
      <p:ext uri="{BB962C8B-B14F-4D97-AF65-F5344CB8AC3E}">
        <p14:creationId xmlns:p14="http://schemas.microsoft.com/office/powerpoint/2010/main" val="151920006"/>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1721644" y="1744662"/>
            <a:ext cx="3193663" cy="2148732"/>
          </a:xfrm>
          <a:prstGeom prst="rect">
            <a:avLst/>
          </a:prstGeom>
        </p:spPr>
      </p:pic>
      <p:pic>
        <p:nvPicPr>
          <p:cNvPr id="17" name="Picture 16"/>
          <p:cNvPicPr>
            <a:picLocks noChangeAspect="1"/>
          </p:cNvPicPr>
          <p:nvPr/>
        </p:nvPicPr>
        <p:blipFill>
          <a:blip r:embed="rId3"/>
          <a:stretch>
            <a:fillRect/>
          </a:stretch>
        </p:blipFill>
        <p:spPr>
          <a:xfrm>
            <a:off x="696283" y="2579557"/>
            <a:ext cx="3193663" cy="2148732"/>
          </a:xfrm>
          <a:prstGeom prst="rect">
            <a:avLst/>
          </a:prstGeom>
        </p:spPr>
      </p:pic>
      <p:sp>
        <p:nvSpPr>
          <p:cNvPr id="7" name="Content Placeholder 5"/>
          <p:cNvSpPr txBox="1">
            <a:spLocks/>
          </p:cNvSpPr>
          <p:nvPr/>
        </p:nvSpPr>
        <p:spPr>
          <a:xfrm>
            <a:off x="5607844" y="1516062"/>
            <a:ext cx="5715000" cy="4953000"/>
          </a:xfrm>
          <a:prstGeom prst="rect">
            <a:avLst/>
          </a:prstGeom>
        </p:spPr>
        <p:txBody>
          <a:bodyPr/>
          <a:lstStyle>
            <a:lvl1pPr marL="342803" indent="-342803" algn="l" defTabSz="931596" rtl="0" fontAlgn="base">
              <a:lnSpc>
                <a:spcPct val="90000"/>
              </a:lnSpc>
              <a:spcBef>
                <a:spcPct val="20000"/>
              </a:spcBef>
              <a:spcAft>
                <a:spcPct val="0"/>
              </a:spcAft>
              <a:buSzPct val="90000"/>
              <a:buFont typeface="Arial" charset="0"/>
              <a:buChar char="•"/>
              <a:defRPr sz="3999" kern="1200">
                <a:gradFill>
                  <a:gsLst>
                    <a:gs pos="1250">
                      <a:schemeClr val="tx1"/>
                    </a:gs>
                    <a:gs pos="100000">
                      <a:schemeClr val="tx1"/>
                    </a:gs>
                  </a:gsLst>
                  <a:lin ang="5400000" scaled="0"/>
                </a:gradFill>
                <a:latin typeface="+mj-lt"/>
                <a:ea typeface="ＭＳ Ｐゴシック" charset="0"/>
                <a:cs typeface="ＭＳ Ｐゴシック" charset="0"/>
              </a:defRPr>
            </a:lvl1pPr>
            <a:lvl2pPr marL="584032" indent="-241231" algn="l" defTabSz="931596" rtl="0" fontAlgn="base">
              <a:lnSpc>
                <a:spcPct val="90000"/>
              </a:lnSpc>
              <a:spcBef>
                <a:spcPct val="20000"/>
              </a:spcBef>
              <a:spcAft>
                <a:spcPct val="0"/>
              </a:spcAft>
              <a:buSzPct val="90000"/>
              <a:buFont typeface="Arial" charset="0"/>
              <a:buChar char="•"/>
              <a:defRPr sz="2400" kern="1200">
                <a:gradFill>
                  <a:gsLst>
                    <a:gs pos="1250">
                      <a:schemeClr val="tx1"/>
                    </a:gs>
                    <a:gs pos="100000">
                      <a:schemeClr val="tx1"/>
                    </a:gs>
                  </a:gsLst>
                  <a:lin ang="5400000" scaled="0"/>
                </a:gradFill>
                <a:latin typeface="+mn-lt"/>
                <a:ea typeface="ＭＳ Ｐゴシック" charset="0"/>
                <a:cs typeface="+mn-cs"/>
              </a:defRPr>
            </a:lvl2pPr>
            <a:lvl3pPr marL="799872" indent="-228535" algn="l" defTabSz="931596" rtl="0" fontAlgn="base">
              <a:lnSpc>
                <a:spcPct val="90000"/>
              </a:lnSpc>
              <a:spcBef>
                <a:spcPct val="20000"/>
              </a:spcBef>
              <a:spcAft>
                <a:spcPct val="0"/>
              </a:spcAft>
              <a:buSzPct val="90000"/>
              <a:buFont typeface="Arial" charset="0"/>
              <a:buChar char="•"/>
              <a:defRPr sz="2000" kern="1200">
                <a:gradFill>
                  <a:gsLst>
                    <a:gs pos="1250">
                      <a:schemeClr val="tx1"/>
                    </a:gs>
                    <a:gs pos="100000">
                      <a:schemeClr val="tx1"/>
                    </a:gs>
                  </a:gsLst>
                  <a:lin ang="5400000" scaled="0"/>
                </a:gradFill>
                <a:latin typeface="+mn-lt"/>
                <a:ea typeface="ＭＳ Ｐゴシック" charset="0"/>
                <a:cs typeface="+mn-cs"/>
              </a:defRPr>
            </a:lvl3pPr>
            <a:lvl4pPr marL="1028407" indent="-228535" algn="l" defTabSz="931596" rtl="0" fontAlgn="base">
              <a:lnSpc>
                <a:spcPct val="90000"/>
              </a:lnSpc>
              <a:spcBef>
                <a:spcPct val="20000"/>
              </a:spcBef>
              <a:spcAft>
                <a:spcPct val="0"/>
              </a:spcAft>
              <a:buSzPct val="90000"/>
              <a:buFont typeface="Arial" charset="0"/>
              <a:buChar char="•"/>
              <a:defRPr kern="1200">
                <a:gradFill>
                  <a:gsLst>
                    <a:gs pos="1250">
                      <a:schemeClr val="tx1"/>
                    </a:gs>
                    <a:gs pos="100000">
                      <a:schemeClr val="tx1"/>
                    </a:gs>
                  </a:gsLst>
                  <a:lin ang="5400000" scaled="0"/>
                </a:gradFill>
                <a:latin typeface="+mn-lt"/>
                <a:ea typeface="ＭＳ Ｐゴシック" charset="0"/>
                <a:cs typeface="+mn-cs"/>
              </a:defRPr>
            </a:lvl4pPr>
            <a:lvl5pPr marL="1256941" indent="-228535" algn="l" defTabSz="931596" rtl="0" fontAlgn="base">
              <a:lnSpc>
                <a:spcPct val="90000"/>
              </a:lnSpc>
              <a:spcBef>
                <a:spcPct val="20000"/>
              </a:spcBef>
              <a:spcAft>
                <a:spcPct val="0"/>
              </a:spcAft>
              <a:buSzPct val="90000"/>
              <a:buFont typeface="Arial" charset="0"/>
              <a:buChar char="•"/>
              <a:defRPr kern="1200">
                <a:gradFill>
                  <a:gsLst>
                    <a:gs pos="1250">
                      <a:schemeClr val="tx1"/>
                    </a:gs>
                    <a:gs pos="100000">
                      <a:schemeClr val="tx1"/>
                    </a:gs>
                  </a:gsLst>
                  <a:lin ang="5400000" scaled="0"/>
                </a:gradFill>
                <a:latin typeface="+mn-lt"/>
                <a:ea typeface="ＭＳ Ｐゴシック" charset="0"/>
                <a:cs typeface="+mn-cs"/>
              </a:defRPr>
            </a:lvl5pPr>
            <a:lvl6pPr marL="2564306" indent="-233120" algn="l" defTabSz="93247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545" indent="-233120" algn="l" defTabSz="93247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783" indent="-233120" algn="l" defTabSz="93247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020" indent="-233120" algn="l" defTabSz="932475"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350"/>
              </a:spcAft>
              <a:buNone/>
            </a:pPr>
            <a:r>
              <a:rPr lang="en-US" sz="2700">
                <a:solidFill>
                  <a:schemeClr val="tx1"/>
                </a:solidFill>
              </a:rPr>
              <a:t>A comprehensive identity and access management cloud solution.  </a:t>
            </a:r>
          </a:p>
          <a:p>
            <a:pPr marL="0" indent="0">
              <a:spcBef>
                <a:spcPts val="0"/>
              </a:spcBef>
              <a:spcAft>
                <a:spcPts val="1350"/>
              </a:spcAft>
              <a:buNone/>
            </a:pPr>
            <a:r>
              <a:rPr lang="en-US" sz="2700">
                <a:solidFill>
                  <a:schemeClr val="tx1"/>
                </a:solidFill>
              </a:rPr>
              <a:t>It combines directory services, advanced identity governance, application access management and a rich standards-based platform for developers</a:t>
            </a:r>
          </a:p>
          <a:p>
            <a:pPr marL="0" indent="0">
              <a:spcBef>
                <a:spcPts val="0"/>
              </a:spcBef>
              <a:spcAft>
                <a:spcPts val="1350"/>
              </a:spcAft>
              <a:buNone/>
            </a:pPr>
            <a:r>
              <a:rPr lang="en-US" sz="2700">
                <a:solidFill>
                  <a:schemeClr val="tx1"/>
                </a:solidFill>
              </a:rPr>
              <a:t>Available in 3 editions: Free, Basic and Premium </a:t>
            </a:r>
          </a:p>
        </p:txBody>
      </p:sp>
      <p:sp>
        <p:nvSpPr>
          <p:cNvPr id="15" name="Title 5"/>
          <p:cNvSpPr>
            <a:spLocks noGrp="1"/>
          </p:cNvSpPr>
          <p:nvPr>
            <p:ph type="title"/>
          </p:nvPr>
        </p:nvSpPr>
        <p:spPr/>
        <p:txBody>
          <a:bodyPr/>
          <a:lstStyle/>
          <a:p>
            <a:r>
              <a:rPr lang="en-US" sz="4049">
                <a:solidFill>
                  <a:schemeClr val="tx1"/>
                </a:solidFill>
              </a:rPr>
              <a:t>What is Azure Active Directory?</a:t>
            </a:r>
          </a:p>
        </p:txBody>
      </p:sp>
      <p:pic>
        <p:nvPicPr>
          <p:cNvPr id="10" name="Picture 9"/>
          <p:cNvPicPr>
            <a:picLocks noChangeAspect="1"/>
          </p:cNvPicPr>
          <p:nvPr/>
        </p:nvPicPr>
        <p:blipFill>
          <a:blip r:embed="rId4"/>
          <a:stretch>
            <a:fillRect/>
          </a:stretch>
        </p:blipFill>
        <p:spPr>
          <a:xfrm>
            <a:off x="1495276" y="3082315"/>
            <a:ext cx="1314033" cy="1314033"/>
          </a:xfrm>
          <a:prstGeom prst="rect">
            <a:avLst/>
          </a:prstGeom>
        </p:spPr>
      </p:pic>
    </p:spTree>
    <p:extLst>
      <p:ext uri="{BB962C8B-B14F-4D97-AF65-F5344CB8AC3E}">
        <p14:creationId xmlns:p14="http://schemas.microsoft.com/office/powerpoint/2010/main" val="15793831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0" presetClass="path" presetSubtype="0" accel="50000" decel="50000" fill="hold" nodeType="withEffect">
                                  <p:stCondLst>
                                    <p:cond delay="0"/>
                                  </p:stCondLst>
                                  <p:childTnLst>
                                    <p:animMotion origin="layout" path="M 0.06089 0.04108 L 0.06089 0.04131 C 0.0545 0.0488 0.04748 0.05492 0.04199 0.06423 C 0.03906 0.06945 0.04085 0.06763 0.03663 0.07013 C 0.03446 0.07331 0.03255 0.07762 0.03 0.07966 C 0.01455 0.09283 0.01315 0.09101 -0.00166 0.09328 C -0.01672 0.09192 -0.03179 0.09237 -0.04672 0.08942 C -0.04915 0.08874 -0.07851 0.07263 -0.08182 0.07013 C -0.0905 0.06332 -0.09867 0.0547 -0.1071 0.04698 C -0.11169 0.04244 -0.11642 0.03745 -0.12127 0.03336 C -0.12931 0.02701 -0.13748 0.02088 -0.14539 0.01407 C -0.14654 0.01316 -0.14744 0.01112 -0.14871 0.01021 C -0.15522 0.00613 -0.16033 0.0059 -0.16735 0.00454 C -0.19301 -0.00545 -0.17884 -0.00159 -0.22875 0.00635 C -0.23105 0.00681 -0.23922 0.0118 -0.2419 0.01407 C -0.24368 0.01589 -0.24547 0.01816 -0.24739 0.01997 C -0.24879 0.02133 -0.25045 0.02224 -0.25173 0.02383 C -0.253 0.02542 -0.25377 0.02792 -0.25492 0.0295 C -0.25645 0.03177 -0.25798 0.03336 -0.25938 0.03541 C -0.26423 0.04812 -0.26258 0.04267 -0.26475 0.05084 " pathEditMode="relative" rAng="0" ptsTypes="AAAAAAAAAAAAAAAAAAAA">
                                      <p:cBhvr>
                                        <p:cTn id="9" dur="1100" fill="hold"/>
                                        <p:tgtEl>
                                          <p:spTgt spid="17"/>
                                        </p:tgtEl>
                                        <p:attrNameLst>
                                          <p:attrName>ppt_x</p:attrName>
                                          <p:attrName>ppt_y</p:attrName>
                                        </p:attrNameLst>
                                      </p:cBhvr>
                                      <p:rCtr x="-16288" y="477"/>
                                    </p:animMotion>
                                  </p:childTnLst>
                                </p:cTn>
                              </p:par>
                              <p:par>
                                <p:cTn id="10" presetID="10" presetClass="entr" presetSubtype="0" fill="hold" nodeType="withEffect">
                                  <p:stCondLst>
                                    <p:cond delay="5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0" presetClass="path" presetSubtype="0" accel="17000" decel="83000" fill="hold" nodeType="withEffect">
                                  <p:stCondLst>
                                    <p:cond delay="500"/>
                                  </p:stCondLst>
                                  <p:childTnLst>
                                    <p:animMotion origin="layout" path="M 0.16378 0.00885 L -0.04978 -0.04494 C -0.06982 -0.04449 -0.08973 -0.04449 -0.10977 -0.04312 C -0.13607 -0.04131 -0.16122 -0.03722 -0.18713 -0.03359 C -0.19951 -0.02724 -0.17947 -0.03722 -0.21202 -0.02588 C -0.22172 -0.02247 -0.2313 -0.01907 -0.24074 -0.0143 C -0.2567 -0.00613 -0.2724 0.00386 -0.2881 0.01271 C -0.29435 0.01611 -0.30099 0.0177 -0.30686 0.02224 L -0.33916 0.04743 " pathEditMode="relative" rAng="0" ptsTypes="AAAAAAAAA">
                                      <p:cBhvr>
                                        <p:cTn id="14" dur="1200" fill="hold"/>
                                        <p:tgtEl>
                                          <p:spTgt spid="16"/>
                                        </p:tgtEl>
                                        <p:attrNameLst>
                                          <p:attrName>ppt_x</p:attrName>
                                          <p:attrName>ppt_y</p:attrName>
                                        </p:attrNameLst>
                                      </p:cBhvr>
                                      <p:rCtr x="-25147" y="-772"/>
                                    </p:animMotion>
                                  </p:childTnLst>
                                </p:cTn>
                              </p:par>
                            </p:childTnLst>
                          </p:cTn>
                        </p:par>
                        <p:par>
                          <p:cTn id="15" fill="hold">
                            <p:stCondLst>
                              <p:cond delay="1700"/>
                            </p:stCondLst>
                            <p:childTnLst>
                              <p:par>
                                <p:cTn id="16" presetID="53" presetClass="entr" presetSubtype="16"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250" fill="hold"/>
                                        <p:tgtEl>
                                          <p:spTgt spid="10"/>
                                        </p:tgtEl>
                                        <p:attrNameLst>
                                          <p:attrName>ppt_w</p:attrName>
                                        </p:attrNameLst>
                                      </p:cBhvr>
                                      <p:tavLst>
                                        <p:tav tm="0">
                                          <p:val>
                                            <p:fltVal val="0"/>
                                          </p:val>
                                        </p:tav>
                                        <p:tav tm="100000">
                                          <p:val>
                                            <p:strVal val="#ppt_w"/>
                                          </p:val>
                                        </p:tav>
                                      </p:tavLst>
                                    </p:anim>
                                    <p:anim calcmode="lin" valueType="num">
                                      <p:cBhvr>
                                        <p:cTn id="19" dur="250" fill="hold"/>
                                        <p:tgtEl>
                                          <p:spTgt spid="10"/>
                                        </p:tgtEl>
                                        <p:attrNameLst>
                                          <p:attrName>ppt_h</p:attrName>
                                        </p:attrNameLst>
                                      </p:cBhvr>
                                      <p:tavLst>
                                        <p:tav tm="0">
                                          <p:val>
                                            <p:fltVal val="0"/>
                                          </p:val>
                                        </p:tav>
                                        <p:tav tm="100000">
                                          <p:val>
                                            <p:strVal val="#ppt_h"/>
                                          </p:val>
                                        </p:tav>
                                      </p:tavLst>
                                    </p:anim>
                                    <p:animEffect transition="in" filter="fade">
                                      <p:cBhvr>
                                        <p:cTn id="20" dur="250"/>
                                        <p:tgtEl>
                                          <p:spTgt spid="10"/>
                                        </p:tgtEl>
                                      </p:cBhvr>
                                    </p:animEffect>
                                  </p:childTnLst>
                                </p:cTn>
                              </p:par>
                              <p:par>
                                <p:cTn id="21" presetID="6" presetClass="emph" presetSubtype="0" decel="100000" fill="hold" nodeType="withEffect">
                                  <p:stCondLst>
                                    <p:cond delay="200"/>
                                  </p:stCondLst>
                                  <p:childTnLst>
                                    <p:animScale>
                                      <p:cBhvr>
                                        <p:cTn id="22" dur="250" fill="hold"/>
                                        <p:tgtEl>
                                          <p:spTgt spid="10"/>
                                        </p:tgtEl>
                                      </p:cBhvr>
                                      <p:by x="110000" y="110000"/>
                                    </p:animScale>
                                  </p:childTnLst>
                                </p:cTn>
                              </p:par>
                              <p:par>
                                <p:cTn id="23" presetID="6" presetClass="emph" presetSubtype="0" decel="100000" fill="hold" nodeType="withEffect">
                                  <p:stCondLst>
                                    <p:cond delay="300"/>
                                  </p:stCondLst>
                                  <p:childTnLst>
                                    <p:animScale>
                                      <p:cBhvr>
                                        <p:cTn id="24" dur="250" fill="hold"/>
                                        <p:tgtEl>
                                          <p:spTgt spid="10"/>
                                        </p:tgtEl>
                                      </p:cBhvr>
                                      <p:by x="91000" y="91000"/>
                                    </p:animScale>
                                  </p:childTnLst>
                                </p:cTn>
                              </p:par>
                            </p:childTnLst>
                          </p:cTn>
                        </p:par>
                      </p:childTnLst>
                    </p:cTn>
                  </p:par>
                  <p:par>
                    <p:cTn id="25" fill="hold">
                      <p:stCondLst>
                        <p:cond delay="indefinite"/>
                      </p:stCondLst>
                      <p:childTnLst>
                        <p:par>
                          <p:cTn id="26" fill="hold">
                            <p:stCondLst>
                              <p:cond delay="0"/>
                            </p:stCondLst>
                            <p:childTnLst>
                              <p:par>
                                <p:cTn id="27" presetID="2" presetClass="entr" presetSubtype="8" decel="100000"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additive="base">
                                        <p:cTn id="29" dur="9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30" dur="9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decel="100000" fill="hold" grpId="0"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 calcmode="lin" valueType="num">
                                      <p:cBhvr additive="base">
                                        <p:cTn id="35" dur="9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36" dur="9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decel="100000" fill="hold" grpId="0"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 calcmode="lin" valueType="num">
                                      <p:cBhvr additive="base">
                                        <p:cTn id="41" dur="9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42" dur="9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a:solidFill>
                  <a:schemeClr val="tx1"/>
                </a:solidFill>
              </a:rPr>
              <a:t>Azure Active Directory Features</a:t>
            </a:r>
            <a:endParaRPr lang="en-US" sz="4800"/>
          </a:p>
        </p:txBody>
      </p:sp>
      <p:grpSp>
        <p:nvGrpSpPr>
          <p:cNvPr id="3" name="Group 2"/>
          <p:cNvGrpSpPr/>
          <p:nvPr/>
        </p:nvGrpSpPr>
        <p:grpSpPr>
          <a:xfrm>
            <a:off x="1760125" y="1820863"/>
            <a:ext cx="2101189" cy="4724400"/>
            <a:chOff x="274638" y="3815780"/>
            <a:chExt cx="3695864" cy="2926080"/>
          </a:xfrm>
        </p:grpSpPr>
        <p:sp>
          <p:nvSpPr>
            <p:cNvPr id="106" name="Rectangle 105"/>
            <p:cNvSpPr/>
            <p:nvPr/>
          </p:nvSpPr>
          <p:spPr bwMode="auto">
            <a:xfrm>
              <a:off x="274638" y="3815780"/>
              <a:ext cx="3657600" cy="292608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29" tIns="109703" rIns="137129" bIns="109703" numCol="1" spcCol="0" rtlCol="0" fromWordArt="0" anchor="t" anchorCtr="0" forceAA="0" compatLnSpc="1">
              <a:prstTxWarp prst="textNoShape">
                <a:avLst/>
              </a:prstTxWarp>
              <a:noAutofit/>
            </a:bodyPr>
            <a:lstStyle/>
            <a:p>
              <a:pPr algn="ctr" defTabSz="699150" fontAlgn="base">
                <a:lnSpc>
                  <a:spcPct val="90000"/>
                </a:lnSpc>
                <a:spcBef>
                  <a:spcPct val="0"/>
                </a:spcBef>
                <a:spcAft>
                  <a:spcPct val="0"/>
                </a:spcAft>
              </a:pPr>
              <a:endParaRPr lang="en-US" sz="1199" spc="-23">
                <a:solidFill>
                  <a:srgbClr val="787878"/>
                </a:solidFill>
              </a:endParaRPr>
            </a:p>
          </p:txBody>
        </p:sp>
        <p:sp>
          <p:nvSpPr>
            <p:cNvPr id="15" name="Box title 1"/>
            <p:cNvSpPr/>
            <p:nvPr/>
          </p:nvSpPr>
          <p:spPr>
            <a:xfrm>
              <a:off x="274638" y="3931920"/>
              <a:ext cx="3671719" cy="468932"/>
            </a:xfrm>
            <a:prstGeom prst="rect">
              <a:avLst/>
            </a:prstGeom>
          </p:spPr>
          <p:txBody>
            <a:bodyPr wrap="square" lIns="137149">
              <a:spAutoFit/>
            </a:bodyPr>
            <a:lstStyle/>
            <a:p>
              <a:pPr algn="ctr" defTabSz="699150" fontAlgn="base">
                <a:lnSpc>
                  <a:spcPct val="90000"/>
                </a:lnSpc>
                <a:spcBef>
                  <a:spcPct val="0"/>
                </a:spcBef>
                <a:spcAft>
                  <a:spcPts val="459"/>
                </a:spcAft>
              </a:pPr>
              <a:r>
                <a:rPr lang="en-US" sz="2400">
                  <a:solidFill>
                    <a:srgbClr val="FFFFFF"/>
                  </a:solidFill>
                  <a:latin typeface="Segoe UI Light"/>
                  <a:ea typeface="Segoe UI" pitchFamily="34" charset="0"/>
                  <a:cs typeface="Segoe UI" pitchFamily="34" charset="0"/>
                </a:rPr>
                <a:t>Cloud Directory</a:t>
              </a:r>
            </a:p>
          </p:txBody>
        </p:sp>
        <p:sp>
          <p:nvSpPr>
            <p:cNvPr id="18" name="Rectangle 17"/>
            <p:cNvSpPr/>
            <p:nvPr/>
          </p:nvSpPr>
          <p:spPr>
            <a:xfrm>
              <a:off x="312902" y="4578251"/>
              <a:ext cx="3657600" cy="1840782"/>
            </a:xfrm>
            <a:prstGeom prst="rect">
              <a:avLst/>
            </a:prstGeom>
          </p:spPr>
          <p:txBody>
            <a:bodyPr wrap="square" lIns="137149">
              <a:spAutoFit/>
            </a:bodyPr>
            <a:lstStyle/>
            <a:p>
              <a:pPr marL="214291" indent="-214291" defTabSz="699150" fontAlgn="base">
                <a:lnSpc>
                  <a:spcPct val="90000"/>
                </a:lnSpc>
                <a:spcBef>
                  <a:spcPts val="225"/>
                </a:spcBef>
                <a:spcAft>
                  <a:spcPts val="450"/>
                </a:spcAft>
                <a:buFont typeface="Arial" panose="020B0604020202020204" pitchFamily="34" charset="0"/>
                <a:buChar char="•"/>
              </a:pPr>
              <a:r>
                <a:rPr lang="en-US" sz="1400">
                  <a:solidFill>
                    <a:srgbClr val="FFFFFF"/>
                  </a:solidFill>
                  <a:latin typeface="+mj-lt"/>
                </a:rPr>
                <a:t>Connect on-premises directories  to Azure AD</a:t>
              </a:r>
            </a:p>
            <a:p>
              <a:pPr marL="214291" indent="-214291" defTabSz="699150" fontAlgn="base">
                <a:lnSpc>
                  <a:spcPct val="90000"/>
                </a:lnSpc>
                <a:spcBef>
                  <a:spcPts val="225"/>
                </a:spcBef>
                <a:spcAft>
                  <a:spcPts val="450"/>
                </a:spcAft>
                <a:buFont typeface="Arial" panose="020B0604020202020204" pitchFamily="34" charset="0"/>
                <a:buChar char="•"/>
              </a:pPr>
              <a:r>
                <a:rPr lang="en-US" sz="1400">
                  <a:solidFill>
                    <a:srgbClr val="FFFFFF"/>
                  </a:solidFill>
                  <a:latin typeface="+mj-lt"/>
                </a:rPr>
                <a:t>Azure AD Sync Multi-Forest Support</a:t>
              </a:r>
            </a:p>
            <a:p>
              <a:pPr marL="214291" indent="-214291" defTabSz="699150" fontAlgn="base">
                <a:lnSpc>
                  <a:spcPct val="90000"/>
                </a:lnSpc>
                <a:spcBef>
                  <a:spcPts val="225"/>
                </a:spcBef>
                <a:spcAft>
                  <a:spcPts val="450"/>
                </a:spcAft>
                <a:buFont typeface="Arial" panose="020B0604020202020204" pitchFamily="34" charset="0"/>
                <a:buChar char="•"/>
              </a:pPr>
              <a:r>
                <a:rPr lang="en-US" sz="1400">
                  <a:solidFill>
                    <a:srgbClr val="FFFFFF"/>
                  </a:solidFill>
                  <a:latin typeface="+mj-lt"/>
                </a:rPr>
                <a:t>Single Sign-on to thousands SaaS apps+ LoB and Custom application support</a:t>
              </a:r>
            </a:p>
            <a:p>
              <a:pPr marL="214291" indent="-214291" defTabSz="699150" fontAlgn="base">
                <a:lnSpc>
                  <a:spcPct val="90000"/>
                </a:lnSpc>
                <a:spcBef>
                  <a:spcPts val="225"/>
                </a:spcBef>
                <a:spcAft>
                  <a:spcPts val="450"/>
                </a:spcAft>
                <a:buFont typeface="Arial" panose="020B0604020202020204" pitchFamily="34" charset="0"/>
                <a:buChar char="•"/>
              </a:pPr>
              <a:r>
                <a:rPr lang="en-US" sz="1400">
                  <a:solidFill>
                    <a:srgbClr val="FFFFFF"/>
                  </a:solidFill>
                  <a:latin typeface="+mj-lt"/>
                </a:rPr>
                <a:t>Application Proxy</a:t>
              </a:r>
            </a:p>
            <a:p>
              <a:pPr marL="214291" indent="-214291" defTabSz="699150" fontAlgn="base">
                <a:lnSpc>
                  <a:spcPct val="90000"/>
                </a:lnSpc>
                <a:spcBef>
                  <a:spcPts val="225"/>
                </a:spcBef>
                <a:spcAft>
                  <a:spcPts val="450"/>
                </a:spcAft>
                <a:buFont typeface="Arial" panose="020B0604020202020204" pitchFamily="34" charset="0"/>
                <a:buChar char="•"/>
              </a:pPr>
              <a:r>
                <a:rPr lang="en-US" sz="1400">
                  <a:solidFill>
                    <a:srgbClr val="FFFFFF"/>
                  </a:solidFill>
                  <a:latin typeface="+mj-lt"/>
                </a:rPr>
                <a:t>Enterprise SLA of 99.9 percent</a:t>
              </a:r>
            </a:p>
          </p:txBody>
        </p:sp>
      </p:grpSp>
      <p:grpSp>
        <p:nvGrpSpPr>
          <p:cNvPr id="5" name="Group 4"/>
          <p:cNvGrpSpPr/>
          <p:nvPr/>
        </p:nvGrpSpPr>
        <p:grpSpPr>
          <a:xfrm>
            <a:off x="8642368" y="1820864"/>
            <a:ext cx="1918476" cy="4820557"/>
            <a:chOff x="8506259" y="3815780"/>
            <a:chExt cx="3674364" cy="2985636"/>
          </a:xfrm>
        </p:grpSpPr>
        <p:sp>
          <p:nvSpPr>
            <p:cNvPr id="111" name="Rectangle 110"/>
            <p:cNvSpPr/>
            <p:nvPr/>
          </p:nvSpPr>
          <p:spPr bwMode="auto">
            <a:xfrm>
              <a:off x="8523023" y="3815780"/>
              <a:ext cx="3657600" cy="292608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29" tIns="109703" rIns="137129" bIns="109703" numCol="1" spcCol="0" rtlCol="0" fromWordArt="0" anchor="t" anchorCtr="0" forceAA="0" compatLnSpc="1">
              <a:prstTxWarp prst="textNoShape">
                <a:avLst/>
              </a:prstTxWarp>
              <a:noAutofit/>
            </a:bodyPr>
            <a:lstStyle/>
            <a:p>
              <a:pPr algn="ctr" defTabSz="699150" fontAlgn="base">
                <a:lnSpc>
                  <a:spcPct val="90000"/>
                </a:lnSpc>
                <a:spcBef>
                  <a:spcPct val="0"/>
                </a:spcBef>
                <a:spcAft>
                  <a:spcPct val="0"/>
                </a:spcAft>
              </a:pPr>
              <a:endParaRPr lang="en-US" sz="1199" spc="-23">
                <a:solidFill>
                  <a:srgbClr val="787878"/>
                </a:solidFill>
              </a:endParaRPr>
            </a:p>
          </p:txBody>
        </p:sp>
        <p:sp>
          <p:nvSpPr>
            <p:cNvPr id="14" name="Box title 3"/>
            <p:cNvSpPr/>
            <p:nvPr/>
          </p:nvSpPr>
          <p:spPr>
            <a:xfrm>
              <a:off x="8523021" y="3931920"/>
              <a:ext cx="3657602" cy="468932"/>
            </a:xfrm>
            <a:prstGeom prst="rect">
              <a:avLst/>
            </a:prstGeom>
            <a:noFill/>
          </p:spPr>
          <p:txBody>
            <a:bodyPr wrap="square" lIns="137149">
              <a:spAutoFit/>
            </a:bodyPr>
            <a:lstStyle/>
            <a:p>
              <a:pPr algn="ctr" defTabSz="699150" fontAlgn="base">
                <a:lnSpc>
                  <a:spcPct val="90000"/>
                </a:lnSpc>
                <a:spcBef>
                  <a:spcPct val="0"/>
                </a:spcBef>
                <a:spcAft>
                  <a:spcPts val="459"/>
                </a:spcAft>
              </a:pPr>
              <a:r>
                <a:rPr lang="en-US" sz="2400">
                  <a:solidFill>
                    <a:srgbClr val="FFFFFF"/>
                  </a:solidFill>
                  <a:latin typeface="Segoe UI Light"/>
                  <a:ea typeface="Segoe UI" pitchFamily="34" charset="0"/>
                  <a:cs typeface="Segoe UI" pitchFamily="34" charset="0"/>
                </a:rPr>
                <a:t>End-User Features</a:t>
              </a:r>
            </a:p>
          </p:txBody>
        </p:sp>
        <p:sp>
          <p:nvSpPr>
            <p:cNvPr id="17" name="Rectangle 16"/>
            <p:cNvSpPr/>
            <p:nvPr/>
          </p:nvSpPr>
          <p:spPr>
            <a:xfrm>
              <a:off x="8506259" y="4574781"/>
              <a:ext cx="3657602" cy="2226635"/>
            </a:xfrm>
            <a:prstGeom prst="rect">
              <a:avLst/>
            </a:prstGeom>
            <a:noFill/>
          </p:spPr>
          <p:txBody>
            <a:bodyPr wrap="square" lIns="137149">
              <a:spAutoFit/>
            </a:bodyPr>
            <a:lstStyle/>
            <a:p>
              <a:pPr marL="214291" indent="-214291" defTabSz="699150" fontAlgn="base">
                <a:lnSpc>
                  <a:spcPct val="90000"/>
                </a:lnSpc>
                <a:spcBef>
                  <a:spcPts val="225"/>
                </a:spcBef>
                <a:spcAft>
                  <a:spcPts val="450"/>
                </a:spcAft>
                <a:buFont typeface="Arial" panose="020B0604020202020204" pitchFamily="34" charset="0"/>
                <a:buChar char="•"/>
              </a:pPr>
              <a:r>
                <a:rPr lang="en-US" sz="1400">
                  <a:solidFill>
                    <a:srgbClr val="FFFFFF"/>
                  </a:solidFill>
                  <a:latin typeface="+mj-lt"/>
                </a:rPr>
                <a:t>Self-service password change</a:t>
              </a:r>
            </a:p>
            <a:p>
              <a:pPr marL="214291" indent="-214291" defTabSz="699150" fontAlgn="base">
                <a:lnSpc>
                  <a:spcPct val="90000"/>
                </a:lnSpc>
                <a:spcBef>
                  <a:spcPts val="225"/>
                </a:spcBef>
                <a:spcAft>
                  <a:spcPts val="450"/>
                </a:spcAft>
                <a:buFont typeface="Arial" panose="020B0604020202020204" pitchFamily="34" charset="0"/>
                <a:buChar char="•"/>
              </a:pPr>
              <a:r>
                <a:rPr lang="en-US" sz="1400">
                  <a:solidFill>
                    <a:srgbClr val="FFFFFF"/>
                  </a:solidFill>
                  <a:latin typeface="+mj-lt"/>
                </a:rPr>
                <a:t>Self-Service password reset</a:t>
              </a:r>
            </a:p>
            <a:p>
              <a:pPr marL="214291" indent="-214291" defTabSz="699150" fontAlgn="base">
                <a:lnSpc>
                  <a:spcPct val="90000"/>
                </a:lnSpc>
                <a:spcBef>
                  <a:spcPts val="225"/>
                </a:spcBef>
                <a:spcAft>
                  <a:spcPts val="450"/>
                </a:spcAft>
                <a:buFont typeface="Arial" panose="020B0604020202020204" pitchFamily="34" charset="0"/>
                <a:buChar char="•"/>
              </a:pPr>
              <a:r>
                <a:rPr lang="en-US" sz="1400">
                  <a:solidFill>
                    <a:srgbClr val="FFFFFF"/>
                  </a:solidFill>
                  <a:latin typeface="+mj-lt"/>
                </a:rPr>
                <a:t>Delegated group management</a:t>
              </a:r>
            </a:p>
            <a:p>
              <a:pPr marL="214291" indent="-214291" defTabSz="699150" fontAlgn="base">
                <a:lnSpc>
                  <a:spcPct val="90000"/>
                </a:lnSpc>
                <a:spcBef>
                  <a:spcPts val="225"/>
                </a:spcBef>
                <a:spcAft>
                  <a:spcPts val="450"/>
                </a:spcAft>
                <a:buFont typeface="Arial" panose="020B0604020202020204" pitchFamily="34" charset="0"/>
                <a:buChar char="•"/>
              </a:pPr>
              <a:r>
                <a:rPr lang="en-US" sz="1400">
                  <a:solidFill>
                    <a:srgbClr val="FFFFFF"/>
                  </a:solidFill>
                  <a:latin typeface="+mj-lt"/>
                </a:rPr>
                <a:t>Self-Service security settings management</a:t>
              </a:r>
            </a:p>
            <a:p>
              <a:pPr marL="214291" indent="-214291" defTabSz="699150" fontAlgn="base">
                <a:lnSpc>
                  <a:spcPct val="90000"/>
                </a:lnSpc>
                <a:spcBef>
                  <a:spcPts val="225"/>
                </a:spcBef>
                <a:spcAft>
                  <a:spcPts val="450"/>
                </a:spcAft>
                <a:buFont typeface="Arial" panose="020B0604020202020204" pitchFamily="34" charset="0"/>
                <a:buChar char="•"/>
              </a:pPr>
              <a:r>
                <a:rPr lang="en-US" sz="1400">
                  <a:solidFill>
                    <a:srgbClr val="FFFFFF"/>
                  </a:solidFill>
                  <a:latin typeface="+mj-lt"/>
                </a:rPr>
                <a:t>Single Sign-On to on-premises applications from the Access Panel (Azure AD Application Proxy)</a:t>
              </a:r>
            </a:p>
            <a:p>
              <a:pPr marL="214291" indent="-214291" defTabSz="699150" fontAlgn="base">
                <a:lnSpc>
                  <a:spcPct val="90000"/>
                </a:lnSpc>
                <a:spcBef>
                  <a:spcPts val="225"/>
                </a:spcBef>
                <a:spcAft>
                  <a:spcPts val="450"/>
                </a:spcAft>
                <a:buFont typeface="Arial" panose="020B0604020202020204" pitchFamily="34" charset="0"/>
                <a:buChar char="•"/>
              </a:pPr>
              <a:endParaRPr lang="en-US" sz="1050">
                <a:solidFill>
                  <a:srgbClr val="FFFFFF"/>
                </a:solidFill>
              </a:endParaRPr>
            </a:p>
          </p:txBody>
        </p:sp>
      </p:grpSp>
      <p:grpSp>
        <p:nvGrpSpPr>
          <p:cNvPr id="4" name="Group 3"/>
          <p:cNvGrpSpPr/>
          <p:nvPr/>
        </p:nvGrpSpPr>
        <p:grpSpPr>
          <a:xfrm>
            <a:off x="3989985" y="1820864"/>
            <a:ext cx="2084310" cy="4724399"/>
            <a:chOff x="4329398" y="3815780"/>
            <a:chExt cx="3727033" cy="2926080"/>
          </a:xfrm>
        </p:grpSpPr>
        <p:sp>
          <p:nvSpPr>
            <p:cNvPr id="138" name="Rectangle 137"/>
            <p:cNvSpPr/>
            <p:nvPr/>
          </p:nvSpPr>
          <p:spPr bwMode="auto">
            <a:xfrm>
              <a:off x="4398831" y="3815780"/>
              <a:ext cx="3657600" cy="292608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29" tIns="109703" rIns="137129" bIns="109703" numCol="1" spcCol="0" rtlCol="0" fromWordArt="0" anchor="t" anchorCtr="0" forceAA="0" compatLnSpc="1">
              <a:prstTxWarp prst="textNoShape">
                <a:avLst/>
              </a:prstTxWarp>
              <a:noAutofit/>
            </a:bodyPr>
            <a:lstStyle/>
            <a:p>
              <a:pPr algn="ctr" defTabSz="699150" fontAlgn="base">
                <a:lnSpc>
                  <a:spcPct val="90000"/>
                </a:lnSpc>
                <a:spcBef>
                  <a:spcPct val="0"/>
                </a:spcBef>
                <a:spcAft>
                  <a:spcPct val="0"/>
                </a:spcAft>
              </a:pPr>
              <a:endParaRPr lang="en-US" sz="1199" spc="-23">
                <a:solidFill>
                  <a:srgbClr val="787878"/>
                </a:solidFill>
              </a:endParaRPr>
            </a:p>
          </p:txBody>
        </p:sp>
        <p:sp>
          <p:nvSpPr>
            <p:cNvPr id="177" name="Box title 2"/>
            <p:cNvSpPr/>
            <p:nvPr/>
          </p:nvSpPr>
          <p:spPr>
            <a:xfrm>
              <a:off x="4406277" y="3931920"/>
              <a:ext cx="3642706" cy="880678"/>
            </a:xfrm>
            <a:prstGeom prst="rect">
              <a:avLst/>
            </a:prstGeom>
          </p:spPr>
          <p:txBody>
            <a:bodyPr wrap="square" lIns="137149">
              <a:spAutoFit/>
            </a:bodyPr>
            <a:lstStyle/>
            <a:p>
              <a:pPr algn="ctr" defTabSz="699150" fontAlgn="base">
                <a:lnSpc>
                  <a:spcPct val="90000"/>
                </a:lnSpc>
                <a:spcBef>
                  <a:spcPct val="0"/>
                </a:spcBef>
                <a:spcAft>
                  <a:spcPts val="459"/>
                </a:spcAft>
              </a:pPr>
              <a:r>
                <a:rPr lang="en-US" sz="2400">
                  <a:solidFill>
                    <a:srgbClr val="FFFFFF"/>
                  </a:solidFill>
                  <a:latin typeface="Segoe UI Light"/>
                  <a:ea typeface="Segoe UI" pitchFamily="34" charset="0"/>
                  <a:cs typeface="Segoe UI" pitchFamily="34" charset="0"/>
                </a:rPr>
                <a:t>Central Management of Identity and Access</a:t>
              </a:r>
            </a:p>
          </p:txBody>
        </p:sp>
        <p:sp>
          <p:nvSpPr>
            <p:cNvPr id="178" name="Rectangle 177"/>
            <p:cNvSpPr/>
            <p:nvPr/>
          </p:nvSpPr>
          <p:spPr>
            <a:xfrm>
              <a:off x="4329398" y="4982064"/>
              <a:ext cx="3642706" cy="1210297"/>
            </a:xfrm>
            <a:prstGeom prst="rect">
              <a:avLst/>
            </a:prstGeom>
          </p:spPr>
          <p:txBody>
            <a:bodyPr wrap="square" lIns="137149">
              <a:spAutoFit/>
            </a:bodyPr>
            <a:lstStyle/>
            <a:p>
              <a:pPr marL="214291" indent="-214291" defTabSz="699150" fontAlgn="base">
                <a:lnSpc>
                  <a:spcPct val="90000"/>
                </a:lnSpc>
                <a:spcBef>
                  <a:spcPts val="225"/>
                </a:spcBef>
                <a:spcAft>
                  <a:spcPts val="450"/>
                </a:spcAft>
                <a:buFont typeface="Arial" panose="020B0604020202020204" pitchFamily="34" charset="0"/>
                <a:buChar char="•"/>
              </a:pPr>
              <a:r>
                <a:rPr lang="en-US" sz="1400">
                  <a:solidFill>
                    <a:srgbClr val="FFFFFF"/>
                  </a:solidFill>
                  <a:latin typeface="+mj-lt"/>
                </a:rPr>
                <a:t>Group-based user assignment to SaaS apps</a:t>
              </a:r>
            </a:p>
            <a:p>
              <a:pPr marL="214291" indent="-214291" defTabSz="699150" fontAlgn="base">
                <a:lnSpc>
                  <a:spcPct val="90000"/>
                </a:lnSpc>
                <a:spcBef>
                  <a:spcPts val="225"/>
                </a:spcBef>
                <a:spcAft>
                  <a:spcPts val="450"/>
                </a:spcAft>
                <a:buFont typeface="Arial" panose="020B0604020202020204" pitchFamily="34" charset="0"/>
                <a:buChar char="•"/>
              </a:pPr>
              <a:r>
                <a:rPr lang="en-US" sz="1400">
                  <a:solidFill>
                    <a:srgbClr val="FFFFFF"/>
                  </a:solidFill>
                  <a:latin typeface="+mj-lt"/>
                </a:rPr>
                <a:t>Group-based provisioning </a:t>
              </a:r>
            </a:p>
            <a:p>
              <a:pPr marL="214291" indent="-214291" defTabSz="699150" fontAlgn="base">
                <a:lnSpc>
                  <a:spcPct val="90000"/>
                </a:lnSpc>
                <a:spcBef>
                  <a:spcPts val="225"/>
                </a:spcBef>
                <a:spcAft>
                  <a:spcPts val="450"/>
                </a:spcAft>
                <a:buFont typeface="Arial" panose="020B0604020202020204" pitchFamily="34" charset="0"/>
                <a:buChar char="•"/>
              </a:pPr>
              <a:r>
                <a:rPr lang="en-US" sz="1400">
                  <a:solidFill>
                    <a:srgbClr val="FFFFFF"/>
                  </a:solidFill>
                  <a:latin typeface="+mj-lt"/>
                </a:rPr>
                <a:t>Company branding</a:t>
              </a:r>
            </a:p>
            <a:p>
              <a:pPr marL="214291" indent="-214291" defTabSz="699150" fontAlgn="base">
                <a:lnSpc>
                  <a:spcPct val="90000"/>
                </a:lnSpc>
                <a:spcBef>
                  <a:spcPts val="225"/>
                </a:spcBef>
                <a:spcAft>
                  <a:spcPts val="450"/>
                </a:spcAft>
                <a:buFont typeface="Arial" panose="020B0604020202020204" pitchFamily="34" charset="0"/>
                <a:buChar char="•"/>
              </a:pPr>
              <a:r>
                <a:rPr lang="en-US" sz="1400">
                  <a:solidFill>
                    <a:srgbClr val="FFFFFF"/>
                  </a:solidFill>
                  <a:latin typeface="+mj-lt"/>
                </a:rPr>
                <a:t>Password </a:t>
              </a:r>
              <a:r>
                <a:rPr lang="en-US" sz="1400" err="1">
                  <a:solidFill>
                    <a:srgbClr val="FFFFFF"/>
                  </a:solidFill>
                  <a:latin typeface="+mj-lt"/>
                </a:rPr>
                <a:t>writeback</a:t>
              </a:r>
              <a:endParaRPr lang="en-US" sz="1400">
                <a:solidFill>
                  <a:srgbClr val="FFFFFF"/>
                </a:solidFill>
                <a:latin typeface="+mj-lt"/>
              </a:endParaRPr>
            </a:p>
            <a:p>
              <a:pPr defTabSz="699150" fontAlgn="base">
                <a:lnSpc>
                  <a:spcPct val="90000"/>
                </a:lnSpc>
                <a:spcBef>
                  <a:spcPts val="225"/>
                </a:spcBef>
                <a:spcAft>
                  <a:spcPts val="450"/>
                </a:spcAft>
              </a:pPr>
              <a:endParaRPr lang="en-US" sz="1050">
                <a:solidFill>
                  <a:srgbClr val="FFFFFF"/>
                </a:solidFill>
              </a:endParaRPr>
            </a:p>
          </p:txBody>
        </p:sp>
      </p:grpSp>
      <p:grpSp>
        <p:nvGrpSpPr>
          <p:cNvPr id="27" name="Group 26"/>
          <p:cNvGrpSpPr/>
          <p:nvPr/>
        </p:nvGrpSpPr>
        <p:grpSpPr>
          <a:xfrm>
            <a:off x="10789444" y="268027"/>
            <a:ext cx="989235" cy="972076"/>
            <a:chOff x="693738" y="1748026"/>
            <a:chExt cx="4271574" cy="4244651"/>
          </a:xfrm>
        </p:grpSpPr>
        <p:grpSp>
          <p:nvGrpSpPr>
            <p:cNvPr id="28" name="Group 4"/>
            <p:cNvGrpSpPr>
              <a:grpSpLocks noChangeAspect="1"/>
            </p:cNvGrpSpPr>
            <p:nvPr/>
          </p:nvGrpSpPr>
          <p:grpSpPr bwMode="auto">
            <a:xfrm>
              <a:off x="693738" y="1748026"/>
              <a:ext cx="4271574" cy="4244651"/>
              <a:chOff x="3125" y="1415"/>
              <a:chExt cx="1586" cy="1576"/>
            </a:xfrm>
            <a:solidFill>
              <a:srgbClr val="D2D2D2"/>
            </a:solidFill>
          </p:grpSpPr>
          <p:sp>
            <p:nvSpPr>
              <p:cNvPr id="33" name="Freeform 5"/>
              <p:cNvSpPr>
                <a:spLocks/>
              </p:cNvSpPr>
              <p:nvPr/>
            </p:nvSpPr>
            <p:spPr bwMode="auto">
              <a:xfrm>
                <a:off x="3942" y="2006"/>
                <a:ext cx="273" cy="494"/>
              </a:xfrm>
              <a:custGeom>
                <a:avLst/>
                <a:gdLst>
                  <a:gd name="T0" fmla="*/ 19 w 115"/>
                  <a:gd name="T1" fmla="*/ 0 h 208"/>
                  <a:gd name="T2" fmla="*/ 0 w 115"/>
                  <a:gd name="T3" fmla="*/ 7 h 208"/>
                  <a:gd name="T4" fmla="*/ 0 w 115"/>
                  <a:gd name="T5" fmla="*/ 207 h 208"/>
                  <a:gd name="T6" fmla="*/ 3 w 115"/>
                  <a:gd name="T7" fmla="*/ 208 h 208"/>
                  <a:gd name="T8" fmla="*/ 114 w 115"/>
                  <a:gd name="T9" fmla="*/ 135 h 208"/>
                  <a:gd name="T10" fmla="*/ 114 w 115"/>
                  <a:gd name="T11" fmla="*/ 131 h 208"/>
                  <a:gd name="T12" fmla="*/ 115 w 115"/>
                  <a:gd name="T13" fmla="*/ 119 h 208"/>
                  <a:gd name="T14" fmla="*/ 19 w 115"/>
                  <a:gd name="T15" fmla="*/ 0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08">
                    <a:moveTo>
                      <a:pt x="19" y="0"/>
                    </a:moveTo>
                    <a:cubicBezTo>
                      <a:pt x="13" y="4"/>
                      <a:pt x="6" y="6"/>
                      <a:pt x="0" y="7"/>
                    </a:cubicBezTo>
                    <a:cubicBezTo>
                      <a:pt x="0" y="207"/>
                      <a:pt x="0" y="207"/>
                      <a:pt x="0" y="207"/>
                    </a:cubicBezTo>
                    <a:cubicBezTo>
                      <a:pt x="1" y="208"/>
                      <a:pt x="2" y="208"/>
                      <a:pt x="3" y="208"/>
                    </a:cubicBezTo>
                    <a:cubicBezTo>
                      <a:pt x="114" y="135"/>
                      <a:pt x="114" y="135"/>
                      <a:pt x="114" y="135"/>
                    </a:cubicBezTo>
                    <a:cubicBezTo>
                      <a:pt x="114" y="134"/>
                      <a:pt x="114" y="132"/>
                      <a:pt x="114" y="131"/>
                    </a:cubicBezTo>
                    <a:cubicBezTo>
                      <a:pt x="114" y="127"/>
                      <a:pt x="115" y="123"/>
                      <a:pt x="115" y="119"/>
                    </a:cubicBezTo>
                    <a:lnTo>
                      <a:pt x="19" y="0"/>
                    </a:lnTo>
                    <a:close/>
                  </a:path>
                </a:pathLst>
              </a:custGeom>
              <a:solidFill>
                <a:srgbClr val="00B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699353">
                  <a:defRPr/>
                </a:pPr>
                <a:endParaRPr lang="en-US" sz="1350" kern="0">
                  <a:solidFill>
                    <a:srgbClr val="505050"/>
                  </a:solidFill>
                </a:endParaRPr>
              </a:p>
            </p:txBody>
          </p:sp>
          <p:sp>
            <p:nvSpPr>
              <p:cNvPr id="34" name="Freeform 6"/>
              <p:cNvSpPr>
                <a:spLocks/>
              </p:cNvSpPr>
              <p:nvPr/>
            </p:nvSpPr>
            <p:spPr bwMode="auto">
              <a:xfrm>
                <a:off x="3600" y="2013"/>
                <a:ext cx="275" cy="487"/>
              </a:xfrm>
              <a:custGeom>
                <a:avLst/>
                <a:gdLst>
                  <a:gd name="T0" fmla="*/ 0 w 116"/>
                  <a:gd name="T1" fmla="*/ 106 h 205"/>
                  <a:gd name="T2" fmla="*/ 5 w 116"/>
                  <a:gd name="T3" fmla="*/ 128 h 205"/>
                  <a:gd name="T4" fmla="*/ 3 w 116"/>
                  <a:gd name="T5" fmla="*/ 141 h 205"/>
                  <a:gd name="T6" fmla="*/ 116 w 116"/>
                  <a:gd name="T7" fmla="*/ 205 h 205"/>
                  <a:gd name="T8" fmla="*/ 116 w 116"/>
                  <a:gd name="T9" fmla="*/ 1 h 205"/>
                  <a:gd name="T10" fmla="*/ 113 w 116"/>
                  <a:gd name="T11" fmla="*/ 0 h 205"/>
                  <a:gd name="T12" fmla="*/ 0 w 116"/>
                  <a:gd name="T13" fmla="*/ 106 h 205"/>
                </a:gdLst>
                <a:ahLst/>
                <a:cxnLst>
                  <a:cxn ang="0">
                    <a:pos x="T0" y="T1"/>
                  </a:cxn>
                  <a:cxn ang="0">
                    <a:pos x="T2" y="T3"/>
                  </a:cxn>
                  <a:cxn ang="0">
                    <a:pos x="T4" y="T5"/>
                  </a:cxn>
                  <a:cxn ang="0">
                    <a:pos x="T6" y="T7"/>
                  </a:cxn>
                  <a:cxn ang="0">
                    <a:pos x="T8" y="T9"/>
                  </a:cxn>
                  <a:cxn ang="0">
                    <a:pos x="T10" y="T11"/>
                  </a:cxn>
                  <a:cxn ang="0">
                    <a:pos x="T12" y="T13"/>
                  </a:cxn>
                </a:cxnLst>
                <a:rect l="0" t="0" r="r" b="b"/>
                <a:pathLst>
                  <a:path w="116" h="205">
                    <a:moveTo>
                      <a:pt x="0" y="106"/>
                    </a:moveTo>
                    <a:cubicBezTo>
                      <a:pt x="3" y="113"/>
                      <a:pt x="5" y="120"/>
                      <a:pt x="5" y="128"/>
                    </a:cubicBezTo>
                    <a:cubicBezTo>
                      <a:pt x="5" y="132"/>
                      <a:pt x="4" y="137"/>
                      <a:pt x="3" y="141"/>
                    </a:cubicBezTo>
                    <a:cubicBezTo>
                      <a:pt x="116" y="205"/>
                      <a:pt x="116" y="205"/>
                      <a:pt x="116" y="205"/>
                    </a:cubicBezTo>
                    <a:cubicBezTo>
                      <a:pt x="116" y="1"/>
                      <a:pt x="116" y="1"/>
                      <a:pt x="116" y="1"/>
                    </a:cubicBezTo>
                    <a:cubicBezTo>
                      <a:pt x="115" y="1"/>
                      <a:pt x="114" y="1"/>
                      <a:pt x="113" y="0"/>
                    </a:cubicBezTo>
                    <a:lnTo>
                      <a:pt x="0" y="106"/>
                    </a:lnTo>
                    <a:close/>
                  </a:path>
                </a:pathLst>
              </a:custGeom>
              <a:solidFill>
                <a:srgbClr val="00B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699353">
                  <a:defRPr/>
                </a:pPr>
                <a:endParaRPr lang="en-US" sz="1350" kern="0">
                  <a:solidFill>
                    <a:srgbClr val="505050"/>
                  </a:solidFill>
                </a:endParaRPr>
              </a:p>
            </p:txBody>
          </p:sp>
          <p:sp>
            <p:nvSpPr>
              <p:cNvPr id="35" name="Freeform 7"/>
              <p:cNvSpPr>
                <a:spLocks noEditPoints="1"/>
              </p:cNvSpPr>
              <p:nvPr/>
            </p:nvSpPr>
            <p:spPr bwMode="auto">
              <a:xfrm>
                <a:off x="3125" y="1415"/>
                <a:ext cx="1586" cy="1576"/>
              </a:xfrm>
              <a:custGeom>
                <a:avLst/>
                <a:gdLst>
                  <a:gd name="T0" fmla="*/ 331 w 668"/>
                  <a:gd name="T1" fmla="*/ 0 h 664"/>
                  <a:gd name="T2" fmla="*/ 0 w 668"/>
                  <a:gd name="T3" fmla="*/ 391 h 664"/>
                  <a:gd name="T4" fmla="*/ 331 w 668"/>
                  <a:gd name="T5" fmla="*/ 664 h 664"/>
                  <a:gd name="T6" fmla="*/ 668 w 668"/>
                  <a:gd name="T7" fmla="*/ 391 h 664"/>
                  <a:gd name="T8" fmla="*/ 331 w 668"/>
                  <a:gd name="T9" fmla="*/ 0 h 664"/>
                  <a:gd name="T10" fmla="*/ 511 w 668"/>
                  <a:gd name="T11" fmla="*/ 434 h 664"/>
                  <a:gd name="T12" fmla="*/ 473 w 668"/>
                  <a:gd name="T13" fmla="*/ 417 h 664"/>
                  <a:gd name="T14" fmla="*/ 379 w 668"/>
                  <a:gd name="T15" fmla="*/ 478 h 664"/>
                  <a:gd name="T16" fmla="*/ 389 w 668"/>
                  <a:gd name="T17" fmla="*/ 509 h 664"/>
                  <a:gd name="T18" fmla="*/ 335 w 668"/>
                  <a:gd name="T19" fmla="*/ 563 h 664"/>
                  <a:gd name="T20" fmla="*/ 282 w 668"/>
                  <a:gd name="T21" fmla="*/ 509 h 664"/>
                  <a:gd name="T22" fmla="*/ 293 w 668"/>
                  <a:gd name="T23" fmla="*/ 477 h 664"/>
                  <a:gd name="T24" fmla="*/ 189 w 668"/>
                  <a:gd name="T25" fmla="*/ 418 h 664"/>
                  <a:gd name="T26" fmla="*/ 152 w 668"/>
                  <a:gd name="T27" fmla="*/ 434 h 664"/>
                  <a:gd name="T28" fmla="*/ 98 w 668"/>
                  <a:gd name="T29" fmla="*/ 380 h 664"/>
                  <a:gd name="T30" fmla="*/ 152 w 668"/>
                  <a:gd name="T31" fmla="*/ 327 h 664"/>
                  <a:gd name="T32" fmla="*/ 178 w 668"/>
                  <a:gd name="T33" fmla="*/ 334 h 664"/>
                  <a:gd name="T34" fmla="*/ 287 w 668"/>
                  <a:gd name="T35" fmla="*/ 232 h 664"/>
                  <a:gd name="T36" fmla="*/ 277 w 668"/>
                  <a:gd name="T37" fmla="*/ 198 h 664"/>
                  <a:gd name="T38" fmla="*/ 335 w 668"/>
                  <a:gd name="T39" fmla="*/ 140 h 664"/>
                  <a:gd name="T40" fmla="*/ 394 w 668"/>
                  <a:gd name="T41" fmla="*/ 198 h 664"/>
                  <a:gd name="T42" fmla="*/ 386 w 668"/>
                  <a:gd name="T43" fmla="*/ 227 h 664"/>
                  <a:gd name="T44" fmla="*/ 478 w 668"/>
                  <a:gd name="T45" fmla="*/ 339 h 664"/>
                  <a:gd name="T46" fmla="*/ 511 w 668"/>
                  <a:gd name="T47" fmla="*/ 327 h 664"/>
                  <a:gd name="T48" fmla="*/ 565 w 668"/>
                  <a:gd name="T49" fmla="*/ 380 h 664"/>
                  <a:gd name="T50" fmla="*/ 511 w 668"/>
                  <a:gd name="T51" fmla="*/ 43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8" h="664">
                    <a:moveTo>
                      <a:pt x="331" y="0"/>
                    </a:moveTo>
                    <a:cubicBezTo>
                      <a:pt x="0" y="391"/>
                      <a:pt x="0" y="391"/>
                      <a:pt x="0" y="391"/>
                    </a:cubicBezTo>
                    <a:cubicBezTo>
                      <a:pt x="331" y="664"/>
                      <a:pt x="331" y="664"/>
                      <a:pt x="331" y="664"/>
                    </a:cubicBezTo>
                    <a:cubicBezTo>
                      <a:pt x="668" y="391"/>
                      <a:pt x="668" y="391"/>
                      <a:pt x="668" y="391"/>
                    </a:cubicBezTo>
                    <a:lnTo>
                      <a:pt x="331" y="0"/>
                    </a:lnTo>
                    <a:close/>
                    <a:moveTo>
                      <a:pt x="511" y="434"/>
                    </a:moveTo>
                    <a:cubicBezTo>
                      <a:pt x="496" y="434"/>
                      <a:pt x="482" y="427"/>
                      <a:pt x="473" y="417"/>
                    </a:cubicBezTo>
                    <a:cubicBezTo>
                      <a:pt x="379" y="478"/>
                      <a:pt x="379" y="478"/>
                      <a:pt x="379" y="478"/>
                    </a:cubicBezTo>
                    <a:cubicBezTo>
                      <a:pt x="385" y="487"/>
                      <a:pt x="389" y="498"/>
                      <a:pt x="389" y="509"/>
                    </a:cubicBezTo>
                    <a:cubicBezTo>
                      <a:pt x="389" y="539"/>
                      <a:pt x="365" y="563"/>
                      <a:pt x="335" y="563"/>
                    </a:cubicBezTo>
                    <a:cubicBezTo>
                      <a:pt x="305" y="563"/>
                      <a:pt x="282" y="539"/>
                      <a:pt x="282" y="509"/>
                    </a:cubicBezTo>
                    <a:cubicBezTo>
                      <a:pt x="282" y="497"/>
                      <a:pt x="286" y="486"/>
                      <a:pt x="293" y="477"/>
                    </a:cubicBezTo>
                    <a:cubicBezTo>
                      <a:pt x="189" y="418"/>
                      <a:pt x="189" y="418"/>
                      <a:pt x="189" y="418"/>
                    </a:cubicBezTo>
                    <a:cubicBezTo>
                      <a:pt x="179" y="428"/>
                      <a:pt x="166" y="434"/>
                      <a:pt x="152" y="434"/>
                    </a:cubicBezTo>
                    <a:cubicBezTo>
                      <a:pt x="122" y="434"/>
                      <a:pt x="98" y="410"/>
                      <a:pt x="98" y="380"/>
                    </a:cubicBezTo>
                    <a:cubicBezTo>
                      <a:pt x="98" y="350"/>
                      <a:pt x="122" y="327"/>
                      <a:pt x="152" y="327"/>
                    </a:cubicBezTo>
                    <a:cubicBezTo>
                      <a:pt x="161" y="327"/>
                      <a:pt x="170" y="329"/>
                      <a:pt x="178" y="334"/>
                    </a:cubicBezTo>
                    <a:cubicBezTo>
                      <a:pt x="287" y="232"/>
                      <a:pt x="287" y="232"/>
                      <a:pt x="287" y="232"/>
                    </a:cubicBezTo>
                    <a:cubicBezTo>
                      <a:pt x="281" y="222"/>
                      <a:pt x="277" y="211"/>
                      <a:pt x="277" y="198"/>
                    </a:cubicBezTo>
                    <a:cubicBezTo>
                      <a:pt x="277" y="166"/>
                      <a:pt x="303" y="140"/>
                      <a:pt x="335" y="140"/>
                    </a:cubicBezTo>
                    <a:cubicBezTo>
                      <a:pt x="367" y="140"/>
                      <a:pt x="394" y="166"/>
                      <a:pt x="394" y="198"/>
                    </a:cubicBezTo>
                    <a:cubicBezTo>
                      <a:pt x="394" y="208"/>
                      <a:pt x="391" y="218"/>
                      <a:pt x="386" y="227"/>
                    </a:cubicBezTo>
                    <a:cubicBezTo>
                      <a:pt x="478" y="339"/>
                      <a:pt x="478" y="339"/>
                      <a:pt x="478" y="339"/>
                    </a:cubicBezTo>
                    <a:cubicBezTo>
                      <a:pt x="487" y="331"/>
                      <a:pt x="499" y="327"/>
                      <a:pt x="511" y="327"/>
                    </a:cubicBezTo>
                    <a:cubicBezTo>
                      <a:pt x="541" y="327"/>
                      <a:pt x="565" y="350"/>
                      <a:pt x="565" y="380"/>
                    </a:cubicBezTo>
                    <a:cubicBezTo>
                      <a:pt x="565" y="410"/>
                      <a:pt x="541" y="434"/>
                      <a:pt x="511" y="434"/>
                    </a:cubicBezTo>
                    <a:close/>
                  </a:path>
                </a:pathLst>
              </a:custGeom>
              <a:solidFill>
                <a:srgbClr val="00BE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4" tIns="34282" rIns="68564" bIns="34282" numCol="1" anchor="t" anchorCtr="0" compatLnSpc="1">
                <a:prstTxWarp prst="textNoShape">
                  <a:avLst/>
                </a:prstTxWarp>
              </a:bodyPr>
              <a:lstStyle/>
              <a:p>
                <a:pPr defTabSz="699353">
                  <a:defRPr/>
                </a:pPr>
                <a:endParaRPr lang="en-US" sz="1350" kern="0">
                  <a:solidFill>
                    <a:srgbClr val="505050"/>
                  </a:solidFill>
                </a:endParaRPr>
              </a:p>
            </p:txBody>
          </p:sp>
        </p:grpSp>
        <p:sp>
          <p:nvSpPr>
            <p:cNvPr id="32" name="Cross 31"/>
            <p:cNvSpPr/>
            <p:nvPr/>
          </p:nvSpPr>
          <p:spPr bwMode="auto">
            <a:xfrm>
              <a:off x="3737775" y="3953218"/>
              <a:ext cx="403854" cy="403854"/>
            </a:xfrm>
            <a:prstGeom prst="plus">
              <a:avLst>
                <a:gd name="adj" fmla="val 35093"/>
              </a:avLst>
            </a:prstGeom>
            <a:solidFill>
              <a:srgbClr val="FFFFFF"/>
            </a:solidFill>
            <a:ln w="10795" cap="flat" cmpd="sng" algn="ctr">
              <a:noFill/>
              <a:prstDash val="solid"/>
              <a:headEnd type="none" w="med" len="med"/>
              <a:tailEnd type="none" w="med" len="med"/>
            </a:ln>
            <a:effectLst/>
          </p:spPr>
          <p:txBody>
            <a:bodyPr rot="0" spcFirstLastPara="0" vertOverflow="overflow" horzOverflow="overflow" vert="horz" wrap="square" lIns="137149" tIns="109718" rIns="137149" bIns="109718" numCol="1" spcCol="0" rtlCol="0" fromWordArt="0" anchor="t" anchorCtr="0" forceAA="0" compatLnSpc="1">
              <a:prstTxWarp prst="textNoShape">
                <a:avLst/>
              </a:prstTxWarp>
              <a:noAutofit/>
            </a:bodyPr>
            <a:lstStyle/>
            <a:p>
              <a:pPr algn="ctr" defTabSz="685506" fontAlgn="base">
                <a:lnSpc>
                  <a:spcPct val="90000"/>
                </a:lnSpc>
                <a:spcBef>
                  <a:spcPct val="0"/>
                </a:spcBef>
                <a:spcAft>
                  <a:spcPct val="0"/>
                </a:spcAft>
                <a:defRPr/>
              </a:pPr>
              <a:endParaRPr lang="en-US" sz="1500" kern="0" spc="-38">
                <a:gradFill>
                  <a:gsLst>
                    <a:gs pos="1250">
                      <a:srgbClr val="EFEFEF"/>
                    </a:gs>
                    <a:gs pos="10417">
                      <a:srgbClr val="EFEFEF"/>
                    </a:gs>
                  </a:gsLst>
                  <a:lin ang="5400000" scaled="0"/>
                </a:gradFill>
              </a:endParaRPr>
            </a:p>
          </p:txBody>
        </p:sp>
      </p:grpSp>
      <p:grpSp>
        <p:nvGrpSpPr>
          <p:cNvPr id="36" name="Group 35"/>
          <p:cNvGrpSpPr/>
          <p:nvPr/>
        </p:nvGrpSpPr>
        <p:grpSpPr>
          <a:xfrm>
            <a:off x="6332803" y="1820864"/>
            <a:ext cx="2085148" cy="4724399"/>
            <a:chOff x="4398831" y="3815780"/>
            <a:chExt cx="3673018" cy="2926080"/>
          </a:xfrm>
        </p:grpSpPr>
        <p:sp>
          <p:nvSpPr>
            <p:cNvPr id="37" name="Rectangle 36"/>
            <p:cNvSpPr/>
            <p:nvPr/>
          </p:nvSpPr>
          <p:spPr bwMode="auto">
            <a:xfrm>
              <a:off x="4398831" y="3815780"/>
              <a:ext cx="3657600" cy="292608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29" tIns="109703" rIns="137129" bIns="109703" numCol="1" spcCol="0" rtlCol="0" fromWordArt="0" anchor="t" anchorCtr="0" forceAA="0" compatLnSpc="1">
              <a:prstTxWarp prst="textNoShape">
                <a:avLst/>
              </a:prstTxWarp>
              <a:noAutofit/>
            </a:bodyPr>
            <a:lstStyle/>
            <a:p>
              <a:pPr algn="ctr" defTabSz="699150" fontAlgn="base">
                <a:lnSpc>
                  <a:spcPct val="90000"/>
                </a:lnSpc>
                <a:spcBef>
                  <a:spcPct val="0"/>
                </a:spcBef>
                <a:spcAft>
                  <a:spcPct val="0"/>
                </a:spcAft>
              </a:pPr>
              <a:endParaRPr lang="en-US" sz="1199" spc="-23">
                <a:solidFill>
                  <a:srgbClr val="787878"/>
                </a:solidFill>
              </a:endParaRPr>
            </a:p>
          </p:txBody>
        </p:sp>
        <p:sp>
          <p:nvSpPr>
            <p:cNvPr id="38" name="Box title 2"/>
            <p:cNvSpPr/>
            <p:nvPr/>
          </p:nvSpPr>
          <p:spPr>
            <a:xfrm>
              <a:off x="4406280" y="3931920"/>
              <a:ext cx="3642704" cy="674805"/>
            </a:xfrm>
            <a:prstGeom prst="rect">
              <a:avLst/>
            </a:prstGeom>
          </p:spPr>
          <p:txBody>
            <a:bodyPr wrap="square" lIns="137149">
              <a:spAutoFit/>
            </a:bodyPr>
            <a:lstStyle/>
            <a:p>
              <a:pPr algn="ctr" defTabSz="699150" fontAlgn="base">
                <a:lnSpc>
                  <a:spcPct val="90000"/>
                </a:lnSpc>
                <a:spcBef>
                  <a:spcPct val="0"/>
                </a:spcBef>
                <a:spcAft>
                  <a:spcPts val="459"/>
                </a:spcAft>
              </a:pPr>
              <a:r>
                <a:rPr lang="en-US" sz="2400">
                  <a:solidFill>
                    <a:srgbClr val="FFFFFF"/>
                  </a:solidFill>
                  <a:latin typeface="Segoe UI Light"/>
                  <a:ea typeface="Segoe UI" pitchFamily="34" charset="0"/>
                  <a:cs typeface="Segoe UI" pitchFamily="34" charset="0"/>
                </a:rPr>
                <a:t>Application Monitoring and Access</a:t>
              </a:r>
            </a:p>
          </p:txBody>
        </p:sp>
        <p:sp>
          <p:nvSpPr>
            <p:cNvPr id="39" name="Rectangle 38"/>
            <p:cNvSpPr/>
            <p:nvPr/>
          </p:nvSpPr>
          <p:spPr>
            <a:xfrm>
              <a:off x="4429145" y="4982064"/>
              <a:ext cx="3642704" cy="1184721"/>
            </a:xfrm>
            <a:prstGeom prst="rect">
              <a:avLst/>
            </a:prstGeom>
          </p:spPr>
          <p:txBody>
            <a:bodyPr wrap="square" lIns="137149">
              <a:spAutoFit/>
            </a:bodyPr>
            <a:lstStyle/>
            <a:p>
              <a:pPr marL="214291" indent="-214291" defTabSz="699150" fontAlgn="base">
                <a:lnSpc>
                  <a:spcPct val="90000"/>
                </a:lnSpc>
                <a:spcBef>
                  <a:spcPts val="225"/>
                </a:spcBef>
                <a:spcAft>
                  <a:spcPts val="450"/>
                </a:spcAft>
                <a:buFont typeface="Arial" panose="020B0604020202020204" pitchFamily="34" charset="0"/>
                <a:buChar char="•"/>
              </a:pPr>
              <a:r>
                <a:rPr lang="en-US" sz="1400">
                  <a:solidFill>
                    <a:srgbClr val="FFFFFF"/>
                  </a:solidFill>
                  <a:latin typeface="+mj-lt"/>
                </a:rPr>
                <a:t>Advanced Security reporting and analytics</a:t>
              </a:r>
            </a:p>
            <a:p>
              <a:pPr marL="214291" indent="-214291" defTabSz="699150" fontAlgn="base">
                <a:lnSpc>
                  <a:spcPct val="90000"/>
                </a:lnSpc>
                <a:spcBef>
                  <a:spcPts val="225"/>
                </a:spcBef>
                <a:spcAft>
                  <a:spcPts val="450"/>
                </a:spcAft>
                <a:buFont typeface="Arial" panose="020B0604020202020204" pitchFamily="34" charset="0"/>
                <a:buChar char="•"/>
              </a:pPr>
              <a:r>
                <a:rPr lang="en-US" sz="1400">
                  <a:solidFill>
                    <a:srgbClr val="FFFFFF"/>
                  </a:solidFill>
                  <a:latin typeface="+mj-lt"/>
                </a:rPr>
                <a:t>Application usage reports</a:t>
              </a:r>
            </a:p>
            <a:p>
              <a:pPr marL="214291" indent="-214291" defTabSz="699150" fontAlgn="base">
                <a:lnSpc>
                  <a:spcPct val="90000"/>
                </a:lnSpc>
                <a:spcBef>
                  <a:spcPts val="225"/>
                </a:spcBef>
                <a:spcAft>
                  <a:spcPts val="450"/>
                </a:spcAft>
                <a:buFont typeface="Arial" panose="020B0604020202020204" pitchFamily="34" charset="0"/>
                <a:buChar char="•"/>
              </a:pPr>
              <a:r>
                <a:rPr lang="en-US" sz="1400">
                  <a:solidFill>
                    <a:srgbClr val="FFFFFF"/>
                  </a:solidFill>
                  <a:latin typeface="+mj-lt"/>
                </a:rPr>
                <a:t>Alerting/Notifications</a:t>
              </a:r>
            </a:p>
            <a:p>
              <a:pPr marL="214291" indent="-214291" defTabSz="699150" fontAlgn="base">
                <a:lnSpc>
                  <a:spcPct val="90000"/>
                </a:lnSpc>
                <a:spcBef>
                  <a:spcPts val="225"/>
                </a:spcBef>
                <a:spcAft>
                  <a:spcPts val="450"/>
                </a:spcAft>
                <a:buFont typeface="Arial" panose="020B0604020202020204" pitchFamily="34" charset="0"/>
                <a:buChar char="•"/>
              </a:pPr>
              <a:r>
                <a:rPr lang="en-US" sz="1400">
                  <a:solidFill>
                    <a:srgbClr val="FFFFFF"/>
                  </a:solidFill>
                  <a:latin typeface="+mj-lt"/>
                </a:rPr>
                <a:t>Multi-factor authentication</a:t>
              </a:r>
            </a:p>
          </p:txBody>
        </p:sp>
      </p:grpSp>
    </p:spTree>
    <p:extLst>
      <p:ext uri="{BB962C8B-B14F-4D97-AF65-F5344CB8AC3E}">
        <p14:creationId xmlns:p14="http://schemas.microsoft.com/office/powerpoint/2010/main" val="9650639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t>Provider Azure Active Directory</a:t>
            </a:r>
          </a:p>
        </p:txBody>
      </p:sp>
      <p:sp>
        <p:nvSpPr>
          <p:cNvPr id="12" name="Text Placeholder 11"/>
          <p:cNvSpPr>
            <a:spLocks noGrp="1"/>
          </p:cNvSpPr>
          <p:nvPr>
            <p:ph type="body" sz="quarter" idx="10"/>
          </p:nvPr>
        </p:nvSpPr>
        <p:spPr>
          <a:xfrm>
            <a:off x="274689" y="1212850"/>
            <a:ext cx="5485621" cy="5632311"/>
          </a:xfrm>
        </p:spPr>
        <p:txBody>
          <a:bodyPr/>
          <a:lstStyle/>
          <a:p>
            <a:r>
              <a:rPr lang="en-US" sz="3600"/>
              <a:t>Provider tenant created on CSP sign-up</a:t>
            </a:r>
          </a:p>
          <a:p>
            <a:r>
              <a:rPr lang="en-US" sz="3600"/>
              <a:t>Users can be an agent (supporting customers) or an admin (supporting the provider) or both</a:t>
            </a:r>
          </a:p>
          <a:p>
            <a:r>
              <a:rPr lang="en-US" sz="3600"/>
              <a:t>Managed in the Partner Center Portal or Azure Active Directory</a:t>
            </a:r>
          </a:p>
          <a:p>
            <a:endParaRPr lang="en-US" sz="3600"/>
          </a:p>
        </p:txBody>
      </p:sp>
      <p:sp>
        <p:nvSpPr>
          <p:cNvPr id="14" name="Isosceles Triangle 13"/>
          <p:cNvSpPr/>
          <p:nvPr/>
        </p:nvSpPr>
        <p:spPr>
          <a:xfrm>
            <a:off x="6528312" y="1321187"/>
            <a:ext cx="5284752" cy="4663017"/>
          </a:xfrm>
          <a:prstGeom prst="triangle">
            <a:avLst/>
          </a:prstGeom>
          <a:solidFill>
            <a:schemeClr val="accent1">
              <a:lumMod val="60000"/>
              <a:lumOff val="4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15" name="TextBox 14"/>
          <p:cNvSpPr txBox="1"/>
          <p:nvPr/>
        </p:nvSpPr>
        <p:spPr>
          <a:xfrm>
            <a:off x="7758830" y="5973275"/>
            <a:ext cx="2823716" cy="374846"/>
          </a:xfrm>
          <a:prstGeom prst="rect">
            <a:avLst/>
          </a:prstGeom>
          <a:noFill/>
        </p:spPr>
        <p:txBody>
          <a:bodyPr wrap="square" rtlCol="0">
            <a:spAutoFit/>
          </a:bodyPr>
          <a:lstStyle/>
          <a:p>
            <a:pPr algn="ctr"/>
            <a:r>
              <a:rPr lang="en-US" sz="1836"/>
              <a:t>Provider’s AAD Tenant</a:t>
            </a:r>
          </a:p>
        </p:txBody>
      </p:sp>
      <p:sp>
        <p:nvSpPr>
          <p:cNvPr id="16" name="TextBox 15"/>
          <p:cNvSpPr txBox="1"/>
          <p:nvPr/>
        </p:nvSpPr>
        <p:spPr>
          <a:xfrm>
            <a:off x="8533263" y="3192466"/>
            <a:ext cx="2823716" cy="1222386"/>
          </a:xfrm>
          <a:prstGeom prst="rect">
            <a:avLst/>
          </a:prstGeom>
          <a:noFill/>
        </p:spPr>
        <p:txBody>
          <a:bodyPr wrap="square" rtlCol="0">
            <a:spAutoFit/>
          </a:bodyPr>
          <a:lstStyle/>
          <a:p>
            <a:r>
              <a:rPr lang="en-US" sz="1836" b="1" u="sng">
                <a:solidFill>
                  <a:schemeClr val="bg1"/>
                </a:solidFill>
              </a:rPr>
              <a:t>Groups</a:t>
            </a:r>
          </a:p>
          <a:p>
            <a:r>
              <a:rPr lang="en-US" sz="1836">
                <a:solidFill>
                  <a:schemeClr val="bg1"/>
                </a:solidFill>
              </a:rPr>
              <a:t>Admin Agents</a:t>
            </a:r>
          </a:p>
          <a:p>
            <a:r>
              <a:rPr lang="en-US" sz="1836">
                <a:solidFill>
                  <a:schemeClr val="bg1"/>
                </a:solidFill>
              </a:rPr>
              <a:t>Sales Agents</a:t>
            </a:r>
          </a:p>
          <a:p>
            <a:r>
              <a:rPr lang="en-US" sz="1836">
                <a:solidFill>
                  <a:schemeClr val="bg1"/>
                </a:solidFill>
              </a:rPr>
              <a:t>Helpdesk Agents</a:t>
            </a:r>
          </a:p>
        </p:txBody>
      </p:sp>
      <p:sp>
        <p:nvSpPr>
          <p:cNvPr id="17" name="TextBox 16"/>
          <p:cNvSpPr txBox="1"/>
          <p:nvPr/>
        </p:nvSpPr>
        <p:spPr>
          <a:xfrm>
            <a:off x="7473514" y="4597737"/>
            <a:ext cx="2921865" cy="1222386"/>
          </a:xfrm>
          <a:prstGeom prst="rect">
            <a:avLst/>
          </a:prstGeom>
          <a:noFill/>
        </p:spPr>
        <p:txBody>
          <a:bodyPr wrap="square" rtlCol="0">
            <a:spAutoFit/>
          </a:bodyPr>
          <a:lstStyle/>
          <a:p>
            <a:r>
              <a:rPr lang="en-US" sz="1836" b="1" u="sng">
                <a:solidFill>
                  <a:schemeClr val="bg1"/>
                </a:solidFill>
              </a:rPr>
              <a:t>Roles</a:t>
            </a:r>
          </a:p>
          <a:p>
            <a:r>
              <a:rPr lang="en-US" sz="1836">
                <a:solidFill>
                  <a:schemeClr val="bg1"/>
                </a:solidFill>
              </a:rPr>
              <a:t>Global Admin</a:t>
            </a:r>
          </a:p>
          <a:p>
            <a:r>
              <a:rPr lang="en-US" sz="1836">
                <a:solidFill>
                  <a:schemeClr val="bg1"/>
                </a:solidFill>
              </a:rPr>
              <a:t>Billing Admin</a:t>
            </a:r>
          </a:p>
          <a:p>
            <a:r>
              <a:rPr lang="en-US" sz="1836">
                <a:solidFill>
                  <a:schemeClr val="bg1"/>
                </a:solidFill>
              </a:rPr>
              <a:t>User Management Admin</a:t>
            </a:r>
          </a:p>
        </p:txBody>
      </p:sp>
      <p:grpSp>
        <p:nvGrpSpPr>
          <p:cNvPr id="2" name="Group 1"/>
          <p:cNvGrpSpPr/>
          <p:nvPr/>
        </p:nvGrpSpPr>
        <p:grpSpPr>
          <a:xfrm>
            <a:off x="8640139" y="1841162"/>
            <a:ext cx="1061098" cy="1061098"/>
            <a:chOff x="8640139" y="1841162"/>
            <a:chExt cx="1061098" cy="1061098"/>
          </a:xfrm>
        </p:grpSpPr>
        <p:sp>
          <p:nvSpPr>
            <p:cNvPr id="20" name="Diamond 19"/>
            <p:cNvSpPr/>
            <p:nvPr/>
          </p:nvSpPr>
          <p:spPr bwMode="auto">
            <a:xfrm>
              <a:off x="8702371" y="2005673"/>
              <a:ext cx="936634" cy="833697"/>
            </a:xfrm>
            <a:prstGeom prst="diamond">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err="1">
                <a:gradFill>
                  <a:gsLst>
                    <a:gs pos="0">
                      <a:srgbClr val="FFFFFF"/>
                    </a:gs>
                    <a:gs pos="100000">
                      <a:srgbClr val="FFFFFF"/>
                    </a:gs>
                  </a:gsLst>
                  <a:lin ang="5400000" scaled="0"/>
                </a:gradFill>
                <a:ea typeface="Segoe UI" pitchFamily="34" charset="0"/>
                <a:cs typeface="Segoe UI" pitchFamily="34" charset="0"/>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0139" y="1841162"/>
              <a:ext cx="1061098" cy="1061098"/>
            </a:xfrm>
            <a:prstGeom prst="rect">
              <a:avLst/>
            </a:prstGeom>
          </p:spPr>
        </p:pic>
      </p:grpSp>
    </p:spTree>
    <p:extLst>
      <p:ext uri="{BB962C8B-B14F-4D97-AF65-F5344CB8AC3E}">
        <p14:creationId xmlns:p14="http://schemas.microsoft.com/office/powerpoint/2010/main" val="32569620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a:t>Partner Center User Management</a:t>
            </a:r>
          </a:p>
        </p:txBody>
      </p:sp>
      <p:pic>
        <p:nvPicPr>
          <p:cNvPr id="4098"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314" y="1632056"/>
            <a:ext cx="9740524" cy="503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3040964"/>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a:t>Provider Agent Roles</a:t>
            </a:r>
          </a:p>
        </p:txBody>
      </p:sp>
      <p:graphicFrame>
        <p:nvGraphicFramePr>
          <p:cNvPr id="5" name="Table 4"/>
          <p:cNvGraphicFramePr>
            <a:graphicFrameLocks noGrp="1"/>
          </p:cNvGraphicFramePr>
          <p:nvPr>
            <p:extLst/>
          </p:nvPr>
        </p:nvGraphicFramePr>
        <p:xfrm>
          <a:off x="522346" y="1212849"/>
          <a:ext cx="10983995" cy="5757848"/>
        </p:xfrm>
        <a:graphic>
          <a:graphicData uri="http://schemas.openxmlformats.org/drawingml/2006/table">
            <a:tbl>
              <a:tblPr firstRow="1" firstCol="1" bandRow="1">
                <a:tableStyleId>{B301B821-A1FF-4177-AEE7-76D212191A09}</a:tableStyleId>
              </a:tblPr>
              <a:tblGrid>
                <a:gridCol w="2072452">
                  <a:extLst>
                    <a:ext uri="{9D8B030D-6E8A-4147-A177-3AD203B41FA5}">
                      <a16:colId xmlns:a16="http://schemas.microsoft.com/office/drawing/2014/main" val="3829960539"/>
                    </a:ext>
                  </a:extLst>
                </a:gridCol>
                <a:gridCol w="4352149">
                  <a:extLst>
                    <a:ext uri="{9D8B030D-6E8A-4147-A177-3AD203B41FA5}">
                      <a16:colId xmlns:a16="http://schemas.microsoft.com/office/drawing/2014/main" val="61965627"/>
                    </a:ext>
                  </a:extLst>
                </a:gridCol>
                <a:gridCol w="4559394">
                  <a:extLst>
                    <a:ext uri="{9D8B030D-6E8A-4147-A177-3AD203B41FA5}">
                      <a16:colId xmlns:a16="http://schemas.microsoft.com/office/drawing/2014/main" val="3309824594"/>
                    </a:ext>
                  </a:extLst>
                </a:gridCol>
              </a:tblGrid>
              <a:tr h="315584">
                <a:tc>
                  <a:txBody>
                    <a:bodyPr/>
                    <a:lstStyle/>
                    <a:p>
                      <a:r>
                        <a:rPr lang="en-US" sz="1400" dirty="0"/>
                        <a:t>Role in Partner Center</a:t>
                      </a:r>
                    </a:p>
                  </a:txBody>
                  <a:tcPr marL="36088" marR="36088" marT="18044" marB="18044" anchor="ctr"/>
                </a:tc>
                <a:tc>
                  <a:txBody>
                    <a:bodyPr/>
                    <a:lstStyle/>
                    <a:p>
                      <a:r>
                        <a:rPr lang="en-US" sz="1400"/>
                        <a:t>What they can do</a:t>
                      </a:r>
                    </a:p>
                  </a:txBody>
                  <a:tcPr marL="36088" marR="36088" marT="18044" marB="18044" anchor="ctr"/>
                </a:tc>
                <a:tc>
                  <a:txBody>
                    <a:bodyPr/>
                    <a:lstStyle/>
                    <a:p>
                      <a:r>
                        <a:rPr lang="en-US" sz="1400"/>
                        <a:t>What they can't do</a:t>
                      </a:r>
                    </a:p>
                  </a:txBody>
                  <a:tcPr marL="36088" marR="36088" marT="18044" marB="18044" anchor="ctr"/>
                </a:tc>
                <a:extLst>
                  <a:ext uri="{0D108BD9-81ED-4DB2-BD59-A6C34878D82A}">
                    <a16:rowId xmlns:a16="http://schemas.microsoft.com/office/drawing/2014/main" val="1926902452"/>
                  </a:ext>
                </a:extLst>
              </a:tr>
              <a:tr h="1694050">
                <a:tc>
                  <a:txBody>
                    <a:bodyPr/>
                    <a:lstStyle/>
                    <a:p>
                      <a:r>
                        <a:rPr lang="en-US" sz="1400"/>
                        <a:t>Admin agent</a:t>
                      </a:r>
                    </a:p>
                  </a:txBody>
                  <a:tcPr marL="36088" marR="36088" marT="18044" marB="18044" anchor="ctr"/>
                </a:tc>
                <a:tc>
                  <a:txBody>
                    <a:bodyPr/>
                    <a:lstStyle/>
                    <a:p>
                      <a:pPr>
                        <a:buFont typeface="Arial" panose="020B0604020202020204" pitchFamily="34" charset="0"/>
                        <a:buChar char="•"/>
                      </a:pPr>
                      <a:r>
                        <a:rPr lang="en-US" sz="1400" dirty="0"/>
                        <a:t>Customer management </a:t>
                      </a:r>
                    </a:p>
                    <a:p>
                      <a:pPr>
                        <a:buFont typeface="Arial" panose="020B0604020202020204" pitchFamily="34" charset="0"/>
                        <a:buChar char="•"/>
                      </a:pPr>
                      <a:r>
                        <a:rPr lang="en-US" sz="1400" dirty="0"/>
                        <a:t>Subscription management </a:t>
                      </a:r>
                    </a:p>
                    <a:p>
                      <a:pPr>
                        <a:buFont typeface="Arial" panose="020B0604020202020204" pitchFamily="34" charset="0"/>
                        <a:buChar char="•"/>
                      </a:pPr>
                      <a:r>
                        <a:rPr lang="en-US" sz="1400" dirty="0"/>
                        <a:t>Service health and service requests for customers</a:t>
                      </a:r>
                    </a:p>
                    <a:p>
                      <a:pPr>
                        <a:buFont typeface="Arial" panose="020B0604020202020204" pitchFamily="34" charset="0"/>
                        <a:buChar char="•"/>
                      </a:pPr>
                      <a:r>
                        <a:rPr lang="en-US" sz="1400" dirty="0"/>
                        <a:t>Request delegated admin privileges</a:t>
                      </a:r>
                    </a:p>
                    <a:p>
                      <a:pPr>
                        <a:buFont typeface="Arial" panose="020B0604020202020204" pitchFamily="34" charset="0"/>
                        <a:buChar char="•"/>
                      </a:pPr>
                      <a:r>
                        <a:rPr lang="en-US" sz="1400" dirty="0"/>
                        <a:t>View pricing and offers </a:t>
                      </a:r>
                    </a:p>
                    <a:p>
                      <a:pPr>
                        <a:buFont typeface="Arial" panose="020B0604020202020204" pitchFamily="34" charset="0"/>
                        <a:buChar char="•"/>
                      </a:pPr>
                      <a:r>
                        <a:rPr lang="en-US" sz="1400" dirty="0"/>
                        <a:t>Billing </a:t>
                      </a:r>
                    </a:p>
                    <a:p>
                      <a:pPr>
                        <a:buFont typeface="Arial" panose="020B0604020202020204" pitchFamily="34" charset="0"/>
                        <a:buChar char="•"/>
                      </a:pPr>
                      <a:r>
                        <a:rPr lang="en-US" sz="1400" dirty="0"/>
                        <a:t>Admin on behalf of </a:t>
                      </a:r>
                    </a:p>
                    <a:p>
                      <a:pPr>
                        <a:buFont typeface="Arial" panose="020B0604020202020204" pitchFamily="34" charset="0"/>
                        <a:buChar char="•"/>
                      </a:pPr>
                      <a:r>
                        <a:rPr lang="en-US" sz="1400" dirty="0"/>
                        <a:t>Register a value added reseller </a:t>
                      </a:r>
                    </a:p>
                  </a:txBody>
                  <a:tcPr marL="36088" marR="36088" marT="18044" marB="18044" anchor="ctr"/>
                </a:tc>
                <a:tc>
                  <a:txBody>
                    <a:bodyPr/>
                    <a:lstStyle/>
                    <a:p>
                      <a:pPr>
                        <a:buFont typeface="Arial" panose="020B0604020202020204" pitchFamily="34" charset="0"/>
                        <a:buChar char="•"/>
                      </a:pPr>
                      <a:r>
                        <a:rPr lang="en-US" sz="1400"/>
                        <a:t>User management </a:t>
                      </a:r>
                    </a:p>
                    <a:p>
                      <a:pPr>
                        <a:buFont typeface="Arial" panose="020B0604020202020204" pitchFamily="34" charset="0"/>
                        <a:buChar char="•"/>
                      </a:pPr>
                      <a:r>
                        <a:rPr lang="en-US" sz="1400"/>
                        <a:t>Service requests for Partner Center </a:t>
                      </a:r>
                    </a:p>
                  </a:txBody>
                  <a:tcPr marL="36088" marR="36088" marT="18044" marB="18044" anchor="ctr"/>
                </a:tc>
                <a:extLst>
                  <a:ext uri="{0D108BD9-81ED-4DB2-BD59-A6C34878D82A}">
                    <a16:rowId xmlns:a16="http://schemas.microsoft.com/office/drawing/2014/main" val="767489622"/>
                  </a:ext>
                </a:extLst>
              </a:tr>
              <a:tr h="1486805">
                <a:tc>
                  <a:txBody>
                    <a:bodyPr/>
                    <a:lstStyle/>
                    <a:p>
                      <a:r>
                        <a:rPr lang="en-US" sz="1400"/>
                        <a:t>Sales agent</a:t>
                      </a:r>
                    </a:p>
                  </a:txBody>
                  <a:tcPr marL="36088" marR="36088" marT="18044" marB="18044" anchor="ctr"/>
                </a:tc>
                <a:tc>
                  <a:txBody>
                    <a:bodyPr/>
                    <a:lstStyle/>
                    <a:p>
                      <a:pPr>
                        <a:buFont typeface="Arial" panose="020B0604020202020204" pitchFamily="34" charset="0"/>
                        <a:buChar char="•"/>
                      </a:pPr>
                      <a:r>
                        <a:rPr lang="en-US" sz="1400"/>
                        <a:t>Customer management </a:t>
                      </a:r>
                    </a:p>
                    <a:p>
                      <a:pPr>
                        <a:buFont typeface="Arial" panose="020B0604020202020204" pitchFamily="34" charset="0"/>
                        <a:buChar char="•"/>
                      </a:pPr>
                      <a:r>
                        <a:rPr lang="en-US" sz="1400"/>
                        <a:t>Subscription management </a:t>
                      </a:r>
                    </a:p>
                    <a:p>
                      <a:pPr>
                        <a:buFont typeface="Arial" panose="020B0604020202020204" pitchFamily="34" charset="0"/>
                        <a:buChar char="•"/>
                      </a:pPr>
                      <a:r>
                        <a:rPr lang="en-US" sz="1400"/>
                        <a:t>View support tickets </a:t>
                      </a:r>
                    </a:p>
                    <a:p>
                      <a:pPr>
                        <a:buFont typeface="Arial" panose="020B0604020202020204" pitchFamily="34" charset="0"/>
                        <a:buChar char="•"/>
                      </a:pPr>
                      <a:r>
                        <a:rPr lang="en-US" sz="1400"/>
                        <a:t>Request a relationship </a:t>
                      </a:r>
                    </a:p>
                    <a:p>
                      <a:pPr>
                        <a:buFont typeface="Arial" panose="020B0604020202020204" pitchFamily="34" charset="0"/>
                        <a:buChar char="•"/>
                      </a:pPr>
                      <a:r>
                        <a:rPr lang="en-US" sz="1400"/>
                        <a:t>Manage customer leads </a:t>
                      </a:r>
                    </a:p>
                    <a:p>
                      <a:pPr>
                        <a:buFont typeface="Arial" panose="020B0604020202020204" pitchFamily="34" charset="0"/>
                        <a:buChar char="•"/>
                      </a:pPr>
                      <a:r>
                        <a:rPr lang="en-US" sz="1400"/>
                        <a:t>View the customer agreement</a:t>
                      </a:r>
                    </a:p>
                    <a:p>
                      <a:pPr>
                        <a:buFont typeface="Arial" panose="020B0604020202020204" pitchFamily="34" charset="0"/>
                        <a:buChar char="•"/>
                      </a:pPr>
                      <a:r>
                        <a:rPr lang="en-US" sz="1400"/>
                        <a:t>Register a value added reseller </a:t>
                      </a:r>
                    </a:p>
                  </a:txBody>
                  <a:tcPr marL="36088" marR="36088" marT="18044" marB="18044" anchor="ctr"/>
                </a:tc>
                <a:tc>
                  <a:txBody>
                    <a:bodyPr/>
                    <a:lstStyle/>
                    <a:p>
                      <a:pPr>
                        <a:buFont typeface="Arial" panose="020B0604020202020204" pitchFamily="34" charset="0"/>
                        <a:buChar char="•"/>
                      </a:pPr>
                      <a:r>
                        <a:rPr lang="en-US" sz="1400" dirty="0"/>
                        <a:t>Create support tickets for services or Partner Center </a:t>
                      </a:r>
                    </a:p>
                    <a:p>
                      <a:pPr>
                        <a:buFont typeface="Arial" panose="020B0604020202020204" pitchFamily="34" charset="0"/>
                        <a:buChar char="•"/>
                      </a:pPr>
                      <a:r>
                        <a:rPr lang="en-US" sz="1400" dirty="0"/>
                        <a:t>Resolve support tickets </a:t>
                      </a:r>
                    </a:p>
                    <a:p>
                      <a:pPr>
                        <a:buFont typeface="Arial" panose="020B0604020202020204" pitchFamily="34" charset="0"/>
                        <a:buChar char="•"/>
                      </a:pPr>
                      <a:r>
                        <a:rPr lang="en-US" sz="1400" dirty="0"/>
                        <a:t>View service health </a:t>
                      </a:r>
                    </a:p>
                    <a:p>
                      <a:pPr>
                        <a:buFont typeface="Arial" panose="020B0604020202020204" pitchFamily="34" charset="0"/>
                        <a:buChar char="•"/>
                      </a:pPr>
                      <a:r>
                        <a:rPr lang="en-US" sz="1400" dirty="0"/>
                        <a:t>View pricing and offers </a:t>
                      </a:r>
                    </a:p>
                    <a:p>
                      <a:pPr>
                        <a:buFont typeface="Arial" panose="020B0604020202020204" pitchFamily="34" charset="0"/>
                        <a:buChar char="•"/>
                      </a:pPr>
                      <a:r>
                        <a:rPr lang="en-US" sz="1400" dirty="0"/>
                        <a:t>Billing </a:t>
                      </a:r>
                    </a:p>
                    <a:p>
                      <a:pPr>
                        <a:buFont typeface="Arial" panose="020B0604020202020204" pitchFamily="34" charset="0"/>
                        <a:buChar char="•"/>
                      </a:pPr>
                      <a:r>
                        <a:rPr lang="en-US" sz="1400" dirty="0"/>
                        <a:t>Admin on behalf of </a:t>
                      </a:r>
                    </a:p>
                  </a:txBody>
                  <a:tcPr marL="36088" marR="36088" marT="18044" marB="18044" anchor="ctr"/>
                </a:tc>
                <a:extLst>
                  <a:ext uri="{0D108BD9-81ED-4DB2-BD59-A6C34878D82A}">
                    <a16:rowId xmlns:a16="http://schemas.microsoft.com/office/drawing/2014/main" val="1622909488"/>
                  </a:ext>
                </a:extLst>
              </a:tr>
              <a:tr h="2108540">
                <a:tc>
                  <a:txBody>
                    <a:bodyPr/>
                    <a:lstStyle/>
                    <a:p>
                      <a:r>
                        <a:rPr lang="en-US" sz="1400"/>
                        <a:t>Helpdesk agent</a:t>
                      </a:r>
                    </a:p>
                  </a:txBody>
                  <a:tcPr marL="36088" marR="36088" marT="18044" marB="18044" anchor="ctr"/>
                </a:tc>
                <a:tc>
                  <a:txBody>
                    <a:bodyPr/>
                    <a:lstStyle/>
                    <a:p>
                      <a:pPr>
                        <a:buFont typeface="Arial" panose="020B0604020202020204" pitchFamily="34" charset="0"/>
                        <a:buChar char="•"/>
                      </a:pPr>
                      <a:r>
                        <a:rPr lang="en-US" sz="1400"/>
                        <a:t>Search for and view a customer </a:t>
                      </a:r>
                    </a:p>
                    <a:p>
                      <a:pPr>
                        <a:buFont typeface="Arial" panose="020B0604020202020204" pitchFamily="34" charset="0"/>
                        <a:buChar char="•"/>
                      </a:pPr>
                      <a:r>
                        <a:rPr lang="en-US" sz="1400"/>
                        <a:t>Edit customer details </a:t>
                      </a:r>
                    </a:p>
                    <a:p>
                      <a:pPr>
                        <a:buFont typeface="Arial" panose="020B0604020202020204" pitchFamily="34" charset="0"/>
                        <a:buChar char="•"/>
                      </a:pPr>
                      <a:r>
                        <a:rPr lang="en-US" sz="1400"/>
                        <a:t>Service health and service requests </a:t>
                      </a:r>
                    </a:p>
                    <a:p>
                      <a:pPr>
                        <a:buFont typeface="Arial" panose="020B0604020202020204" pitchFamily="34" charset="0"/>
                        <a:buChar char="•"/>
                      </a:pPr>
                      <a:r>
                        <a:rPr lang="en-US" sz="1400"/>
                        <a:t>Admin on behalf of </a:t>
                      </a:r>
                    </a:p>
                  </a:txBody>
                  <a:tcPr marL="36088" marR="36088" marT="18044" marB="18044" anchor="ctr"/>
                </a:tc>
                <a:tc>
                  <a:txBody>
                    <a:bodyPr/>
                    <a:lstStyle/>
                    <a:p>
                      <a:pPr>
                        <a:buFont typeface="Arial" panose="020B0604020202020204" pitchFamily="34" charset="0"/>
                        <a:buChar char="•"/>
                      </a:pPr>
                      <a:r>
                        <a:rPr lang="en-US" sz="1400" dirty="0"/>
                        <a:t>View partner profiles </a:t>
                      </a:r>
                    </a:p>
                    <a:p>
                      <a:pPr>
                        <a:buFont typeface="Arial" panose="020B0604020202020204" pitchFamily="34" charset="0"/>
                        <a:buChar char="•"/>
                      </a:pPr>
                      <a:r>
                        <a:rPr lang="en-US" sz="1400" dirty="0"/>
                        <a:t>Create a new customer listing </a:t>
                      </a:r>
                    </a:p>
                    <a:p>
                      <a:pPr>
                        <a:buFont typeface="Arial" panose="020B0604020202020204" pitchFamily="34" charset="0"/>
                        <a:buChar char="•"/>
                      </a:pPr>
                      <a:r>
                        <a:rPr lang="en-US" sz="1400" dirty="0"/>
                        <a:t>Edit customer billing info </a:t>
                      </a:r>
                    </a:p>
                    <a:p>
                      <a:pPr>
                        <a:buFont typeface="Arial" panose="020B0604020202020204" pitchFamily="34" charset="0"/>
                        <a:buChar char="•"/>
                      </a:pPr>
                      <a:r>
                        <a:rPr lang="en-US" sz="1400" dirty="0"/>
                        <a:t>Subscription management </a:t>
                      </a:r>
                    </a:p>
                    <a:p>
                      <a:pPr>
                        <a:buFont typeface="Arial" panose="020B0604020202020204" pitchFamily="34" charset="0"/>
                        <a:buChar char="•"/>
                      </a:pPr>
                      <a:r>
                        <a:rPr lang="en-US" sz="1400" dirty="0"/>
                        <a:t>Request a relationship </a:t>
                      </a:r>
                    </a:p>
                    <a:p>
                      <a:pPr>
                        <a:buFont typeface="Arial" panose="020B0604020202020204" pitchFamily="34" charset="0"/>
                        <a:buChar char="•"/>
                      </a:pPr>
                      <a:r>
                        <a:rPr lang="en-US" sz="1400" dirty="0"/>
                        <a:t>Manage customer leads </a:t>
                      </a:r>
                    </a:p>
                    <a:p>
                      <a:pPr>
                        <a:buFont typeface="Arial" panose="020B0604020202020204" pitchFamily="34" charset="0"/>
                        <a:buChar char="•"/>
                      </a:pPr>
                      <a:r>
                        <a:rPr lang="en-US" sz="1400" dirty="0"/>
                        <a:t>View pricing and offers </a:t>
                      </a:r>
                    </a:p>
                    <a:p>
                      <a:pPr>
                        <a:buFont typeface="Arial" panose="020B0604020202020204" pitchFamily="34" charset="0"/>
                        <a:buChar char="•"/>
                      </a:pPr>
                      <a:r>
                        <a:rPr lang="en-US" sz="1400" dirty="0"/>
                        <a:t>View the customer agreement </a:t>
                      </a:r>
                    </a:p>
                    <a:p>
                      <a:pPr>
                        <a:buFont typeface="Arial" panose="020B0604020202020204" pitchFamily="34" charset="0"/>
                        <a:buChar char="•"/>
                      </a:pPr>
                      <a:r>
                        <a:rPr lang="en-US" sz="1400" dirty="0"/>
                        <a:t>Billing </a:t>
                      </a:r>
                    </a:p>
                    <a:p>
                      <a:pPr>
                        <a:buFont typeface="Arial" panose="020B0604020202020204" pitchFamily="34" charset="0"/>
                        <a:buChar char="•"/>
                      </a:pPr>
                      <a:r>
                        <a:rPr lang="en-US" sz="1400" dirty="0"/>
                        <a:t>Register a value added reseller </a:t>
                      </a:r>
                    </a:p>
                  </a:txBody>
                  <a:tcPr marL="36088" marR="36088" marT="18044" marB="18044" anchor="ctr"/>
                </a:tc>
                <a:extLst>
                  <a:ext uri="{0D108BD9-81ED-4DB2-BD59-A6C34878D82A}">
                    <a16:rowId xmlns:a16="http://schemas.microsoft.com/office/drawing/2014/main" val="599519021"/>
                  </a:ext>
                </a:extLst>
              </a:tr>
            </a:tbl>
          </a:graphicData>
        </a:graphic>
      </p:graphicFrame>
    </p:spTree>
    <p:extLst>
      <p:ext uri="{BB962C8B-B14F-4D97-AF65-F5344CB8AC3E}">
        <p14:creationId xmlns:p14="http://schemas.microsoft.com/office/powerpoint/2010/main" val="3806973515"/>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a:t>Provider Admin Roles</a:t>
            </a:r>
          </a:p>
        </p:txBody>
      </p:sp>
      <p:graphicFrame>
        <p:nvGraphicFramePr>
          <p:cNvPr id="5" name="Table 4"/>
          <p:cNvGraphicFramePr>
            <a:graphicFrameLocks noGrp="1"/>
          </p:cNvGraphicFramePr>
          <p:nvPr>
            <p:extLst/>
          </p:nvPr>
        </p:nvGraphicFramePr>
        <p:xfrm>
          <a:off x="518202" y="1700650"/>
          <a:ext cx="9844147" cy="2631272"/>
        </p:xfrm>
        <a:graphic>
          <a:graphicData uri="http://schemas.openxmlformats.org/drawingml/2006/table">
            <a:tbl>
              <a:tblPr firstRow="1" firstCol="1" bandRow="1">
                <a:tableStyleId>{B301B821-A1FF-4177-AEE7-76D212191A09}</a:tableStyleId>
              </a:tblPr>
              <a:tblGrid>
                <a:gridCol w="3108678">
                  <a:extLst>
                    <a:ext uri="{9D8B030D-6E8A-4147-A177-3AD203B41FA5}">
                      <a16:colId xmlns:a16="http://schemas.microsoft.com/office/drawing/2014/main" val="2113196274"/>
                    </a:ext>
                  </a:extLst>
                </a:gridCol>
                <a:gridCol w="6735469">
                  <a:extLst>
                    <a:ext uri="{9D8B030D-6E8A-4147-A177-3AD203B41FA5}">
                      <a16:colId xmlns:a16="http://schemas.microsoft.com/office/drawing/2014/main" val="65675895"/>
                    </a:ext>
                  </a:extLst>
                </a:gridCol>
              </a:tblGrid>
              <a:tr h="229765">
                <a:tc>
                  <a:txBody>
                    <a:bodyPr/>
                    <a:lstStyle/>
                    <a:p>
                      <a:r>
                        <a:rPr lang="en-US" sz="1400"/>
                        <a:t>Role in Partner Center</a:t>
                      </a:r>
                    </a:p>
                  </a:txBody>
                  <a:tcPr marL="22521" marR="22521" marT="11260" marB="11260" anchor="ctr"/>
                </a:tc>
                <a:tc>
                  <a:txBody>
                    <a:bodyPr/>
                    <a:lstStyle/>
                    <a:p>
                      <a:r>
                        <a:rPr lang="en-US" sz="1400"/>
                        <a:t>What they can do</a:t>
                      </a:r>
                    </a:p>
                  </a:txBody>
                  <a:tcPr marL="22521" marR="22521" marT="11260" marB="11260" anchor="ctr"/>
                </a:tc>
                <a:extLst>
                  <a:ext uri="{0D108BD9-81ED-4DB2-BD59-A6C34878D82A}">
                    <a16:rowId xmlns:a16="http://schemas.microsoft.com/office/drawing/2014/main" val="3535359401"/>
                  </a:ext>
                </a:extLst>
              </a:tr>
              <a:tr h="1234197">
                <a:tc>
                  <a:txBody>
                    <a:bodyPr/>
                    <a:lstStyle/>
                    <a:p>
                      <a:r>
                        <a:rPr lang="en-US" sz="1400" dirty="0"/>
                        <a:t>Global admin</a:t>
                      </a:r>
                    </a:p>
                  </a:txBody>
                  <a:tcPr marL="22521" marR="22521" marT="11260" marB="11260" anchor="ctr"/>
                </a:tc>
                <a:tc>
                  <a:txBody>
                    <a:bodyPr/>
                    <a:lstStyle/>
                    <a:p>
                      <a:pPr>
                        <a:buFont typeface="Arial" panose="020B0604020202020204" pitchFamily="34" charset="0"/>
                        <a:buChar char="•"/>
                      </a:pPr>
                      <a:r>
                        <a:rPr lang="en-US" sz="1400"/>
                        <a:t>Can access all Microsoft account/services with full privileges </a:t>
                      </a:r>
                    </a:p>
                    <a:p>
                      <a:pPr>
                        <a:buFont typeface="Arial" panose="020B0604020202020204" pitchFamily="34" charset="0"/>
                        <a:buChar char="•"/>
                      </a:pPr>
                      <a:r>
                        <a:rPr lang="en-US" sz="1400"/>
                        <a:t>Create support tickets for Partner Center </a:t>
                      </a:r>
                    </a:p>
                    <a:p>
                      <a:pPr>
                        <a:buFont typeface="Arial" panose="020B0604020202020204" pitchFamily="34" charset="0"/>
                        <a:buChar char="•"/>
                      </a:pPr>
                      <a:r>
                        <a:rPr lang="en-US" sz="1400"/>
                        <a:t>View agreements, price lists, and offers </a:t>
                      </a:r>
                    </a:p>
                    <a:p>
                      <a:pPr>
                        <a:buFont typeface="Arial" panose="020B0604020202020204" pitchFamily="34" charset="0"/>
                        <a:buChar char="•"/>
                      </a:pPr>
                      <a:r>
                        <a:rPr lang="en-US" sz="1400"/>
                        <a:t>Billing </a:t>
                      </a:r>
                    </a:p>
                    <a:p>
                      <a:pPr>
                        <a:buFont typeface="Arial" panose="020B0604020202020204" pitchFamily="34" charset="0"/>
                        <a:buChar char="•"/>
                      </a:pPr>
                      <a:r>
                        <a:rPr lang="en-US" sz="1400"/>
                        <a:t>View, create, and manage partner users </a:t>
                      </a:r>
                    </a:p>
                  </a:txBody>
                  <a:tcPr marL="22521" marR="22521" marT="11260" marB="11260" anchor="ctr"/>
                </a:tc>
                <a:extLst>
                  <a:ext uri="{0D108BD9-81ED-4DB2-BD59-A6C34878D82A}">
                    <a16:rowId xmlns:a16="http://schemas.microsoft.com/office/drawing/2014/main" val="1273627339"/>
                  </a:ext>
                </a:extLst>
              </a:tr>
              <a:tr h="711955">
                <a:tc>
                  <a:txBody>
                    <a:bodyPr/>
                    <a:lstStyle/>
                    <a:p>
                      <a:r>
                        <a:rPr lang="en-US" sz="1400" dirty="0"/>
                        <a:t>Billing admin</a:t>
                      </a:r>
                    </a:p>
                  </a:txBody>
                  <a:tcPr marL="22521" marR="22521" marT="11260" marB="11260" anchor="ctr"/>
                </a:tc>
                <a:tc>
                  <a:txBody>
                    <a:bodyPr/>
                    <a:lstStyle/>
                    <a:p>
                      <a:pPr>
                        <a:buFont typeface="Arial" panose="020B0604020202020204" pitchFamily="34" charset="0"/>
                        <a:buChar char="•"/>
                      </a:pPr>
                      <a:r>
                        <a:rPr lang="en-US" sz="1400"/>
                        <a:t>Can access all bills from Microsoft with full privileges </a:t>
                      </a:r>
                    </a:p>
                    <a:p>
                      <a:pPr>
                        <a:buFont typeface="Arial" panose="020B0604020202020204" pitchFamily="34" charset="0"/>
                        <a:buChar char="•"/>
                      </a:pPr>
                      <a:r>
                        <a:rPr lang="en-US" sz="1400"/>
                        <a:t>View agreements, price lists, and offers </a:t>
                      </a:r>
                    </a:p>
                    <a:p>
                      <a:pPr>
                        <a:buFont typeface="Arial" panose="020B0604020202020204" pitchFamily="34" charset="0"/>
                        <a:buChar char="•"/>
                      </a:pPr>
                      <a:r>
                        <a:rPr lang="en-US" sz="1400"/>
                        <a:t>Billing </a:t>
                      </a:r>
                    </a:p>
                  </a:txBody>
                  <a:tcPr marL="22521" marR="22521" marT="11260" marB="11260" anchor="ctr"/>
                </a:tc>
                <a:extLst>
                  <a:ext uri="{0D108BD9-81ED-4DB2-BD59-A6C34878D82A}">
                    <a16:rowId xmlns:a16="http://schemas.microsoft.com/office/drawing/2014/main" val="36878111"/>
                  </a:ext>
                </a:extLst>
              </a:tr>
              <a:tr h="437010">
                <a:tc>
                  <a:txBody>
                    <a:bodyPr/>
                    <a:lstStyle/>
                    <a:p>
                      <a:r>
                        <a:rPr lang="en-US" sz="1400"/>
                        <a:t>User management admin</a:t>
                      </a:r>
                    </a:p>
                  </a:txBody>
                  <a:tcPr marL="22521" marR="22521" marT="11260" marB="11260" anchor="ctr"/>
                </a:tc>
                <a:tc>
                  <a:txBody>
                    <a:bodyPr/>
                    <a:lstStyle/>
                    <a:p>
                      <a:pPr>
                        <a:buFont typeface="Arial" panose="020B0604020202020204" pitchFamily="34" charset="0"/>
                        <a:buChar char="•"/>
                      </a:pPr>
                      <a:r>
                        <a:rPr lang="en-US" sz="1400" dirty="0"/>
                        <a:t>View, create, and manage users </a:t>
                      </a:r>
                    </a:p>
                    <a:p>
                      <a:pPr>
                        <a:buFont typeface="Arial" panose="020B0604020202020204" pitchFamily="34" charset="0"/>
                        <a:buChar char="•"/>
                      </a:pPr>
                      <a:r>
                        <a:rPr lang="en-US" sz="1400" dirty="0"/>
                        <a:t>View all partner profiles </a:t>
                      </a:r>
                    </a:p>
                  </a:txBody>
                  <a:tcPr marL="22521" marR="22521" marT="11260" marB="11260" anchor="ctr"/>
                </a:tc>
                <a:extLst>
                  <a:ext uri="{0D108BD9-81ED-4DB2-BD59-A6C34878D82A}">
                    <a16:rowId xmlns:a16="http://schemas.microsoft.com/office/drawing/2014/main" val="389506618"/>
                  </a:ext>
                </a:extLst>
              </a:tr>
            </a:tbl>
          </a:graphicData>
        </a:graphic>
      </p:graphicFrame>
    </p:spTree>
    <p:extLst>
      <p:ext uri="{BB962C8B-B14F-4D97-AF65-F5344CB8AC3E}">
        <p14:creationId xmlns:p14="http://schemas.microsoft.com/office/powerpoint/2010/main" val="413885673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a:t>Customer Azure Active Directory</a:t>
            </a:r>
          </a:p>
        </p:txBody>
      </p:sp>
      <p:sp>
        <p:nvSpPr>
          <p:cNvPr id="3" name="Text Placeholder 2"/>
          <p:cNvSpPr>
            <a:spLocks noGrp="1"/>
          </p:cNvSpPr>
          <p:nvPr>
            <p:ph type="body" sz="quarter" idx="10"/>
          </p:nvPr>
        </p:nvSpPr>
        <p:spPr>
          <a:xfrm>
            <a:off x="274689" y="1212850"/>
            <a:ext cx="5485621" cy="5465663"/>
          </a:xfrm>
        </p:spPr>
        <p:txBody>
          <a:bodyPr/>
          <a:lstStyle/>
          <a:p>
            <a:r>
              <a:rPr lang="en-US" sz="3264"/>
              <a:t>Customer tenant created when the customer is provisioned (Partner Center or CREST API)</a:t>
            </a:r>
          </a:p>
          <a:p>
            <a:r>
              <a:rPr lang="en-US" sz="3264"/>
              <a:t>Have no rights to the Azure subscriptions unless specifically granted Azure RBAC roles</a:t>
            </a:r>
          </a:p>
          <a:p>
            <a:r>
              <a:rPr lang="en-US" sz="3264"/>
              <a:t>Managed through the Office Portal or Azure Active Directory</a:t>
            </a:r>
          </a:p>
        </p:txBody>
      </p:sp>
      <p:sp>
        <p:nvSpPr>
          <p:cNvPr id="5" name="Isosceles Triangle 4"/>
          <p:cNvSpPr/>
          <p:nvPr/>
        </p:nvSpPr>
        <p:spPr>
          <a:xfrm>
            <a:off x="6528312" y="1321187"/>
            <a:ext cx="5284752" cy="4663017"/>
          </a:xfrm>
          <a:prstGeom prst="triangle">
            <a:avLst/>
          </a:prstGeom>
          <a:solidFill>
            <a:srgbClr val="F38B00"/>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6" name="TextBox 5"/>
          <p:cNvSpPr txBox="1"/>
          <p:nvPr/>
        </p:nvSpPr>
        <p:spPr>
          <a:xfrm>
            <a:off x="7571662" y="5961691"/>
            <a:ext cx="2823716" cy="374846"/>
          </a:xfrm>
          <a:prstGeom prst="rect">
            <a:avLst/>
          </a:prstGeom>
          <a:noFill/>
        </p:spPr>
        <p:txBody>
          <a:bodyPr wrap="square" rtlCol="0">
            <a:spAutoFit/>
          </a:bodyPr>
          <a:lstStyle/>
          <a:p>
            <a:pPr algn="ctr"/>
            <a:r>
              <a:rPr lang="en-US" sz="1836"/>
              <a:t>Customer’s AAD Tenant</a:t>
            </a:r>
          </a:p>
        </p:txBody>
      </p:sp>
      <p:sp>
        <p:nvSpPr>
          <p:cNvPr id="7" name="Round Diagonal Corner Rectangle 6"/>
          <p:cNvSpPr/>
          <p:nvPr/>
        </p:nvSpPr>
        <p:spPr>
          <a:xfrm>
            <a:off x="8973150" y="3021732"/>
            <a:ext cx="394686" cy="455939"/>
          </a:xfrm>
          <a:prstGeom prst="round2DiagRect">
            <a:avLst>
              <a:gd name="adj1" fmla="val 50000"/>
              <a:gd name="adj2" fmla="val 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r>
              <a:rPr lang="en-US" sz="1836">
                <a:solidFill>
                  <a:schemeClr val="bg2">
                    <a:lumMod val="50000"/>
                  </a:schemeClr>
                </a:solidFill>
              </a:rPr>
              <a:t>S</a:t>
            </a:r>
          </a:p>
        </p:txBody>
      </p:sp>
      <p:sp>
        <p:nvSpPr>
          <p:cNvPr id="8" name="TextBox 7"/>
          <p:cNvSpPr txBox="1"/>
          <p:nvPr/>
        </p:nvSpPr>
        <p:spPr>
          <a:xfrm>
            <a:off x="7949507" y="3478532"/>
            <a:ext cx="2445871" cy="296363"/>
          </a:xfrm>
          <a:prstGeom prst="rect">
            <a:avLst/>
          </a:prstGeom>
          <a:noFill/>
          <a:ln>
            <a:noFill/>
          </a:ln>
        </p:spPr>
        <p:txBody>
          <a:bodyPr wrap="square" rtlCol="0">
            <a:spAutoFit/>
          </a:bodyPr>
          <a:lstStyle/>
          <a:p>
            <a:pPr algn="ctr"/>
            <a:r>
              <a:rPr lang="en-US" sz="1326"/>
              <a:t>Azure CSP subscription</a:t>
            </a:r>
          </a:p>
        </p:txBody>
      </p:sp>
      <p:cxnSp>
        <p:nvCxnSpPr>
          <p:cNvPr id="11" name="Elbow Connector 10"/>
          <p:cNvCxnSpPr>
            <a:endCxn id="7" idx="2"/>
          </p:cNvCxnSpPr>
          <p:nvPr/>
        </p:nvCxnSpPr>
        <p:spPr>
          <a:xfrm>
            <a:off x="6113821" y="2150168"/>
            <a:ext cx="2859328" cy="1099534"/>
          </a:xfrm>
          <a:prstGeom prst="bentConnector3">
            <a:avLst>
              <a:gd name="adj1" fmla="val 3360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08044" y="2689422"/>
            <a:ext cx="1187153" cy="204030"/>
          </a:xfrm>
          <a:prstGeom prst="rect">
            <a:avLst/>
          </a:prstGeom>
          <a:solidFill>
            <a:schemeClr val="bg1"/>
          </a:solidFill>
          <a:ln>
            <a:noFill/>
          </a:ln>
        </p:spPr>
        <p:txBody>
          <a:bodyPr wrap="square" lIns="0" tIns="0" rIns="0" bIns="0" rtlCol="0">
            <a:spAutoFit/>
          </a:bodyPr>
          <a:lstStyle/>
          <a:p>
            <a:pPr algn="ctr"/>
            <a:r>
              <a:rPr lang="en-US" sz="1326"/>
              <a:t>Is Owner of</a:t>
            </a:r>
          </a:p>
        </p:txBody>
      </p:sp>
      <p:sp>
        <p:nvSpPr>
          <p:cNvPr id="9" name="Snip Single Corner Rectangle 8"/>
          <p:cNvSpPr/>
          <p:nvPr/>
        </p:nvSpPr>
        <p:spPr bwMode="auto">
          <a:xfrm>
            <a:off x="5906576" y="1496803"/>
            <a:ext cx="1968829" cy="787204"/>
          </a:xfrm>
          <a:prstGeom prst="snip1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0"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r>
              <a:rPr lang="en-US" sz="1904">
                <a:gradFill>
                  <a:gsLst>
                    <a:gs pos="0">
                      <a:srgbClr val="FFFFFF"/>
                    </a:gs>
                    <a:gs pos="100000">
                      <a:srgbClr val="FFFFFF"/>
                    </a:gs>
                  </a:gsLst>
                  <a:lin ang="5400000" scaled="0"/>
                </a:gradFill>
                <a:ea typeface="Segoe UI" pitchFamily="34" charset="0"/>
                <a:cs typeface="Segoe UI" pitchFamily="34" charset="0"/>
              </a:rPr>
              <a:t>Admin Agent Group</a:t>
            </a:r>
          </a:p>
        </p:txBody>
      </p:sp>
      <p:sp>
        <p:nvSpPr>
          <p:cNvPr id="16" name="Snip Single Corner Rectangle 15"/>
          <p:cNvSpPr/>
          <p:nvPr/>
        </p:nvSpPr>
        <p:spPr bwMode="auto">
          <a:xfrm>
            <a:off x="8075745" y="4863944"/>
            <a:ext cx="2209300" cy="787204"/>
          </a:xfrm>
          <a:prstGeom prst="snip1Rect">
            <a:avLst/>
          </a:prstGeom>
          <a:solidFill>
            <a:srgbClr val="F23F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0"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r>
              <a:rPr lang="en-US" sz="1904">
                <a:gradFill>
                  <a:gsLst>
                    <a:gs pos="0">
                      <a:srgbClr val="FFFFFF"/>
                    </a:gs>
                    <a:gs pos="100000">
                      <a:srgbClr val="FFFFFF"/>
                    </a:gs>
                  </a:gsLst>
                  <a:lin ang="5400000" scaled="0"/>
                </a:gradFill>
                <a:ea typeface="Segoe UI" pitchFamily="34" charset="0"/>
                <a:cs typeface="Segoe UI" pitchFamily="34" charset="0"/>
              </a:rPr>
              <a:t>Customer Users / Groups</a:t>
            </a:r>
          </a:p>
        </p:txBody>
      </p:sp>
      <p:cxnSp>
        <p:nvCxnSpPr>
          <p:cNvPr id="18" name="Straight Arrow Connector 17"/>
          <p:cNvCxnSpPr>
            <a:stCxn id="16" idx="3"/>
            <a:endCxn id="8" idx="2"/>
          </p:cNvCxnSpPr>
          <p:nvPr/>
        </p:nvCxnSpPr>
        <p:spPr>
          <a:xfrm flipH="1" flipV="1">
            <a:off x="9172442" y="3808130"/>
            <a:ext cx="7953" cy="1055814"/>
          </a:xfrm>
          <a:prstGeom prst="straightConnector1">
            <a:avLst/>
          </a:prstGeom>
          <a:ln w="19050" cap="flat" cmpd="sng" algn="ctr">
            <a:solidFill>
              <a:schemeClr val="tx1"/>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19" name="TextBox 18"/>
          <p:cNvSpPr txBox="1"/>
          <p:nvPr/>
        </p:nvSpPr>
        <p:spPr>
          <a:xfrm>
            <a:off x="8576916" y="4118998"/>
            <a:ext cx="1187153" cy="408060"/>
          </a:xfrm>
          <a:prstGeom prst="rect">
            <a:avLst/>
          </a:prstGeom>
          <a:solidFill>
            <a:srgbClr val="F38B00"/>
          </a:solidFill>
          <a:ln>
            <a:noFill/>
          </a:ln>
        </p:spPr>
        <p:txBody>
          <a:bodyPr wrap="square" lIns="0" tIns="0" rIns="0" bIns="0" rtlCol="0">
            <a:spAutoFit/>
          </a:bodyPr>
          <a:lstStyle/>
          <a:p>
            <a:pPr algn="ctr"/>
            <a:r>
              <a:rPr lang="en-US" sz="1326"/>
              <a:t>No Access</a:t>
            </a:r>
            <a:br>
              <a:rPr lang="en-US" sz="1326"/>
            </a:br>
            <a:r>
              <a:rPr lang="en-US" sz="1326"/>
              <a:t>Unless Granted</a:t>
            </a:r>
          </a:p>
        </p:txBody>
      </p:sp>
      <p:grpSp>
        <p:nvGrpSpPr>
          <p:cNvPr id="4" name="Group 3"/>
          <p:cNvGrpSpPr/>
          <p:nvPr/>
        </p:nvGrpSpPr>
        <p:grpSpPr>
          <a:xfrm>
            <a:off x="8649846" y="1814428"/>
            <a:ext cx="1061098" cy="1061098"/>
            <a:chOff x="8649846" y="1814428"/>
            <a:chExt cx="1061098" cy="1061098"/>
          </a:xfrm>
        </p:grpSpPr>
        <p:sp>
          <p:nvSpPr>
            <p:cNvPr id="21" name="Diamond 20"/>
            <p:cNvSpPr/>
            <p:nvPr/>
          </p:nvSpPr>
          <p:spPr bwMode="auto">
            <a:xfrm>
              <a:off x="8712078" y="1978939"/>
              <a:ext cx="936634" cy="833697"/>
            </a:xfrm>
            <a:prstGeom prst="diamond">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48694" tIns="198955" rIns="248694" bIns="198955" numCol="1" spcCol="0" rtlCol="0" fromWordArt="0" anchor="t" anchorCtr="0" forceAA="0" compatLnSpc="1">
              <a:prstTxWarp prst="textNoShape">
                <a:avLst/>
              </a:prstTxWarp>
              <a:noAutofit/>
            </a:bodyPr>
            <a:lstStyle/>
            <a:p>
              <a:pPr algn="ctr" defTabSz="1268069" fontAlgn="base">
                <a:lnSpc>
                  <a:spcPct val="90000"/>
                </a:lnSpc>
                <a:spcBef>
                  <a:spcPct val="0"/>
                </a:spcBef>
                <a:spcAft>
                  <a:spcPct val="0"/>
                </a:spcAft>
              </a:pPr>
              <a:endParaRPr lang="en-US" sz="3264" err="1">
                <a:gradFill>
                  <a:gsLst>
                    <a:gs pos="0">
                      <a:srgbClr val="FFFFFF"/>
                    </a:gs>
                    <a:gs pos="100000">
                      <a:srgbClr val="FFFFFF"/>
                    </a:gs>
                  </a:gsLst>
                  <a:lin ang="5400000" scaled="0"/>
                </a:gradFill>
                <a:ea typeface="Segoe UI" pitchFamily="34" charset="0"/>
                <a:cs typeface="Segoe UI" pitchFamily="34"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9846" y="1814428"/>
              <a:ext cx="1061098" cy="1061098"/>
            </a:xfrm>
            <a:prstGeom prst="rect">
              <a:avLst/>
            </a:prstGeom>
          </p:spPr>
        </p:pic>
      </p:grpSp>
    </p:spTree>
    <p:extLst>
      <p:ext uri="{BB962C8B-B14F-4D97-AF65-F5344CB8AC3E}">
        <p14:creationId xmlns:p14="http://schemas.microsoft.com/office/powerpoint/2010/main" val="1981172498"/>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a:latin typeface="Segoe UI Light" panose="020B0502040204020203" pitchFamily="34" charset="0"/>
                <a:cs typeface="Segoe UI Light" panose="020B0502040204020203" pitchFamily="34" charset="0"/>
              </a:rPr>
              <a:t>How AOBO (Admin-on-Behalf-of) works</a:t>
            </a:r>
          </a:p>
        </p:txBody>
      </p:sp>
      <p:sp>
        <p:nvSpPr>
          <p:cNvPr id="5" name="Isosceles Triangle 4"/>
          <p:cNvSpPr/>
          <p:nvPr/>
        </p:nvSpPr>
        <p:spPr>
          <a:xfrm>
            <a:off x="1408601" y="2482886"/>
            <a:ext cx="3707483" cy="3205255"/>
          </a:xfrm>
          <a:prstGeom prst="triangle">
            <a:avLst/>
          </a:prstGeom>
          <a:solidFill>
            <a:schemeClr val="accent1">
              <a:lumMod val="60000"/>
              <a:lumOff val="4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grpSp>
        <p:nvGrpSpPr>
          <p:cNvPr id="6" name="Group 5"/>
          <p:cNvGrpSpPr/>
          <p:nvPr/>
        </p:nvGrpSpPr>
        <p:grpSpPr>
          <a:xfrm>
            <a:off x="3052137" y="3863080"/>
            <a:ext cx="420409" cy="444866"/>
            <a:chOff x="3572660" y="3474720"/>
            <a:chExt cx="412202" cy="436182"/>
          </a:xfrm>
          <a:solidFill>
            <a:schemeClr val="tx1">
              <a:lumMod val="85000"/>
            </a:schemeClr>
          </a:solidFill>
        </p:grpSpPr>
        <p:sp>
          <p:nvSpPr>
            <p:cNvPr id="7" name="Smiley Face 6"/>
            <p:cNvSpPr/>
            <p:nvPr/>
          </p:nvSpPr>
          <p:spPr>
            <a:xfrm>
              <a:off x="3596640" y="3474720"/>
              <a:ext cx="228600" cy="228600"/>
            </a:xfrm>
            <a:prstGeom prst="smileyFac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endParaRPr lang="en-US" sz="1836"/>
            </a:p>
          </p:txBody>
        </p:sp>
        <p:sp>
          <p:nvSpPr>
            <p:cNvPr id="8" name="Smiley Face 7"/>
            <p:cNvSpPr/>
            <p:nvPr/>
          </p:nvSpPr>
          <p:spPr>
            <a:xfrm>
              <a:off x="3756262" y="3616960"/>
              <a:ext cx="228600" cy="228600"/>
            </a:xfrm>
            <a:prstGeom prst="smileyFac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endParaRPr lang="en-US" sz="1836"/>
            </a:p>
          </p:txBody>
        </p:sp>
        <p:sp>
          <p:nvSpPr>
            <p:cNvPr id="9" name="Smiley Face 8"/>
            <p:cNvSpPr/>
            <p:nvPr/>
          </p:nvSpPr>
          <p:spPr>
            <a:xfrm>
              <a:off x="3572660" y="3682302"/>
              <a:ext cx="228600" cy="228600"/>
            </a:xfrm>
            <a:prstGeom prst="smileyFac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endParaRPr lang="en-US" sz="1836"/>
            </a:p>
          </p:txBody>
        </p:sp>
      </p:grpSp>
      <p:sp>
        <p:nvSpPr>
          <p:cNvPr id="10" name="TextBox 9"/>
          <p:cNvSpPr txBox="1"/>
          <p:nvPr/>
        </p:nvSpPr>
        <p:spPr>
          <a:xfrm>
            <a:off x="2039406" y="4303913"/>
            <a:ext cx="2445871" cy="296363"/>
          </a:xfrm>
          <a:prstGeom prst="rect">
            <a:avLst/>
          </a:prstGeom>
          <a:noFill/>
          <a:ln>
            <a:noFill/>
          </a:ln>
        </p:spPr>
        <p:txBody>
          <a:bodyPr wrap="square" rtlCol="0">
            <a:spAutoFit/>
          </a:bodyPr>
          <a:lstStyle/>
          <a:p>
            <a:pPr algn="ctr"/>
            <a:r>
              <a:rPr lang="en-US" sz="1326">
                <a:solidFill>
                  <a:schemeClr val="bg1"/>
                </a:solidFill>
              </a:rPr>
              <a:t>AdminAgents Group</a:t>
            </a:r>
          </a:p>
        </p:txBody>
      </p:sp>
      <p:sp>
        <p:nvSpPr>
          <p:cNvPr id="20" name="TextBox 19"/>
          <p:cNvSpPr txBox="1"/>
          <p:nvPr/>
        </p:nvSpPr>
        <p:spPr>
          <a:xfrm>
            <a:off x="1787208" y="5757654"/>
            <a:ext cx="2823716" cy="374846"/>
          </a:xfrm>
          <a:prstGeom prst="rect">
            <a:avLst/>
          </a:prstGeom>
          <a:noFill/>
        </p:spPr>
        <p:txBody>
          <a:bodyPr wrap="square" rtlCol="0">
            <a:spAutoFit/>
          </a:bodyPr>
          <a:lstStyle/>
          <a:p>
            <a:pPr algn="ctr"/>
            <a:r>
              <a:rPr lang="en-US" sz="1836"/>
              <a:t>Partner’s AAD Tenant</a:t>
            </a:r>
          </a:p>
        </p:txBody>
      </p:sp>
      <p:sp>
        <p:nvSpPr>
          <p:cNvPr id="21" name="TextBox 20"/>
          <p:cNvSpPr txBox="1"/>
          <p:nvPr/>
        </p:nvSpPr>
        <p:spPr>
          <a:xfrm>
            <a:off x="6241684" y="5757654"/>
            <a:ext cx="3126812" cy="374846"/>
          </a:xfrm>
          <a:prstGeom prst="rect">
            <a:avLst/>
          </a:prstGeom>
          <a:noFill/>
        </p:spPr>
        <p:txBody>
          <a:bodyPr wrap="square" rtlCol="0">
            <a:spAutoFit/>
          </a:bodyPr>
          <a:lstStyle/>
          <a:p>
            <a:pPr algn="ctr"/>
            <a:r>
              <a:rPr lang="en-US" sz="1836"/>
              <a:t>Customer’s AAD Tenant</a:t>
            </a:r>
          </a:p>
        </p:txBody>
      </p:sp>
      <p:sp>
        <p:nvSpPr>
          <p:cNvPr id="27" name="Isosceles Triangle 26"/>
          <p:cNvSpPr/>
          <p:nvPr/>
        </p:nvSpPr>
        <p:spPr>
          <a:xfrm>
            <a:off x="5951349" y="2482886"/>
            <a:ext cx="3707483" cy="3205255"/>
          </a:xfrm>
          <a:prstGeom prst="triangle">
            <a:avLst/>
          </a:prstGeom>
          <a:solidFill>
            <a:srgbClr val="F38B00"/>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grpSp>
        <p:nvGrpSpPr>
          <p:cNvPr id="29" name="Group 28"/>
          <p:cNvGrpSpPr/>
          <p:nvPr/>
        </p:nvGrpSpPr>
        <p:grpSpPr>
          <a:xfrm>
            <a:off x="7605795" y="3832642"/>
            <a:ext cx="398585" cy="487998"/>
            <a:chOff x="6912244" y="2662688"/>
            <a:chExt cx="390805" cy="478473"/>
          </a:xfrm>
          <a:solidFill>
            <a:schemeClr val="tx1">
              <a:lumMod val="85000"/>
            </a:schemeClr>
          </a:solidFill>
        </p:grpSpPr>
        <p:grpSp>
          <p:nvGrpSpPr>
            <p:cNvPr id="12" name="Group 11"/>
            <p:cNvGrpSpPr/>
            <p:nvPr/>
          </p:nvGrpSpPr>
          <p:grpSpPr>
            <a:xfrm>
              <a:off x="6912244" y="2662688"/>
              <a:ext cx="390805" cy="478473"/>
              <a:chOff x="5076044" y="1996439"/>
              <a:chExt cx="390805" cy="478473"/>
            </a:xfrm>
            <a:grpFill/>
          </p:grpSpPr>
          <p:sp>
            <p:nvSpPr>
              <p:cNvPr id="13" name="Cube 12"/>
              <p:cNvSpPr/>
              <p:nvPr/>
            </p:nvSpPr>
            <p:spPr>
              <a:xfrm>
                <a:off x="5076044" y="2116695"/>
                <a:ext cx="390805" cy="358217"/>
              </a:xfrm>
              <a:prstGeom prst="cube">
                <a:avLst>
                  <a:gd name="adj" fmla="val 20336"/>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endParaRPr lang="en-US" sz="1836"/>
              </a:p>
            </p:txBody>
          </p:sp>
          <p:sp>
            <p:nvSpPr>
              <p:cNvPr id="14" name="Block Arc 13"/>
              <p:cNvSpPr/>
              <p:nvPr/>
            </p:nvSpPr>
            <p:spPr>
              <a:xfrm>
                <a:off x="5141906" y="1996439"/>
                <a:ext cx="259080" cy="325645"/>
              </a:xfrm>
              <a:prstGeom prst="blockArc">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endParaRPr lang="en-US" sz="1836">
                  <a:solidFill>
                    <a:schemeClr val="tx1"/>
                  </a:solidFill>
                </a:endParaRPr>
              </a:p>
            </p:txBody>
          </p:sp>
        </p:grpSp>
        <p:sp>
          <p:nvSpPr>
            <p:cNvPr id="28" name="Rectangle 27"/>
            <p:cNvSpPr/>
            <p:nvPr/>
          </p:nvSpPr>
          <p:spPr bwMode="auto">
            <a:xfrm>
              <a:off x="7029906" y="2948261"/>
              <a:ext cx="45719" cy="108228"/>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52" fontAlgn="base">
                <a:lnSpc>
                  <a:spcPct val="90000"/>
                </a:lnSpc>
                <a:spcBef>
                  <a:spcPct val="0"/>
                </a:spcBef>
                <a:spcAft>
                  <a:spcPct val="0"/>
                </a:spcAft>
              </a:pPr>
              <a:endParaRPr lang="en-US" sz="2448" err="1">
                <a:gradFill>
                  <a:gsLst>
                    <a:gs pos="0">
                      <a:srgbClr val="FFFFFF"/>
                    </a:gs>
                    <a:gs pos="100000">
                      <a:srgbClr val="FFFFFF"/>
                    </a:gs>
                  </a:gsLst>
                  <a:lin ang="5400000" scaled="0"/>
                </a:gradFill>
                <a:ea typeface="Segoe UI" pitchFamily="34" charset="0"/>
                <a:cs typeface="Segoe UI" pitchFamily="34" charset="0"/>
              </a:endParaRPr>
            </a:p>
          </p:txBody>
        </p:sp>
      </p:grpSp>
      <p:sp>
        <p:nvSpPr>
          <p:cNvPr id="30" name="TextBox 29"/>
          <p:cNvSpPr txBox="1"/>
          <p:nvPr/>
        </p:nvSpPr>
        <p:spPr>
          <a:xfrm>
            <a:off x="6582152" y="4324625"/>
            <a:ext cx="2445871" cy="296363"/>
          </a:xfrm>
          <a:prstGeom prst="rect">
            <a:avLst/>
          </a:prstGeom>
          <a:noFill/>
          <a:ln>
            <a:noFill/>
          </a:ln>
        </p:spPr>
        <p:txBody>
          <a:bodyPr wrap="square" rtlCol="0">
            <a:spAutoFit/>
          </a:bodyPr>
          <a:lstStyle>
            <a:defPPr>
              <a:defRPr lang="en-US"/>
            </a:defPPr>
            <a:lvl1pPr algn="ctr">
              <a:defRPr sz="1326">
                <a:solidFill>
                  <a:schemeClr val="bg1"/>
                </a:solidFill>
              </a:defRPr>
            </a:lvl1pPr>
          </a:lstStyle>
          <a:p>
            <a:r>
              <a:rPr lang="en-US"/>
              <a:t>Tenant Admin Role</a:t>
            </a:r>
          </a:p>
        </p:txBody>
      </p:sp>
      <p:cxnSp>
        <p:nvCxnSpPr>
          <p:cNvPr id="40" name="Straight Arrow Connector 39"/>
          <p:cNvCxnSpPr/>
          <p:nvPr/>
        </p:nvCxnSpPr>
        <p:spPr>
          <a:xfrm>
            <a:off x="3623642" y="4144157"/>
            <a:ext cx="3796896"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844326" y="4009594"/>
            <a:ext cx="1187153" cy="204030"/>
          </a:xfrm>
          <a:prstGeom prst="rect">
            <a:avLst/>
          </a:prstGeom>
          <a:solidFill>
            <a:schemeClr val="bg1"/>
          </a:solidFill>
          <a:ln>
            <a:noFill/>
          </a:ln>
        </p:spPr>
        <p:txBody>
          <a:bodyPr wrap="square" lIns="0" tIns="0" rIns="0" bIns="0" rtlCol="0">
            <a:spAutoFit/>
          </a:bodyPr>
          <a:lstStyle/>
          <a:p>
            <a:pPr algn="ctr"/>
            <a:r>
              <a:rPr lang="en-US" sz="1326"/>
              <a:t>is Member of</a:t>
            </a:r>
          </a:p>
        </p:txBody>
      </p:sp>
      <p:sp>
        <p:nvSpPr>
          <p:cNvPr id="41" name="TextBox 40"/>
          <p:cNvSpPr txBox="1"/>
          <p:nvPr/>
        </p:nvSpPr>
        <p:spPr>
          <a:xfrm>
            <a:off x="1194233" y="1458676"/>
            <a:ext cx="9550224" cy="1318550"/>
          </a:xfrm>
          <a:prstGeom prst="rect">
            <a:avLst/>
          </a:prstGeom>
          <a:noFill/>
        </p:spPr>
        <p:txBody>
          <a:bodyPr wrap="square" lIns="186521" tIns="149217" rIns="186521" bIns="149217" rtlCol="0">
            <a:spAutoFit/>
          </a:bodyPr>
          <a:lstStyle/>
          <a:p>
            <a:pPr>
              <a:lnSpc>
                <a:spcPct val="90000"/>
              </a:lnSpc>
              <a:spcAft>
                <a:spcPts val="612"/>
              </a:spcAft>
            </a:pPr>
            <a:r>
              <a:rPr lang="en-US" sz="2448">
                <a:latin typeface="+mj-lt"/>
              </a:rPr>
              <a:t>O365 + Intune honor AAD Tenant Admin Role. Therefore, members of Partner AdminAgents group can manage O365 + Intune on-behalf-of customers.</a:t>
            </a:r>
          </a:p>
        </p:txBody>
      </p:sp>
      <p:sp>
        <p:nvSpPr>
          <p:cNvPr id="42" name="Oval 41"/>
          <p:cNvSpPr/>
          <p:nvPr/>
        </p:nvSpPr>
        <p:spPr bwMode="auto">
          <a:xfrm>
            <a:off x="10108662" y="3378272"/>
            <a:ext cx="1466683" cy="1466683"/>
          </a:xfrm>
          <a:prstGeom prst="ellipse">
            <a:avLst/>
          </a:prstGeom>
          <a:solidFill>
            <a:schemeClr val="accent4"/>
          </a:solidFill>
          <a:ln>
            <a:solidFill>
              <a:schemeClr val="bg2">
                <a:lumMod val="9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52" fontAlgn="base">
              <a:lnSpc>
                <a:spcPct val="90000"/>
              </a:lnSpc>
              <a:spcBef>
                <a:spcPct val="0"/>
              </a:spcBef>
              <a:spcAft>
                <a:spcPct val="0"/>
              </a:spcAft>
            </a:pPr>
            <a:r>
              <a:rPr lang="en-US" sz="1326">
                <a:solidFill>
                  <a:schemeClr val="bg1"/>
                </a:solidFill>
                <a:ea typeface="Segoe UI" pitchFamily="34" charset="0"/>
                <a:cs typeface="Segoe UI" pitchFamily="34" charset="0"/>
              </a:rPr>
              <a:t>O365 + Intune</a:t>
            </a:r>
          </a:p>
        </p:txBody>
      </p:sp>
      <p:cxnSp>
        <p:nvCxnSpPr>
          <p:cNvPr id="43" name="Straight Arrow Connector 42"/>
          <p:cNvCxnSpPr/>
          <p:nvPr/>
        </p:nvCxnSpPr>
        <p:spPr>
          <a:xfrm>
            <a:off x="8165296" y="4126825"/>
            <a:ext cx="1865207"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815878" y="4009594"/>
            <a:ext cx="1023125" cy="204030"/>
          </a:xfrm>
          <a:prstGeom prst="rect">
            <a:avLst/>
          </a:prstGeom>
          <a:solidFill>
            <a:schemeClr val="bg1"/>
          </a:solidFill>
          <a:ln>
            <a:noFill/>
          </a:ln>
        </p:spPr>
        <p:txBody>
          <a:bodyPr wrap="square" lIns="0" tIns="0" rIns="0" bIns="0" rtlCol="0">
            <a:spAutoFit/>
          </a:bodyPr>
          <a:lstStyle/>
          <a:p>
            <a:pPr algn="ctr"/>
            <a:r>
              <a:rPr lang="en-US" sz="1326"/>
              <a:t>can manage</a:t>
            </a:r>
          </a:p>
        </p:txBody>
      </p:sp>
    </p:spTree>
    <p:extLst>
      <p:ext uri="{BB962C8B-B14F-4D97-AF65-F5344CB8AC3E}">
        <p14:creationId xmlns:p14="http://schemas.microsoft.com/office/powerpoint/2010/main" val="28102691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a:latin typeface="Segoe UI Light" panose="020B0502040204020203" pitchFamily="34" charset="0"/>
                <a:cs typeface="Segoe UI Light" panose="020B0502040204020203" pitchFamily="34" charset="0"/>
              </a:rPr>
              <a:t>How AOBO (Admin-on-Behalf-of) works</a:t>
            </a:r>
          </a:p>
        </p:txBody>
      </p:sp>
      <p:sp>
        <p:nvSpPr>
          <p:cNvPr id="5" name="Isosceles Triangle 4"/>
          <p:cNvSpPr/>
          <p:nvPr/>
        </p:nvSpPr>
        <p:spPr>
          <a:xfrm>
            <a:off x="1408601" y="2482886"/>
            <a:ext cx="3707483" cy="3205255"/>
          </a:xfrm>
          <a:prstGeom prst="triangle">
            <a:avLst/>
          </a:prstGeom>
          <a:solidFill>
            <a:schemeClr val="accent1">
              <a:lumMod val="60000"/>
              <a:lumOff val="4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grpSp>
        <p:nvGrpSpPr>
          <p:cNvPr id="6" name="Group 5"/>
          <p:cNvGrpSpPr/>
          <p:nvPr/>
        </p:nvGrpSpPr>
        <p:grpSpPr>
          <a:xfrm>
            <a:off x="3052137" y="3863080"/>
            <a:ext cx="420409" cy="444866"/>
            <a:chOff x="3572660" y="3474720"/>
            <a:chExt cx="412202" cy="436182"/>
          </a:xfrm>
          <a:solidFill>
            <a:schemeClr val="tx1">
              <a:lumMod val="85000"/>
            </a:schemeClr>
          </a:solidFill>
        </p:grpSpPr>
        <p:sp>
          <p:nvSpPr>
            <p:cNvPr id="7" name="Smiley Face 6"/>
            <p:cNvSpPr/>
            <p:nvPr/>
          </p:nvSpPr>
          <p:spPr>
            <a:xfrm>
              <a:off x="3596640" y="3474720"/>
              <a:ext cx="228600" cy="228600"/>
            </a:xfrm>
            <a:prstGeom prst="smileyFac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endParaRPr lang="en-US" sz="1836"/>
            </a:p>
          </p:txBody>
        </p:sp>
        <p:sp>
          <p:nvSpPr>
            <p:cNvPr id="8" name="Smiley Face 7"/>
            <p:cNvSpPr/>
            <p:nvPr/>
          </p:nvSpPr>
          <p:spPr>
            <a:xfrm>
              <a:off x="3756262" y="3616960"/>
              <a:ext cx="228600" cy="228600"/>
            </a:xfrm>
            <a:prstGeom prst="smileyFac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endParaRPr lang="en-US" sz="1836"/>
            </a:p>
          </p:txBody>
        </p:sp>
        <p:sp>
          <p:nvSpPr>
            <p:cNvPr id="9" name="Smiley Face 8"/>
            <p:cNvSpPr/>
            <p:nvPr/>
          </p:nvSpPr>
          <p:spPr>
            <a:xfrm>
              <a:off x="3572660" y="3682302"/>
              <a:ext cx="228600" cy="228600"/>
            </a:xfrm>
            <a:prstGeom prst="smileyFac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endParaRPr lang="en-US" sz="1836"/>
            </a:p>
          </p:txBody>
        </p:sp>
      </p:grpSp>
      <p:sp>
        <p:nvSpPr>
          <p:cNvPr id="10" name="TextBox 9"/>
          <p:cNvSpPr txBox="1"/>
          <p:nvPr/>
        </p:nvSpPr>
        <p:spPr>
          <a:xfrm>
            <a:off x="2039406" y="4303913"/>
            <a:ext cx="2445871" cy="296363"/>
          </a:xfrm>
          <a:prstGeom prst="rect">
            <a:avLst/>
          </a:prstGeom>
          <a:noFill/>
          <a:ln>
            <a:noFill/>
          </a:ln>
        </p:spPr>
        <p:txBody>
          <a:bodyPr wrap="square" rtlCol="0">
            <a:spAutoFit/>
          </a:bodyPr>
          <a:lstStyle/>
          <a:p>
            <a:pPr algn="ctr"/>
            <a:r>
              <a:rPr lang="en-US" sz="1326">
                <a:solidFill>
                  <a:schemeClr val="bg1"/>
                </a:solidFill>
              </a:rPr>
              <a:t>AdminAgents Group</a:t>
            </a:r>
          </a:p>
        </p:txBody>
      </p:sp>
      <p:sp>
        <p:nvSpPr>
          <p:cNvPr id="20" name="TextBox 19"/>
          <p:cNvSpPr txBox="1"/>
          <p:nvPr/>
        </p:nvSpPr>
        <p:spPr>
          <a:xfrm>
            <a:off x="1787208" y="5757654"/>
            <a:ext cx="2823716" cy="374846"/>
          </a:xfrm>
          <a:prstGeom prst="rect">
            <a:avLst/>
          </a:prstGeom>
          <a:noFill/>
        </p:spPr>
        <p:txBody>
          <a:bodyPr wrap="square" rtlCol="0">
            <a:spAutoFit/>
          </a:bodyPr>
          <a:lstStyle/>
          <a:p>
            <a:pPr algn="ctr"/>
            <a:r>
              <a:rPr lang="en-US" sz="1836"/>
              <a:t>Partner’s AAD Tenant</a:t>
            </a:r>
          </a:p>
        </p:txBody>
      </p:sp>
      <p:sp>
        <p:nvSpPr>
          <p:cNvPr id="21" name="TextBox 20"/>
          <p:cNvSpPr txBox="1"/>
          <p:nvPr/>
        </p:nvSpPr>
        <p:spPr>
          <a:xfrm>
            <a:off x="6241684" y="5757654"/>
            <a:ext cx="3126812" cy="374846"/>
          </a:xfrm>
          <a:prstGeom prst="rect">
            <a:avLst/>
          </a:prstGeom>
          <a:noFill/>
        </p:spPr>
        <p:txBody>
          <a:bodyPr wrap="square" rtlCol="0">
            <a:spAutoFit/>
          </a:bodyPr>
          <a:lstStyle/>
          <a:p>
            <a:pPr algn="ctr"/>
            <a:r>
              <a:rPr lang="en-US" sz="1836"/>
              <a:t>Customer’s AAD Tenant</a:t>
            </a:r>
          </a:p>
        </p:txBody>
      </p:sp>
      <p:sp>
        <p:nvSpPr>
          <p:cNvPr id="27" name="Isosceles Triangle 26"/>
          <p:cNvSpPr/>
          <p:nvPr/>
        </p:nvSpPr>
        <p:spPr>
          <a:xfrm>
            <a:off x="5951349" y="2482886"/>
            <a:ext cx="3707483" cy="3205255"/>
          </a:xfrm>
          <a:prstGeom prst="triangle">
            <a:avLst/>
          </a:prstGeom>
          <a:solidFill>
            <a:srgbClr val="F38B00"/>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grpSp>
        <p:nvGrpSpPr>
          <p:cNvPr id="29" name="Group 28"/>
          <p:cNvGrpSpPr/>
          <p:nvPr/>
        </p:nvGrpSpPr>
        <p:grpSpPr>
          <a:xfrm>
            <a:off x="7605795" y="3832642"/>
            <a:ext cx="398585" cy="487998"/>
            <a:chOff x="6912244" y="2662688"/>
            <a:chExt cx="390805" cy="478473"/>
          </a:xfrm>
          <a:solidFill>
            <a:schemeClr val="tx1">
              <a:lumMod val="85000"/>
            </a:schemeClr>
          </a:solidFill>
        </p:grpSpPr>
        <p:grpSp>
          <p:nvGrpSpPr>
            <p:cNvPr id="12" name="Group 11"/>
            <p:cNvGrpSpPr/>
            <p:nvPr/>
          </p:nvGrpSpPr>
          <p:grpSpPr>
            <a:xfrm>
              <a:off x="6912244" y="2662688"/>
              <a:ext cx="390805" cy="478473"/>
              <a:chOff x="5076044" y="1996439"/>
              <a:chExt cx="390805" cy="478473"/>
            </a:xfrm>
            <a:grpFill/>
          </p:grpSpPr>
          <p:sp>
            <p:nvSpPr>
              <p:cNvPr id="13" name="Cube 12"/>
              <p:cNvSpPr/>
              <p:nvPr/>
            </p:nvSpPr>
            <p:spPr>
              <a:xfrm>
                <a:off x="5076044" y="2116695"/>
                <a:ext cx="390805" cy="358217"/>
              </a:xfrm>
              <a:prstGeom prst="cube">
                <a:avLst>
                  <a:gd name="adj" fmla="val 20336"/>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endParaRPr lang="en-US" sz="1836"/>
              </a:p>
            </p:txBody>
          </p:sp>
          <p:sp>
            <p:nvSpPr>
              <p:cNvPr id="14" name="Block Arc 13"/>
              <p:cNvSpPr/>
              <p:nvPr/>
            </p:nvSpPr>
            <p:spPr>
              <a:xfrm>
                <a:off x="5141906" y="1996439"/>
                <a:ext cx="259080" cy="325645"/>
              </a:xfrm>
              <a:prstGeom prst="blockArc">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endParaRPr lang="en-US" sz="1836">
                  <a:solidFill>
                    <a:schemeClr val="tx1"/>
                  </a:solidFill>
                </a:endParaRPr>
              </a:p>
            </p:txBody>
          </p:sp>
        </p:grpSp>
        <p:sp>
          <p:nvSpPr>
            <p:cNvPr id="28" name="Rectangle 27"/>
            <p:cNvSpPr/>
            <p:nvPr/>
          </p:nvSpPr>
          <p:spPr bwMode="auto">
            <a:xfrm>
              <a:off x="7029906" y="2948261"/>
              <a:ext cx="45719" cy="108228"/>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52" fontAlgn="base">
                <a:lnSpc>
                  <a:spcPct val="90000"/>
                </a:lnSpc>
                <a:spcBef>
                  <a:spcPct val="0"/>
                </a:spcBef>
                <a:spcAft>
                  <a:spcPct val="0"/>
                </a:spcAft>
              </a:pPr>
              <a:endParaRPr lang="en-US" sz="2448" err="1">
                <a:gradFill>
                  <a:gsLst>
                    <a:gs pos="0">
                      <a:srgbClr val="FFFFFF"/>
                    </a:gs>
                    <a:gs pos="100000">
                      <a:srgbClr val="FFFFFF"/>
                    </a:gs>
                  </a:gsLst>
                  <a:lin ang="5400000" scaled="0"/>
                </a:gradFill>
                <a:ea typeface="Segoe UI" pitchFamily="34" charset="0"/>
                <a:cs typeface="Segoe UI" pitchFamily="34" charset="0"/>
              </a:endParaRPr>
            </a:p>
          </p:txBody>
        </p:sp>
      </p:grpSp>
      <p:sp>
        <p:nvSpPr>
          <p:cNvPr id="30" name="TextBox 29"/>
          <p:cNvSpPr txBox="1"/>
          <p:nvPr/>
        </p:nvSpPr>
        <p:spPr>
          <a:xfrm>
            <a:off x="6582152" y="4324625"/>
            <a:ext cx="2445871" cy="296363"/>
          </a:xfrm>
          <a:prstGeom prst="rect">
            <a:avLst/>
          </a:prstGeom>
          <a:noFill/>
          <a:ln>
            <a:noFill/>
          </a:ln>
        </p:spPr>
        <p:txBody>
          <a:bodyPr wrap="square" rtlCol="0">
            <a:spAutoFit/>
          </a:bodyPr>
          <a:lstStyle/>
          <a:p>
            <a:pPr algn="ctr"/>
            <a:r>
              <a:rPr lang="en-US" sz="1326">
                <a:solidFill>
                  <a:schemeClr val="bg1"/>
                </a:solidFill>
              </a:rPr>
              <a:t>Tenant Admin Role</a:t>
            </a:r>
          </a:p>
        </p:txBody>
      </p:sp>
      <p:cxnSp>
        <p:nvCxnSpPr>
          <p:cNvPr id="40" name="Straight Arrow Connector 39"/>
          <p:cNvCxnSpPr/>
          <p:nvPr/>
        </p:nvCxnSpPr>
        <p:spPr>
          <a:xfrm>
            <a:off x="3623642" y="4144157"/>
            <a:ext cx="3796896"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844326" y="4009594"/>
            <a:ext cx="1187153" cy="204030"/>
          </a:xfrm>
          <a:prstGeom prst="rect">
            <a:avLst/>
          </a:prstGeom>
          <a:solidFill>
            <a:schemeClr val="bg1"/>
          </a:solidFill>
          <a:ln>
            <a:noFill/>
          </a:ln>
        </p:spPr>
        <p:txBody>
          <a:bodyPr wrap="square" lIns="0" tIns="0" rIns="0" bIns="0" rtlCol="0">
            <a:spAutoFit/>
          </a:bodyPr>
          <a:lstStyle/>
          <a:p>
            <a:pPr algn="ctr"/>
            <a:r>
              <a:rPr lang="en-US" sz="1326"/>
              <a:t>is Member of</a:t>
            </a:r>
          </a:p>
        </p:txBody>
      </p:sp>
      <p:sp>
        <p:nvSpPr>
          <p:cNvPr id="41" name="TextBox 40"/>
          <p:cNvSpPr txBox="1"/>
          <p:nvPr/>
        </p:nvSpPr>
        <p:spPr>
          <a:xfrm>
            <a:off x="1194233" y="1458677"/>
            <a:ext cx="10381110" cy="640416"/>
          </a:xfrm>
          <a:prstGeom prst="rect">
            <a:avLst/>
          </a:prstGeom>
          <a:noFill/>
        </p:spPr>
        <p:txBody>
          <a:bodyPr wrap="square" lIns="186521" tIns="149217" rIns="186521" bIns="149217" rtlCol="0">
            <a:spAutoFit/>
          </a:bodyPr>
          <a:lstStyle/>
          <a:p>
            <a:pPr>
              <a:lnSpc>
                <a:spcPct val="90000"/>
              </a:lnSpc>
              <a:spcAft>
                <a:spcPts val="612"/>
              </a:spcAft>
            </a:pPr>
            <a:r>
              <a:rPr lang="en-US" sz="2448">
                <a:latin typeface="+mj-lt"/>
              </a:rPr>
              <a:t>Similar to O365, Azure CSP subscription is provisioned into customer tenant.</a:t>
            </a:r>
          </a:p>
        </p:txBody>
      </p:sp>
      <p:sp>
        <p:nvSpPr>
          <p:cNvPr id="24" name="Round Diagonal Corner Rectangle 23"/>
          <p:cNvSpPr/>
          <p:nvPr/>
        </p:nvSpPr>
        <p:spPr>
          <a:xfrm>
            <a:off x="7605796" y="4720840"/>
            <a:ext cx="394686" cy="455939"/>
          </a:xfrm>
          <a:prstGeom prst="round2DiagRect">
            <a:avLst>
              <a:gd name="adj1" fmla="val 50000"/>
              <a:gd name="adj2" fmla="val 0"/>
            </a:avLst>
          </a:prstGeom>
          <a:solidFill>
            <a:schemeClr val="tx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r>
              <a:rPr lang="en-US" sz="1836">
                <a:solidFill>
                  <a:schemeClr val="bg2">
                    <a:lumMod val="50000"/>
                  </a:schemeClr>
                </a:solidFill>
              </a:rPr>
              <a:t>S</a:t>
            </a:r>
          </a:p>
        </p:txBody>
      </p:sp>
      <p:sp>
        <p:nvSpPr>
          <p:cNvPr id="25" name="TextBox 24"/>
          <p:cNvSpPr txBox="1"/>
          <p:nvPr/>
        </p:nvSpPr>
        <p:spPr>
          <a:xfrm>
            <a:off x="6582152" y="5177639"/>
            <a:ext cx="2445871" cy="296363"/>
          </a:xfrm>
          <a:prstGeom prst="rect">
            <a:avLst/>
          </a:prstGeom>
          <a:noFill/>
          <a:ln>
            <a:noFill/>
          </a:ln>
        </p:spPr>
        <p:txBody>
          <a:bodyPr wrap="square" rtlCol="0">
            <a:spAutoFit/>
          </a:bodyPr>
          <a:lstStyle/>
          <a:p>
            <a:pPr algn="ctr"/>
            <a:r>
              <a:rPr lang="en-US" sz="1326">
                <a:solidFill>
                  <a:schemeClr val="bg1"/>
                </a:solidFill>
              </a:rPr>
              <a:t>Azure CSP subscription</a:t>
            </a:r>
          </a:p>
        </p:txBody>
      </p:sp>
      <p:sp>
        <p:nvSpPr>
          <p:cNvPr id="26" name="Oval 25"/>
          <p:cNvSpPr/>
          <p:nvPr/>
        </p:nvSpPr>
        <p:spPr bwMode="auto">
          <a:xfrm>
            <a:off x="10108662" y="3378272"/>
            <a:ext cx="1466683" cy="1466683"/>
          </a:xfrm>
          <a:prstGeom prst="ellipse">
            <a:avLst/>
          </a:prstGeom>
          <a:solidFill>
            <a:schemeClr val="accent4"/>
          </a:solidFill>
          <a:ln>
            <a:solidFill>
              <a:schemeClr val="bg2">
                <a:lumMod val="9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52" fontAlgn="base">
              <a:lnSpc>
                <a:spcPct val="90000"/>
              </a:lnSpc>
              <a:spcBef>
                <a:spcPct val="0"/>
              </a:spcBef>
              <a:spcAft>
                <a:spcPct val="0"/>
              </a:spcAft>
            </a:pPr>
            <a:r>
              <a:rPr lang="en-US" sz="1326">
                <a:solidFill>
                  <a:schemeClr val="bg1"/>
                </a:solidFill>
                <a:ea typeface="Segoe UI" pitchFamily="34" charset="0"/>
                <a:cs typeface="Segoe UI" pitchFamily="34" charset="0"/>
              </a:rPr>
              <a:t>O365 + Intune</a:t>
            </a:r>
          </a:p>
        </p:txBody>
      </p:sp>
      <p:cxnSp>
        <p:nvCxnSpPr>
          <p:cNvPr id="31" name="Straight Arrow Connector 30"/>
          <p:cNvCxnSpPr/>
          <p:nvPr/>
        </p:nvCxnSpPr>
        <p:spPr>
          <a:xfrm>
            <a:off x="8165296" y="4126825"/>
            <a:ext cx="1865207"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815878" y="4009594"/>
            <a:ext cx="1023125" cy="204030"/>
          </a:xfrm>
          <a:prstGeom prst="rect">
            <a:avLst/>
          </a:prstGeom>
          <a:solidFill>
            <a:schemeClr val="bg1"/>
          </a:solidFill>
          <a:ln>
            <a:noFill/>
          </a:ln>
        </p:spPr>
        <p:txBody>
          <a:bodyPr wrap="square" lIns="0" tIns="0" rIns="0" bIns="0" rtlCol="0">
            <a:spAutoFit/>
          </a:bodyPr>
          <a:lstStyle/>
          <a:p>
            <a:pPr algn="ctr"/>
            <a:r>
              <a:rPr lang="en-US" sz="1326"/>
              <a:t>can manage</a:t>
            </a:r>
          </a:p>
        </p:txBody>
      </p:sp>
    </p:spTree>
    <p:extLst>
      <p:ext uri="{BB962C8B-B14F-4D97-AF65-F5344CB8AC3E}">
        <p14:creationId xmlns:p14="http://schemas.microsoft.com/office/powerpoint/2010/main" val="21781189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The world of IT is changing</a:t>
            </a:r>
          </a:p>
        </p:txBody>
      </p:sp>
      <p:sp>
        <p:nvSpPr>
          <p:cNvPr id="7" name="3B Title"/>
          <p:cNvSpPr/>
          <p:nvPr/>
        </p:nvSpPr>
        <p:spPr bwMode="auto">
          <a:xfrm>
            <a:off x="2983903" y="1446505"/>
            <a:ext cx="2624815" cy="1397683"/>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39873" tIns="46624" rIns="139873" bIns="46624" numCol="1" spcCol="0" rtlCol="0" fromWordArt="0" anchor="ctr" anchorCtr="0" forceAA="0" compatLnSpc="1">
            <a:prstTxWarp prst="textNoShape">
              <a:avLst/>
            </a:prstTxWarp>
            <a:spAutoFit/>
          </a:bodyPr>
          <a:lstStyle/>
          <a:p>
            <a:pPr defTabSz="932515"/>
            <a:r>
              <a:rPr lang="en-US" sz="2400" b="1">
                <a:solidFill>
                  <a:srgbClr val="0072C6"/>
                </a:solidFill>
                <a:latin typeface="+mj-lt"/>
                <a:cs typeface="Segoe UI Semibold" panose="020B0702040204020203" pitchFamily="34" charset="0"/>
              </a:rPr>
              <a:t>Evolving Business Models</a:t>
            </a:r>
          </a:p>
          <a:p>
            <a:pPr defTabSz="932515"/>
            <a:r>
              <a:rPr lang="en-US" sz="1836">
                <a:solidFill>
                  <a:srgbClr val="505050"/>
                </a:solidFill>
                <a:cs typeface="Segoe UI Light" panose="020B0502040204020203" pitchFamily="34" charset="0"/>
              </a:rPr>
              <a:t>Moving away from Infrastructure builds</a:t>
            </a:r>
          </a:p>
        </p:txBody>
      </p:sp>
      <p:sp>
        <p:nvSpPr>
          <p:cNvPr id="9" name="2B Title"/>
          <p:cNvSpPr/>
          <p:nvPr/>
        </p:nvSpPr>
        <p:spPr bwMode="auto">
          <a:xfrm>
            <a:off x="8383529" y="1545526"/>
            <a:ext cx="3835166" cy="1311030"/>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39873" tIns="46624" rIns="139873" bIns="46624" numCol="1" spcCol="0" rtlCol="0" fromWordArt="0" anchor="ctr" anchorCtr="0" forceAA="0" compatLnSpc="1">
            <a:prstTxWarp prst="textNoShape">
              <a:avLst/>
            </a:prstTxWarp>
            <a:spAutoFit/>
          </a:bodyPr>
          <a:lstStyle/>
          <a:p>
            <a:pPr defTabSz="932515"/>
            <a:r>
              <a:rPr lang="en-US" sz="2400" b="1">
                <a:solidFill>
                  <a:srgbClr val="0072C6"/>
                </a:solidFill>
                <a:latin typeface="+mj-lt"/>
                <a:cs typeface="Segoe UI Semibold" panose="020B0702040204020203" pitchFamily="34" charset="0"/>
              </a:rPr>
              <a:t>Evolving IP Models</a:t>
            </a:r>
          </a:p>
          <a:p>
            <a:pPr defTabSz="932515"/>
            <a:r>
              <a:rPr lang="en-US" sz="1836">
                <a:solidFill>
                  <a:srgbClr val="505050"/>
                </a:solidFill>
                <a:cs typeface="Segoe UI Light" panose="020B0502040204020203" pitchFamily="34" charset="0"/>
              </a:rPr>
              <a:t>Building new on-demand services, rather than focusing on infrastructure  support</a:t>
            </a:r>
          </a:p>
        </p:txBody>
      </p:sp>
      <p:sp>
        <p:nvSpPr>
          <p:cNvPr id="11" name="1B Title"/>
          <p:cNvSpPr/>
          <p:nvPr/>
        </p:nvSpPr>
        <p:spPr bwMode="auto">
          <a:xfrm>
            <a:off x="281183" y="3382743"/>
            <a:ext cx="3446365" cy="1397683"/>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39873" tIns="46624" rIns="139873" bIns="46624" numCol="1" spcCol="0" rtlCol="0" fromWordArt="0" anchor="ctr" anchorCtr="0" forceAA="0" compatLnSpc="1">
            <a:prstTxWarp prst="textNoShape">
              <a:avLst/>
            </a:prstTxWarp>
            <a:spAutoFit/>
          </a:bodyPr>
          <a:lstStyle/>
          <a:p>
            <a:pPr defTabSz="932515"/>
            <a:r>
              <a:rPr lang="en-US" sz="2400" b="1">
                <a:solidFill>
                  <a:srgbClr val="0072C6"/>
                </a:solidFill>
                <a:latin typeface="+mj-lt"/>
                <a:cs typeface="Segoe UI Semibold" panose="020B0702040204020203" pitchFamily="34" charset="0"/>
              </a:rPr>
              <a:t>Startup Agility, Enterprise Mentality</a:t>
            </a:r>
          </a:p>
          <a:p>
            <a:pPr defTabSz="932515"/>
            <a:r>
              <a:rPr lang="en-US" sz="1836">
                <a:solidFill>
                  <a:srgbClr val="505050"/>
                </a:solidFill>
                <a:cs typeface="Segoe UI Light" panose="020B0502040204020203" pitchFamily="34" charset="0"/>
              </a:rPr>
              <a:t>Stakeholders expecting better results, faster</a:t>
            </a:r>
          </a:p>
        </p:txBody>
      </p:sp>
      <p:graphicFrame>
        <p:nvGraphicFramePr>
          <p:cNvPr id="13" name="Chart 12"/>
          <p:cNvGraphicFramePr/>
          <p:nvPr>
            <p:extLst/>
          </p:nvPr>
        </p:nvGraphicFramePr>
        <p:xfrm>
          <a:off x="337286" y="4839650"/>
          <a:ext cx="2691164" cy="16784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p:nvPr>
            <p:extLst/>
          </p:nvPr>
        </p:nvGraphicFramePr>
        <p:xfrm>
          <a:off x="9433858" y="3041975"/>
          <a:ext cx="2532713" cy="16784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nvPr>
        </p:nvGraphicFramePr>
        <p:xfrm>
          <a:off x="337286" y="1479156"/>
          <a:ext cx="2691164" cy="1678472"/>
        </p:xfrm>
        <a:graphic>
          <a:graphicData uri="http://schemas.openxmlformats.org/drawingml/2006/chart">
            <c:chart xmlns:c="http://schemas.openxmlformats.org/drawingml/2006/chart" xmlns:r="http://schemas.openxmlformats.org/officeDocument/2006/relationships" r:id="rId4"/>
          </a:graphicData>
        </a:graphic>
      </p:graphicFrame>
      <p:grpSp>
        <p:nvGrpSpPr>
          <p:cNvPr id="95" name="Group 94"/>
          <p:cNvGrpSpPr/>
          <p:nvPr/>
        </p:nvGrpSpPr>
        <p:grpSpPr>
          <a:xfrm>
            <a:off x="3311972" y="1917221"/>
            <a:ext cx="6372912" cy="5076859"/>
            <a:chOff x="3323076" y="2235199"/>
            <a:chExt cx="5802939" cy="4622801"/>
          </a:xfrm>
        </p:grpSpPr>
        <p:grpSp>
          <p:nvGrpSpPr>
            <p:cNvPr id="92" name="Group 91"/>
            <p:cNvGrpSpPr/>
            <p:nvPr/>
          </p:nvGrpSpPr>
          <p:grpSpPr>
            <a:xfrm>
              <a:off x="6979827" y="2301167"/>
              <a:ext cx="922744" cy="2309467"/>
              <a:chOff x="6979827" y="2301167"/>
              <a:chExt cx="922744" cy="2309467"/>
            </a:xfrm>
          </p:grpSpPr>
          <p:grpSp>
            <p:nvGrpSpPr>
              <p:cNvPr id="55" name="Group 54"/>
              <p:cNvGrpSpPr/>
              <p:nvPr/>
            </p:nvGrpSpPr>
            <p:grpSpPr>
              <a:xfrm>
                <a:off x="6979827" y="2540808"/>
                <a:ext cx="922744" cy="2069826"/>
                <a:chOff x="4202215" y="4394200"/>
                <a:chExt cx="1384300" cy="3105150"/>
              </a:xfrm>
            </p:grpSpPr>
            <p:sp>
              <p:nvSpPr>
                <p:cNvPr id="56" name="Freeform 55"/>
                <p:cNvSpPr/>
                <p:nvPr/>
              </p:nvSpPr>
              <p:spPr bwMode="auto">
                <a:xfrm>
                  <a:off x="4202215" y="4394200"/>
                  <a:ext cx="1384300" cy="3105150"/>
                </a:xfrm>
                <a:custGeom>
                  <a:avLst/>
                  <a:gdLst>
                    <a:gd name="connsiteX0" fmla="*/ 692150 w 1384300"/>
                    <a:gd name="connsiteY0" fmla="*/ 0 h 3105150"/>
                    <a:gd name="connsiteX1" fmla="*/ 1370238 w 1384300"/>
                    <a:gd name="connsiteY1" fmla="*/ 240837 h 3105150"/>
                    <a:gd name="connsiteX2" fmla="*/ 1383566 w 1384300"/>
                    <a:gd name="connsiteY2" fmla="*/ 298450 h 3105150"/>
                    <a:gd name="connsiteX3" fmla="*/ 1384300 w 1384300"/>
                    <a:gd name="connsiteY3" fmla="*/ 298450 h 3105150"/>
                    <a:gd name="connsiteX4" fmla="*/ 1384300 w 1384300"/>
                    <a:gd name="connsiteY4" fmla="*/ 301625 h 3105150"/>
                    <a:gd name="connsiteX5" fmla="*/ 1384300 w 1384300"/>
                    <a:gd name="connsiteY5" fmla="*/ 3105150 h 3105150"/>
                    <a:gd name="connsiteX6" fmla="*/ 0 w 1384300"/>
                    <a:gd name="connsiteY6" fmla="*/ 3105150 h 3105150"/>
                    <a:gd name="connsiteX7" fmla="*/ 0 w 1384300"/>
                    <a:gd name="connsiteY7" fmla="*/ 301625 h 3105150"/>
                    <a:gd name="connsiteX8" fmla="*/ 0 w 1384300"/>
                    <a:gd name="connsiteY8" fmla="*/ 298450 h 3105150"/>
                    <a:gd name="connsiteX9" fmla="*/ 735 w 1384300"/>
                    <a:gd name="connsiteY9" fmla="*/ 298450 h 3105150"/>
                    <a:gd name="connsiteX10" fmla="*/ 14062 w 1384300"/>
                    <a:gd name="connsiteY10" fmla="*/ 240837 h 3105150"/>
                    <a:gd name="connsiteX11" fmla="*/ 692150 w 1384300"/>
                    <a:gd name="connsiteY11" fmla="*/ 0 h 310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4300" h="3105150">
                      <a:moveTo>
                        <a:pt x="692150" y="0"/>
                      </a:moveTo>
                      <a:cubicBezTo>
                        <a:pt x="1026631" y="0"/>
                        <a:pt x="1305698" y="103391"/>
                        <a:pt x="1370238" y="240837"/>
                      </a:cubicBezTo>
                      <a:lnTo>
                        <a:pt x="1383566" y="298450"/>
                      </a:lnTo>
                      <a:lnTo>
                        <a:pt x="1384300" y="298450"/>
                      </a:lnTo>
                      <a:lnTo>
                        <a:pt x="1384300" y="301625"/>
                      </a:lnTo>
                      <a:lnTo>
                        <a:pt x="1384300" y="3105150"/>
                      </a:lnTo>
                      <a:lnTo>
                        <a:pt x="0" y="3105150"/>
                      </a:lnTo>
                      <a:lnTo>
                        <a:pt x="0" y="301625"/>
                      </a:lnTo>
                      <a:lnTo>
                        <a:pt x="0" y="298450"/>
                      </a:lnTo>
                      <a:lnTo>
                        <a:pt x="735" y="298450"/>
                      </a:lnTo>
                      <a:lnTo>
                        <a:pt x="14062" y="240837"/>
                      </a:lnTo>
                      <a:cubicBezTo>
                        <a:pt x="78603" y="103391"/>
                        <a:pt x="357669" y="0"/>
                        <a:pt x="692150"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7" tIns="149198" rIns="186497" bIns="149198" numCol="1" spcCol="0" rtlCol="0" fromWordArt="0" anchor="t" anchorCtr="0" forceAA="0" compatLnSpc="1">
                  <a:prstTxWarp prst="textNoShape">
                    <a:avLst/>
                  </a:prstTxWarp>
                  <a:noAutofit/>
                </a:bodyPr>
                <a:lstStyle/>
                <a:p>
                  <a:pPr algn="ctr" defTabSz="950933" fontAlgn="base">
                    <a:lnSpc>
                      <a:spcPct val="90000"/>
                    </a:lnSpc>
                    <a:spcBef>
                      <a:spcPct val="0"/>
                    </a:spcBef>
                    <a:spcAft>
                      <a:spcPct val="0"/>
                    </a:spcAft>
                  </a:pPr>
                  <a:endParaRPr lang="en-IN" sz="2448">
                    <a:gradFill>
                      <a:gsLst>
                        <a:gs pos="0">
                          <a:srgbClr val="FFFFFF"/>
                        </a:gs>
                        <a:gs pos="100000">
                          <a:srgbClr val="FFFFFF"/>
                        </a:gs>
                      </a:gsLst>
                      <a:lin ang="5400000" scaled="0"/>
                    </a:gradFill>
                    <a:ea typeface="Segoe UI" pitchFamily="34" charset="0"/>
                    <a:cs typeface="Segoe UI" pitchFamily="34" charset="0"/>
                  </a:endParaRPr>
                </a:p>
              </p:txBody>
            </p:sp>
            <p:sp>
              <p:nvSpPr>
                <p:cNvPr id="57" name="Oval 56"/>
                <p:cNvSpPr/>
                <p:nvPr/>
              </p:nvSpPr>
              <p:spPr bwMode="auto">
                <a:xfrm>
                  <a:off x="4286352" y="4430865"/>
                  <a:ext cx="1216026" cy="514991"/>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7" tIns="149198" rIns="186497" bIns="149198" numCol="1" spcCol="0" rtlCol="0" fromWordArt="0" anchor="t" anchorCtr="0" forceAA="0" compatLnSpc="1">
                  <a:prstTxWarp prst="textNoShape">
                    <a:avLst/>
                  </a:prstTxWarp>
                  <a:noAutofit/>
                </a:bodyPr>
                <a:lstStyle/>
                <a:p>
                  <a:pPr algn="ctr" defTabSz="950933" fontAlgn="base">
                    <a:lnSpc>
                      <a:spcPct val="90000"/>
                    </a:lnSpc>
                    <a:spcBef>
                      <a:spcPct val="0"/>
                    </a:spcBef>
                    <a:spcAft>
                      <a:spcPct val="0"/>
                    </a:spcAft>
                  </a:pPr>
                  <a:endParaRPr lang="en-IN" sz="2448">
                    <a:gradFill>
                      <a:gsLst>
                        <a:gs pos="0">
                          <a:srgbClr val="FFFFFF"/>
                        </a:gs>
                        <a:gs pos="100000">
                          <a:srgbClr val="FFFFFF"/>
                        </a:gs>
                      </a:gsLst>
                      <a:lin ang="5400000" scaled="0"/>
                    </a:gradFill>
                    <a:ea typeface="Segoe UI" pitchFamily="34" charset="0"/>
                    <a:cs typeface="Segoe UI" pitchFamily="34" charset="0"/>
                  </a:endParaRPr>
                </a:p>
              </p:txBody>
            </p:sp>
          </p:grpSp>
          <p:grpSp>
            <p:nvGrpSpPr>
              <p:cNvPr id="83" name="Group 82"/>
              <p:cNvGrpSpPr/>
              <p:nvPr/>
            </p:nvGrpSpPr>
            <p:grpSpPr>
              <a:xfrm>
                <a:off x="7172931" y="2301167"/>
                <a:ext cx="536538" cy="508007"/>
                <a:chOff x="7654141" y="1747837"/>
                <a:chExt cx="601689" cy="569694"/>
              </a:xfrm>
            </p:grpSpPr>
            <p:sp>
              <p:nvSpPr>
                <p:cNvPr id="82" name="Freeform 81"/>
                <p:cNvSpPr/>
                <p:nvPr/>
              </p:nvSpPr>
              <p:spPr bwMode="auto">
                <a:xfrm>
                  <a:off x="7945606" y="1747837"/>
                  <a:ext cx="310224" cy="569694"/>
                </a:xfrm>
                <a:custGeom>
                  <a:avLst/>
                  <a:gdLst>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41426"/>
                    <a:gd name="connsiteY0" fmla="*/ 0 h 4914900"/>
                    <a:gd name="connsiteX1" fmla="*/ 1676400 w 2641426"/>
                    <a:gd name="connsiteY1" fmla="*/ 0 h 4914900"/>
                    <a:gd name="connsiteX2" fmla="*/ 1676400 w 2641426"/>
                    <a:gd name="connsiteY2" fmla="*/ 523875 h 4914900"/>
                    <a:gd name="connsiteX3" fmla="*/ 2466975 w 2641426"/>
                    <a:gd name="connsiteY3" fmla="*/ 647700 h 4914900"/>
                    <a:gd name="connsiteX4" fmla="*/ 2466975 w 2641426"/>
                    <a:gd name="connsiteY4" fmla="*/ 1628775 h 4914900"/>
                    <a:gd name="connsiteX5" fmla="*/ 1276350 w 2641426"/>
                    <a:gd name="connsiteY5" fmla="*/ 1400175 h 4914900"/>
                    <a:gd name="connsiteX6" fmla="*/ 1238250 w 2641426"/>
                    <a:gd name="connsiteY6" fmla="*/ 1800225 h 4914900"/>
                    <a:gd name="connsiteX7" fmla="*/ 2638425 w 2641426"/>
                    <a:gd name="connsiteY7" fmla="*/ 3276600 h 4914900"/>
                    <a:gd name="connsiteX8" fmla="*/ 1685925 w 2641426"/>
                    <a:gd name="connsiteY8" fmla="*/ 4305300 h 4914900"/>
                    <a:gd name="connsiteX9" fmla="*/ 1685925 w 2641426"/>
                    <a:gd name="connsiteY9" fmla="*/ 4914900 h 4914900"/>
                    <a:gd name="connsiteX10" fmla="*/ 1038225 w 2641426"/>
                    <a:gd name="connsiteY10" fmla="*/ 4914900 h 4914900"/>
                    <a:gd name="connsiteX11" fmla="*/ 1038225 w 2641426"/>
                    <a:gd name="connsiteY11" fmla="*/ 4381500 h 4914900"/>
                    <a:gd name="connsiteX12" fmla="*/ 19050 w 2641426"/>
                    <a:gd name="connsiteY12" fmla="*/ 4152900 h 4914900"/>
                    <a:gd name="connsiteX13" fmla="*/ 19050 w 2641426"/>
                    <a:gd name="connsiteY13" fmla="*/ 3133725 h 4914900"/>
                    <a:gd name="connsiteX14" fmla="*/ 1181100 w 2641426"/>
                    <a:gd name="connsiteY14" fmla="*/ 3533775 h 4914900"/>
                    <a:gd name="connsiteX15" fmla="*/ 1333500 w 2641426"/>
                    <a:gd name="connsiteY15" fmla="*/ 3086100 h 4914900"/>
                    <a:gd name="connsiteX16" fmla="*/ 0 w 2641426"/>
                    <a:gd name="connsiteY16" fmla="*/ 1447800 h 4914900"/>
                    <a:gd name="connsiteX17" fmla="*/ 1038225 w 2641426"/>
                    <a:gd name="connsiteY17" fmla="*/ 561975 h 4914900"/>
                    <a:gd name="connsiteX18" fmla="*/ 1028700 w 2641426"/>
                    <a:gd name="connsiteY18" fmla="*/ 0 h 4914900"/>
                    <a:gd name="connsiteX0" fmla="*/ 1028700 w 2640867"/>
                    <a:gd name="connsiteY0" fmla="*/ 0 h 4914900"/>
                    <a:gd name="connsiteX1" fmla="*/ 1676400 w 2640867"/>
                    <a:gd name="connsiteY1" fmla="*/ 0 h 4914900"/>
                    <a:gd name="connsiteX2" fmla="*/ 1676400 w 2640867"/>
                    <a:gd name="connsiteY2" fmla="*/ 523875 h 4914900"/>
                    <a:gd name="connsiteX3" fmla="*/ 2466975 w 2640867"/>
                    <a:gd name="connsiteY3" fmla="*/ 647700 h 4914900"/>
                    <a:gd name="connsiteX4" fmla="*/ 2466975 w 2640867"/>
                    <a:gd name="connsiteY4" fmla="*/ 1628775 h 4914900"/>
                    <a:gd name="connsiteX5" fmla="*/ 1276350 w 2640867"/>
                    <a:gd name="connsiteY5" fmla="*/ 1400175 h 4914900"/>
                    <a:gd name="connsiteX6" fmla="*/ 1238250 w 2640867"/>
                    <a:gd name="connsiteY6" fmla="*/ 1800225 h 4914900"/>
                    <a:gd name="connsiteX7" fmla="*/ 2638425 w 2640867"/>
                    <a:gd name="connsiteY7" fmla="*/ 3276600 h 4914900"/>
                    <a:gd name="connsiteX8" fmla="*/ 1685925 w 2640867"/>
                    <a:gd name="connsiteY8" fmla="*/ 4305300 h 4914900"/>
                    <a:gd name="connsiteX9" fmla="*/ 1685925 w 2640867"/>
                    <a:gd name="connsiteY9" fmla="*/ 4914900 h 4914900"/>
                    <a:gd name="connsiteX10" fmla="*/ 1038225 w 2640867"/>
                    <a:gd name="connsiteY10" fmla="*/ 4914900 h 4914900"/>
                    <a:gd name="connsiteX11" fmla="*/ 1038225 w 2640867"/>
                    <a:gd name="connsiteY11" fmla="*/ 4381500 h 4914900"/>
                    <a:gd name="connsiteX12" fmla="*/ 19050 w 2640867"/>
                    <a:gd name="connsiteY12" fmla="*/ 4152900 h 4914900"/>
                    <a:gd name="connsiteX13" fmla="*/ 19050 w 2640867"/>
                    <a:gd name="connsiteY13" fmla="*/ 3133725 h 4914900"/>
                    <a:gd name="connsiteX14" fmla="*/ 1181100 w 2640867"/>
                    <a:gd name="connsiteY14" fmla="*/ 3533775 h 4914900"/>
                    <a:gd name="connsiteX15" fmla="*/ 1333500 w 2640867"/>
                    <a:gd name="connsiteY15" fmla="*/ 3086100 h 4914900"/>
                    <a:gd name="connsiteX16" fmla="*/ 0 w 2640867"/>
                    <a:gd name="connsiteY16" fmla="*/ 1447800 h 4914900"/>
                    <a:gd name="connsiteX17" fmla="*/ 1038225 w 2640867"/>
                    <a:gd name="connsiteY17" fmla="*/ 561975 h 4914900"/>
                    <a:gd name="connsiteX18" fmla="*/ 1028700 w 2640867"/>
                    <a:gd name="connsiteY18" fmla="*/ 0 h 4914900"/>
                    <a:gd name="connsiteX0" fmla="*/ 1028700 w 2646293"/>
                    <a:gd name="connsiteY0" fmla="*/ 0 h 4914900"/>
                    <a:gd name="connsiteX1" fmla="*/ 1676400 w 2646293"/>
                    <a:gd name="connsiteY1" fmla="*/ 0 h 4914900"/>
                    <a:gd name="connsiteX2" fmla="*/ 1676400 w 2646293"/>
                    <a:gd name="connsiteY2" fmla="*/ 523875 h 4914900"/>
                    <a:gd name="connsiteX3" fmla="*/ 2466975 w 2646293"/>
                    <a:gd name="connsiteY3" fmla="*/ 647700 h 4914900"/>
                    <a:gd name="connsiteX4" fmla="*/ 2466975 w 2646293"/>
                    <a:gd name="connsiteY4" fmla="*/ 1628775 h 4914900"/>
                    <a:gd name="connsiteX5" fmla="*/ 1276350 w 2646293"/>
                    <a:gd name="connsiteY5" fmla="*/ 1400175 h 4914900"/>
                    <a:gd name="connsiteX6" fmla="*/ 1238250 w 2646293"/>
                    <a:gd name="connsiteY6" fmla="*/ 1800225 h 4914900"/>
                    <a:gd name="connsiteX7" fmla="*/ 2638425 w 2646293"/>
                    <a:gd name="connsiteY7" fmla="*/ 3276600 h 4914900"/>
                    <a:gd name="connsiteX8" fmla="*/ 1685925 w 2646293"/>
                    <a:gd name="connsiteY8" fmla="*/ 4305300 h 4914900"/>
                    <a:gd name="connsiteX9" fmla="*/ 1685925 w 2646293"/>
                    <a:gd name="connsiteY9" fmla="*/ 4914900 h 4914900"/>
                    <a:gd name="connsiteX10" fmla="*/ 1038225 w 2646293"/>
                    <a:gd name="connsiteY10" fmla="*/ 4914900 h 4914900"/>
                    <a:gd name="connsiteX11" fmla="*/ 1038225 w 2646293"/>
                    <a:gd name="connsiteY11" fmla="*/ 4381500 h 4914900"/>
                    <a:gd name="connsiteX12" fmla="*/ 19050 w 2646293"/>
                    <a:gd name="connsiteY12" fmla="*/ 4152900 h 4914900"/>
                    <a:gd name="connsiteX13" fmla="*/ 19050 w 2646293"/>
                    <a:gd name="connsiteY13" fmla="*/ 3133725 h 4914900"/>
                    <a:gd name="connsiteX14" fmla="*/ 1181100 w 2646293"/>
                    <a:gd name="connsiteY14" fmla="*/ 3533775 h 4914900"/>
                    <a:gd name="connsiteX15" fmla="*/ 1333500 w 2646293"/>
                    <a:gd name="connsiteY15" fmla="*/ 3086100 h 4914900"/>
                    <a:gd name="connsiteX16" fmla="*/ 0 w 2646293"/>
                    <a:gd name="connsiteY16" fmla="*/ 1447800 h 4914900"/>
                    <a:gd name="connsiteX17" fmla="*/ 1038225 w 2646293"/>
                    <a:gd name="connsiteY17" fmla="*/ 561975 h 4914900"/>
                    <a:gd name="connsiteX18" fmla="*/ 1028700 w 2646293"/>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64796 w 2682440"/>
                    <a:gd name="connsiteY0" fmla="*/ 0 h 4914900"/>
                    <a:gd name="connsiteX1" fmla="*/ 1712496 w 2682440"/>
                    <a:gd name="connsiteY1" fmla="*/ 0 h 4914900"/>
                    <a:gd name="connsiteX2" fmla="*/ 1712496 w 2682440"/>
                    <a:gd name="connsiteY2" fmla="*/ 523875 h 4914900"/>
                    <a:gd name="connsiteX3" fmla="*/ 2503071 w 2682440"/>
                    <a:gd name="connsiteY3" fmla="*/ 647700 h 4914900"/>
                    <a:gd name="connsiteX4" fmla="*/ 2503071 w 2682440"/>
                    <a:gd name="connsiteY4" fmla="*/ 1628775 h 4914900"/>
                    <a:gd name="connsiteX5" fmla="*/ 1312446 w 2682440"/>
                    <a:gd name="connsiteY5" fmla="*/ 1400175 h 4914900"/>
                    <a:gd name="connsiteX6" fmla="*/ 1274346 w 2682440"/>
                    <a:gd name="connsiteY6" fmla="*/ 1800225 h 4914900"/>
                    <a:gd name="connsiteX7" fmla="*/ 2674521 w 2682440"/>
                    <a:gd name="connsiteY7" fmla="*/ 3276600 h 4914900"/>
                    <a:gd name="connsiteX8" fmla="*/ 1722021 w 2682440"/>
                    <a:gd name="connsiteY8" fmla="*/ 4305300 h 4914900"/>
                    <a:gd name="connsiteX9" fmla="*/ 1722021 w 2682440"/>
                    <a:gd name="connsiteY9" fmla="*/ 4914900 h 4914900"/>
                    <a:gd name="connsiteX10" fmla="*/ 1074321 w 2682440"/>
                    <a:gd name="connsiteY10" fmla="*/ 4914900 h 4914900"/>
                    <a:gd name="connsiteX11" fmla="*/ 1074321 w 2682440"/>
                    <a:gd name="connsiteY11" fmla="*/ 4381500 h 4914900"/>
                    <a:gd name="connsiteX12" fmla="*/ 55146 w 2682440"/>
                    <a:gd name="connsiteY12" fmla="*/ 4152900 h 4914900"/>
                    <a:gd name="connsiteX13" fmla="*/ 55146 w 2682440"/>
                    <a:gd name="connsiteY13" fmla="*/ 3133725 h 4914900"/>
                    <a:gd name="connsiteX14" fmla="*/ 1217196 w 2682440"/>
                    <a:gd name="connsiteY14" fmla="*/ 3533775 h 4914900"/>
                    <a:gd name="connsiteX15" fmla="*/ 1369596 w 2682440"/>
                    <a:gd name="connsiteY15" fmla="*/ 3086100 h 4914900"/>
                    <a:gd name="connsiteX16" fmla="*/ 36096 w 2682440"/>
                    <a:gd name="connsiteY16" fmla="*/ 1447800 h 4914900"/>
                    <a:gd name="connsiteX17" fmla="*/ 1074321 w 2682440"/>
                    <a:gd name="connsiteY17" fmla="*/ 561975 h 4914900"/>
                    <a:gd name="connsiteX18" fmla="*/ 1064796 w 2682440"/>
                    <a:gd name="connsiteY18" fmla="*/ 0 h 4914900"/>
                    <a:gd name="connsiteX0" fmla="*/ 1065400 w 2683044"/>
                    <a:gd name="connsiteY0" fmla="*/ 0 h 4914900"/>
                    <a:gd name="connsiteX1" fmla="*/ 1713100 w 2683044"/>
                    <a:gd name="connsiteY1" fmla="*/ 0 h 4914900"/>
                    <a:gd name="connsiteX2" fmla="*/ 1713100 w 2683044"/>
                    <a:gd name="connsiteY2" fmla="*/ 523875 h 4914900"/>
                    <a:gd name="connsiteX3" fmla="*/ 2503675 w 2683044"/>
                    <a:gd name="connsiteY3" fmla="*/ 647700 h 4914900"/>
                    <a:gd name="connsiteX4" fmla="*/ 2503675 w 2683044"/>
                    <a:gd name="connsiteY4" fmla="*/ 1628775 h 4914900"/>
                    <a:gd name="connsiteX5" fmla="*/ 1313050 w 2683044"/>
                    <a:gd name="connsiteY5" fmla="*/ 1400175 h 4914900"/>
                    <a:gd name="connsiteX6" fmla="*/ 1274950 w 2683044"/>
                    <a:gd name="connsiteY6" fmla="*/ 1800225 h 4914900"/>
                    <a:gd name="connsiteX7" fmla="*/ 2675125 w 2683044"/>
                    <a:gd name="connsiteY7" fmla="*/ 3276600 h 4914900"/>
                    <a:gd name="connsiteX8" fmla="*/ 1722625 w 2683044"/>
                    <a:gd name="connsiteY8" fmla="*/ 4305300 h 4914900"/>
                    <a:gd name="connsiteX9" fmla="*/ 1722625 w 2683044"/>
                    <a:gd name="connsiteY9" fmla="*/ 4914900 h 4914900"/>
                    <a:gd name="connsiteX10" fmla="*/ 1074925 w 2683044"/>
                    <a:gd name="connsiteY10" fmla="*/ 4914900 h 4914900"/>
                    <a:gd name="connsiteX11" fmla="*/ 1074925 w 2683044"/>
                    <a:gd name="connsiteY11" fmla="*/ 4381500 h 4914900"/>
                    <a:gd name="connsiteX12" fmla="*/ 55750 w 2683044"/>
                    <a:gd name="connsiteY12" fmla="*/ 4152900 h 4914900"/>
                    <a:gd name="connsiteX13" fmla="*/ 55750 w 2683044"/>
                    <a:gd name="connsiteY13" fmla="*/ 3133725 h 4914900"/>
                    <a:gd name="connsiteX14" fmla="*/ 1217800 w 2683044"/>
                    <a:gd name="connsiteY14" fmla="*/ 3533775 h 4914900"/>
                    <a:gd name="connsiteX15" fmla="*/ 1370200 w 2683044"/>
                    <a:gd name="connsiteY15" fmla="*/ 3086100 h 4914900"/>
                    <a:gd name="connsiteX16" fmla="*/ 36700 w 2683044"/>
                    <a:gd name="connsiteY16" fmla="*/ 1447800 h 4914900"/>
                    <a:gd name="connsiteX17" fmla="*/ 1074925 w 2683044"/>
                    <a:gd name="connsiteY17" fmla="*/ 561975 h 4914900"/>
                    <a:gd name="connsiteX18" fmla="*/ 1065400 w 2683044"/>
                    <a:gd name="connsiteY18" fmla="*/ 0 h 4914900"/>
                    <a:gd name="connsiteX0" fmla="*/ 1061280 w 2678924"/>
                    <a:gd name="connsiteY0" fmla="*/ 0 h 4914900"/>
                    <a:gd name="connsiteX1" fmla="*/ 1708980 w 2678924"/>
                    <a:gd name="connsiteY1" fmla="*/ 0 h 4914900"/>
                    <a:gd name="connsiteX2" fmla="*/ 1708980 w 2678924"/>
                    <a:gd name="connsiteY2" fmla="*/ 523875 h 4914900"/>
                    <a:gd name="connsiteX3" fmla="*/ 2499555 w 2678924"/>
                    <a:gd name="connsiteY3" fmla="*/ 647700 h 4914900"/>
                    <a:gd name="connsiteX4" fmla="*/ 2499555 w 2678924"/>
                    <a:gd name="connsiteY4" fmla="*/ 1628775 h 4914900"/>
                    <a:gd name="connsiteX5" fmla="*/ 1308930 w 2678924"/>
                    <a:gd name="connsiteY5" fmla="*/ 1400175 h 4914900"/>
                    <a:gd name="connsiteX6" fmla="*/ 1270830 w 2678924"/>
                    <a:gd name="connsiteY6" fmla="*/ 1800225 h 4914900"/>
                    <a:gd name="connsiteX7" fmla="*/ 2671005 w 2678924"/>
                    <a:gd name="connsiteY7" fmla="*/ 3276600 h 4914900"/>
                    <a:gd name="connsiteX8" fmla="*/ 1718505 w 2678924"/>
                    <a:gd name="connsiteY8" fmla="*/ 4305300 h 4914900"/>
                    <a:gd name="connsiteX9" fmla="*/ 1718505 w 2678924"/>
                    <a:gd name="connsiteY9" fmla="*/ 4914900 h 4914900"/>
                    <a:gd name="connsiteX10" fmla="*/ 1070805 w 2678924"/>
                    <a:gd name="connsiteY10" fmla="*/ 4914900 h 4914900"/>
                    <a:gd name="connsiteX11" fmla="*/ 1070805 w 2678924"/>
                    <a:gd name="connsiteY11" fmla="*/ 4381500 h 4914900"/>
                    <a:gd name="connsiteX12" fmla="*/ 51630 w 2678924"/>
                    <a:gd name="connsiteY12" fmla="*/ 4152900 h 4914900"/>
                    <a:gd name="connsiteX13" fmla="*/ 51630 w 2678924"/>
                    <a:gd name="connsiteY13" fmla="*/ 3133725 h 4914900"/>
                    <a:gd name="connsiteX14" fmla="*/ 1213680 w 2678924"/>
                    <a:gd name="connsiteY14" fmla="*/ 3533775 h 4914900"/>
                    <a:gd name="connsiteX15" fmla="*/ 1366080 w 2678924"/>
                    <a:gd name="connsiteY15" fmla="*/ 3086100 h 4914900"/>
                    <a:gd name="connsiteX16" fmla="*/ 32580 w 2678924"/>
                    <a:gd name="connsiteY16" fmla="*/ 1447800 h 4914900"/>
                    <a:gd name="connsiteX17" fmla="*/ 1070805 w 2678924"/>
                    <a:gd name="connsiteY17" fmla="*/ 561975 h 4914900"/>
                    <a:gd name="connsiteX18" fmla="*/ 1061280 w 2678924"/>
                    <a:gd name="connsiteY18" fmla="*/ 0 h 4914900"/>
                    <a:gd name="connsiteX0" fmla="*/ 1061749 w 2679393"/>
                    <a:gd name="connsiteY0" fmla="*/ 0 h 4914900"/>
                    <a:gd name="connsiteX1" fmla="*/ 1709449 w 2679393"/>
                    <a:gd name="connsiteY1" fmla="*/ 0 h 4914900"/>
                    <a:gd name="connsiteX2" fmla="*/ 1709449 w 2679393"/>
                    <a:gd name="connsiteY2" fmla="*/ 523875 h 4914900"/>
                    <a:gd name="connsiteX3" fmla="*/ 2500024 w 2679393"/>
                    <a:gd name="connsiteY3" fmla="*/ 647700 h 4914900"/>
                    <a:gd name="connsiteX4" fmla="*/ 2500024 w 2679393"/>
                    <a:gd name="connsiteY4" fmla="*/ 1628775 h 4914900"/>
                    <a:gd name="connsiteX5" fmla="*/ 1309399 w 2679393"/>
                    <a:gd name="connsiteY5" fmla="*/ 1400175 h 4914900"/>
                    <a:gd name="connsiteX6" fmla="*/ 1271299 w 2679393"/>
                    <a:gd name="connsiteY6" fmla="*/ 1800225 h 4914900"/>
                    <a:gd name="connsiteX7" fmla="*/ 2671474 w 2679393"/>
                    <a:gd name="connsiteY7" fmla="*/ 3276600 h 4914900"/>
                    <a:gd name="connsiteX8" fmla="*/ 1718974 w 2679393"/>
                    <a:gd name="connsiteY8" fmla="*/ 4305300 h 4914900"/>
                    <a:gd name="connsiteX9" fmla="*/ 1718974 w 2679393"/>
                    <a:gd name="connsiteY9" fmla="*/ 4914900 h 4914900"/>
                    <a:gd name="connsiteX10" fmla="*/ 1071274 w 2679393"/>
                    <a:gd name="connsiteY10" fmla="*/ 4914900 h 4914900"/>
                    <a:gd name="connsiteX11" fmla="*/ 1071274 w 2679393"/>
                    <a:gd name="connsiteY11" fmla="*/ 4381500 h 4914900"/>
                    <a:gd name="connsiteX12" fmla="*/ 52099 w 2679393"/>
                    <a:gd name="connsiteY12" fmla="*/ 4152900 h 4914900"/>
                    <a:gd name="connsiteX13" fmla="*/ 52099 w 2679393"/>
                    <a:gd name="connsiteY13" fmla="*/ 3133725 h 4914900"/>
                    <a:gd name="connsiteX14" fmla="*/ 1214149 w 2679393"/>
                    <a:gd name="connsiteY14" fmla="*/ 3533775 h 4914900"/>
                    <a:gd name="connsiteX15" fmla="*/ 1366549 w 2679393"/>
                    <a:gd name="connsiteY15" fmla="*/ 3086100 h 4914900"/>
                    <a:gd name="connsiteX16" fmla="*/ 33049 w 2679393"/>
                    <a:gd name="connsiteY16" fmla="*/ 1447800 h 4914900"/>
                    <a:gd name="connsiteX17" fmla="*/ 1071274 w 2679393"/>
                    <a:gd name="connsiteY17" fmla="*/ 561975 h 4914900"/>
                    <a:gd name="connsiteX18" fmla="*/ 1061749 w 2679393"/>
                    <a:gd name="connsiteY18" fmla="*/ 0 h 4914900"/>
                    <a:gd name="connsiteX0" fmla="*/ 1061749 w 2679393"/>
                    <a:gd name="connsiteY0" fmla="*/ 0 h 4914900"/>
                    <a:gd name="connsiteX1" fmla="*/ 1709449 w 2679393"/>
                    <a:gd name="connsiteY1" fmla="*/ 0 h 4914900"/>
                    <a:gd name="connsiteX2" fmla="*/ 1709449 w 2679393"/>
                    <a:gd name="connsiteY2" fmla="*/ 523875 h 4914900"/>
                    <a:gd name="connsiteX3" fmla="*/ 2500024 w 2679393"/>
                    <a:gd name="connsiteY3" fmla="*/ 647700 h 4914900"/>
                    <a:gd name="connsiteX4" fmla="*/ 2500024 w 2679393"/>
                    <a:gd name="connsiteY4" fmla="*/ 1628775 h 4914900"/>
                    <a:gd name="connsiteX5" fmla="*/ 1309399 w 2679393"/>
                    <a:gd name="connsiteY5" fmla="*/ 1400175 h 4914900"/>
                    <a:gd name="connsiteX6" fmla="*/ 1271299 w 2679393"/>
                    <a:gd name="connsiteY6" fmla="*/ 1800225 h 4914900"/>
                    <a:gd name="connsiteX7" fmla="*/ 2671474 w 2679393"/>
                    <a:gd name="connsiteY7" fmla="*/ 3276600 h 4914900"/>
                    <a:gd name="connsiteX8" fmla="*/ 1718974 w 2679393"/>
                    <a:gd name="connsiteY8" fmla="*/ 4305300 h 4914900"/>
                    <a:gd name="connsiteX9" fmla="*/ 1718974 w 2679393"/>
                    <a:gd name="connsiteY9" fmla="*/ 4914900 h 4914900"/>
                    <a:gd name="connsiteX10" fmla="*/ 1071274 w 2679393"/>
                    <a:gd name="connsiteY10" fmla="*/ 4914900 h 4914900"/>
                    <a:gd name="connsiteX11" fmla="*/ 1071274 w 2679393"/>
                    <a:gd name="connsiteY11" fmla="*/ 4381500 h 4914900"/>
                    <a:gd name="connsiteX12" fmla="*/ 52099 w 2679393"/>
                    <a:gd name="connsiteY12" fmla="*/ 4152900 h 4914900"/>
                    <a:gd name="connsiteX13" fmla="*/ 52099 w 2679393"/>
                    <a:gd name="connsiteY13" fmla="*/ 3133725 h 4914900"/>
                    <a:gd name="connsiteX14" fmla="*/ 1214149 w 2679393"/>
                    <a:gd name="connsiteY14" fmla="*/ 3533775 h 4914900"/>
                    <a:gd name="connsiteX15" fmla="*/ 1366549 w 2679393"/>
                    <a:gd name="connsiteY15" fmla="*/ 3086100 h 4914900"/>
                    <a:gd name="connsiteX16" fmla="*/ 33049 w 2679393"/>
                    <a:gd name="connsiteY16" fmla="*/ 1447800 h 4914900"/>
                    <a:gd name="connsiteX17" fmla="*/ 1071274 w 2679393"/>
                    <a:gd name="connsiteY17" fmla="*/ 561975 h 4914900"/>
                    <a:gd name="connsiteX18" fmla="*/ 1061749 w 2679393"/>
                    <a:gd name="connsiteY18" fmla="*/ 0 h 4914900"/>
                    <a:gd name="connsiteX0" fmla="*/ 1058739 w 2676383"/>
                    <a:gd name="connsiteY0" fmla="*/ 0 h 4914900"/>
                    <a:gd name="connsiteX1" fmla="*/ 1706439 w 2676383"/>
                    <a:gd name="connsiteY1" fmla="*/ 0 h 4914900"/>
                    <a:gd name="connsiteX2" fmla="*/ 1706439 w 2676383"/>
                    <a:gd name="connsiteY2" fmla="*/ 523875 h 4914900"/>
                    <a:gd name="connsiteX3" fmla="*/ 2497014 w 2676383"/>
                    <a:gd name="connsiteY3" fmla="*/ 647700 h 4914900"/>
                    <a:gd name="connsiteX4" fmla="*/ 2497014 w 2676383"/>
                    <a:gd name="connsiteY4" fmla="*/ 1628775 h 4914900"/>
                    <a:gd name="connsiteX5" fmla="*/ 1306389 w 2676383"/>
                    <a:gd name="connsiteY5" fmla="*/ 1400175 h 4914900"/>
                    <a:gd name="connsiteX6" fmla="*/ 1268289 w 2676383"/>
                    <a:gd name="connsiteY6" fmla="*/ 1800225 h 4914900"/>
                    <a:gd name="connsiteX7" fmla="*/ 2668464 w 2676383"/>
                    <a:gd name="connsiteY7" fmla="*/ 3276600 h 4914900"/>
                    <a:gd name="connsiteX8" fmla="*/ 1715964 w 2676383"/>
                    <a:gd name="connsiteY8" fmla="*/ 4305300 h 4914900"/>
                    <a:gd name="connsiteX9" fmla="*/ 1715964 w 2676383"/>
                    <a:gd name="connsiteY9" fmla="*/ 4914900 h 4914900"/>
                    <a:gd name="connsiteX10" fmla="*/ 1068264 w 2676383"/>
                    <a:gd name="connsiteY10" fmla="*/ 4914900 h 4914900"/>
                    <a:gd name="connsiteX11" fmla="*/ 1068264 w 2676383"/>
                    <a:gd name="connsiteY11" fmla="*/ 4381500 h 4914900"/>
                    <a:gd name="connsiteX12" fmla="*/ 49089 w 2676383"/>
                    <a:gd name="connsiteY12" fmla="*/ 4152900 h 4914900"/>
                    <a:gd name="connsiteX13" fmla="*/ 49089 w 2676383"/>
                    <a:gd name="connsiteY13" fmla="*/ 3133725 h 4914900"/>
                    <a:gd name="connsiteX14" fmla="*/ 1211139 w 2676383"/>
                    <a:gd name="connsiteY14" fmla="*/ 3533775 h 4914900"/>
                    <a:gd name="connsiteX15" fmla="*/ 1363539 w 2676383"/>
                    <a:gd name="connsiteY15" fmla="*/ 3086100 h 4914900"/>
                    <a:gd name="connsiteX16" fmla="*/ 30039 w 2676383"/>
                    <a:gd name="connsiteY16" fmla="*/ 1447800 h 4914900"/>
                    <a:gd name="connsiteX17" fmla="*/ 1068264 w 2676383"/>
                    <a:gd name="connsiteY17" fmla="*/ 561975 h 4914900"/>
                    <a:gd name="connsiteX18" fmla="*/ 1058739 w 2676383"/>
                    <a:gd name="connsiteY18" fmla="*/ 0 h 4914900"/>
                    <a:gd name="connsiteX0" fmla="*/ 1058739 w 2676383"/>
                    <a:gd name="connsiteY0" fmla="*/ 0 h 4914900"/>
                    <a:gd name="connsiteX1" fmla="*/ 1706439 w 2676383"/>
                    <a:gd name="connsiteY1" fmla="*/ 0 h 4914900"/>
                    <a:gd name="connsiteX2" fmla="*/ 1706439 w 2676383"/>
                    <a:gd name="connsiteY2" fmla="*/ 523875 h 4914900"/>
                    <a:gd name="connsiteX3" fmla="*/ 2497014 w 2676383"/>
                    <a:gd name="connsiteY3" fmla="*/ 647700 h 4914900"/>
                    <a:gd name="connsiteX4" fmla="*/ 2497014 w 2676383"/>
                    <a:gd name="connsiteY4" fmla="*/ 1628775 h 4914900"/>
                    <a:gd name="connsiteX5" fmla="*/ 1306389 w 2676383"/>
                    <a:gd name="connsiteY5" fmla="*/ 1400175 h 4914900"/>
                    <a:gd name="connsiteX6" fmla="*/ 1268289 w 2676383"/>
                    <a:gd name="connsiteY6" fmla="*/ 1800225 h 4914900"/>
                    <a:gd name="connsiteX7" fmla="*/ 2668464 w 2676383"/>
                    <a:gd name="connsiteY7" fmla="*/ 3276600 h 4914900"/>
                    <a:gd name="connsiteX8" fmla="*/ 1715964 w 2676383"/>
                    <a:gd name="connsiteY8" fmla="*/ 4305300 h 4914900"/>
                    <a:gd name="connsiteX9" fmla="*/ 1715964 w 2676383"/>
                    <a:gd name="connsiteY9" fmla="*/ 4914900 h 4914900"/>
                    <a:gd name="connsiteX10" fmla="*/ 1068264 w 2676383"/>
                    <a:gd name="connsiteY10" fmla="*/ 4914900 h 4914900"/>
                    <a:gd name="connsiteX11" fmla="*/ 1068264 w 2676383"/>
                    <a:gd name="connsiteY11" fmla="*/ 4381500 h 4914900"/>
                    <a:gd name="connsiteX12" fmla="*/ 49089 w 2676383"/>
                    <a:gd name="connsiteY12" fmla="*/ 4152900 h 4914900"/>
                    <a:gd name="connsiteX13" fmla="*/ 49089 w 2676383"/>
                    <a:gd name="connsiteY13" fmla="*/ 3133725 h 4914900"/>
                    <a:gd name="connsiteX14" fmla="*/ 1211139 w 2676383"/>
                    <a:gd name="connsiteY14" fmla="*/ 3533775 h 4914900"/>
                    <a:gd name="connsiteX15" fmla="*/ 1363539 w 2676383"/>
                    <a:gd name="connsiteY15" fmla="*/ 3086100 h 4914900"/>
                    <a:gd name="connsiteX16" fmla="*/ 30039 w 2676383"/>
                    <a:gd name="connsiteY16" fmla="*/ 1447800 h 4914900"/>
                    <a:gd name="connsiteX17" fmla="*/ 1068264 w 2676383"/>
                    <a:gd name="connsiteY17" fmla="*/ 561975 h 4914900"/>
                    <a:gd name="connsiteX18" fmla="*/ 1058739 w 2676383"/>
                    <a:gd name="connsiteY18" fmla="*/ 0 h 4914900"/>
                    <a:gd name="connsiteX0" fmla="*/ 1058739 w 2676383"/>
                    <a:gd name="connsiteY0" fmla="*/ 0 h 4914900"/>
                    <a:gd name="connsiteX1" fmla="*/ 1706439 w 2676383"/>
                    <a:gd name="connsiteY1" fmla="*/ 0 h 4914900"/>
                    <a:gd name="connsiteX2" fmla="*/ 1706439 w 2676383"/>
                    <a:gd name="connsiteY2" fmla="*/ 523875 h 4914900"/>
                    <a:gd name="connsiteX3" fmla="*/ 2497014 w 2676383"/>
                    <a:gd name="connsiteY3" fmla="*/ 647700 h 4914900"/>
                    <a:gd name="connsiteX4" fmla="*/ 2497014 w 2676383"/>
                    <a:gd name="connsiteY4" fmla="*/ 1628775 h 4914900"/>
                    <a:gd name="connsiteX5" fmla="*/ 1306389 w 2676383"/>
                    <a:gd name="connsiteY5" fmla="*/ 1400175 h 4914900"/>
                    <a:gd name="connsiteX6" fmla="*/ 1268289 w 2676383"/>
                    <a:gd name="connsiteY6" fmla="*/ 1800225 h 4914900"/>
                    <a:gd name="connsiteX7" fmla="*/ 2668464 w 2676383"/>
                    <a:gd name="connsiteY7" fmla="*/ 3276600 h 4914900"/>
                    <a:gd name="connsiteX8" fmla="*/ 1715964 w 2676383"/>
                    <a:gd name="connsiteY8" fmla="*/ 4305300 h 4914900"/>
                    <a:gd name="connsiteX9" fmla="*/ 1715964 w 2676383"/>
                    <a:gd name="connsiteY9" fmla="*/ 4914900 h 4914900"/>
                    <a:gd name="connsiteX10" fmla="*/ 1068264 w 2676383"/>
                    <a:gd name="connsiteY10" fmla="*/ 4914900 h 4914900"/>
                    <a:gd name="connsiteX11" fmla="*/ 1068264 w 2676383"/>
                    <a:gd name="connsiteY11" fmla="*/ 4381500 h 4914900"/>
                    <a:gd name="connsiteX12" fmla="*/ 49089 w 2676383"/>
                    <a:gd name="connsiteY12" fmla="*/ 4152900 h 4914900"/>
                    <a:gd name="connsiteX13" fmla="*/ 49089 w 2676383"/>
                    <a:gd name="connsiteY13" fmla="*/ 3133725 h 4914900"/>
                    <a:gd name="connsiteX14" fmla="*/ 1211139 w 2676383"/>
                    <a:gd name="connsiteY14" fmla="*/ 3533775 h 4914900"/>
                    <a:gd name="connsiteX15" fmla="*/ 1363539 w 2676383"/>
                    <a:gd name="connsiteY15" fmla="*/ 3086100 h 4914900"/>
                    <a:gd name="connsiteX16" fmla="*/ 30039 w 2676383"/>
                    <a:gd name="connsiteY16" fmla="*/ 1447800 h 4914900"/>
                    <a:gd name="connsiteX17" fmla="*/ 1068264 w 2676383"/>
                    <a:gd name="connsiteY17" fmla="*/ 561975 h 4914900"/>
                    <a:gd name="connsiteX18" fmla="*/ 1058739 w 2676383"/>
                    <a:gd name="connsiteY18" fmla="*/ 0 h 491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6383" h="4914900">
                      <a:moveTo>
                        <a:pt x="1058739" y="0"/>
                      </a:moveTo>
                      <a:lnTo>
                        <a:pt x="1706439" y="0"/>
                      </a:lnTo>
                      <a:lnTo>
                        <a:pt x="1706439" y="523875"/>
                      </a:lnTo>
                      <a:cubicBezTo>
                        <a:pt x="2008064" y="531813"/>
                        <a:pt x="2233489" y="573087"/>
                        <a:pt x="2497014" y="647700"/>
                      </a:cubicBezTo>
                      <a:lnTo>
                        <a:pt x="2497014" y="1628775"/>
                      </a:lnTo>
                      <a:cubicBezTo>
                        <a:pt x="2047752" y="1390650"/>
                        <a:pt x="1488951" y="1281112"/>
                        <a:pt x="1306389" y="1400175"/>
                      </a:cubicBezTo>
                      <a:cubicBezTo>
                        <a:pt x="1127001" y="1471613"/>
                        <a:pt x="1142876" y="1714500"/>
                        <a:pt x="1268289" y="1800225"/>
                      </a:cubicBezTo>
                      <a:cubicBezTo>
                        <a:pt x="1425452" y="2020888"/>
                        <a:pt x="2792289" y="2236787"/>
                        <a:pt x="2668464" y="3276600"/>
                      </a:cubicBezTo>
                      <a:cubicBezTo>
                        <a:pt x="2608139" y="4000500"/>
                        <a:pt x="1966789" y="4233862"/>
                        <a:pt x="1715964" y="4305300"/>
                      </a:cubicBezTo>
                      <a:lnTo>
                        <a:pt x="1715964" y="4914900"/>
                      </a:lnTo>
                      <a:lnTo>
                        <a:pt x="1068264" y="4914900"/>
                      </a:lnTo>
                      <a:lnTo>
                        <a:pt x="1068264" y="4381500"/>
                      </a:lnTo>
                      <a:cubicBezTo>
                        <a:pt x="685676" y="4371975"/>
                        <a:pt x="222127" y="4267200"/>
                        <a:pt x="49089" y="4152900"/>
                      </a:cubicBezTo>
                      <a:lnTo>
                        <a:pt x="49089" y="3133725"/>
                      </a:lnTo>
                      <a:cubicBezTo>
                        <a:pt x="403102" y="3438525"/>
                        <a:pt x="923802" y="3562350"/>
                        <a:pt x="1211139" y="3533775"/>
                      </a:cubicBezTo>
                      <a:cubicBezTo>
                        <a:pt x="1490539" y="3503613"/>
                        <a:pt x="1498476" y="3201988"/>
                        <a:pt x="1363539" y="3086100"/>
                      </a:cubicBezTo>
                      <a:cubicBezTo>
                        <a:pt x="1176215" y="2820987"/>
                        <a:pt x="-220786" y="2727324"/>
                        <a:pt x="30039" y="1447800"/>
                      </a:cubicBezTo>
                      <a:cubicBezTo>
                        <a:pt x="142751" y="795338"/>
                        <a:pt x="798389" y="585787"/>
                        <a:pt x="1068264" y="561975"/>
                      </a:cubicBezTo>
                      <a:lnTo>
                        <a:pt x="1058739" y="0"/>
                      </a:lnTo>
                      <a:close/>
                    </a:path>
                  </a:pathLst>
                </a:custGeom>
                <a:solidFill>
                  <a:schemeClr val="accent1"/>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48" tIns="46624" rIns="46624" bIns="93248" numCol="1" spcCol="0" rtlCol="0" fromWordArt="0" anchor="b"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197" fontAlgn="base">
                    <a:spcBef>
                      <a:spcPct val="0"/>
                    </a:spcBef>
                    <a:spcAft>
                      <a:spcPct val="0"/>
                    </a:spcAft>
                  </a:pPr>
                  <a:endParaRPr lang="en-US" sz="1836" spc="-51">
                    <a:gradFill>
                      <a:gsLst>
                        <a:gs pos="0">
                          <a:srgbClr val="FFFFFF"/>
                        </a:gs>
                        <a:gs pos="100000">
                          <a:srgbClr val="FFFFFF"/>
                        </a:gs>
                      </a:gsLst>
                      <a:lin ang="5400000" scaled="0"/>
                    </a:gradFill>
                    <a:ea typeface="Segoe UI" pitchFamily="34" charset="0"/>
                    <a:cs typeface="Segoe UI" pitchFamily="34" charset="0"/>
                  </a:endParaRPr>
                </a:p>
              </p:txBody>
            </p:sp>
            <p:sp>
              <p:nvSpPr>
                <p:cNvPr id="81" name="Freeform 80"/>
                <p:cNvSpPr/>
                <p:nvPr/>
              </p:nvSpPr>
              <p:spPr bwMode="auto">
                <a:xfrm>
                  <a:off x="7654141" y="1747837"/>
                  <a:ext cx="310224" cy="569694"/>
                </a:xfrm>
                <a:custGeom>
                  <a:avLst/>
                  <a:gdLst>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41426"/>
                    <a:gd name="connsiteY0" fmla="*/ 0 h 4914900"/>
                    <a:gd name="connsiteX1" fmla="*/ 1676400 w 2641426"/>
                    <a:gd name="connsiteY1" fmla="*/ 0 h 4914900"/>
                    <a:gd name="connsiteX2" fmla="*/ 1676400 w 2641426"/>
                    <a:gd name="connsiteY2" fmla="*/ 523875 h 4914900"/>
                    <a:gd name="connsiteX3" fmla="*/ 2466975 w 2641426"/>
                    <a:gd name="connsiteY3" fmla="*/ 647700 h 4914900"/>
                    <a:gd name="connsiteX4" fmla="*/ 2466975 w 2641426"/>
                    <a:gd name="connsiteY4" fmla="*/ 1628775 h 4914900"/>
                    <a:gd name="connsiteX5" fmla="*/ 1276350 w 2641426"/>
                    <a:gd name="connsiteY5" fmla="*/ 1400175 h 4914900"/>
                    <a:gd name="connsiteX6" fmla="*/ 1238250 w 2641426"/>
                    <a:gd name="connsiteY6" fmla="*/ 1800225 h 4914900"/>
                    <a:gd name="connsiteX7" fmla="*/ 2638425 w 2641426"/>
                    <a:gd name="connsiteY7" fmla="*/ 3276600 h 4914900"/>
                    <a:gd name="connsiteX8" fmla="*/ 1685925 w 2641426"/>
                    <a:gd name="connsiteY8" fmla="*/ 4305300 h 4914900"/>
                    <a:gd name="connsiteX9" fmla="*/ 1685925 w 2641426"/>
                    <a:gd name="connsiteY9" fmla="*/ 4914900 h 4914900"/>
                    <a:gd name="connsiteX10" fmla="*/ 1038225 w 2641426"/>
                    <a:gd name="connsiteY10" fmla="*/ 4914900 h 4914900"/>
                    <a:gd name="connsiteX11" fmla="*/ 1038225 w 2641426"/>
                    <a:gd name="connsiteY11" fmla="*/ 4381500 h 4914900"/>
                    <a:gd name="connsiteX12" fmla="*/ 19050 w 2641426"/>
                    <a:gd name="connsiteY12" fmla="*/ 4152900 h 4914900"/>
                    <a:gd name="connsiteX13" fmla="*/ 19050 w 2641426"/>
                    <a:gd name="connsiteY13" fmla="*/ 3133725 h 4914900"/>
                    <a:gd name="connsiteX14" fmla="*/ 1181100 w 2641426"/>
                    <a:gd name="connsiteY14" fmla="*/ 3533775 h 4914900"/>
                    <a:gd name="connsiteX15" fmla="*/ 1333500 w 2641426"/>
                    <a:gd name="connsiteY15" fmla="*/ 3086100 h 4914900"/>
                    <a:gd name="connsiteX16" fmla="*/ 0 w 2641426"/>
                    <a:gd name="connsiteY16" fmla="*/ 1447800 h 4914900"/>
                    <a:gd name="connsiteX17" fmla="*/ 1038225 w 2641426"/>
                    <a:gd name="connsiteY17" fmla="*/ 561975 h 4914900"/>
                    <a:gd name="connsiteX18" fmla="*/ 1028700 w 2641426"/>
                    <a:gd name="connsiteY18" fmla="*/ 0 h 4914900"/>
                    <a:gd name="connsiteX0" fmla="*/ 1028700 w 2640867"/>
                    <a:gd name="connsiteY0" fmla="*/ 0 h 4914900"/>
                    <a:gd name="connsiteX1" fmla="*/ 1676400 w 2640867"/>
                    <a:gd name="connsiteY1" fmla="*/ 0 h 4914900"/>
                    <a:gd name="connsiteX2" fmla="*/ 1676400 w 2640867"/>
                    <a:gd name="connsiteY2" fmla="*/ 523875 h 4914900"/>
                    <a:gd name="connsiteX3" fmla="*/ 2466975 w 2640867"/>
                    <a:gd name="connsiteY3" fmla="*/ 647700 h 4914900"/>
                    <a:gd name="connsiteX4" fmla="*/ 2466975 w 2640867"/>
                    <a:gd name="connsiteY4" fmla="*/ 1628775 h 4914900"/>
                    <a:gd name="connsiteX5" fmla="*/ 1276350 w 2640867"/>
                    <a:gd name="connsiteY5" fmla="*/ 1400175 h 4914900"/>
                    <a:gd name="connsiteX6" fmla="*/ 1238250 w 2640867"/>
                    <a:gd name="connsiteY6" fmla="*/ 1800225 h 4914900"/>
                    <a:gd name="connsiteX7" fmla="*/ 2638425 w 2640867"/>
                    <a:gd name="connsiteY7" fmla="*/ 3276600 h 4914900"/>
                    <a:gd name="connsiteX8" fmla="*/ 1685925 w 2640867"/>
                    <a:gd name="connsiteY8" fmla="*/ 4305300 h 4914900"/>
                    <a:gd name="connsiteX9" fmla="*/ 1685925 w 2640867"/>
                    <a:gd name="connsiteY9" fmla="*/ 4914900 h 4914900"/>
                    <a:gd name="connsiteX10" fmla="*/ 1038225 w 2640867"/>
                    <a:gd name="connsiteY10" fmla="*/ 4914900 h 4914900"/>
                    <a:gd name="connsiteX11" fmla="*/ 1038225 w 2640867"/>
                    <a:gd name="connsiteY11" fmla="*/ 4381500 h 4914900"/>
                    <a:gd name="connsiteX12" fmla="*/ 19050 w 2640867"/>
                    <a:gd name="connsiteY12" fmla="*/ 4152900 h 4914900"/>
                    <a:gd name="connsiteX13" fmla="*/ 19050 w 2640867"/>
                    <a:gd name="connsiteY13" fmla="*/ 3133725 h 4914900"/>
                    <a:gd name="connsiteX14" fmla="*/ 1181100 w 2640867"/>
                    <a:gd name="connsiteY14" fmla="*/ 3533775 h 4914900"/>
                    <a:gd name="connsiteX15" fmla="*/ 1333500 w 2640867"/>
                    <a:gd name="connsiteY15" fmla="*/ 3086100 h 4914900"/>
                    <a:gd name="connsiteX16" fmla="*/ 0 w 2640867"/>
                    <a:gd name="connsiteY16" fmla="*/ 1447800 h 4914900"/>
                    <a:gd name="connsiteX17" fmla="*/ 1038225 w 2640867"/>
                    <a:gd name="connsiteY17" fmla="*/ 561975 h 4914900"/>
                    <a:gd name="connsiteX18" fmla="*/ 1028700 w 2640867"/>
                    <a:gd name="connsiteY18" fmla="*/ 0 h 4914900"/>
                    <a:gd name="connsiteX0" fmla="*/ 1028700 w 2646293"/>
                    <a:gd name="connsiteY0" fmla="*/ 0 h 4914900"/>
                    <a:gd name="connsiteX1" fmla="*/ 1676400 w 2646293"/>
                    <a:gd name="connsiteY1" fmla="*/ 0 h 4914900"/>
                    <a:gd name="connsiteX2" fmla="*/ 1676400 w 2646293"/>
                    <a:gd name="connsiteY2" fmla="*/ 523875 h 4914900"/>
                    <a:gd name="connsiteX3" fmla="*/ 2466975 w 2646293"/>
                    <a:gd name="connsiteY3" fmla="*/ 647700 h 4914900"/>
                    <a:gd name="connsiteX4" fmla="*/ 2466975 w 2646293"/>
                    <a:gd name="connsiteY4" fmla="*/ 1628775 h 4914900"/>
                    <a:gd name="connsiteX5" fmla="*/ 1276350 w 2646293"/>
                    <a:gd name="connsiteY5" fmla="*/ 1400175 h 4914900"/>
                    <a:gd name="connsiteX6" fmla="*/ 1238250 w 2646293"/>
                    <a:gd name="connsiteY6" fmla="*/ 1800225 h 4914900"/>
                    <a:gd name="connsiteX7" fmla="*/ 2638425 w 2646293"/>
                    <a:gd name="connsiteY7" fmla="*/ 3276600 h 4914900"/>
                    <a:gd name="connsiteX8" fmla="*/ 1685925 w 2646293"/>
                    <a:gd name="connsiteY8" fmla="*/ 4305300 h 4914900"/>
                    <a:gd name="connsiteX9" fmla="*/ 1685925 w 2646293"/>
                    <a:gd name="connsiteY9" fmla="*/ 4914900 h 4914900"/>
                    <a:gd name="connsiteX10" fmla="*/ 1038225 w 2646293"/>
                    <a:gd name="connsiteY10" fmla="*/ 4914900 h 4914900"/>
                    <a:gd name="connsiteX11" fmla="*/ 1038225 w 2646293"/>
                    <a:gd name="connsiteY11" fmla="*/ 4381500 h 4914900"/>
                    <a:gd name="connsiteX12" fmla="*/ 19050 w 2646293"/>
                    <a:gd name="connsiteY12" fmla="*/ 4152900 h 4914900"/>
                    <a:gd name="connsiteX13" fmla="*/ 19050 w 2646293"/>
                    <a:gd name="connsiteY13" fmla="*/ 3133725 h 4914900"/>
                    <a:gd name="connsiteX14" fmla="*/ 1181100 w 2646293"/>
                    <a:gd name="connsiteY14" fmla="*/ 3533775 h 4914900"/>
                    <a:gd name="connsiteX15" fmla="*/ 1333500 w 2646293"/>
                    <a:gd name="connsiteY15" fmla="*/ 3086100 h 4914900"/>
                    <a:gd name="connsiteX16" fmla="*/ 0 w 2646293"/>
                    <a:gd name="connsiteY16" fmla="*/ 1447800 h 4914900"/>
                    <a:gd name="connsiteX17" fmla="*/ 1038225 w 2646293"/>
                    <a:gd name="connsiteY17" fmla="*/ 561975 h 4914900"/>
                    <a:gd name="connsiteX18" fmla="*/ 1028700 w 2646293"/>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64796 w 2682440"/>
                    <a:gd name="connsiteY0" fmla="*/ 0 h 4914900"/>
                    <a:gd name="connsiteX1" fmla="*/ 1712496 w 2682440"/>
                    <a:gd name="connsiteY1" fmla="*/ 0 h 4914900"/>
                    <a:gd name="connsiteX2" fmla="*/ 1712496 w 2682440"/>
                    <a:gd name="connsiteY2" fmla="*/ 523875 h 4914900"/>
                    <a:gd name="connsiteX3" fmla="*/ 2503071 w 2682440"/>
                    <a:gd name="connsiteY3" fmla="*/ 647700 h 4914900"/>
                    <a:gd name="connsiteX4" fmla="*/ 2503071 w 2682440"/>
                    <a:gd name="connsiteY4" fmla="*/ 1628775 h 4914900"/>
                    <a:gd name="connsiteX5" fmla="*/ 1312446 w 2682440"/>
                    <a:gd name="connsiteY5" fmla="*/ 1400175 h 4914900"/>
                    <a:gd name="connsiteX6" fmla="*/ 1274346 w 2682440"/>
                    <a:gd name="connsiteY6" fmla="*/ 1800225 h 4914900"/>
                    <a:gd name="connsiteX7" fmla="*/ 2674521 w 2682440"/>
                    <a:gd name="connsiteY7" fmla="*/ 3276600 h 4914900"/>
                    <a:gd name="connsiteX8" fmla="*/ 1722021 w 2682440"/>
                    <a:gd name="connsiteY8" fmla="*/ 4305300 h 4914900"/>
                    <a:gd name="connsiteX9" fmla="*/ 1722021 w 2682440"/>
                    <a:gd name="connsiteY9" fmla="*/ 4914900 h 4914900"/>
                    <a:gd name="connsiteX10" fmla="*/ 1074321 w 2682440"/>
                    <a:gd name="connsiteY10" fmla="*/ 4914900 h 4914900"/>
                    <a:gd name="connsiteX11" fmla="*/ 1074321 w 2682440"/>
                    <a:gd name="connsiteY11" fmla="*/ 4381500 h 4914900"/>
                    <a:gd name="connsiteX12" fmla="*/ 55146 w 2682440"/>
                    <a:gd name="connsiteY12" fmla="*/ 4152900 h 4914900"/>
                    <a:gd name="connsiteX13" fmla="*/ 55146 w 2682440"/>
                    <a:gd name="connsiteY13" fmla="*/ 3133725 h 4914900"/>
                    <a:gd name="connsiteX14" fmla="*/ 1217196 w 2682440"/>
                    <a:gd name="connsiteY14" fmla="*/ 3533775 h 4914900"/>
                    <a:gd name="connsiteX15" fmla="*/ 1369596 w 2682440"/>
                    <a:gd name="connsiteY15" fmla="*/ 3086100 h 4914900"/>
                    <a:gd name="connsiteX16" fmla="*/ 36096 w 2682440"/>
                    <a:gd name="connsiteY16" fmla="*/ 1447800 h 4914900"/>
                    <a:gd name="connsiteX17" fmla="*/ 1074321 w 2682440"/>
                    <a:gd name="connsiteY17" fmla="*/ 561975 h 4914900"/>
                    <a:gd name="connsiteX18" fmla="*/ 1064796 w 2682440"/>
                    <a:gd name="connsiteY18" fmla="*/ 0 h 4914900"/>
                    <a:gd name="connsiteX0" fmla="*/ 1065400 w 2683044"/>
                    <a:gd name="connsiteY0" fmla="*/ 0 h 4914900"/>
                    <a:gd name="connsiteX1" fmla="*/ 1713100 w 2683044"/>
                    <a:gd name="connsiteY1" fmla="*/ 0 h 4914900"/>
                    <a:gd name="connsiteX2" fmla="*/ 1713100 w 2683044"/>
                    <a:gd name="connsiteY2" fmla="*/ 523875 h 4914900"/>
                    <a:gd name="connsiteX3" fmla="*/ 2503675 w 2683044"/>
                    <a:gd name="connsiteY3" fmla="*/ 647700 h 4914900"/>
                    <a:gd name="connsiteX4" fmla="*/ 2503675 w 2683044"/>
                    <a:gd name="connsiteY4" fmla="*/ 1628775 h 4914900"/>
                    <a:gd name="connsiteX5" fmla="*/ 1313050 w 2683044"/>
                    <a:gd name="connsiteY5" fmla="*/ 1400175 h 4914900"/>
                    <a:gd name="connsiteX6" fmla="*/ 1274950 w 2683044"/>
                    <a:gd name="connsiteY6" fmla="*/ 1800225 h 4914900"/>
                    <a:gd name="connsiteX7" fmla="*/ 2675125 w 2683044"/>
                    <a:gd name="connsiteY7" fmla="*/ 3276600 h 4914900"/>
                    <a:gd name="connsiteX8" fmla="*/ 1722625 w 2683044"/>
                    <a:gd name="connsiteY8" fmla="*/ 4305300 h 4914900"/>
                    <a:gd name="connsiteX9" fmla="*/ 1722625 w 2683044"/>
                    <a:gd name="connsiteY9" fmla="*/ 4914900 h 4914900"/>
                    <a:gd name="connsiteX10" fmla="*/ 1074925 w 2683044"/>
                    <a:gd name="connsiteY10" fmla="*/ 4914900 h 4914900"/>
                    <a:gd name="connsiteX11" fmla="*/ 1074925 w 2683044"/>
                    <a:gd name="connsiteY11" fmla="*/ 4381500 h 4914900"/>
                    <a:gd name="connsiteX12" fmla="*/ 55750 w 2683044"/>
                    <a:gd name="connsiteY12" fmla="*/ 4152900 h 4914900"/>
                    <a:gd name="connsiteX13" fmla="*/ 55750 w 2683044"/>
                    <a:gd name="connsiteY13" fmla="*/ 3133725 h 4914900"/>
                    <a:gd name="connsiteX14" fmla="*/ 1217800 w 2683044"/>
                    <a:gd name="connsiteY14" fmla="*/ 3533775 h 4914900"/>
                    <a:gd name="connsiteX15" fmla="*/ 1370200 w 2683044"/>
                    <a:gd name="connsiteY15" fmla="*/ 3086100 h 4914900"/>
                    <a:gd name="connsiteX16" fmla="*/ 36700 w 2683044"/>
                    <a:gd name="connsiteY16" fmla="*/ 1447800 h 4914900"/>
                    <a:gd name="connsiteX17" fmla="*/ 1074925 w 2683044"/>
                    <a:gd name="connsiteY17" fmla="*/ 561975 h 4914900"/>
                    <a:gd name="connsiteX18" fmla="*/ 1065400 w 2683044"/>
                    <a:gd name="connsiteY18" fmla="*/ 0 h 4914900"/>
                    <a:gd name="connsiteX0" fmla="*/ 1061280 w 2678924"/>
                    <a:gd name="connsiteY0" fmla="*/ 0 h 4914900"/>
                    <a:gd name="connsiteX1" fmla="*/ 1708980 w 2678924"/>
                    <a:gd name="connsiteY1" fmla="*/ 0 h 4914900"/>
                    <a:gd name="connsiteX2" fmla="*/ 1708980 w 2678924"/>
                    <a:gd name="connsiteY2" fmla="*/ 523875 h 4914900"/>
                    <a:gd name="connsiteX3" fmla="*/ 2499555 w 2678924"/>
                    <a:gd name="connsiteY3" fmla="*/ 647700 h 4914900"/>
                    <a:gd name="connsiteX4" fmla="*/ 2499555 w 2678924"/>
                    <a:gd name="connsiteY4" fmla="*/ 1628775 h 4914900"/>
                    <a:gd name="connsiteX5" fmla="*/ 1308930 w 2678924"/>
                    <a:gd name="connsiteY5" fmla="*/ 1400175 h 4914900"/>
                    <a:gd name="connsiteX6" fmla="*/ 1270830 w 2678924"/>
                    <a:gd name="connsiteY6" fmla="*/ 1800225 h 4914900"/>
                    <a:gd name="connsiteX7" fmla="*/ 2671005 w 2678924"/>
                    <a:gd name="connsiteY7" fmla="*/ 3276600 h 4914900"/>
                    <a:gd name="connsiteX8" fmla="*/ 1718505 w 2678924"/>
                    <a:gd name="connsiteY8" fmla="*/ 4305300 h 4914900"/>
                    <a:gd name="connsiteX9" fmla="*/ 1718505 w 2678924"/>
                    <a:gd name="connsiteY9" fmla="*/ 4914900 h 4914900"/>
                    <a:gd name="connsiteX10" fmla="*/ 1070805 w 2678924"/>
                    <a:gd name="connsiteY10" fmla="*/ 4914900 h 4914900"/>
                    <a:gd name="connsiteX11" fmla="*/ 1070805 w 2678924"/>
                    <a:gd name="connsiteY11" fmla="*/ 4381500 h 4914900"/>
                    <a:gd name="connsiteX12" fmla="*/ 51630 w 2678924"/>
                    <a:gd name="connsiteY12" fmla="*/ 4152900 h 4914900"/>
                    <a:gd name="connsiteX13" fmla="*/ 51630 w 2678924"/>
                    <a:gd name="connsiteY13" fmla="*/ 3133725 h 4914900"/>
                    <a:gd name="connsiteX14" fmla="*/ 1213680 w 2678924"/>
                    <a:gd name="connsiteY14" fmla="*/ 3533775 h 4914900"/>
                    <a:gd name="connsiteX15" fmla="*/ 1366080 w 2678924"/>
                    <a:gd name="connsiteY15" fmla="*/ 3086100 h 4914900"/>
                    <a:gd name="connsiteX16" fmla="*/ 32580 w 2678924"/>
                    <a:gd name="connsiteY16" fmla="*/ 1447800 h 4914900"/>
                    <a:gd name="connsiteX17" fmla="*/ 1070805 w 2678924"/>
                    <a:gd name="connsiteY17" fmla="*/ 561975 h 4914900"/>
                    <a:gd name="connsiteX18" fmla="*/ 1061280 w 2678924"/>
                    <a:gd name="connsiteY18" fmla="*/ 0 h 4914900"/>
                    <a:gd name="connsiteX0" fmla="*/ 1061749 w 2679393"/>
                    <a:gd name="connsiteY0" fmla="*/ 0 h 4914900"/>
                    <a:gd name="connsiteX1" fmla="*/ 1709449 w 2679393"/>
                    <a:gd name="connsiteY1" fmla="*/ 0 h 4914900"/>
                    <a:gd name="connsiteX2" fmla="*/ 1709449 w 2679393"/>
                    <a:gd name="connsiteY2" fmla="*/ 523875 h 4914900"/>
                    <a:gd name="connsiteX3" fmla="*/ 2500024 w 2679393"/>
                    <a:gd name="connsiteY3" fmla="*/ 647700 h 4914900"/>
                    <a:gd name="connsiteX4" fmla="*/ 2500024 w 2679393"/>
                    <a:gd name="connsiteY4" fmla="*/ 1628775 h 4914900"/>
                    <a:gd name="connsiteX5" fmla="*/ 1309399 w 2679393"/>
                    <a:gd name="connsiteY5" fmla="*/ 1400175 h 4914900"/>
                    <a:gd name="connsiteX6" fmla="*/ 1271299 w 2679393"/>
                    <a:gd name="connsiteY6" fmla="*/ 1800225 h 4914900"/>
                    <a:gd name="connsiteX7" fmla="*/ 2671474 w 2679393"/>
                    <a:gd name="connsiteY7" fmla="*/ 3276600 h 4914900"/>
                    <a:gd name="connsiteX8" fmla="*/ 1718974 w 2679393"/>
                    <a:gd name="connsiteY8" fmla="*/ 4305300 h 4914900"/>
                    <a:gd name="connsiteX9" fmla="*/ 1718974 w 2679393"/>
                    <a:gd name="connsiteY9" fmla="*/ 4914900 h 4914900"/>
                    <a:gd name="connsiteX10" fmla="*/ 1071274 w 2679393"/>
                    <a:gd name="connsiteY10" fmla="*/ 4914900 h 4914900"/>
                    <a:gd name="connsiteX11" fmla="*/ 1071274 w 2679393"/>
                    <a:gd name="connsiteY11" fmla="*/ 4381500 h 4914900"/>
                    <a:gd name="connsiteX12" fmla="*/ 52099 w 2679393"/>
                    <a:gd name="connsiteY12" fmla="*/ 4152900 h 4914900"/>
                    <a:gd name="connsiteX13" fmla="*/ 52099 w 2679393"/>
                    <a:gd name="connsiteY13" fmla="*/ 3133725 h 4914900"/>
                    <a:gd name="connsiteX14" fmla="*/ 1214149 w 2679393"/>
                    <a:gd name="connsiteY14" fmla="*/ 3533775 h 4914900"/>
                    <a:gd name="connsiteX15" fmla="*/ 1366549 w 2679393"/>
                    <a:gd name="connsiteY15" fmla="*/ 3086100 h 4914900"/>
                    <a:gd name="connsiteX16" fmla="*/ 33049 w 2679393"/>
                    <a:gd name="connsiteY16" fmla="*/ 1447800 h 4914900"/>
                    <a:gd name="connsiteX17" fmla="*/ 1071274 w 2679393"/>
                    <a:gd name="connsiteY17" fmla="*/ 561975 h 4914900"/>
                    <a:gd name="connsiteX18" fmla="*/ 1061749 w 2679393"/>
                    <a:gd name="connsiteY18" fmla="*/ 0 h 4914900"/>
                    <a:gd name="connsiteX0" fmla="*/ 1061749 w 2679393"/>
                    <a:gd name="connsiteY0" fmla="*/ 0 h 4914900"/>
                    <a:gd name="connsiteX1" fmla="*/ 1709449 w 2679393"/>
                    <a:gd name="connsiteY1" fmla="*/ 0 h 4914900"/>
                    <a:gd name="connsiteX2" fmla="*/ 1709449 w 2679393"/>
                    <a:gd name="connsiteY2" fmla="*/ 523875 h 4914900"/>
                    <a:gd name="connsiteX3" fmla="*/ 2500024 w 2679393"/>
                    <a:gd name="connsiteY3" fmla="*/ 647700 h 4914900"/>
                    <a:gd name="connsiteX4" fmla="*/ 2500024 w 2679393"/>
                    <a:gd name="connsiteY4" fmla="*/ 1628775 h 4914900"/>
                    <a:gd name="connsiteX5" fmla="*/ 1309399 w 2679393"/>
                    <a:gd name="connsiteY5" fmla="*/ 1400175 h 4914900"/>
                    <a:gd name="connsiteX6" fmla="*/ 1271299 w 2679393"/>
                    <a:gd name="connsiteY6" fmla="*/ 1800225 h 4914900"/>
                    <a:gd name="connsiteX7" fmla="*/ 2671474 w 2679393"/>
                    <a:gd name="connsiteY7" fmla="*/ 3276600 h 4914900"/>
                    <a:gd name="connsiteX8" fmla="*/ 1718974 w 2679393"/>
                    <a:gd name="connsiteY8" fmla="*/ 4305300 h 4914900"/>
                    <a:gd name="connsiteX9" fmla="*/ 1718974 w 2679393"/>
                    <a:gd name="connsiteY9" fmla="*/ 4914900 h 4914900"/>
                    <a:gd name="connsiteX10" fmla="*/ 1071274 w 2679393"/>
                    <a:gd name="connsiteY10" fmla="*/ 4914900 h 4914900"/>
                    <a:gd name="connsiteX11" fmla="*/ 1071274 w 2679393"/>
                    <a:gd name="connsiteY11" fmla="*/ 4381500 h 4914900"/>
                    <a:gd name="connsiteX12" fmla="*/ 52099 w 2679393"/>
                    <a:gd name="connsiteY12" fmla="*/ 4152900 h 4914900"/>
                    <a:gd name="connsiteX13" fmla="*/ 52099 w 2679393"/>
                    <a:gd name="connsiteY13" fmla="*/ 3133725 h 4914900"/>
                    <a:gd name="connsiteX14" fmla="*/ 1214149 w 2679393"/>
                    <a:gd name="connsiteY14" fmla="*/ 3533775 h 4914900"/>
                    <a:gd name="connsiteX15" fmla="*/ 1366549 w 2679393"/>
                    <a:gd name="connsiteY15" fmla="*/ 3086100 h 4914900"/>
                    <a:gd name="connsiteX16" fmla="*/ 33049 w 2679393"/>
                    <a:gd name="connsiteY16" fmla="*/ 1447800 h 4914900"/>
                    <a:gd name="connsiteX17" fmla="*/ 1071274 w 2679393"/>
                    <a:gd name="connsiteY17" fmla="*/ 561975 h 4914900"/>
                    <a:gd name="connsiteX18" fmla="*/ 1061749 w 2679393"/>
                    <a:gd name="connsiteY18" fmla="*/ 0 h 4914900"/>
                    <a:gd name="connsiteX0" fmla="*/ 1058739 w 2676383"/>
                    <a:gd name="connsiteY0" fmla="*/ 0 h 4914900"/>
                    <a:gd name="connsiteX1" fmla="*/ 1706439 w 2676383"/>
                    <a:gd name="connsiteY1" fmla="*/ 0 h 4914900"/>
                    <a:gd name="connsiteX2" fmla="*/ 1706439 w 2676383"/>
                    <a:gd name="connsiteY2" fmla="*/ 523875 h 4914900"/>
                    <a:gd name="connsiteX3" fmla="*/ 2497014 w 2676383"/>
                    <a:gd name="connsiteY3" fmla="*/ 647700 h 4914900"/>
                    <a:gd name="connsiteX4" fmla="*/ 2497014 w 2676383"/>
                    <a:gd name="connsiteY4" fmla="*/ 1628775 h 4914900"/>
                    <a:gd name="connsiteX5" fmla="*/ 1306389 w 2676383"/>
                    <a:gd name="connsiteY5" fmla="*/ 1400175 h 4914900"/>
                    <a:gd name="connsiteX6" fmla="*/ 1268289 w 2676383"/>
                    <a:gd name="connsiteY6" fmla="*/ 1800225 h 4914900"/>
                    <a:gd name="connsiteX7" fmla="*/ 2668464 w 2676383"/>
                    <a:gd name="connsiteY7" fmla="*/ 3276600 h 4914900"/>
                    <a:gd name="connsiteX8" fmla="*/ 1715964 w 2676383"/>
                    <a:gd name="connsiteY8" fmla="*/ 4305300 h 4914900"/>
                    <a:gd name="connsiteX9" fmla="*/ 1715964 w 2676383"/>
                    <a:gd name="connsiteY9" fmla="*/ 4914900 h 4914900"/>
                    <a:gd name="connsiteX10" fmla="*/ 1068264 w 2676383"/>
                    <a:gd name="connsiteY10" fmla="*/ 4914900 h 4914900"/>
                    <a:gd name="connsiteX11" fmla="*/ 1068264 w 2676383"/>
                    <a:gd name="connsiteY11" fmla="*/ 4381500 h 4914900"/>
                    <a:gd name="connsiteX12" fmla="*/ 49089 w 2676383"/>
                    <a:gd name="connsiteY12" fmla="*/ 4152900 h 4914900"/>
                    <a:gd name="connsiteX13" fmla="*/ 49089 w 2676383"/>
                    <a:gd name="connsiteY13" fmla="*/ 3133725 h 4914900"/>
                    <a:gd name="connsiteX14" fmla="*/ 1211139 w 2676383"/>
                    <a:gd name="connsiteY14" fmla="*/ 3533775 h 4914900"/>
                    <a:gd name="connsiteX15" fmla="*/ 1363539 w 2676383"/>
                    <a:gd name="connsiteY15" fmla="*/ 3086100 h 4914900"/>
                    <a:gd name="connsiteX16" fmla="*/ 30039 w 2676383"/>
                    <a:gd name="connsiteY16" fmla="*/ 1447800 h 4914900"/>
                    <a:gd name="connsiteX17" fmla="*/ 1068264 w 2676383"/>
                    <a:gd name="connsiteY17" fmla="*/ 561975 h 4914900"/>
                    <a:gd name="connsiteX18" fmla="*/ 1058739 w 2676383"/>
                    <a:gd name="connsiteY18" fmla="*/ 0 h 4914900"/>
                    <a:gd name="connsiteX0" fmla="*/ 1058739 w 2676383"/>
                    <a:gd name="connsiteY0" fmla="*/ 0 h 4914900"/>
                    <a:gd name="connsiteX1" fmla="*/ 1706439 w 2676383"/>
                    <a:gd name="connsiteY1" fmla="*/ 0 h 4914900"/>
                    <a:gd name="connsiteX2" fmla="*/ 1706439 w 2676383"/>
                    <a:gd name="connsiteY2" fmla="*/ 523875 h 4914900"/>
                    <a:gd name="connsiteX3" fmla="*/ 2497014 w 2676383"/>
                    <a:gd name="connsiteY3" fmla="*/ 647700 h 4914900"/>
                    <a:gd name="connsiteX4" fmla="*/ 2497014 w 2676383"/>
                    <a:gd name="connsiteY4" fmla="*/ 1628775 h 4914900"/>
                    <a:gd name="connsiteX5" fmla="*/ 1306389 w 2676383"/>
                    <a:gd name="connsiteY5" fmla="*/ 1400175 h 4914900"/>
                    <a:gd name="connsiteX6" fmla="*/ 1268289 w 2676383"/>
                    <a:gd name="connsiteY6" fmla="*/ 1800225 h 4914900"/>
                    <a:gd name="connsiteX7" fmla="*/ 2668464 w 2676383"/>
                    <a:gd name="connsiteY7" fmla="*/ 3276600 h 4914900"/>
                    <a:gd name="connsiteX8" fmla="*/ 1715964 w 2676383"/>
                    <a:gd name="connsiteY8" fmla="*/ 4305300 h 4914900"/>
                    <a:gd name="connsiteX9" fmla="*/ 1715964 w 2676383"/>
                    <a:gd name="connsiteY9" fmla="*/ 4914900 h 4914900"/>
                    <a:gd name="connsiteX10" fmla="*/ 1068264 w 2676383"/>
                    <a:gd name="connsiteY10" fmla="*/ 4914900 h 4914900"/>
                    <a:gd name="connsiteX11" fmla="*/ 1068264 w 2676383"/>
                    <a:gd name="connsiteY11" fmla="*/ 4381500 h 4914900"/>
                    <a:gd name="connsiteX12" fmla="*/ 49089 w 2676383"/>
                    <a:gd name="connsiteY12" fmla="*/ 4152900 h 4914900"/>
                    <a:gd name="connsiteX13" fmla="*/ 49089 w 2676383"/>
                    <a:gd name="connsiteY13" fmla="*/ 3133725 h 4914900"/>
                    <a:gd name="connsiteX14" fmla="*/ 1211139 w 2676383"/>
                    <a:gd name="connsiteY14" fmla="*/ 3533775 h 4914900"/>
                    <a:gd name="connsiteX15" fmla="*/ 1363539 w 2676383"/>
                    <a:gd name="connsiteY15" fmla="*/ 3086100 h 4914900"/>
                    <a:gd name="connsiteX16" fmla="*/ 30039 w 2676383"/>
                    <a:gd name="connsiteY16" fmla="*/ 1447800 h 4914900"/>
                    <a:gd name="connsiteX17" fmla="*/ 1068264 w 2676383"/>
                    <a:gd name="connsiteY17" fmla="*/ 561975 h 4914900"/>
                    <a:gd name="connsiteX18" fmla="*/ 1058739 w 2676383"/>
                    <a:gd name="connsiteY18" fmla="*/ 0 h 4914900"/>
                    <a:gd name="connsiteX0" fmla="*/ 1058739 w 2676383"/>
                    <a:gd name="connsiteY0" fmla="*/ 0 h 4914900"/>
                    <a:gd name="connsiteX1" fmla="*/ 1706439 w 2676383"/>
                    <a:gd name="connsiteY1" fmla="*/ 0 h 4914900"/>
                    <a:gd name="connsiteX2" fmla="*/ 1706439 w 2676383"/>
                    <a:gd name="connsiteY2" fmla="*/ 523875 h 4914900"/>
                    <a:gd name="connsiteX3" fmla="*/ 2497014 w 2676383"/>
                    <a:gd name="connsiteY3" fmla="*/ 647700 h 4914900"/>
                    <a:gd name="connsiteX4" fmla="*/ 2497014 w 2676383"/>
                    <a:gd name="connsiteY4" fmla="*/ 1628775 h 4914900"/>
                    <a:gd name="connsiteX5" fmla="*/ 1306389 w 2676383"/>
                    <a:gd name="connsiteY5" fmla="*/ 1400175 h 4914900"/>
                    <a:gd name="connsiteX6" fmla="*/ 1268289 w 2676383"/>
                    <a:gd name="connsiteY6" fmla="*/ 1800225 h 4914900"/>
                    <a:gd name="connsiteX7" fmla="*/ 2668464 w 2676383"/>
                    <a:gd name="connsiteY7" fmla="*/ 3276600 h 4914900"/>
                    <a:gd name="connsiteX8" fmla="*/ 1715964 w 2676383"/>
                    <a:gd name="connsiteY8" fmla="*/ 4305300 h 4914900"/>
                    <a:gd name="connsiteX9" fmla="*/ 1715964 w 2676383"/>
                    <a:gd name="connsiteY9" fmla="*/ 4914900 h 4914900"/>
                    <a:gd name="connsiteX10" fmla="*/ 1068264 w 2676383"/>
                    <a:gd name="connsiteY10" fmla="*/ 4914900 h 4914900"/>
                    <a:gd name="connsiteX11" fmla="*/ 1068264 w 2676383"/>
                    <a:gd name="connsiteY11" fmla="*/ 4381500 h 4914900"/>
                    <a:gd name="connsiteX12" fmla="*/ 49089 w 2676383"/>
                    <a:gd name="connsiteY12" fmla="*/ 4152900 h 4914900"/>
                    <a:gd name="connsiteX13" fmla="*/ 49089 w 2676383"/>
                    <a:gd name="connsiteY13" fmla="*/ 3133725 h 4914900"/>
                    <a:gd name="connsiteX14" fmla="*/ 1211139 w 2676383"/>
                    <a:gd name="connsiteY14" fmla="*/ 3533775 h 4914900"/>
                    <a:gd name="connsiteX15" fmla="*/ 1363539 w 2676383"/>
                    <a:gd name="connsiteY15" fmla="*/ 3086100 h 4914900"/>
                    <a:gd name="connsiteX16" fmla="*/ 30039 w 2676383"/>
                    <a:gd name="connsiteY16" fmla="*/ 1447800 h 4914900"/>
                    <a:gd name="connsiteX17" fmla="*/ 1068264 w 2676383"/>
                    <a:gd name="connsiteY17" fmla="*/ 561975 h 4914900"/>
                    <a:gd name="connsiteX18" fmla="*/ 1058739 w 2676383"/>
                    <a:gd name="connsiteY18" fmla="*/ 0 h 491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6383" h="4914900">
                      <a:moveTo>
                        <a:pt x="1058739" y="0"/>
                      </a:moveTo>
                      <a:lnTo>
                        <a:pt x="1706439" y="0"/>
                      </a:lnTo>
                      <a:lnTo>
                        <a:pt x="1706439" y="523875"/>
                      </a:lnTo>
                      <a:cubicBezTo>
                        <a:pt x="2008064" y="531813"/>
                        <a:pt x="2233489" y="573087"/>
                        <a:pt x="2497014" y="647700"/>
                      </a:cubicBezTo>
                      <a:lnTo>
                        <a:pt x="2497014" y="1628775"/>
                      </a:lnTo>
                      <a:cubicBezTo>
                        <a:pt x="2047752" y="1390650"/>
                        <a:pt x="1488951" y="1281112"/>
                        <a:pt x="1306389" y="1400175"/>
                      </a:cubicBezTo>
                      <a:cubicBezTo>
                        <a:pt x="1127001" y="1471613"/>
                        <a:pt x="1142876" y="1714500"/>
                        <a:pt x="1268289" y="1800225"/>
                      </a:cubicBezTo>
                      <a:cubicBezTo>
                        <a:pt x="1425452" y="2020888"/>
                        <a:pt x="2792289" y="2236787"/>
                        <a:pt x="2668464" y="3276600"/>
                      </a:cubicBezTo>
                      <a:cubicBezTo>
                        <a:pt x="2608139" y="4000500"/>
                        <a:pt x="1966789" y="4233862"/>
                        <a:pt x="1715964" y="4305300"/>
                      </a:cubicBezTo>
                      <a:lnTo>
                        <a:pt x="1715964" y="4914900"/>
                      </a:lnTo>
                      <a:lnTo>
                        <a:pt x="1068264" y="4914900"/>
                      </a:lnTo>
                      <a:lnTo>
                        <a:pt x="1068264" y="4381500"/>
                      </a:lnTo>
                      <a:cubicBezTo>
                        <a:pt x="685676" y="4371975"/>
                        <a:pt x="222127" y="4267200"/>
                        <a:pt x="49089" y="4152900"/>
                      </a:cubicBezTo>
                      <a:lnTo>
                        <a:pt x="49089" y="3133725"/>
                      </a:lnTo>
                      <a:cubicBezTo>
                        <a:pt x="403102" y="3438525"/>
                        <a:pt x="923802" y="3562350"/>
                        <a:pt x="1211139" y="3533775"/>
                      </a:cubicBezTo>
                      <a:cubicBezTo>
                        <a:pt x="1490539" y="3503613"/>
                        <a:pt x="1498476" y="3201988"/>
                        <a:pt x="1363539" y="3086100"/>
                      </a:cubicBezTo>
                      <a:cubicBezTo>
                        <a:pt x="1176215" y="2820987"/>
                        <a:pt x="-220786" y="2727324"/>
                        <a:pt x="30039" y="1447800"/>
                      </a:cubicBezTo>
                      <a:cubicBezTo>
                        <a:pt x="142751" y="795338"/>
                        <a:pt x="798389" y="585787"/>
                        <a:pt x="1068264" y="561975"/>
                      </a:cubicBezTo>
                      <a:lnTo>
                        <a:pt x="1058739" y="0"/>
                      </a:lnTo>
                      <a:close/>
                    </a:path>
                  </a:pathLst>
                </a:custGeom>
                <a:solidFill>
                  <a:schemeClr val="accent1"/>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48" tIns="46624" rIns="46624" bIns="93248" numCol="1" spcCol="0" rtlCol="0" fromWordArt="0" anchor="b"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197" fontAlgn="base">
                    <a:spcBef>
                      <a:spcPct val="0"/>
                    </a:spcBef>
                    <a:spcAft>
                      <a:spcPct val="0"/>
                    </a:spcAft>
                  </a:pPr>
                  <a:endParaRPr lang="en-US" sz="1836" spc="-51">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93" name="Group 92"/>
            <p:cNvGrpSpPr/>
            <p:nvPr/>
          </p:nvGrpSpPr>
          <p:grpSpPr>
            <a:xfrm>
              <a:off x="5416421" y="2235199"/>
              <a:ext cx="627341" cy="1518612"/>
              <a:chOff x="5416421" y="2235199"/>
              <a:chExt cx="627341" cy="1518612"/>
            </a:xfrm>
          </p:grpSpPr>
          <p:grpSp>
            <p:nvGrpSpPr>
              <p:cNvPr id="58" name="Group 57"/>
              <p:cNvGrpSpPr/>
              <p:nvPr/>
            </p:nvGrpSpPr>
            <p:grpSpPr>
              <a:xfrm>
                <a:off x="5416421" y="2346610"/>
                <a:ext cx="627341" cy="1407201"/>
                <a:chOff x="4202215" y="4394200"/>
                <a:chExt cx="1384300" cy="3105150"/>
              </a:xfrm>
            </p:grpSpPr>
            <p:sp>
              <p:nvSpPr>
                <p:cNvPr id="59" name="Freeform 58"/>
                <p:cNvSpPr/>
                <p:nvPr/>
              </p:nvSpPr>
              <p:spPr bwMode="auto">
                <a:xfrm>
                  <a:off x="4202215" y="4394200"/>
                  <a:ext cx="1384300" cy="3105150"/>
                </a:xfrm>
                <a:custGeom>
                  <a:avLst/>
                  <a:gdLst>
                    <a:gd name="connsiteX0" fmla="*/ 692150 w 1384300"/>
                    <a:gd name="connsiteY0" fmla="*/ 0 h 3105150"/>
                    <a:gd name="connsiteX1" fmla="*/ 1370238 w 1384300"/>
                    <a:gd name="connsiteY1" fmla="*/ 240837 h 3105150"/>
                    <a:gd name="connsiteX2" fmla="*/ 1383566 w 1384300"/>
                    <a:gd name="connsiteY2" fmla="*/ 298450 h 3105150"/>
                    <a:gd name="connsiteX3" fmla="*/ 1384300 w 1384300"/>
                    <a:gd name="connsiteY3" fmla="*/ 298450 h 3105150"/>
                    <a:gd name="connsiteX4" fmla="*/ 1384300 w 1384300"/>
                    <a:gd name="connsiteY4" fmla="*/ 301625 h 3105150"/>
                    <a:gd name="connsiteX5" fmla="*/ 1384300 w 1384300"/>
                    <a:gd name="connsiteY5" fmla="*/ 3105150 h 3105150"/>
                    <a:gd name="connsiteX6" fmla="*/ 0 w 1384300"/>
                    <a:gd name="connsiteY6" fmla="*/ 3105150 h 3105150"/>
                    <a:gd name="connsiteX7" fmla="*/ 0 w 1384300"/>
                    <a:gd name="connsiteY7" fmla="*/ 301625 h 3105150"/>
                    <a:gd name="connsiteX8" fmla="*/ 0 w 1384300"/>
                    <a:gd name="connsiteY8" fmla="*/ 298450 h 3105150"/>
                    <a:gd name="connsiteX9" fmla="*/ 735 w 1384300"/>
                    <a:gd name="connsiteY9" fmla="*/ 298450 h 3105150"/>
                    <a:gd name="connsiteX10" fmla="*/ 14062 w 1384300"/>
                    <a:gd name="connsiteY10" fmla="*/ 240837 h 3105150"/>
                    <a:gd name="connsiteX11" fmla="*/ 692150 w 1384300"/>
                    <a:gd name="connsiteY11" fmla="*/ 0 h 310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4300" h="3105150">
                      <a:moveTo>
                        <a:pt x="692150" y="0"/>
                      </a:moveTo>
                      <a:cubicBezTo>
                        <a:pt x="1026631" y="0"/>
                        <a:pt x="1305698" y="103391"/>
                        <a:pt x="1370238" y="240837"/>
                      </a:cubicBezTo>
                      <a:lnTo>
                        <a:pt x="1383566" y="298450"/>
                      </a:lnTo>
                      <a:lnTo>
                        <a:pt x="1384300" y="298450"/>
                      </a:lnTo>
                      <a:lnTo>
                        <a:pt x="1384300" y="301625"/>
                      </a:lnTo>
                      <a:lnTo>
                        <a:pt x="1384300" y="3105150"/>
                      </a:lnTo>
                      <a:lnTo>
                        <a:pt x="0" y="3105150"/>
                      </a:lnTo>
                      <a:lnTo>
                        <a:pt x="0" y="301625"/>
                      </a:lnTo>
                      <a:lnTo>
                        <a:pt x="0" y="298450"/>
                      </a:lnTo>
                      <a:lnTo>
                        <a:pt x="735" y="298450"/>
                      </a:lnTo>
                      <a:lnTo>
                        <a:pt x="14062" y="240837"/>
                      </a:lnTo>
                      <a:cubicBezTo>
                        <a:pt x="78603" y="103391"/>
                        <a:pt x="357669" y="0"/>
                        <a:pt x="692150"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7" tIns="149198" rIns="186497" bIns="149198" numCol="1" spcCol="0" rtlCol="0" fromWordArt="0" anchor="t" anchorCtr="0" forceAA="0" compatLnSpc="1">
                  <a:prstTxWarp prst="textNoShape">
                    <a:avLst/>
                  </a:prstTxWarp>
                  <a:noAutofit/>
                </a:bodyPr>
                <a:lstStyle/>
                <a:p>
                  <a:pPr algn="ctr" defTabSz="950933" fontAlgn="base">
                    <a:lnSpc>
                      <a:spcPct val="90000"/>
                    </a:lnSpc>
                    <a:spcBef>
                      <a:spcPct val="0"/>
                    </a:spcBef>
                    <a:spcAft>
                      <a:spcPct val="0"/>
                    </a:spcAft>
                  </a:pPr>
                  <a:endParaRPr lang="en-IN" sz="2448">
                    <a:gradFill>
                      <a:gsLst>
                        <a:gs pos="0">
                          <a:srgbClr val="FFFFFF"/>
                        </a:gs>
                        <a:gs pos="100000">
                          <a:srgbClr val="FFFFFF"/>
                        </a:gs>
                      </a:gsLst>
                      <a:lin ang="5400000" scaled="0"/>
                    </a:gradFill>
                    <a:ea typeface="Segoe UI" pitchFamily="34" charset="0"/>
                    <a:cs typeface="Segoe UI" pitchFamily="34" charset="0"/>
                  </a:endParaRPr>
                </a:p>
              </p:txBody>
            </p:sp>
            <p:sp>
              <p:nvSpPr>
                <p:cNvPr id="60" name="Oval 59"/>
                <p:cNvSpPr/>
                <p:nvPr/>
              </p:nvSpPr>
              <p:spPr bwMode="auto">
                <a:xfrm>
                  <a:off x="4286352" y="4430865"/>
                  <a:ext cx="1216026" cy="514991"/>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7" tIns="149198" rIns="186497" bIns="149198" numCol="1" spcCol="0" rtlCol="0" fromWordArt="0" anchor="t" anchorCtr="0" forceAA="0" compatLnSpc="1">
                  <a:prstTxWarp prst="textNoShape">
                    <a:avLst/>
                  </a:prstTxWarp>
                  <a:noAutofit/>
                </a:bodyPr>
                <a:lstStyle/>
                <a:p>
                  <a:pPr algn="ctr" defTabSz="950933" fontAlgn="base">
                    <a:lnSpc>
                      <a:spcPct val="90000"/>
                    </a:lnSpc>
                    <a:spcBef>
                      <a:spcPct val="0"/>
                    </a:spcBef>
                    <a:spcAft>
                      <a:spcPct val="0"/>
                    </a:spcAft>
                  </a:pPr>
                  <a:endParaRPr lang="en-IN" sz="2448">
                    <a:gradFill>
                      <a:gsLst>
                        <a:gs pos="0">
                          <a:srgbClr val="FFFFFF"/>
                        </a:gs>
                        <a:gs pos="100000">
                          <a:srgbClr val="FFFFFF"/>
                        </a:gs>
                      </a:gsLst>
                      <a:lin ang="5400000" scaled="0"/>
                    </a:gradFill>
                    <a:ea typeface="Segoe UI" pitchFamily="34" charset="0"/>
                    <a:cs typeface="Segoe UI" pitchFamily="34" charset="0"/>
                  </a:endParaRPr>
                </a:p>
              </p:txBody>
            </p:sp>
          </p:grpSp>
          <p:grpSp>
            <p:nvGrpSpPr>
              <p:cNvPr id="87" name="Group 86"/>
              <p:cNvGrpSpPr/>
              <p:nvPr/>
            </p:nvGrpSpPr>
            <p:grpSpPr>
              <a:xfrm>
                <a:off x="5504216" y="2235199"/>
                <a:ext cx="468309" cy="289050"/>
                <a:chOff x="5830029" y="1462605"/>
                <a:chExt cx="922999" cy="569694"/>
              </a:xfrm>
            </p:grpSpPr>
            <p:sp>
              <p:nvSpPr>
                <p:cNvPr id="84" name="Freeform 83"/>
                <p:cNvSpPr/>
                <p:nvPr/>
              </p:nvSpPr>
              <p:spPr bwMode="auto">
                <a:xfrm>
                  <a:off x="5830029" y="1462605"/>
                  <a:ext cx="310224" cy="569694"/>
                </a:xfrm>
                <a:custGeom>
                  <a:avLst/>
                  <a:gdLst>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41426"/>
                    <a:gd name="connsiteY0" fmla="*/ 0 h 4914900"/>
                    <a:gd name="connsiteX1" fmla="*/ 1676400 w 2641426"/>
                    <a:gd name="connsiteY1" fmla="*/ 0 h 4914900"/>
                    <a:gd name="connsiteX2" fmla="*/ 1676400 w 2641426"/>
                    <a:gd name="connsiteY2" fmla="*/ 523875 h 4914900"/>
                    <a:gd name="connsiteX3" fmla="*/ 2466975 w 2641426"/>
                    <a:gd name="connsiteY3" fmla="*/ 647700 h 4914900"/>
                    <a:gd name="connsiteX4" fmla="*/ 2466975 w 2641426"/>
                    <a:gd name="connsiteY4" fmla="*/ 1628775 h 4914900"/>
                    <a:gd name="connsiteX5" fmla="*/ 1276350 w 2641426"/>
                    <a:gd name="connsiteY5" fmla="*/ 1400175 h 4914900"/>
                    <a:gd name="connsiteX6" fmla="*/ 1238250 w 2641426"/>
                    <a:gd name="connsiteY6" fmla="*/ 1800225 h 4914900"/>
                    <a:gd name="connsiteX7" fmla="*/ 2638425 w 2641426"/>
                    <a:gd name="connsiteY7" fmla="*/ 3276600 h 4914900"/>
                    <a:gd name="connsiteX8" fmla="*/ 1685925 w 2641426"/>
                    <a:gd name="connsiteY8" fmla="*/ 4305300 h 4914900"/>
                    <a:gd name="connsiteX9" fmla="*/ 1685925 w 2641426"/>
                    <a:gd name="connsiteY9" fmla="*/ 4914900 h 4914900"/>
                    <a:gd name="connsiteX10" fmla="*/ 1038225 w 2641426"/>
                    <a:gd name="connsiteY10" fmla="*/ 4914900 h 4914900"/>
                    <a:gd name="connsiteX11" fmla="*/ 1038225 w 2641426"/>
                    <a:gd name="connsiteY11" fmla="*/ 4381500 h 4914900"/>
                    <a:gd name="connsiteX12" fmla="*/ 19050 w 2641426"/>
                    <a:gd name="connsiteY12" fmla="*/ 4152900 h 4914900"/>
                    <a:gd name="connsiteX13" fmla="*/ 19050 w 2641426"/>
                    <a:gd name="connsiteY13" fmla="*/ 3133725 h 4914900"/>
                    <a:gd name="connsiteX14" fmla="*/ 1181100 w 2641426"/>
                    <a:gd name="connsiteY14" fmla="*/ 3533775 h 4914900"/>
                    <a:gd name="connsiteX15" fmla="*/ 1333500 w 2641426"/>
                    <a:gd name="connsiteY15" fmla="*/ 3086100 h 4914900"/>
                    <a:gd name="connsiteX16" fmla="*/ 0 w 2641426"/>
                    <a:gd name="connsiteY16" fmla="*/ 1447800 h 4914900"/>
                    <a:gd name="connsiteX17" fmla="*/ 1038225 w 2641426"/>
                    <a:gd name="connsiteY17" fmla="*/ 561975 h 4914900"/>
                    <a:gd name="connsiteX18" fmla="*/ 1028700 w 2641426"/>
                    <a:gd name="connsiteY18" fmla="*/ 0 h 4914900"/>
                    <a:gd name="connsiteX0" fmla="*/ 1028700 w 2640867"/>
                    <a:gd name="connsiteY0" fmla="*/ 0 h 4914900"/>
                    <a:gd name="connsiteX1" fmla="*/ 1676400 w 2640867"/>
                    <a:gd name="connsiteY1" fmla="*/ 0 h 4914900"/>
                    <a:gd name="connsiteX2" fmla="*/ 1676400 w 2640867"/>
                    <a:gd name="connsiteY2" fmla="*/ 523875 h 4914900"/>
                    <a:gd name="connsiteX3" fmla="*/ 2466975 w 2640867"/>
                    <a:gd name="connsiteY3" fmla="*/ 647700 h 4914900"/>
                    <a:gd name="connsiteX4" fmla="*/ 2466975 w 2640867"/>
                    <a:gd name="connsiteY4" fmla="*/ 1628775 h 4914900"/>
                    <a:gd name="connsiteX5" fmla="*/ 1276350 w 2640867"/>
                    <a:gd name="connsiteY5" fmla="*/ 1400175 h 4914900"/>
                    <a:gd name="connsiteX6" fmla="*/ 1238250 w 2640867"/>
                    <a:gd name="connsiteY6" fmla="*/ 1800225 h 4914900"/>
                    <a:gd name="connsiteX7" fmla="*/ 2638425 w 2640867"/>
                    <a:gd name="connsiteY7" fmla="*/ 3276600 h 4914900"/>
                    <a:gd name="connsiteX8" fmla="*/ 1685925 w 2640867"/>
                    <a:gd name="connsiteY8" fmla="*/ 4305300 h 4914900"/>
                    <a:gd name="connsiteX9" fmla="*/ 1685925 w 2640867"/>
                    <a:gd name="connsiteY9" fmla="*/ 4914900 h 4914900"/>
                    <a:gd name="connsiteX10" fmla="*/ 1038225 w 2640867"/>
                    <a:gd name="connsiteY10" fmla="*/ 4914900 h 4914900"/>
                    <a:gd name="connsiteX11" fmla="*/ 1038225 w 2640867"/>
                    <a:gd name="connsiteY11" fmla="*/ 4381500 h 4914900"/>
                    <a:gd name="connsiteX12" fmla="*/ 19050 w 2640867"/>
                    <a:gd name="connsiteY12" fmla="*/ 4152900 h 4914900"/>
                    <a:gd name="connsiteX13" fmla="*/ 19050 w 2640867"/>
                    <a:gd name="connsiteY13" fmla="*/ 3133725 h 4914900"/>
                    <a:gd name="connsiteX14" fmla="*/ 1181100 w 2640867"/>
                    <a:gd name="connsiteY14" fmla="*/ 3533775 h 4914900"/>
                    <a:gd name="connsiteX15" fmla="*/ 1333500 w 2640867"/>
                    <a:gd name="connsiteY15" fmla="*/ 3086100 h 4914900"/>
                    <a:gd name="connsiteX16" fmla="*/ 0 w 2640867"/>
                    <a:gd name="connsiteY16" fmla="*/ 1447800 h 4914900"/>
                    <a:gd name="connsiteX17" fmla="*/ 1038225 w 2640867"/>
                    <a:gd name="connsiteY17" fmla="*/ 561975 h 4914900"/>
                    <a:gd name="connsiteX18" fmla="*/ 1028700 w 2640867"/>
                    <a:gd name="connsiteY18" fmla="*/ 0 h 4914900"/>
                    <a:gd name="connsiteX0" fmla="*/ 1028700 w 2646293"/>
                    <a:gd name="connsiteY0" fmla="*/ 0 h 4914900"/>
                    <a:gd name="connsiteX1" fmla="*/ 1676400 w 2646293"/>
                    <a:gd name="connsiteY1" fmla="*/ 0 h 4914900"/>
                    <a:gd name="connsiteX2" fmla="*/ 1676400 w 2646293"/>
                    <a:gd name="connsiteY2" fmla="*/ 523875 h 4914900"/>
                    <a:gd name="connsiteX3" fmla="*/ 2466975 w 2646293"/>
                    <a:gd name="connsiteY3" fmla="*/ 647700 h 4914900"/>
                    <a:gd name="connsiteX4" fmla="*/ 2466975 w 2646293"/>
                    <a:gd name="connsiteY4" fmla="*/ 1628775 h 4914900"/>
                    <a:gd name="connsiteX5" fmla="*/ 1276350 w 2646293"/>
                    <a:gd name="connsiteY5" fmla="*/ 1400175 h 4914900"/>
                    <a:gd name="connsiteX6" fmla="*/ 1238250 w 2646293"/>
                    <a:gd name="connsiteY6" fmla="*/ 1800225 h 4914900"/>
                    <a:gd name="connsiteX7" fmla="*/ 2638425 w 2646293"/>
                    <a:gd name="connsiteY7" fmla="*/ 3276600 h 4914900"/>
                    <a:gd name="connsiteX8" fmla="*/ 1685925 w 2646293"/>
                    <a:gd name="connsiteY8" fmla="*/ 4305300 h 4914900"/>
                    <a:gd name="connsiteX9" fmla="*/ 1685925 w 2646293"/>
                    <a:gd name="connsiteY9" fmla="*/ 4914900 h 4914900"/>
                    <a:gd name="connsiteX10" fmla="*/ 1038225 w 2646293"/>
                    <a:gd name="connsiteY10" fmla="*/ 4914900 h 4914900"/>
                    <a:gd name="connsiteX11" fmla="*/ 1038225 w 2646293"/>
                    <a:gd name="connsiteY11" fmla="*/ 4381500 h 4914900"/>
                    <a:gd name="connsiteX12" fmla="*/ 19050 w 2646293"/>
                    <a:gd name="connsiteY12" fmla="*/ 4152900 h 4914900"/>
                    <a:gd name="connsiteX13" fmla="*/ 19050 w 2646293"/>
                    <a:gd name="connsiteY13" fmla="*/ 3133725 h 4914900"/>
                    <a:gd name="connsiteX14" fmla="*/ 1181100 w 2646293"/>
                    <a:gd name="connsiteY14" fmla="*/ 3533775 h 4914900"/>
                    <a:gd name="connsiteX15" fmla="*/ 1333500 w 2646293"/>
                    <a:gd name="connsiteY15" fmla="*/ 3086100 h 4914900"/>
                    <a:gd name="connsiteX16" fmla="*/ 0 w 2646293"/>
                    <a:gd name="connsiteY16" fmla="*/ 1447800 h 4914900"/>
                    <a:gd name="connsiteX17" fmla="*/ 1038225 w 2646293"/>
                    <a:gd name="connsiteY17" fmla="*/ 561975 h 4914900"/>
                    <a:gd name="connsiteX18" fmla="*/ 1028700 w 2646293"/>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64796 w 2682440"/>
                    <a:gd name="connsiteY0" fmla="*/ 0 h 4914900"/>
                    <a:gd name="connsiteX1" fmla="*/ 1712496 w 2682440"/>
                    <a:gd name="connsiteY1" fmla="*/ 0 h 4914900"/>
                    <a:gd name="connsiteX2" fmla="*/ 1712496 w 2682440"/>
                    <a:gd name="connsiteY2" fmla="*/ 523875 h 4914900"/>
                    <a:gd name="connsiteX3" fmla="*/ 2503071 w 2682440"/>
                    <a:gd name="connsiteY3" fmla="*/ 647700 h 4914900"/>
                    <a:gd name="connsiteX4" fmla="*/ 2503071 w 2682440"/>
                    <a:gd name="connsiteY4" fmla="*/ 1628775 h 4914900"/>
                    <a:gd name="connsiteX5" fmla="*/ 1312446 w 2682440"/>
                    <a:gd name="connsiteY5" fmla="*/ 1400175 h 4914900"/>
                    <a:gd name="connsiteX6" fmla="*/ 1274346 w 2682440"/>
                    <a:gd name="connsiteY6" fmla="*/ 1800225 h 4914900"/>
                    <a:gd name="connsiteX7" fmla="*/ 2674521 w 2682440"/>
                    <a:gd name="connsiteY7" fmla="*/ 3276600 h 4914900"/>
                    <a:gd name="connsiteX8" fmla="*/ 1722021 w 2682440"/>
                    <a:gd name="connsiteY8" fmla="*/ 4305300 h 4914900"/>
                    <a:gd name="connsiteX9" fmla="*/ 1722021 w 2682440"/>
                    <a:gd name="connsiteY9" fmla="*/ 4914900 h 4914900"/>
                    <a:gd name="connsiteX10" fmla="*/ 1074321 w 2682440"/>
                    <a:gd name="connsiteY10" fmla="*/ 4914900 h 4914900"/>
                    <a:gd name="connsiteX11" fmla="*/ 1074321 w 2682440"/>
                    <a:gd name="connsiteY11" fmla="*/ 4381500 h 4914900"/>
                    <a:gd name="connsiteX12" fmla="*/ 55146 w 2682440"/>
                    <a:gd name="connsiteY12" fmla="*/ 4152900 h 4914900"/>
                    <a:gd name="connsiteX13" fmla="*/ 55146 w 2682440"/>
                    <a:gd name="connsiteY13" fmla="*/ 3133725 h 4914900"/>
                    <a:gd name="connsiteX14" fmla="*/ 1217196 w 2682440"/>
                    <a:gd name="connsiteY14" fmla="*/ 3533775 h 4914900"/>
                    <a:gd name="connsiteX15" fmla="*/ 1369596 w 2682440"/>
                    <a:gd name="connsiteY15" fmla="*/ 3086100 h 4914900"/>
                    <a:gd name="connsiteX16" fmla="*/ 36096 w 2682440"/>
                    <a:gd name="connsiteY16" fmla="*/ 1447800 h 4914900"/>
                    <a:gd name="connsiteX17" fmla="*/ 1074321 w 2682440"/>
                    <a:gd name="connsiteY17" fmla="*/ 561975 h 4914900"/>
                    <a:gd name="connsiteX18" fmla="*/ 1064796 w 2682440"/>
                    <a:gd name="connsiteY18" fmla="*/ 0 h 4914900"/>
                    <a:gd name="connsiteX0" fmla="*/ 1065400 w 2683044"/>
                    <a:gd name="connsiteY0" fmla="*/ 0 h 4914900"/>
                    <a:gd name="connsiteX1" fmla="*/ 1713100 w 2683044"/>
                    <a:gd name="connsiteY1" fmla="*/ 0 h 4914900"/>
                    <a:gd name="connsiteX2" fmla="*/ 1713100 w 2683044"/>
                    <a:gd name="connsiteY2" fmla="*/ 523875 h 4914900"/>
                    <a:gd name="connsiteX3" fmla="*/ 2503675 w 2683044"/>
                    <a:gd name="connsiteY3" fmla="*/ 647700 h 4914900"/>
                    <a:gd name="connsiteX4" fmla="*/ 2503675 w 2683044"/>
                    <a:gd name="connsiteY4" fmla="*/ 1628775 h 4914900"/>
                    <a:gd name="connsiteX5" fmla="*/ 1313050 w 2683044"/>
                    <a:gd name="connsiteY5" fmla="*/ 1400175 h 4914900"/>
                    <a:gd name="connsiteX6" fmla="*/ 1274950 w 2683044"/>
                    <a:gd name="connsiteY6" fmla="*/ 1800225 h 4914900"/>
                    <a:gd name="connsiteX7" fmla="*/ 2675125 w 2683044"/>
                    <a:gd name="connsiteY7" fmla="*/ 3276600 h 4914900"/>
                    <a:gd name="connsiteX8" fmla="*/ 1722625 w 2683044"/>
                    <a:gd name="connsiteY8" fmla="*/ 4305300 h 4914900"/>
                    <a:gd name="connsiteX9" fmla="*/ 1722625 w 2683044"/>
                    <a:gd name="connsiteY9" fmla="*/ 4914900 h 4914900"/>
                    <a:gd name="connsiteX10" fmla="*/ 1074925 w 2683044"/>
                    <a:gd name="connsiteY10" fmla="*/ 4914900 h 4914900"/>
                    <a:gd name="connsiteX11" fmla="*/ 1074925 w 2683044"/>
                    <a:gd name="connsiteY11" fmla="*/ 4381500 h 4914900"/>
                    <a:gd name="connsiteX12" fmla="*/ 55750 w 2683044"/>
                    <a:gd name="connsiteY12" fmla="*/ 4152900 h 4914900"/>
                    <a:gd name="connsiteX13" fmla="*/ 55750 w 2683044"/>
                    <a:gd name="connsiteY13" fmla="*/ 3133725 h 4914900"/>
                    <a:gd name="connsiteX14" fmla="*/ 1217800 w 2683044"/>
                    <a:gd name="connsiteY14" fmla="*/ 3533775 h 4914900"/>
                    <a:gd name="connsiteX15" fmla="*/ 1370200 w 2683044"/>
                    <a:gd name="connsiteY15" fmla="*/ 3086100 h 4914900"/>
                    <a:gd name="connsiteX16" fmla="*/ 36700 w 2683044"/>
                    <a:gd name="connsiteY16" fmla="*/ 1447800 h 4914900"/>
                    <a:gd name="connsiteX17" fmla="*/ 1074925 w 2683044"/>
                    <a:gd name="connsiteY17" fmla="*/ 561975 h 4914900"/>
                    <a:gd name="connsiteX18" fmla="*/ 1065400 w 2683044"/>
                    <a:gd name="connsiteY18" fmla="*/ 0 h 4914900"/>
                    <a:gd name="connsiteX0" fmla="*/ 1061280 w 2678924"/>
                    <a:gd name="connsiteY0" fmla="*/ 0 h 4914900"/>
                    <a:gd name="connsiteX1" fmla="*/ 1708980 w 2678924"/>
                    <a:gd name="connsiteY1" fmla="*/ 0 h 4914900"/>
                    <a:gd name="connsiteX2" fmla="*/ 1708980 w 2678924"/>
                    <a:gd name="connsiteY2" fmla="*/ 523875 h 4914900"/>
                    <a:gd name="connsiteX3" fmla="*/ 2499555 w 2678924"/>
                    <a:gd name="connsiteY3" fmla="*/ 647700 h 4914900"/>
                    <a:gd name="connsiteX4" fmla="*/ 2499555 w 2678924"/>
                    <a:gd name="connsiteY4" fmla="*/ 1628775 h 4914900"/>
                    <a:gd name="connsiteX5" fmla="*/ 1308930 w 2678924"/>
                    <a:gd name="connsiteY5" fmla="*/ 1400175 h 4914900"/>
                    <a:gd name="connsiteX6" fmla="*/ 1270830 w 2678924"/>
                    <a:gd name="connsiteY6" fmla="*/ 1800225 h 4914900"/>
                    <a:gd name="connsiteX7" fmla="*/ 2671005 w 2678924"/>
                    <a:gd name="connsiteY7" fmla="*/ 3276600 h 4914900"/>
                    <a:gd name="connsiteX8" fmla="*/ 1718505 w 2678924"/>
                    <a:gd name="connsiteY8" fmla="*/ 4305300 h 4914900"/>
                    <a:gd name="connsiteX9" fmla="*/ 1718505 w 2678924"/>
                    <a:gd name="connsiteY9" fmla="*/ 4914900 h 4914900"/>
                    <a:gd name="connsiteX10" fmla="*/ 1070805 w 2678924"/>
                    <a:gd name="connsiteY10" fmla="*/ 4914900 h 4914900"/>
                    <a:gd name="connsiteX11" fmla="*/ 1070805 w 2678924"/>
                    <a:gd name="connsiteY11" fmla="*/ 4381500 h 4914900"/>
                    <a:gd name="connsiteX12" fmla="*/ 51630 w 2678924"/>
                    <a:gd name="connsiteY12" fmla="*/ 4152900 h 4914900"/>
                    <a:gd name="connsiteX13" fmla="*/ 51630 w 2678924"/>
                    <a:gd name="connsiteY13" fmla="*/ 3133725 h 4914900"/>
                    <a:gd name="connsiteX14" fmla="*/ 1213680 w 2678924"/>
                    <a:gd name="connsiteY14" fmla="*/ 3533775 h 4914900"/>
                    <a:gd name="connsiteX15" fmla="*/ 1366080 w 2678924"/>
                    <a:gd name="connsiteY15" fmla="*/ 3086100 h 4914900"/>
                    <a:gd name="connsiteX16" fmla="*/ 32580 w 2678924"/>
                    <a:gd name="connsiteY16" fmla="*/ 1447800 h 4914900"/>
                    <a:gd name="connsiteX17" fmla="*/ 1070805 w 2678924"/>
                    <a:gd name="connsiteY17" fmla="*/ 561975 h 4914900"/>
                    <a:gd name="connsiteX18" fmla="*/ 1061280 w 2678924"/>
                    <a:gd name="connsiteY18" fmla="*/ 0 h 4914900"/>
                    <a:gd name="connsiteX0" fmla="*/ 1061749 w 2679393"/>
                    <a:gd name="connsiteY0" fmla="*/ 0 h 4914900"/>
                    <a:gd name="connsiteX1" fmla="*/ 1709449 w 2679393"/>
                    <a:gd name="connsiteY1" fmla="*/ 0 h 4914900"/>
                    <a:gd name="connsiteX2" fmla="*/ 1709449 w 2679393"/>
                    <a:gd name="connsiteY2" fmla="*/ 523875 h 4914900"/>
                    <a:gd name="connsiteX3" fmla="*/ 2500024 w 2679393"/>
                    <a:gd name="connsiteY3" fmla="*/ 647700 h 4914900"/>
                    <a:gd name="connsiteX4" fmla="*/ 2500024 w 2679393"/>
                    <a:gd name="connsiteY4" fmla="*/ 1628775 h 4914900"/>
                    <a:gd name="connsiteX5" fmla="*/ 1309399 w 2679393"/>
                    <a:gd name="connsiteY5" fmla="*/ 1400175 h 4914900"/>
                    <a:gd name="connsiteX6" fmla="*/ 1271299 w 2679393"/>
                    <a:gd name="connsiteY6" fmla="*/ 1800225 h 4914900"/>
                    <a:gd name="connsiteX7" fmla="*/ 2671474 w 2679393"/>
                    <a:gd name="connsiteY7" fmla="*/ 3276600 h 4914900"/>
                    <a:gd name="connsiteX8" fmla="*/ 1718974 w 2679393"/>
                    <a:gd name="connsiteY8" fmla="*/ 4305300 h 4914900"/>
                    <a:gd name="connsiteX9" fmla="*/ 1718974 w 2679393"/>
                    <a:gd name="connsiteY9" fmla="*/ 4914900 h 4914900"/>
                    <a:gd name="connsiteX10" fmla="*/ 1071274 w 2679393"/>
                    <a:gd name="connsiteY10" fmla="*/ 4914900 h 4914900"/>
                    <a:gd name="connsiteX11" fmla="*/ 1071274 w 2679393"/>
                    <a:gd name="connsiteY11" fmla="*/ 4381500 h 4914900"/>
                    <a:gd name="connsiteX12" fmla="*/ 52099 w 2679393"/>
                    <a:gd name="connsiteY12" fmla="*/ 4152900 h 4914900"/>
                    <a:gd name="connsiteX13" fmla="*/ 52099 w 2679393"/>
                    <a:gd name="connsiteY13" fmla="*/ 3133725 h 4914900"/>
                    <a:gd name="connsiteX14" fmla="*/ 1214149 w 2679393"/>
                    <a:gd name="connsiteY14" fmla="*/ 3533775 h 4914900"/>
                    <a:gd name="connsiteX15" fmla="*/ 1366549 w 2679393"/>
                    <a:gd name="connsiteY15" fmla="*/ 3086100 h 4914900"/>
                    <a:gd name="connsiteX16" fmla="*/ 33049 w 2679393"/>
                    <a:gd name="connsiteY16" fmla="*/ 1447800 h 4914900"/>
                    <a:gd name="connsiteX17" fmla="*/ 1071274 w 2679393"/>
                    <a:gd name="connsiteY17" fmla="*/ 561975 h 4914900"/>
                    <a:gd name="connsiteX18" fmla="*/ 1061749 w 2679393"/>
                    <a:gd name="connsiteY18" fmla="*/ 0 h 4914900"/>
                    <a:gd name="connsiteX0" fmla="*/ 1061749 w 2679393"/>
                    <a:gd name="connsiteY0" fmla="*/ 0 h 4914900"/>
                    <a:gd name="connsiteX1" fmla="*/ 1709449 w 2679393"/>
                    <a:gd name="connsiteY1" fmla="*/ 0 h 4914900"/>
                    <a:gd name="connsiteX2" fmla="*/ 1709449 w 2679393"/>
                    <a:gd name="connsiteY2" fmla="*/ 523875 h 4914900"/>
                    <a:gd name="connsiteX3" fmla="*/ 2500024 w 2679393"/>
                    <a:gd name="connsiteY3" fmla="*/ 647700 h 4914900"/>
                    <a:gd name="connsiteX4" fmla="*/ 2500024 w 2679393"/>
                    <a:gd name="connsiteY4" fmla="*/ 1628775 h 4914900"/>
                    <a:gd name="connsiteX5" fmla="*/ 1309399 w 2679393"/>
                    <a:gd name="connsiteY5" fmla="*/ 1400175 h 4914900"/>
                    <a:gd name="connsiteX6" fmla="*/ 1271299 w 2679393"/>
                    <a:gd name="connsiteY6" fmla="*/ 1800225 h 4914900"/>
                    <a:gd name="connsiteX7" fmla="*/ 2671474 w 2679393"/>
                    <a:gd name="connsiteY7" fmla="*/ 3276600 h 4914900"/>
                    <a:gd name="connsiteX8" fmla="*/ 1718974 w 2679393"/>
                    <a:gd name="connsiteY8" fmla="*/ 4305300 h 4914900"/>
                    <a:gd name="connsiteX9" fmla="*/ 1718974 w 2679393"/>
                    <a:gd name="connsiteY9" fmla="*/ 4914900 h 4914900"/>
                    <a:gd name="connsiteX10" fmla="*/ 1071274 w 2679393"/>
                    <a:gd name="connsiteY10" fmla="*/ 4914900 h 4914900"/>
                    <a:gd name="connsiteX11" fmla="*/ 1071274 w 2679393"/>
                    <a:gd name="connsiteY11" fmla="*/ 4381500 h 4914900"/>
                    <a:gd name="connsiteX12" fmla="*/ 52099 w 2679393"/>
                    <a:gd name="connsiteY12" fmla="*/ 4152900 h 4914900"/>
                    <a:gd name="connsiteX13" fmla="*/ 52099 w 2679393"/>
                    <a:gd name="connsiteY13" fmla="*/ 3133725 h 4914900"/>
                    <a:gd name="connsiteX14" fmla="*/ 1214149 w 2679393"/>
                    <a:gd name="connsiteY14" fmla="*/ 3533775 h 4914900"/>
                    <a:gd name="connsiteX15" fmla="*/ 1366549 w 2679393"/>
                    <a:gd name="connsiteY15" fmla="*/ 3086100 h 4914900"/>
                    <a:gd name="connsiteX16" fmla="*/ 33049 w 2679393"/>
                    <a:gd name="connsiteY16" fmla="*/ 1447800 h 4914900"/>
                    <a:gd name="connsiteX17" fmla="*/ 1071274 w 2679393"/>
                    <a:gd name="connsiteY17" fmla="*/ 561975 h 4914900"/>
                    <a:gd name="connsiteX18" fmla="*/ 1061749 w 2679393"/>
                    <a:gd name="connsiteY18" fmla="*/ 0 h 4914900"/>
                    <a:gd name="connsiteX0" fmla="*/ 1058739 w 2676383"/>
                    <a:gd name="connsiteY0" fmla="*/ 0 h 4914900"/>
                    <a:gd name="connsiteX1" fmla="*/ 1706439 w 2676383"/>
                    <a:gd name="connsiteY1" fmla="*/ 0 h 4914900"/>
                    <a:gd name="connsiteX2" fmla="*/ 1706439 w 2676383"/>
                    <a:gd name="connsiteY2" fmla="*/ 523875 h 4914900"/>
                    <a:gd name="connsiteX3" fmla="*/ 2497014 w 2676383"/>
                    <a:gd name="connsiteY3" fmla="*/ 647700 h 4914900"/>
                    <a:gd name="connsiteX4" fmla="*/ 2497014 w 2676383"/>
                    <a:gd name="connsiteY4" fmla="*/ 1628775 h 4914900"/>
                    <a:gd name="connsiteX5" fmla="*/ 1306389 w 2676383"/>
                    <a:gd name="connsiteY5" fmla="*/ 1400175 h 4914900"/>
                    <a:gd name="connsiteX6" fmla="*/ 1268289 w 2676383"/>
                    <a:gd name="connsiteY6" fmla="*/ 1800225 h 4914900"/>
                    <a:gd name="connsiteX7" fmla="*/ 2668464 w 2676383"/>
                    <a:gd name="connsiteY7" fmla="*/ 3276600 h 4914900"/>
                    <a:gd name="connsiteX8" fmla="*/ 1715964 w 2676383"/>
                    <a:gd name="connsiteY8" fmla="*/ 4305300 h 4914900"/>
                    <a:gd name="connsiteX9" fmla="*/ 1715964 w 2676383"/>
                    <a:gd name="connsiteY9" fmla="*/ 4914900 h 4914900"/>
                    <a:gd name="connsiteX10" fmla="*/ 1068264 w 2676383"/>
                    <a:gd name="connsiteY10" fmla="*/ 4914900 h 4914900"/>
                    <a:gd name="connsiteX11" fmla="*/ 1068264 w 2676383"/>
                    <a:gd name="connsiteY11" fmla="*/ 4381500 h 4914900"/>
                    <a:gd name="connsiteX12" fmla="*/ 49089 w 2676383"/>
                    <a:gd name="connsiteY12" fmla="*/ 4152900 h 4914900"/>
                    <a:gd name="connsiteX13" fmla="*/ 49089 w 2676383"/>
                    <a:gd name="connsiteY13" fmla="*/ 3133725 h 4914900"/>
                    <a:gd name="connsiteX14" fmla="*/ 1211139 w 2676383"/>
                    <a:gd name="connsiteY14" fmla="*/ 3533775 h 4914900"/>
                    <a:gd name="connsiteX15" fmla="*/ 1363539 w 2676383"/>
                    <a:gd name="connsiteY15" fmla="*/ 3086100 h 4914900"/>
                    <a:gd name="connsiteX16" fmla="*/ 30039 w 2676383"/>
                    <a:gd name="connsiteY16" fmla="*/ 1447800 h 4914900"/>
                    <a:gd name="connsiteX17" fmla="*/ 1068264 w 2676383"/>
                    <a:gd name="connsiteY17" fmla="*/ 561975 h 4914900"/>
                    <a:gd name="connsiteX18" fmla="*/ 1058739 w 2676383"/>
                    <a:gd name="connsiteY18" fmla="*/ 0 h 4914900"/>
                    <a:gd name="connsiteX0" fmla="*/ 1058739 w 2676383"/>
                    <a:gd name="connsiteY0" fmla="*/ 0 h 4914900"/>
                    <a:gd name="connsiteX1" fmla="*/ 1706439 w 2676383"/>
                    <a:gd name="connsiteY1" fmla="*/ 0 h 4914900"/>
                    <a:gd name="connsiteX2" fmla="*/ 1706439 w 2676383"/>
                    <a:gd name="connsiteY2" fmla="*/ 523875 h 4914900"/>
                    <a:gd name="connsiteX3" fmla="*/ 2497014 w 2676383"/>
                    <a:gd name="connsiteY3" fmla="*/ 647700 h 4914900"/>
                    <a:gd name="connsiteX4" fmla="*/ 2497014 w 2676383"/>
                    <a:gd name="connsiteY4" fmla="*/ 1628775 h 4914900"/>
                    <a:gd name="connsiteX5" fmla="*/ 1306389 w 2676383"/>
                    <a:gd name="connsiteY5" fmla="*/ 1400175 h 4914900"/>
                    <a:gd name="connsiteX6" fmla="*/ 1268289 w 2676383"/>
                    <a:gd name="connsiteY6" fmla="*/ 1800225 h 4914900"/>
                    <a:gd name="connsiteX7" fmla="*/ 2668464 w 2676383"/>
                    <a:gd name="connsiteY7" fmla="*/ 3276600 h 4914900"/>
                    <a:gd name="connsiteX8" fmla="*/ 1715964 w 2676383"/>
                    <a:gd name="connsiteY8" fmla="*/ 4305300 h 4914900"/>
                    <a:gd name="connsiteX9" fmla="*/ 1715964 w 2676383"/>
                    <a:gd name="connsiteY9" fmla="*/ 4914900 h 4914900"/>
                    <a:gd name="connsiteX10" fmla="*/ 1068264 w 2676383"/>
                    <a:gd name="connsiteY10" fmla="*/ 4914900 h 4914900"/>
                    <a:gd name="connsiteX11" fmla="*/ 1068264 w 2676383"/>
                    <a:gd name="connsiteY11" fmla="*/ 4381500 h 4914900"/>
                    <a:gd name="connsiteX12" fmla="*/ 49089 w 2676383"/>
                    <a:gd name="connsiteY12" fmla="*/ 4152900 h 4914900"/>
                    <a:gd name="connsiteX13" fmla="*/ 49089 w 2676383"/>
                    <a:gd name="connsiteY13" fmla="*/ 3133725 h 4914900"/>
                    <a:gd name="connsiteX14" fmla="*/ 1211139 w 2676383"/>
                    <a:gd name="connsiteY14" fmla="*/ 3533775 h 4914900"/>
                    <a:gd name="connsiteX15" fmla="*/ 1363539 w 2676383"/>
                    <a:gd name="connsiteY15" fmla="*/ 3086100 h 4914900"/>
                    <a:gd name="connsiteX16" fmla="*/ 30039 w 2676383"/>
                    <a:gd name="connsiteY16" fmla="*/ 1447800 h 4914900"/>
                    <a:gd name="connsiteX17" fmla="*/ 1068264 w 2676383"/>
                    <a:gd name="connsiteY17" fmla="*/ 561975 h 4914900"/>
                    <a:gd name="connsiteX18" fmla="*/ 1058739 w 2676383"/>
                    <a:gd name="connsiteY18" fmla="*/ 0 h 4914900"/>
                    <a:gd name="connsiteX0" fmla="*/ 1058739 w 2676383"/>
                    <a:gd name="connsiteY0" fmla="*/ 0 h 4914900"/>
                    <a:gd name="connsiteX1" fmla="*/ 1706439 w 2676383"/>
                    <a:gd name="connsiteY1" fmla="*/ 0 h 4914900"/>
                    <a:gd name="connsiteX2" fmla="*/ 1706439 w 2676383"/>
                    <a:gd name="connsiteY2" fmla="*/ 523875 h 4914900"/>
                    <a:gd name="connsiteX3" fmla="*/ 2497014 w 2676383"/>
                    <a:gd name="connsiteY3" fmla="*/ 647700 h 4914900"/>
                    <a:gd name="connsiteX4" fmla="*/ 2497014 w 2676383"/>
                    <a:gd name="connsiteY4" fmla="*/ 1628775 h 4914900"/>
                    <a:gd name="connsiteX5" fmla="*/ 1306389 w 2676383"/>
                    <a:gd name="connsiteY5" fmla="*/ 1400175 h 4914900"/>
                    <a:gd name="connsiteX6" fmla="*/ 1268289 w 2676383"/>
                    <a:gd name="connsiteY6" fmla="*/ 1800225 h 4914900"/>
                    <a:gd name="connsiteX7" fmla="*/ 2668464 w 2676383"/>
                    <a:gd name="connsiteY7" fmla="*/ 3276600 h 4914900"/>
                    <a:gd name="connsiteX8" fmla="*/ 1715964 w 2676383"/>
                    <a:gd name="connsiteY8" fmla="*/ 4305300 h 4914900"/>
                    <a:gd name="connsiteX9" fmla="*/ 1715964 w 2676383"/>
                    <a:gd name="connsiteY9" fmla="*/ 4914900 h 4914900"/>
                    <a:gd name="connsiteX10" fmla="*/ 1068264 w 2676383"/>
                    <a:gd name="connsiteY10" fmla="*/ 4914900 h 4914900"/>
                    <a:gd name="connsiteX11" fmla="*/ 1068264 w 2676383"/>
                    <a:gd name="connsiteY11" fmla="*/ 4381500 h 4914900"/>
                    <a:gd name="connsiteX12" fmla="*/ 49089 w 2676383"/>
                    <a:gd name="connsiteY12" fmla="*/ 4152900 h 4914900"/>
                    <a:gd name="connsiteX13" fmla="*/ 49089 w 2676383"/>
                    <a:gd name="connsiteY13" fmla="*/ 3133725 h 4914900"/>
                    <a:gd name="connsiteX14" fmla="*/ 1211139 w 2676383"/>
                    <a:gd name="connsiteY14" fmla="*/ 3533775 h 4914900"/>
                    <a:gd name="connsiteX15" fmla="*/ 1363539 w 2676383"/>
                    <a:gd name="connsiteY15" fmla="*/ 3086100 h 4914900"/>
                    <a:gd name="connsiteX16" fmla="*/ 30039 w 2676383"/>
                    <a:gd name="connsiteY16" fmla="*/ 1447800 h 4914900"/>
                    <a:gd name="connsiteX17" fmla="*/ 1068264 w 2676383"/>
                    <a:gd name="connsiteY17" fmla="*/ 561975 h 4914900"/>
                    <a:gd name="connsiteX18" fmla="*/ 1058739 w 2676383"/>
                    <a:gd name="connsiteY18" fmla="*/ 0 h 491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6383" h="4914900">
                      <a:moveTo>
                        <a:pt x="1058739" y="0"/>
                      </a:moveTo>
                      <a:lnTo>
                        <a:pt x="1706439" y="0"/>
                      </a:lnTo>
                      <a:lnTo>
                        <a:pt x="1706439" y="523875"/>
                      </a:lnTo>
                      <a:cubicBezTo>
                        <a:pt x="2008064" y="531813"/>
                        <a:pt x="2233489" y="573087"/>
                        <a:pt x="2497014" y="647700"/>
                      </a:cubicBezTo>
                      <a:lnTo>
                        <a:pt x="2497014" y="1628775"/>
                      </a:lnTo>
                      <a:cubicBezTo>
                        <a:pt x="2047752" y="1390650"/>
                        <a:pt x="1488951" y="1281112"/>
                        <a:pt x="1306389" y="1400175"/>
                      </a:cubicBezTo>
                      <a:cubicBezTo>
                        <a:pt x="1127001" y="1471613"/>
                        <a:pt x="1142876" y="1714500"/>
                        <a:pt x="1268289" y="1800225"/>
                      </a:cubicBezTo>
                      <a:cubicBezTo>
                        <a:pt x="1425452" y="2020888"/>
                        <a:pt x="2792289" y="2236787"/>
                        <a:pt x="2668464" y="3276600"/>
                      </a:cubicBezTo>
                      <a:cubicBezTo>
                        <a:pt x="2608139" y="4000500"/>
                        <a:pt x="1966789" y="4233862"/>
                        <a:pt x="1715964" y="4305300"/>
                      </a:cubicBezTo>
                      <a:lnTo>
                        <a:pt x="1715964" y="4914900"/>
                      </a:lnTo>
                      <a:lnTo>
                        <a:pt x="1068264" y="4914900"/>
                      </a:lnTo>
                      <a:lnTo>
                        <a:pt x="1068264" y="4381500"/>
                      </a:lnTo>
                      <a:cubicBezTo>
                        <a:pt x="685676" y="4371975"/>
                        <a:pt x="222127" y="4267200"/>
                        <a:pt x="49089" y="4152900"/>
                      </a:cubicBezTo>
                      <a:lnTo>
                        <a:pt x="49089" y="3133725"/>
                      </a:lnTo>
                      <a:cubicBezTo>
                        <a:pt x="403102" y="3438525"/>
                        <a:pt x="923802" y="3562350"/>
                        <a:pt x="1211139" y="3533775"/>
                      </a:cubicBezTo>
                      <a:cubicBezTo>
                        <a:pt x="1490539" y="3503613"/>
                        <a:pt x="1498476" y="3201988"/>
                        <a:pt x="1363539" y="3086100"/>
                      </a:cubicBezTo>
                      <a:cubicBezTo>
                        <a:pt x="1176215" y="2820987"/>
                        <a:pt x="-220786" y="2727324"/>
                        <a:pt x="30039" y="1447800"/>
                      </a:cubicBezTo>
                      <a:cubicBezTo>
                        <a:pt x="142751" y="795338"/>
                        <a:pt x="798389" y="585787"/>
                        <a:pt x="1068264" y="561975"/>
                      </a:cubicBezTo>
                      <a:lnTo>
                        <a:pt x="1058739" y="0"/>
                      </a:lnTo>
                      <a:close/>
                    </a:path>
                  </a:pathLst>
                </a:custGeom>
                <a:solidFill>
                  <a:schemeClr val="accent1"/>
                </a:solidFill>
                <a:ln w="952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48" tIns="46624" rIns="46624" bIns="93248" numCol="1" spcCol="0" rtlCol="0" fromWordArt="0" anchor="b"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197" fontAlgn="base">
                    <a:spcBef>
                      <a:spcPct val="0"/>
                    </a:spcBef>
                    <a:spcAft>
                      <a:spcPct val="0"/>
                    </a:spcAft>
                  </a:pPr>
                  <a:endParaRPr lang="en-US" sz="1836" spc="-51">
                    <a:gradFill>
                      <a:gsLst>
                        <a:gs pos="0">
                          <a:srgbClr val="FFFFFF"/>
                        </a:gs>
                        <a:gs pos="100000">
                          <a:srgbClr val="FFFFFF"/>
                        </a:gs>
                      </a:gsLst>
                      <a:lin ang="5400000" scaled="0"/>
                    </a:gradFill>
                    <a:ea typeface="Segoe UI" pitchFamily="34" charset="0"/>
                    <a:cs typeface="Segoe UI" pitchFamily="34" charset="0"/>
                  </a:endParaRPr>
                </a:p>
              </p:txBody>
            </p:sp>
            <p:sp>
              <p:nvSpPr>
                <p:cNvPr id="85" name="Freeform 84"/>
                <p:cNvSpPr/>
                <p:nvPr/>
              </p:nvSpPr>
              <p:spPr bwMode="auto">
                <a:xfrm>
                  <a:off x="6136416" y="1462605"/>
                  <a:ext cx="310224" cy="569694"/>
                </a:xfrm>
                <a:custGeom>
                  <a:avLst/>
                  <a:gdLst>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41426"/>
                    <a:gd name="connsiteY0" fmla="*/ 0 h 4914900"/>
                    <a:gd name="connsiteX1" fmla="*/ 1676400 w 2641426"/>
                    <a:gd name="connsiteY1" fmla="*/ 0 h 4914900"/>
                    <a:gd name="connsiteX2" fmla="*/ 1676400 w 2641426"/>
                    <a:gd name="connsiteY2" fmla="*/ 523875 h 4914900"/>
                    <a:gd name="connsiteX3" fmla="*/ 2466975 w 2641426"/>
                    <a:gd name="connsiteY3" fmla="*/ 647700 h 4914900"/>
                    <a:gd name="connsiteX4" fmla="*/ 2466975 w 2641426"/>
                    <a:gd name="connsiteY4" fmla="*/ 1628775 h 4914900"/>
                    <a:gd name="connsiteX5" fmla="*/ 1276350 w 2641426"/>
                    <a:gd name="connsiteY5" fmla="*/ 1400175 h 4914900"/>
                    <a:gd name="connsiteX6" fmla="*/ 1238250 w 2641426"/>
                    <a:gd name="connsiteY6" fmla="*/ 1800225 h 4914900"/>
                    <a:gd name="connsiteX7" fmla="*/ 2638425 w 2641426"/>
                    <a:gd name="connsiteY7" fmla="*/ 3276600 h 4914900"/>
                    <a:gd name="connsiteX8" fmla="*/ 1685925 w 2641426"/>
                    <a:gd name="connsiteY8" fmla="*/ 4305300 h 4914900"/>
                    <a:gd name="connsiteX9" fmla="*/ 1685925 w 2641426"/>
                    <a:gd name="connsiteY9" fmla="*/ 4914900 h 4914900"/>
                    <a:gd name="connsiteX10" fmla="*/ 1038225 w 2641426"/>
                    <a:gd name="connsiteY10" fmla="*/ 4914900 h 4914900"/>
                    <a:gd name="connsiteX11" fmla="*/ 1038225 w 2641426"/>
                    <a:gd name="connsiteY11" fmla="*/ 4381500 h 4914900"/>
                    <a:gd name="connsiteX12" fmla="*/ 19050 w 2641426"/>
                    <a:gd name="connsiteY12" fmla="*/ 4152900 h 4914900"/>
                    <a:gd name="connsiteX13" fmla="*/ 19050 w 2641426"/>
                    <a:gd name="connsiteY13" fmla="*/ 3133725 h 4914900"/>
                    <a:gd name="connsiteX14" fmla="*/ 1181100 w 2641426"/>
                    <a:gd name="connsiteY14" fmla="*/ 3533775 h 4914900"/>
                    <a:gd name="connsiteX15" fmla="*/ 1333500 w 2641426"/>
                    <a:gd name="connsiteY15" fmla="*/ 3086100 h 4914900"/>
                    <a:gd name="connsiteX16" fmla="*/ 0 w 2641426"/>
                    <a:gd name="connsiteY16" fmla="*/ 1447800 h 4914900"/>
                    <a:gd name="connsiteX17" fmla="*/ 1038225 w 2641426"/>
                    <a:gd name="connsiteY17" fmla="*/ 561975 h 4914900"/>
                    <a:gd name="connsiteX18" fmla="*/ 1028700 w 2641426"/>
                    <a:gd name="connsiteY18" fmla="*/ 0 h 4914900"/>
                    <a:gd name="connsiteX0" fmla="*/ 1028700 w 2640867"/>
                    <a:gd name="connsiteY0" fmla="*/ 0 h 4914900"/>
                    <a:gd name="connsiteX1" fmla="*/ 1676400 w 2640867"/>
                    <a:gd name="connsiteY1" fmla="*/ 0 h 4914900"/>
                    <a:gd name="connsiteX2" fmla="*/ 1676400 w 2640867"/>
                    <a:gd name="connsiteY2" fmla="*/ 523875 h 4914900"/>
                    <a:gd name="connsiteX3" fmla="*/ 2466975 w 2640867"/>
                    <a:gd name="connsiteY3" fmla="*/ 647700 h 4914900"/>
                    <a:gd name="connsiteX4" fmla="*/ 2466975 w 2640867"/>
                    <a:gd name="connsiteY4" fmla="*/ 1628775 h 4914900"/>
                    <a:gd name="connsiteX5" fmla="*/ 1276350 w 2640867"/>
                    <a:gd name="connsiteY5" fmla="*/ 1400175 h 4914900"/>
                    <a:gd name="connsiteX6" fmla="*/ 1238250 w 2640867"/>
                    <a:gd name="connsiteY6" fmla="*/ 1800225 h 4914900"/>
                    <a:gd name="connsiteX7" fmla="*/ 2638425 w 2640867"/>
                    <a:gd name="connsiteY7" fmla="*/ 3276600 h 4914900"/>
                    <a:gd name="connsiteX8" fmla="*/ 1685925 w 2640867"/>
                    <a:gd name="connsiteY8" fmla="*/ 4305300 h 4914900"/>
                    <a:gd name="connsiteX9" fmla="*/ 1685925 w 2640867"/>
                    <a:gd name="connsiteY9" fmla="*/ 4914900 h 4914900"/>
                    <a:gd name="connsiteX10" fmla="*/ 1038225 w 2640867"/>
                    <a:gd name="connsiteY10" fmla="*/ 4914900 h 4914900"/>
                    <a:gd name="connsiteX11" fmla="*/ 1038225 w 2640867"/>
                    <a:gd name="connsiteY11" fmla="*/ 4381500 h 4914900"/>
                    <a:gd name="connsiteX12" fmla="*/ 19050 w 2640867"/>
                    <a:gd name="connsiteY12" fmla="*/ 4152900 h 4914900"/>
                    <a:gd name="connsiteX13" fmla="*/ 19050 w 2640867"/>
                    <a:gd name="connsiteY13" fmla="*/ 3133725 h 4914900"/>
                    <a:gd name="connsiteX14" fmla="*/ 1181100 w 2640867"/>
                    <a:gd name="connsiteY14" fmla="*/ 3533775 h 4914900"/>
                    <a:gd name="connsiteX15" fmla="*/ 1333500 w 2640867"/>
                    <a:gd name="connsiteY15" fmla="*/ 3086100 h 4914900"/>
                    <a:gd name="connsiteX16" fmla="*/ 0 w 2640867"/>
                    <a:gd name="connsiteY16" fmla="*/ 1447800 h 4914900"/>
                    <a:gd name="connsiteX17" fmla="*/ 1038225 w 2640867"/>
                    <a:gd name="connsiteY17" fmla="*/ 561975 h 4914900"/>
                    <a:gd name="connsiteX18" fmla="*/ 1028700 w 2640867"/>
                    <a:gd name="connsiteY18" fmla="*/ 0 h 4914900"/>
                    <a:gd name="connsiteX0" fmla="*/ 1028700 w 2646293"/>
                    <a:gd name="connsiteY0" fmla="*/ 0 h 4914900"/>
                    <a:gd name="connsiteX1" fmla="*/ 1676400 w 2646293"/>
                    <a:gd name="connsiteY1" fmla="*/ 0 h 4914900"/>
                    <a:gd name="connsiteX2" fmla="*/ 1676400 w 2646293"/>
                    <a:gd name="connsiteY2" fmla="*/ 523875 h 4914900"/>
                    <a:gd name="connsiteX3" fmla="*/ 2466975 w 2646293"/>
                    <a:gd name="connsiteY3" fmla="*/ 647700 h 4914900"/>
                    <a:gd name="connsiteX4" fmla="*/ 2466975 w 2646293"/>
                    <a:gd name="connsiteY4" fmla="*/ 1628775 h 4914900"/>
                    <a:gd name="connsiteX5" fmla="*/ 1276350 w 2646293"/>
                    <a:gd name="connsiteY5" fmla="*/ 1400175 h 4914900"/>
                    <a:gd name="connsiteX6" fmla="*/ 1238250 w 2646293"/>
                    <a:gd name="connsiteY6" fmla="*/ 1800225 h 4914900"/>
                    <a:gd name="connsiteX7" fmla="*/ 2638425 w 2646293"/>
                    <a:gd name="connsiteY7" fmla="*/ 3276600 h 4914900"/>
                    <a:gd name="connsiteX8" fmla="*/ 1685925 w 2646293"/>
                    <a:gd name="connsiteY8" fmla="*/ 4305300 h 4914900"/>
                    <a:gd name="connsiteX9" fmla="*/ 1685925 w 2646293"/>
                    <a:gd name="connsiteY9" fmla="*/ 4914900 h 4914900"/>
                    <a:gd name="connsiteX10" fmla="*/ 1038225 w 2646293"/>
                    <a:gd name="connsiteY10" fmla="*/ 4914900 h 4914900"/>
                    <a:gd name="connsiteX11" fmla="*/ 1038225 w 2646293"/>
                    <a:gd name="connsiteY11" fmla="*/ 4381500 h 4914900"/>
                    <a:gd name="connsiteX12" fmla="*/ 19050 w 2646293"/>
                    <a:gd name="connsiteY12" fmla="*/ 4152900 h 4914900"/>
                    <a:gd name="connsiteX13" fmla="*/ 19050 w 2646293"/>
                    <a:gd name="connsiteY13" fmla="*/ 3133725 h 4914900"/>
                    <a:gd name="connsiteX14" fmla="*/ 1181100 w 2646293"/>
                    <a:gd name="connsiteY14" fmla="*/ 3533775 h 4914900"/>
                    <a:gd name="connsiteX15" fmla="*/ 1333500 w 2646293"/>
                    <a:gd name="connsiteY15" fmla="*/ 3086100 h 4914900"/>
                    <a:gd name="connsiteX16" fmla="*/ 0 w 2646293"/>
                    <a:gd name="connsiteY16" fmla="*/ 1447800 h 4914900"/>
                    <a:gd name="connsiteX17" fmla="*/ 1038225 w 2646293"/>
                    <a:gd name="connsiteY17" fmla="*/ 561975 h 4914900"/>
                    <a:gd name="connsiteX18" fmla="*/ 1028700 w 2646293"/>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64796 w 2682440"/>
                    <a:gd name="connsiteY0" fmla="*/ 0 h 4914900"/>
                    <a:gd name="connsiteX1" fmla="*/ 1712496 w 2682440"/>
                    <a:gd name="connsiteY1" fmla="*/ 0 h 4914900"/>
                    <a:gd name="connsiteX2" fmla="*/ 1712496 w 2682440"/>
                    <a:gd name="connsiteY2" fmla="*/ 523875 h 4914900"/>
                    <a:gd name="connsiteX3" fmla="*/ 2503071 w 2682440"/>
                    <a:gd name="connsiteY3" fmla="*/ 647700 h 4914900"/>
                    <a:gd name="connsiteX4" fmla="*/ 2503071 w 2682440"/>
                    <a:gd name="connsiteY4" fmla="*/ 1628775 h 4914900"/>
                    <a:gd name="connsiteX5" fmla="*/ 1312446 w 2682440"/>
                    <a:gd name="connsiteY5" fmla="*/ 1400175 h 4914900"/>
                    <a:gd name="connsiteX6" fmla="*/ 1274346 w 2682440"/>
                    <a:gd name="connsiteY6" fmla="*/ 1800225 h 4914900"/>
                    <a:gd name="connsiteX7" fmla="*/ 2674521 w 2682440"/>
                    <a:gd name="connsiteY7" fmla="*/ 3276600 h 4914900"/>
                    <a:gd name="connsiteX8" fmla="*/ 1722021 w 2682440"/>
                    <a:gd name="connsiteY8" fmla="*/ 4305300 h 4914900"/>
                    <a:gd name="connsiteX9" fmla="*/ 1722021 w 2682440"/>
                    <a:gd name="connsiteY9" fmla="*/ 4914900 h 4914900"/>
                    <a:gd name="connsiteX10" fmla="*/ 1074321 w 2682440"/>
                    <a:gd name="connsiteY10" fmla="*/ 4914900 h 4914900"/>
                    <a:gd name="connsiteX11" fmla="*/ 1074321 w 2682440"/>
                    <a:gd name="connsiteY11" fmla="*/ 4381500 h 4914900"/>
                    <a:gd name="connsiteX12" fmla="*/ 55146 w 2682440"/>
                    <a:gd name="connsiteY12" fmla="*/ 4152900 h 4914900"/>
                    <a:gd name="connsiteX13" fmla="*/ 55146 w 2682440"/>
                    <a:gd name="connsiteY13" fmla="*/ 3133725 h 4914900"/>
                    <a:gd name="connsiteX14" fmla="*/ 1217196 w 2682440"/>
                    <a:gd name="connsiteY14" fmla="*/ 3533775 h 4914900"/>
                    <a:gd name="connsiteX15" fmla="*/ 1369596 w 2682440"/>
                    <a:gd name="connsiteY15" fmla="*/ 3086100 h 4914900"/>
                    <a:gd name="connsiteX16" fmla="*/ 36096 w 2682440"/>
                    <a:gd name="connsiteY16" fmla="*/ 1447800 h 4914900"/>
                    <a:gd name="connsiteX17" fmla="*/ 1074321 w 2682440"/>
                    <a:gd name="connsiteY17" fmla="*/ 561975 h 4914900"/>
                    <a:gd name="connsiteX18" fmla="*/ 1064796 w 2682440"/>
                    <a:gd name="connsiteY18" fmla="*/ 0 h 4914900"/>
                    <a:gd name="connsiteX0" fmla="*/ 1065400 w 2683044"/>
                    <a:gd name="connsiteY0" fmla="*/ 0 h 4914900"/>
                    <a:gd name="connsiteX1" fmla="*/ 1713100 w 2683044"/>
                    <a:gd name="connsiteY1" fmla="*/ 0 h 4914900"/>
                    <a:gd name="connsiteX2" fmla="*/ 1713100 w 2683044"/>
                    <a:gd name="connsiteY2" fmla="*/ 523875 h 4914900"/>
                    <a:gd name="connsiteX3" fmla="*/ 2503675 w 2683044"/>
                    <a:gd name="connsiteY3" fmla="*/ 647700 h 4914900"/>
                    <a:gd name="connsiteX4" fmla="*/ 2503675 w 2683044"/>
                    <a:gd name="connsiteY4" fmla="*/ 1628775 h 4914900"/>
                    <a:gd name="connsiteX5" fmla="*/ 1313050 w 2683044"/>
                    <a:gd name="connsiteY5" fmla="*/ 1400175 h 4914900"/>
                    <a:gd name="connsiteX6" fmla="*/ 1274950 w 2683044"/>
                    <a:gd name="connsiteY6" fmla="*/ 1800225 h 4914900"/>
                    <a:gd name="connsiteX7" fmla="*/ 2675125 w 2683044"/>
                    <a:gd name="connsiteY7" fmla="*/ 3276600 h 4914900"/>
                    <a:gd name="connsiteX8" fmla="*/ 1722625 w 2683044"/>
                    <a:gd name="connsiteY8" fmla="*/ 4305300 h 4914900"/>
                    <a:gd name="connsiteX9" fmla="*/ 1722625 w 2683044"/>
                    <a:gd name="connsiteY9" fmla="*/ 4914900 h 4914900"/>
                    <a:gd name="connsiteX10" fmla="*/ 1074925 w 2683044"/>
                    <a:gd name="connsiteY10" fmla="*/ 4914900 h 4914900"/>
                    <a:gd name="connsiteX11" fmla="*/ 1074925 w 2683044"/>
                    <a:gd name="connsiteY11" fmla="*/ 4381500 h 4914900"/>
                    <a:gd name="connsiteX12" fmla="*/ 55750 w 2683044"/>
                    <a:gd name="connsiteY12" fmla="*/ 4152900 h 4914900"/>
                    <a:gd name="connsiteX13" fmla="*/ 55750 w 2683044"/>
                    <a:gd name="connsiteY13" fmla="*/ 3133725 h 4914900"/>
                    <a:gd name="connsiteX14" fmla="*/ 1217800 w 2683044"/>
                    <a:gd name="connsiteY14" fmla="*/ 3533775 h 4914900"/>
                    <a:gd name="connsiteX15" fmla="*/ 1370200 w 2683044"/>
                    <a:gd name="connsiteY15" fmla="*/ 3086100 h 4914900"/>
                    <a:gd name="connsiteX16" fmla="*/ 36700 w 2683044"/>
                    <a:gd name="connsiteY16" fmla="*/ 1447800 h 4914900"/>
                    <a:gd name="connsiteX17" fmla="*/ 1074925 w 2683044"/>
                    <a:gd name="connsiteY17" fmla="*/ 561975 h 4914900"/>
                    <a:gd name="connsiteX18" fmla="*/ 1065400 w 2683044"/>
                    <a:gd name="connsiteY18" fmla="*/ 0 h 4914900"/>
                    <a:gd name="connsiteX0" fmla="*/ 1061280 w 2678924"/>
                    <a:gd name="connsiteY0" fmla="*/ 0 h 4914900"/>
                    <a:gd name="connsiteX1" fmla="*/ 1708980 w 2678924"/>
                    <a:gd name="connsiteY1" fmla="*/ 0 h 4914900"/>
                    <a:gd name="connsiteX2" fmla="*/ 1708980 w 2678924"/>
                    <a:gd name="connsiteY2" fmla="*/ 523875 h 4914900"/>
                    <a:gd name="connsiteX3" fmla="*/ 2499555 w 2678924"/>
                    <a:gd name="connsiteY3" fmla="*/ 647700 h 4914900"/>
                    <a:gd name="connsiteX4" fmla="*/ 2499555 w 2678924"/>
                    <a:gd name="connsiteY4" fmla="*/ 1628775 h 4914900"/>
                    <a:gd name="connsiteX5" fmla="*/ 1308930 w 2678924"/>
                    <a:gd name="connsiteY5" fmla="*/ 1400175 h 4914900"/>
                    <a:gd name="connsiteX6" fmla="*/ 1270830 w 2678924"/>
                    <a:gd name="connsiteY6" fmla="*/ 1800225 h 4914900"/>
                    <a:gd name="connsiteX7" fmla="*/ 2671005 w 2678924"/>
                    <a:gd name="connsiteY7" fmla="*/ 3276600 h 4914900"/>
                    <a:gd name="connsiteX8" fmla="*/ 1718505 w 2678924"/>
                    <a:gd name="connsiteY8" fmla="*/ 4305300 h 4914900"/>
                    <a:gd name="connsiteX9" fmla="*/ 1718505 w 2678924"/>
                    <a:gd name="connsiteY9" fmla="*/ 4914900 h 4914900"/>
                    <a:gd name="connsiteX10" fmla="*/ 1070805 w 2678924"/>
                    <a:gd name="connsiteY10" fmla="*/ 4914900 h 4914900"/>
                    <a:gd name="connsiteX11" fmla="*/ 1070805 w 2678924"/>
                    <a:gd name="connsiteY11" fmla="*/ 4381500 h 4914900"/>
                    <a:gd name="connsiteX12" fmla="*/ 51630 w 2678924"/>
                    <a:gd name="connsiteY12" fmla="*/ 4152900 h 4914900"/>
                    <a:gd name="connsiteX13" fmla="*/ 51630 w 2678924"/>
                    <a:gd name="connsiteY13" fmla="*/ 3133725 h 4914900"/>
                    <a:gd name="connsiteX14" fmla="*/ 1213680 w 2678924"/>
                    <a:gd name="connsiteY14" fmla="*/ 3533775 h 4914900"/>
                    <a:gd name="connsiteX15" fmla="*/ 1366080 w 2678924"/>
                    <a:gd name="connsiteY15" fmla="*/ 3086100 h 4914900"/>
                    <a:gd name="connsiteX16" fmla="*/ 32580 w 2678924"/>
                    <a:gd name="connsiteY16" fmla="*/ 1447800 h 4914900"/>
                    <a:gd name="connsiteX17" fmla="*/ 1070805 w 2678924"/>
                    <a:gd name="connsiteY17" fmla="*/ 561975 h 4914900"/>
                    <a:gd name="connsiteX18" fmla="*/ 1061280 w 2678924"/>
                    <a:gd name="connsiteY18" fmla="*/ 0 h 4914900"/>
                    <a:gd name="connsiteX0" fmla="*/ 1061749 w 2679393"/>
                    <a:gd name="connsiteY0" fmla="*/ 0 h 4914900"/>
                    <a:gd name="connsiteX1" fmla="*/ 1709449 w 2679393"/>
                    <a:gd name="connsiteY1" fmla="*/ 0 h 4914900"/>
                    <a:gd name="connsiteX2" fmla="*/ 1709449 w 2679393"/>
                    <a:gd name="connsiteY2" fmla="*/ 523875 h 4914900"/>
                    <a:gd name="connsiteX3" fmla="*/ 2500024 w 2679393"/>
                    <a:gd name="connsiteY3" fmla="*/ 647700 h 4914900"/>
                    <a:gd name="connsiteX4" fmla="*/ 2500024 w 2679393"/>
                    <a:gd name="connsiteY4" fmla="*/ 1628775 h 4914900"/>
                    <a:gd name="connsiteX5" fmla="*/ 1309399 w 2679393"/>
                    <a:gd name="connsiteY5" fmla="*/ 1400175 h 4914900"/>
                    <a:gd name="connsiteX6" fmla="*/ 1271299 w 2679393"/>
                    <a:gd name="connsiteY6" fmla="*/ 1800225 h 4914900"/>
                    <a:gd name="connsiteX7" fmla="*/ 2671474 w 2679393"/>
                    <a:gd name="connsiteY7" fmla="*/ 3276600 h 4914900"/>
                    <a:gd name="connsiteX8" fmla="*/ 1718974 w 2679393"/>
                    <a:gd name="connsiteY8" fmla="*/ 4305300 h 4914900"/>
                    <a:gd name="connsiteX9" fmla="*/ 1718974 w 2679393"/>
                    <a:gd name="connsiteY9" fmla="*/ 4914900 h 4914900"/>
                    <a:gd name="connsiteX10" fmla="*/ 1071274 w 2679393"/>
                    <a:gd name="connsiteY10" fmla="*/ 4914900 h 4914900"/>
                    <a:gd name="connsiteX11" fmla="*/ 1071274 w 2679393"/>
                    <a:gd name="connsiteY11" fmla="*/ 4381500 h 4914900"/>
                    <a:gd name="connsiteX12" fmla="*/ 52099 w 2679393"/>
                    <a:gd name="connsiteY12" fmla="*/ 4152900 h 4914900"/>
                    <a:gd name="connsiteX13" fmla="*/ 52099 w 2679393"/>
                    <a:gd name="connsiteY13" fmla="*/ 3133725 h 4914900"/>
                    <a:gd name="connsiteX14" fmla="*/ 1214149 w 2679393"/>
                    <a:gd name="connsiteY14" fmla="*/ 3533775 h 4914900"/>
                    <a:gd name="connsiteX15" fmla="*/ 1366549 w 2679393"/>
                    <a:gd name="connsiteY15" fmla="*/ 3086100 h 4914900"/>
                    <a:gd name="connsiteX16" fmla="*/ 33049 w 2679393"/>
                    <a:gd name="connsiteY16" fmla="*/ 1447800 h 4914900"/>
                    <a:gd name="connsiteX17" fmla="*/ 1071274 w 2679393"/>
                    <a:gd name="connsiteY17" fmla="*/ 561975 h 4914900"/>
                    <a:gd name="connsiteX18" fmla="*/ 1061749 w 2679393"/>
                    <a:gd name="connsiteY18" fmla="*/ 0 h 4914900"/>
                    <a:gd name="connsiteX0" fmla="*/ 1061749 w 2679393"/>
                    <a:gd name="connsiteY0" fmla="*/ 0 h 4914900"/>
                    <a:gd name="connsiteX1" fmla="*/ 1709449 w 2679393"/>
                    <a:gd name="connsiteY1" fmla="*/ 0 h 4914900"/>
                    <a:gd name="connsiteX2" fmla="*/ 1709449 w 2679393"/>
                    <a:gd name="connsiteY2" fmla="*/ 523875 h 4914900"/>
                    <a:gd name="connsiteX3" fmla="*/ 2500024 w 2679393"/>
                    <a:gd name="connsiteY3" fmla="*/ 647700 h 4914900"/>
                    <a:gd name="connsiteX4" fmla="*/ 2500024 w 2679393"/>
                    <a:gd name="connsiteY4" fmla="*/ 1628775 h 4914900"/>
                    <a:gd name="connsiteX5" fmla="*/ 1309399 w 2679393"/>
                    <a:gd name="connsiteY5" fmla="*/ 1400175 h 4914900"/>
                    <a:gd name="connsiteX6" fmla="*/ 1271299 w 2679393"/>
                    <a:gd name="connsiteY6" fmla="*/ 1800225 h 4914900"/>
                    <a:gd name="connsiteX7" fmla="*/ 2671474 w 2679393"/>
                    <a:gd name="connsiteY7" fmla="*/ 3276600 h 4914900"/>
                    <a:gd name="connsiteX8" fmla="*/ 1718974 w 2679393"/>
                    <a:gd name="connsiteY8" fmla="*/ 4305300 h 4914900"/>
                    <a:gd name="connsiteX9" fmla="*/ 1718974 w 2679393"/>
                    <a:gd name="connsiteY9" fmla="*/ 4914900 h 4914900"/>
                    <a:gd name="connsiteX10" fmla="*/ 1071274 w 2679393"/>
                    <a:gd name="connsiteY10" fmla="*/ 4914900 h 4914900"/>
                    <a:gd name="connsiteX11" fmla="*/ 1071274 w 2679393"/>
                    <a:gd name="connsiteY11" fmla="*/ 4381500 h 4914900"/>
                    <a:gd name="connsiteX12" fmla="*/ 52099 w 2679393"/>
                    <a:gd name="connsiteY12" fmla="*/ 4152900 h 4914900"/>
                    <a:gd name="connsiteX13" fmla="*/ 52099 w 2679393"/>
                    <a:gd name="connsiteY13" fmla="*/ 3133725 h 4914900"/>
                    <a:gd name="connsiteX14" fmla="*/ 1214149 w 2679393"/>
                    <a:gd name="connsiteY14" fmla="*/ 3533775 h 4914900"/>
                    <a:gd name="connsiteX15" fmla="*/ 1366549 w 2679393"/>
                    <a:gd name="connsiteY15" fmla="*/ 3086100 h 4914900"/>
                    <a:gd name="connsiteX16" fmla="*/ 33049 w 2679393"/>
                    <a:gd name="connsiteY16" fmla="*/ 1447800 h 4914900"/>
                    <a:gd name="connsiteX17" fmla="*/ 1071274 w 2679393"/>
                    <a:gd name="connsiteY17" fmla="*/ 561975 h 4914900"/>
                    <a:gd name="connsiteX18" fmla="*/ 1061749 w 2679393"/>
                    <a:gd name="connsiteY18" fmla="*/ 0 h 4914900"/>
                    <a:gd name="connsiteX0" fmla="*/ 1058739 w 2676383"/>
                    <a:gd name="connsiteY0" fmla="*/ 0 h 4914900"/>
                    <a:gd name="connsiteX1" fmla="*/ 1706439 w 2676383"/>
                    <a:gd name="connsiteY1" fmla="*/ 0 h 4914900"/>
                    <a:gd name="connsiteX2" fmla="*/ 1706439 w 2676383"/>
                    <a:gd name="connsiteY2" fmla="*/ 523875 h 4914900"/>
                    <a:gd name="connsiteX3" fmla="*/ 2497014 w 2676383"/>
                    <a:gd name="connsiteY3" fmla="*/ 647700 h 4914900"/>
                    <a:gd name="connsiteX4" fmla="*/ 2497014 w 2676383"/>
                    <a:gd name="connsiteY4" fmla="*/ 1628775 h 4914900"/>
                    <a:gd name="connsiteX5" fmla="*/ 1306389 w 2676383"/>
                    <a:gd name="connsiteY5" fmla="*/ 1400175 h 4914900"/>
                    <a:gd name="connsiteX6" fmla="*/ 1268289 w 2676383"/>
                    <a:gd name="connsiteY6" fmla="*/ 1800225 h 4914900"/>
                    <a:gd name="connsiteX7" fmla="*/ 2668464 w 2676383"/>
                    <a:gd name="connsiteY7" fmla="*/ 3276600 h 4914900"/>
                    <a:gd name="connsiteX8" fmla="*/ 1715964 w 2676383"/>
                    <a:gd name="connsiteY8" fmla="*/ 4305300 h 4914900"/>
                    <a:gd name="connsiteX9" fmla="*/ 1715964 w 2676383"/>
                    <a:gd name="connsiteY9" fmla="*/ 4914900 h 4914900"/>
                    <a:gd name="connsiteX10" fmla="*/ 1068264 w 2676383"/>
                    <a:gd name="connsiteY10" fmla="*/ 4914900 h 4914900"/>
                    <a:gd name="connsiteX11" fmla="*/ 1068264 w 2676383"/>
                    <a:gd name="connsiteY11" fmla="*/ 4381500 h 4914900"/>
                    <a:gd name="connsiteX12" fmla="*/ 49089 w 2676383"/>
                    <a:gd name="connsiteY12" fmla="*/ 4152900 h 4914900"/>
                    <a:gd name="connsiteX13" fmla="*/ 49089 w 2676383"/>
                    <a:gd name="connsiteY13" fmla="*/ 3133725 h 4914900"/>
                    <a:gd name="connsiteX14" fmla="*/ 1211139 w 2676383"/>
                    <a:gd name="connsiteY14" fmla="*/ 3533775 h 4914900"/>
                    <a:gd name="connsiteX15" fmla="*/ 1363539 w 2676383"/>
                    <a:gd name="connsiteY15" fmla="*/ 3086100 h 4914900"/>
                    <a:gd name="connsiteX16" fmla="*/ 30039 w 2676383"/>
                    <a:gd name="connsiteY16" fmla="*/ 1447800 h 4914900"/>
                    <a:gd name="connsiteX17" fmla="*/ 1068264 w 2676383"/>
                    <a:gd name="connsiteY17" fmla="*/ 561975 h 4914900"/>
                    <a:gd name="connsiteX18" fmla="*/ 1058739 w 2676383"/>
                    <a:gd name="connsiteY18" fmla="*/ 0 h 4914900"/>
                    <a:gd name="connsiteX0" fmla="*/ 1058739 w 2676383"/>
                    <a:gd name="connsiteY0" fmla="*/ 0 h 4914900"/>
                    <a:gd name="connsiteX1" fmla="*/ 1706439 w 2676383"/>
                    <a:gd name="connsiteY1" fmla="*/ 0 h 4914900"/>
                    <a:gd name="connsiteX2" fmla="*/ 1706439 w 2676383"/>
                    <a:gd name="connsiteY2" fmla="*/ 523875 h 4914900"/>
                    <a:gd name="connsiteX3" fmla="*/ 2497014 w 2676383"/>
                    <a:gd name="connsiteY3" fmla="*/ 647700 h 4914900"/>
                    <a:gd name="connsiteX4" fmla="*/ 2497014 w 2676383"/>
                    <a:gd name="connsiteY4" fmla="*/ 1628775 h 4914900"/>
                    <a:gd name="connsiteX5" fmla="*/ 1306389 w 2676383"/>
                    <a:gd name="connsiteY5" fmla="*/ 1400175 h 4914900"/>
                    <a:gd name="connsiteX6" fmla="*/ 1268289 w 2676383"/>
                    <a:gd name="connsiteY6" fmla="*/ 1800225 h 4914900"/>
                    <a:gd name="connsiteX7" fmla="*/ 2668464 w 2676383"/>
                    <a:gd name="connsiteY7" fmla="*/ 3276600 h 4914900"/>
                    <a:gd name="connsiteX8" fmla="*/ 1715964 w 2676383"/>
                    <a:gd name="connsiteY8" fmla="*/ 4305300 h 4914900"/>
                    <a:gd name="connsiteX9" fmla="*/ 1715964 w 2676383"/>
                    <a:gd name="connsiteY9" fmla="*/ 4914900 h 4914900"/>
                    <a:gd name="connsiteX10" fmla="*/ 1068264 w 2676383"/>
                    <a:gd name="connsiteY10" fmla="*/ 4914900 h 4914900"/>
                    <a:gd name="connsiteX11" fmla="*/ 1068264 w 2676383"/>
                    <a:gd name="connsiteY11" fmla="*/ 4381500 h 4914900"/>
                    <a:gd name="connsiteX12" fmla="*/ 49089 w 2676383"/>
                    <a:gd name="connsiteY12" fmla="*/ 4152900 h 4914900"/>
                    <a:gd name="connsiteX13" fmla="*/ 49089 w 2676383"/>
                    <a:gd name="connsiteY13" fmla="*/ 3133725 h 4914900"/>
                    <a:gd name="connsiteX14" fmla="*/ 1211139 w 2676383"/>
                    <a:gd name="connsiteY14" fmla="*/ 3533775 h 4914900"/>
                    <a:gd name="connsiteX15" fmla="*/ 1363539 w 2676383"/>
                    <a:gd name="connsiteY15" fmla="*/ 3086100 h 4914900"/>
                    <a:gd name="connsiteX16" fmla="*/ 30039 w 2676383"/>
                    <a:gd name="connsiteY16" fmla="*/ 1447800 h 4914900"/>
                    <a:gd name="connsiteX17" fmla="*/ 1068264 w 2676383"/>
                    <a:gd name="connsiteY17" fmla="*/ 561975 h 4914900"/>
                    <a:gd name="connsiteX18" fmla="*/ 1058739 w 2676383"/>
                    <a:gd name="connsiteY18" fmla="*/ 0 h 4914900"/>
                    <a:gd name="connsiteX0" fmla="*/ 1058739 w 2676383"/>
                    <a:gd name="connsiteY0" fmla="*/ 0 h 4914900"/>
                    <a:gd name="connsiteX1" fmla="*/ 1706439 w 2676383"/>
                    <a:gd name="connsiteY1" fmla="*/ 0 h 4914900"/>
                    <a:gd name="connsiteX2" fmla="*/ 1706439 w 2676383"/>
                    <a:gd name="connsiteY2" fmla="*/ 523875 h 4914900"/>
                    <a:gd name="connsiteX3" fmla="*/ 2497014 w 2676383"/>
                    <a:gd name="connsiteY3" fmla="*/ 647700 h 4914900"/>
                    <a:gd name="connsiteX4" fmla="*/ 2497014 w 2676383"/>
                    <a:gd name="connsiteY4" fmla="*/ 1628775 h 4914900"/>
                    <a:gd name="connsiteX5" fmla="*/ 1306389 w 2676383"/>
                    <a:gd name="connsiteY5" fmla="*/ 1400175 h 4914900"/>
                    <a:gd name="connsiteX6" fmla="*/ 1268289 w 2676383"/>
                    <a:gd name="connsiteY6" fmla="*/ 1800225 h 4914900"/>
                    <a:gd name="connsiteX7" fmla="*/ 2668464 w 2676383"/>
                    <a:gd name="connsiteY7" fmla="*/ 3276600 h 4914900"/>
                    <a:gd name="connsiteX8" fmla="*/ 1715964 w 2676383"/>
                    <a:gd name="connsiteY8" fmla="*/ 4305300 h 4914900"/>
                    <a:gd name="connsiteX9" fmla="*/ 1715964 w 2676383"/>
                    <a:gd name="connsiteY9" fmla="*/ 4914900 h 4914900"/>
                    <a:gd name="connsiteX10" fmla="*/ 1068264 w 2676383"/>
                    <a:gd name="connsiteY10" fmla="*/ 4914900 h 4914900"/>
                    <a:gd name="connsiteX11" fmla="*/ 1068264 w 2676383"/>
                    <a:gd name="connsiteY11" fmla="*/ 4381500 h 4914900"/>
                    <a:gd name="connsiteX12" fmla="*/ 49089 w 2676383"/>
                    <a:gd name="connsiteY12" fmla="*/ 4152900 h 4914900"/>
                    <a:gd name="connsiteX13" fmla="*/ 49089 w 2676383"/>
                    <a:gd name="connsiteY13" fmla="*/ 3133725 h 4914900"/>
                    <a:gd name="connsiteX14" fmla="*/ 1211139 w 2676383"/>
                    <a:gd name="connsiteY14" fmla="*/ 3533775 h 4914900"/>
                    <a:gd name="connsiteX15" fmla="*/ 1363539 w 2676383"/>
                    <a:gd name="connsiteY15" fmla="*/ 3086100 h 4914900"/>
                    <a:gd name="connsiteX16" fmla="*/ 30039 w 2676383"/>
                    <a:gd name="connsiteY16" fmla="*/ 1447800 h 4914900"/>
                    <a:gd name="connsiteX17" fmla="*/ 1068264 w 2676383"/>
                    <a:gd name="connsiteY17" fmla="*/ 561975 h 4914900"/>
                    <a:gd name="connsiteX18" fmla="*/ 1058739 w 2676383"/>
                    <a:gd name="connsiteY18" fmla="*/ 0 h 491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6383" h="4914900">
                      <a:moveTo>
                        <a:pt x="1058739" y="0"/>
                      </a:moveTo>
                      <a:lnTo>
                        <a:pt x="1706439" y="0"/>
                      </a:lnTo>
                      <a:lnTo>
                        <a:pt x="1706439" y="523875"/>
                      </a:lnTo>
                      <a:cubicBezTo>
                        <a:pt x="2008064" y="531813"/>
                        <a:pt x="2233489" y="573087"/>
                        <a:pt x="2497014" y="647700"/>
                      </a:cubicBezTo>
                      <a:lnTo>
                        <a:pt x="2497014" y="1628775"/>
                      </a:lnTo>
                      <a:cubicBezTo>
                        <a:pt x="2047752" y="1390650"/>
                        <a:pt x="1488951" y="1281112"/>
                        <a:pt x="1306389" y="1400175"/>
                      </a:cubicBezTo>
                      <a:cubicBezTo>
                        <a:pt x="1127001" y="1471613"/>
                        <a:pt x="1142876" y="1714500"/>
                        <a:pt x="1268289" y="1800225"/>
                      </a:cubicBezTo>
                      <a:cubicBezTo>
                        <a:pt x="1425452" y="2020888"/>
                        <a:pt x="2792289" y="2236787"/>
                        <a:pt x="2668464" y="3276600"/>
                      </a:cubicBezTo>
                      <a:cubicBezTo>
                        <a:pt x="2608139" y="4000500"/>
                        <a:pt x="1966789" y="4233862"/>
                        <a:pt x="1715964" y="4305300"/>
                      </a:cubicBezTo>
                      <a:lnTo>
                        <a:pt x="1715964" y="4914900"/>
                      </a:lnTo>
                      <a:lnTo>
                        <a:pt x="1068264" y="4914900"/>
                      </a:lnTo>
                      <a:lnTo>
                        <a:pt x="1068264" y="4381500"/>
                      </a:lnTo>
                      <a:cubicBezTo>
                        <a:pt x="685676" y="4371975"/>
                        <a:pt x="222127" y="4267200"/>
                        <a:pt x="49089" y="4152900"/>
                      </a:cubicBezTo>
                      <a:lnTo>
                        <a:pt x="49089" y="3133725"/>
                      </a:lnTo>
                      <a:cubicBezTo>
                        <a:pt x="403102" y="3438525"/>
                        <a:pt x="923802" y="3562350"/>
                        <a:pt x="1211139" y="3533775"/>
                      </a:cubicBezTo>
                      <a:cubicBezTo>
                        <a:pt x="1490539" y="3503613"/>
                        <a:pt x="1498476" y="3201988"/>
                        <a:pt x="1363539" y="3086100"/>
                      </a:cubicBezTo>
                      <a:cubicBezTo>
                        <a:pt x="1176215" y="2820987"/>
                        <a:pt x="-220786" y="2727324"/>
                        <a:pt x="30039" y="1447800"/>
                      </a:cubicBezTo>
                      <a:cubicBezTo>
                        <a:pt x="142751" y="795338"/>
                        <a:pt x="798389" y="585787"/>
                        <a:pt x="1068264" y="561975"/>
                      </a:cubicBezTo>
                      <a:lnTo>
                        <a:pt x="1058739" y="0"/>
                      </a:lnTo>
                      <a:close/>
                    </a:path>
                  </a:pathLst>
                </a:custGeom>
                <a:solidFill>
                  <a:schemeClr val="accent1"/>
                </a:solidFill>
                <a:ln w="952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48" tIns="46624" rIns="46624" bIns="93248" numCol="1" spcCol="0" rtlCol="0" fromWordArt="0" anchor="b"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197" fontAlgn="base">
                    <a:spcBef>
                      <a:spcPct val="0"/>
                    </a:spcBef>
                    <a:spcAft>
                      <a:spcPct val="0"/>
                    </a:spcAft>
                  </a:pPr>
                  <a:endParaRPr lang="en-US" sz="1836" spc="-51">
                    <a:gradFill>
                      <a:gsLst>
                        <a:gs pos="0">
                          <a:srgbClr val="FFFFFF"/>
                        </a:gs>
                        <a:gs pos="100000">
                          <a:srgbClr val="FFFFFF"/>
                        </a:gs>
                      </a:gsLst>
                      <a:lin ang="5400000" scaled="0"/>
                    </a:gradFill>
                    <a:ea typeface="Segoe UI" pitchFamily="34" charset="0"/>
                    <a:cs typeface="Segoe UI" pitchFamily="34" charset="0"/>
                  </a:endParaRPr>
                </a:p>
              </p:txBody>
            </p:sp>
            <p:sp>
              <p:nvSpPr>
                <p:cNvPr id="86" name="Freeform 85"/>
                <p:cNvSpPr/>
                <p:nvPr/>
              </p:nvSpPr>
              <p:spPr bwMode="auto">
                <a:xfrm>
                  <a:off x="6442804" y="1462605"/>
                  <a:ext cx="310224" cy="569694"/>
                </a:xfrm>
                <a:custGeom>
                  <a:avLst/>
                  <a:gdLst>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41426"/>
                    <a:gd name="connsiteY0" fmla="*/ 0 h 4914900"/>
                    <a:gd name="connsiteX1" fmla="*/ 1676400 w 2641426"/>
                    <a:gd name="connsiteY1" fmla="*/ 0 h 4914900"/>
                    <a:gd name="connsiteX2" fmla="*/ 1676400 w 2641426"/>
                    <a:gd name="connsiteY2" fmla="*/ 523875 h 4914900"/>
                    <a:gd name="connsiteX3" fmla="*/ 2466975 w 2641426"/>
                    <a:gd name="connsiteY3" fmla="*/ 647700 h 4914900"/>
                    <a:gd name="connsiteX4" fmla="*/ 2466975 w 2641426"/>
                    <a:gd name="connsiteY4" fmla="*/ 1628775 h 4914900"/>
                    <a:gd name="connsiteX5" fmla="*/ 1276350 w 2641426"/>
                    <a:gd name="connsiteY5" fmla="*/ 1400175 h 4914900"/>
                    <a:gd name="connsiteX6" fmla="*/ 1238250 w 2641426"/>
                    <a:gd name="connsiteY6" fmla="*/ 1800225 h 4914900"/>
                    <a:gd name="connsiteX7" fmla="*/ 2638425 w 2641426"/>
                    <a:gd name="connsiteY7" fmla="*/ 3276600 h 4914900"/>
                    <a:gd name="connsiteX8" fmla="*/ 1685925 w 2641426"/>
                    <a:gd name="connsiteY8" fmla="*/ 4305300 h 4914900"/>
                    <a:gd name="connsiteX9" fmla="*/ 1685925 w 2641426"/>
                    <a:gd name="connsiteY9" fmla="*/ 4914900 h 4914900"/>
                    <a:gd name="connsiteX10" fmla="*/ 1038225 w 2641426"/>
                    <a:gd name="connsiteY10" fmla="*/ 4914900 h 4914900"/>
                    <a:gd name="connsiteX11" fmla="*/ 1038225 w 2641426"/>
                    <a:gd name="connsiteY11" fmla="*/ 4381500 h 4914900"/>
                    <a:gd name="connsiteX12" fmla="*/ 19050 w 2641426"/>
                    <a:gd name="connsiteY12" fmla="*/ 4152900 h 4914900"/>
                    <a:gd name="connsiteX13" fmla="*/ 19050 w 2641426"/>
                    <a:gd name="connsiteY13" fmla="*/ 3133725 h 4914900"/>
                    <a:gd name="connsiteX14" fmla="*/ 1181100 w 2641426"/>
                    <a:gd name="connsiteY14" fmla="*/ 3533775 h 4914900"/>
                    <a:gd name="connsiteX15" fmla="*/ 1333500 w 2641426"/>
                    <a:gd name="connsiteY15" fmla="*/ 3086100 h 4914900"/>
                    <a:gd name="connsiteX16" fmla="*/ 0 w 2641426"/>
                    <a:gd name="connsiteY16" fmla="*/ 1447800 h 4914900"/>
                    <a:gd name="connsiteX17" fmla="*/ 1038225 w 2641426"/>
                    <a:gd name="connsiteY17" fmla="*/ 561975 h 4914900"/>
                    <a:gd name="connsiteX18" fmla="*/ 1028700 w 2641426"/>
                    <a:gd name="connsiteY18" fmla="*/ 0 h 4914900"/>
                    <a:gd name="connsiteX0" fmla="*/ 1028700 w 2640867"/>
                    <a:gd name="connsiteY0" fmla="*/ 0 h 4914900"/>
                    <a:gd name="connsiteX1" fmla="*/ 1676400 w 2640867"/>
                    <a:gd name="connsiteY1" fmla="*/ 0 h 4914900"/>
                    <a:gd name="connsiteX2" fmla="*/ 1676400 w 2640867"/>
                    <a:gd name="connsiteY2" fmla="*/ 523875 h 4914900"/>
                    <a:gd name="connsiteX3" fmla="*/ 2466975 w 2640867"/>
                    <a:gd name="connsiteY3" fmla="*/ 647700 h 4914900"/>
                    <a:gd name="connsiteX4" fmla="*/ 2466975 w 2640867"/>
                    <a:gd name="connsiteY4" fmla="*/ 1628775 h 4914900"/>
                    <a:gd name="connsiteX5" fmla="*/ 1276350 w 2640867"/>
                    <a:gd name="connsiteY5" fmla="*/ 1400175 h 4914900"/>
                    <a:gd name="connsiteX6" fmla="*/ 1238250 w 2640867"/>
                    <a:gd name="connsiteY6" fmla="*/ 1800225 h 4914900"/>
                    <a:gd name="connsiteX7" fmla="*/ 2638425 w 2640867"/>
                    <a:gd name="connsiteY7" fmla="*/ 3276600 h 4914900"/>
                    <a:gd name="connsiteX8" fmla="*/ 1685925 w 2640867"/>
                    <a:gd name="connsiteY8" fmla="*/ 4305300 h 4914900"/>
                    <a:gd name="connsiteX9" fmla="*/ 1685925 w 2640867"/>
                    <a:gd name="connsiteY9" fmla="*/ 4914900 h 4914900"/>
                    <a:gd name="connsiteX10" fmla="*/ 1038225 w 2640867"/>
                    <a:gd name="connsiteY10" fmla="*/ 4914900 h 4914900"/>
                    <a:gd name="connsiteX11" fmla="*/ 1038225 w 2640867"/>
                    <a:gd name="connsiteY11" fmla="*/ 4381500 h 4914900"/>
                    <a:gd name="connsiteX12" fmla="*/ 19050 w 2640867"/>
                    <a:gd name="connsiteY12" fmla="*/ 4152900 h 4914900"/>
                    <a:gd name="connsiteX13" fmla="*/ 19050 w 2640867"/>
                    <a:gd name="connsiteY13" fmla="*/ 3133725 h 4914900"/>
                    <a:gd name="connsiteX14" fmla="*/ 1181100 w 2640867"/>
                    <a:gd name="connsiteY14" fmla="*/ 3533775 h 4914900"/>
                    <a:gd name="connsiteX15" fmla="*/ 1333500 w 2640867"/>
                    <a:gd name="connsiteY15" fmla="*/ 3086100 h 4914900"/>
                    <a:gd name="connsiteX16" fmla="*/ 0 w 2640867"/>
                    <a:gd name="connsiteY16" fmla="*/ 1447800 h 4914900"/>
                    <a:gd name="connsiteX17" fmla="*/ 1038225 w 2640867"/>
                    <a:gd name="connsiteY17" fmla="*/ 561975 h 4914900"/>
                    <a:gd name="connsiteX18" fmla="*/ 1028700 w 2640867"/>
                    <a:gd name="connsiteY18" fmla="*/ 0 h 4914900"/>
                    <a:gd name="connsiteX0" fmla="*/ 1028700 w 2646293"/>
                    <a:gd name="connsiteY0" fmla="*/ 0 h 4914900"/>
                    <a:gd name="connsiteX1" fmla="*/ 1676400 w 2646293"/>
                    <a:gd name="connsiteY1" fmla="*/ 0 h 4914900"/>
                    <a:gd name="connsiteX2" fmla="*/ 1676400 w 2646293"/>
                    <a:gd name="connsiteY2" fmla="*/ 523875 h 4914900"/>
                    <a:gd name="connsiteX3" fmla="*/ 2466975 w 2646293"/>
                    <a:gd name="connsiteY3" fmla="*/ 647700 h 4914900"/>
                    <a:gd name="connsiteX4" fmla="*/ 2466975 w 2646293"/>
                    <a:gd name="connsiteY4" fmla="*/ 1628775 h 4914900"/>
                    <a:gd name="connsiteX5" fmla="*/ 1276350 w 2646293"/>
                    <a:gd name="connsiteY5" fmla="*/ 1400175 h 4914900"/>
                    <a:gd name="connsiteX6" fmla="*/ 1238250 w 2646293"/>
                    <a:gd name="connsiteY6" fmla="*/ 1800225 h 4914900"/>
                    <a:gd name="connsiteX7" fmla="*/ 2638425 w 2646293"/>
                    <a:gd name="connsiteY7" fmla="*/ 3276600 h 4914900"/>
                    <a:gd name="connsiteX8" fmla="*/ 1685925 w 2646293"/>
                    <a:gd name="connsiteY8" fmla="*/ 4305300 h 4914900"/>
                    <a:gd name="connsiteX9" fmla="*/ 1685925 w 2646293"/>
                    <a:gd name="connsiteY9" fmla="*/ 4914900 h 4914900"/>
                    <a:gd name="connsiteX10" fmla="*/ 1038225 w 2646293"/>
                    <a:gd name="connsiteY10" fmla="*/ 4914900 h 4914900"/>
                    <a:gd name="connsiteX11" fmla="*/ 1038225 w 2646293"/>
                    <a:gd name="connsiteY11" fmla="*/ 4381500 h 4914900"/>
                    <a:gd name="connsiteX12" fmla="*/ 19050 w 2646293"/>
                    <a:gd name="connsiteY12" fmla="*/ 4152900 h 4914900"/>
                    <a:gd name="connsiteX13" fmla="*/ 19050 w 2646293"/>
                    <a:gd name="connsiteY13" fmla="*/ 3133725 h 4914900"/>
                    <a:gd name="connsiteX14" fmla="*/ 1181100 w 2646293"/>
                    <a:gd name="connsiteY14" fmla="*/ 3533775 h 4914900"/>
                    <a:gd name="connsiteX15" fmla="*/ 1333500 w 2646293"/>
                    <a:gd name="connsiteY15" fmla="*/ 3086100 h 4914900"/>
                    <a:gd name="connsiteX16" fmla="*/ 0 w 2646293"/>
                    <a:gd name="connsiteY16" fmla="*/ 1447800 h 4914900"/>
                    <a:gd name="connsiteX17" fmla="*/ 1038225 w 2646293"/>
                    <a:gd name="connsiteY17" fmla="*/ 561975 h 4914900"/>
                    <a:gd name="connsiteX18" fmla="*/ 1028700 w 2646293"/>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64796 w 2682440"/>
                    <a:gd name="connsiteY0" fmla="*/ 0 h 4914900"/>
                    <a:gd name="connsiteX1" fmla="*/ 1712496 w 2682440"/>
                    <a:gd name="connsiteY1" fmla="*/ 0 h 4914900"/>
                    <a:gd name="connsiteX2" fmla="*/ 1712496 w 2682440"/>
                    <a:gd name="connsiteY2" fmla="*/ 523875 h 4914900"/>
                    <a:gd name="connsiteX3" fmla="*/ 2503071 w 2682440"/>
                    <a:gd name="connsiteY3" fmla="*/ 647700 h 4914900"/>
                    <a:gd name="connsiteX4" fmla="*/ 2503071 w 2682440"/>
                    <a:gd name="connsiteY4" fmla="*/ 1628775 h 4914900"/>
                    <a:gd name="connsiteX5" fmla="*/ 1312446 w 2682440"/>
                    <a:gd name="connsiteY5" fmla="*/ 1400175 h 4914900"/>
                    <a:gd name="connsiteX6" fmla="*/ 1274346 w 2682440"/>
                    <a:gd name="connsiteY6" fmla="*/ 1800225 h 4914900"/>
                    <a:gd name="connsiteX7" fmla="*/ 2674521 w 2682440"/>
                    <a:gd name="connsiteY7" fmla="*/ 3276600 h 4914900"/>
                    <a:gd name="connsiteX8" fmla="*/ 1722021 w 2682440"/>
                    <a:gd name="connsiteY8" fmla="*/ 4305300 h 4914900"/>
                    <a:gd name="connsiteX9" fmla="*/ 1722021 w 2682440"/>
                    <a:gd name="connsiteY9" fmla="*/ 4914900 h 4914900"/>
                    <a:gd name="connsiteX10" fmla="*/ 1074321 w 2682440"/>
                    <a:gd name="connsiteY10" fmla="*/ 4914900 h 4914900"/>
                    <a:gd name="connsiteX11" fmla="*/ 1074321 w 2682440"/>
                    <a:gd name="connsiteY11" fmla="*/ 4381500 h 4914900"/>
                    <a:gd name="connsiteX12" fmla="*/ 55146 w 2682440"/>
                    <a:gd name="connsiteY12" fmla="*/ 4152900 h 4914900"/>
                    <a:gd name="connsiteX13" fmla="*/ 55146 w 2682440"/>
                    <a:gd name="connsiteY13" fmla="*/ 3133725 h 4914900"/>
                    <a:gd name="connsiteX14" fmla="*/ 1217196 w 2682440"/>
                    <a:gd name="connsiteY14" fmla="*/ 3533775 h 4914900"/>
                    <a:gd name="connsiteX15" fmla="*/ 1369596 w 2682440"/>
                    <a:gd name="connsiteY15" fmla="*/ 3086100 h 4914900"/>
                    <a:gd name="connsiteX16" fmla="*/ 36096 w 2682440"/>
                    <a:gd name="connsiteY16" fmla="*/ 1447800 h 4914900"/>
                    <a:gd name="connsiteX17" fmla="*/ 1074321 w 2682440"/>
                    <a:gd name="connsiteY17" fmla="*/ 561975 h 4914900"/>
                    <a:gd name="connsiteX18" fmla="*/ 1064796 w 2682440"/>
                    <a:gd name="connsiteY18" fmla="*/ 0 h 4914900"/>
                    <a:gd name="connsiteX0" fmla="*/ 1065400 w 2683044"/>
                    <a:gd name="connsiteY0" fmla="*/ 0 h 4914900"/>
                    <a:gd name="connsiteX1" fmla="*/ 1713100 w 2683044"/>
                    <a:gd name="connsiteY1" fmla="*/ 0 h 4914900"/>
                    <a:gd name="connsiteX2" fmla="*/ 1713100 w 2683044"/>
                    <a:gd name="connsiteY2" fmla="*/ 523875 h 4914900"/>
                    <a:gd name="connsiteX3" fmla="*/ 2503675 w 2683044"/>
                    <a:gd name="connsiteY3" fmla="*/ 647700 h 4914900"/>
                    <a:gd name="connsiteX4" fmla="*/ 2503675 w 2683044"/>
                    <a:gd name="connsiteY4" fmla="*/ 1628775 h 4914900"/>
                    <a:gd name="connsiteX5" fmla="*/ 1313050 w 2683044"/>
                    <a:gd name="connsiteY5" fmla="*/ 1400175 h 4914900"/>
                    <a:gd name="connsiteX6" fmla="*/ 1274950 w 2683044"/>
                    <a:gd name="connsiteY6" fmla="*/ 1800225 h 4914900"/>
                    <a:gd name="connsiteX7" fmla="*/ 2675125 w 2683044"/>
                    <a:gd name="connsiteY7" fmla="*/ 3276600 h 4914900"/>
                    <a:gd name="connsiteX8" fmla="*/ 1722625 w 2683044"/>
                    <a:gd name="connsiteY8" fmla="*/ 4305300 h 4914900"/>
                    <a:gd name="connsiteX9" fmla="*/ 1722625 w 2683044"/>
                    <a:gd name="connsiteY9" fmla="*/ 4914900 h 4914900"/>
                    <a:gd name="connsiteX10" fmla="*/ 1074925 w 2683044"/>
                    <a:gd name="connsiteY10" fmla="*/ 4914900 h 4914900"/>
                    <a:gd name="connsiteX11" fmla="*/ 1074925 w 2683044"/>
                    <a:gd name="connsiteY11" fmla="*/ 4381500 h 4914900"/>
                    <a:gd name="connsiteX12" fmla="*/ 55750 w 2683044"/>
                    <a:gd name="connsiteY12" fmla="*/ 4152900 h 4914900"/>
                    <a:gd name="connsiteX13" fmla="*/ 55750 w 2683044"/>
                    <a:gd name="connsiteY13" fmla="*/ 3133725 h 4914900"/>
                    <a:gd name="connsiteX14" fmla="*/ 1217800 w 2683044"/>
                    <a:gd name="connsiteY14" fmla="*/ 3533775 h 4914900"/>
                    <a:gd name="connsiteX15" fmla="*/ 1370200 w 2683044"/>
                    <a:gd name="connsiteY15" fmla="*/ 3086100 h 4914900"/>
                    <a:gd name="connsiteX16" fmla="*/ 36700 w 2683044"/>
                    <a:gd name="connsiteY16" fmla="*/ 1447800 h 4914900"/>
                    <a:gd name="connsiteX17" fmla="*/ 1074925 w 2683044"/>
                    <a:gd name="connsiteY17" fmla="*/ 561975 h 4914900"/>
                    <a:gd name="connsiteX18" fmla="*/ 1065400 w 2683044"/>
                    <a:gd name="connsiteY18" fmla="*/ 0 h 4914900"/>
                    <a:gd name="connsiteX0" fmla="*/ 1061280 w 2678924"/>
                    <a:gd name="connsiteY0" fmla="*/ 0 h 4914900"/>
                    <a:gd name="connsiteX1" fmla="*/ 1708980 w 2678924"/>
                    <a:gd name="connsiteY1" fmla="*/ 0 h 4914900"/>
                    <a:gd name="connsiteX2" fmla="*/ 1708980 w 2678924"/>
                    <a:gd name="connsiteY2" fmla="*/ 523875 h 4914900"/>
                    <a:gd name="connsiteX3" fmla="*/ 2499555 w 2678924"/>
                    <a:gd name="connsiteY3" fmla="*/ 647700 h 4914900"/>
                    <a:gd name="connsiteX4" fmla="*/ 2499555 w 2678924"/>
                    <a:gd name="connsiteY4" fmla="*/ 1628775 h 4914900"/>
                    <a:gd name="connsiteX5" fmla="*/ 1308930 w 2678924"/>
                    <a:gd name="connsiteY5" fmla="*/ 1400175 h 4914900"/>
                    <a:gd name="connsiteX6" fmla="*/ 1270830 w 2678924"/>
                    <a:gd name="connsiteY6" fmla="*/ 1800225 h 4914900"/>
                    <a:gd name="connsiteX7" fmla="*/ 2671005 w 2678924"/>
                    <a:gd name="connsiteY7" fmla="*/ 3276600 h 4914900"/>
                    <a:gd name="connsiteX8" fmla="*/ 1718505 w 2678924"/>
                    <a:gd name="connsiteY8" fmla="*/ 4305300 h 4914900"/>
                    <a:gd name="connsiteX9" fmla="*/ 1718505 w 2678924"/>
                    <a:gd name="connsiteY9" fmla="*/ 4914900 h 4914900"/>
                    <a:gd name="connsiteX10" fmla="*/ 1070805 w 2678924"/>
                    <a:gd name="connsiteY10" fmla="*/ 4914900 h 4914900"/>
                    <a:gd name="connsiteX11" fmla="*/ 1070805 w 2678924"/>
                    <a:gd name="connsiteY11" fmla="*/ 4381500 h 4914900"/>
                    <a:gd name="connsiteX12" fmla="*/ 51630 w 2678924"/>
                    <a:gd name="connsiteY12" fmla="*/ 4152900 h 4914900"/>
                    <a:gd name="connsiteX13" fmla="*/ 51630 w 2678924"/>
                    <a:gd name="connsiteY13" fmla="*/ 3133725 h 4914900"/>
                    <a:gd name="connsiteX14" fmla="*/ 1213680 w 2678924"/>
                    <a:gd name="connsiteY14" fmla="*/ 3533775 h 4914900"/>
                    <a:gd name="connsiteX15" fmla="*/ 1366080 w 2678924"/>
                    <a:gd name="connsiteY15" fmla="*/ 3086100 h 4914900"/>
                    <a:gd name="connsiteX16" fmla="*/ 32580 w 2678924"/>
                    <a:gd name="connsiteY16" fmla="*/ 1447800 h 4914900"/>
                    <a:gd name="connsiteX17" fmla="*/ 1070805 w 2678924"/>
                    <a:gd name="connsiteY17" fmla="*/ 561975 h 4914900"/>
                    <a:gd name="connsiteX18" fmla="*/ 1061280 w 2678924"/>
                    <a:gd name="connsiteY18" fmla="*/ 0 h 4914900"/>
                    <a:gd name="connsiteX0" fmla="*/ 1061749 w 2679393"/>
                    <a:gd name="connsiteY0" fmla="*/ 0 h 4914900"/>
                    <a:gd name="connsiteX1" fmla="*/ 1709449 w 2679393"/>
                    <a:gd name="connsiteY1" fmla="*/ 0 h 4914900"/>
                    <a:gd name="connsiteX2" fmla="*/ 1709449 w 2679393"/>
                    <a:gd name="connsiteY2" fmla="*/ 523875 h 4914900"/>
                    <a:gd name="connsiteX3" fmla="*/ 2500024 w 2679393"/>
                    <a:gd name="connsiteY3" fmla="*/ 647700 h 4914900"/>
                    <a:gd name="connsiteX4" fmla="*/ 2500024 w 2679393"/>
                    <a:gd name="connsiteY4" fmla="*/ 1628775 h 4914900"/>
                    <a:gd name="connsiteX5" fmla="*/ 1309399 w 2679393"/>
                    <a:gd name="connsiteY5" fmla="*/ 1400175 h 4914900"/>
                    <a:gd name="connsiteX6" fmla="*/ 1271299 w 2679393"/>
                    <a:gd name="connsiteY6" fmla="*/ 1800225 h 4914900"/>
                    <a:gd name="connsiteX7" fmla="*/ 2671474 w 2679393"/>
                    <a:gd name="connsiteY7" fmla="*/ 3276600 h 4914900"/>
                    <a:gd name="connsiteX8" fmla="*/ 1718974 w 2679393"/>
                    <a:gd name="connsiteY8" fmla="*/ 4305300 h 4914900"/>
                    <a:gd name="connsiteX9" fmla="*/ 1718974 w 2679393"/>
                    <a:gd name="connsiteY9" fmla="*/ 4914900 h 4914900"/>
                    <a:gd name="connsiteX10" fmla="*/ 1071274 w 2679393"/>
                    <a:gd name="connsiteY10" fmla="*/ 4914900 h 4914900"/>
                    <a:gd name="connsiteX11" fmla="*/ 1071274 w 2679393"/>
                    <a:gd name="connsiteY11" fmla="*/ 4381500 h 4914900"/>
                    <a:gd name="connsiteX12" fmla="*/ 52099 w 2679393"/>
                    <a:gd name="connsiteY12" fmla="*/ 4152900 h 4914900"/>
                    <a:gd name="connsiteX13" fmla="*/ 52099 w 2679393"/>
                    <a:gd name="connsiteY13" fmla="*/ 3133725 h 4914900"/>
                    <a:gd name="connsiteX14" fmla="*/ 1214149 w 2679393"/>
                    <a:gd name="connsiteY14" fmla="*/ 3533775 h 4914900"/>
                    <a:gd name="connsiteX15" fmla="*/ 1366549 w 2679393"/>
                    <a:gd name="connsiteY15" fmla="*/ 3086100 h 4914900"/>
                    <a:gd name="connsiteX16" fmla="*/ 33049 w 2679393"/>
                    <a:gd name="connsiteY16" fmla="*/ 1447800 h 4914900"/>
                    <a:gd name="connsiteX17" fmla="*/ 1071274 w 2679393"/>
                    <a:gd name="connsiteY17" fmla="*/ 561975 h 4914900"/>
                    <a:gd name="connsiteX18" fmla="*/ 1061749 w 2679393"/>
                    <a:gd name="connsiteY18" fmla="*/ 0 h 4914900"/>
                    <a:gd name="connsiteX0" fmla="*/ 1061749 w 2679393"/>
                    <a:gd name="connsiteY0" fmla="*/ 0 h 4914900"/>
                    <a:gd name="connsiteX1" fmla="*/ 1709449 w 2679393"/>
                    <a:gd name="connsiteY1" fmla="*/ 0 h 4914900"/>
                    <a:gd name="connsiteX2" fmla="*/ 1709449 w 2679393"/>
                    <a:gd name="connsiteY2" fmla="*/ 523875 h 4914900"/>
                    <a:gd name="connsiteX3" fmla="*/ 2500024 w 2679393"/>
                    <a:gd name="connsiteY3" fmla="*/ 647700 h 4914900"/>
                    <a:gd name="connsiteX4" fmla="*/ 2500024 w 2679393"/>
                    <a:gd name="connsiteY4" fmla="*/ 1628775 h 4914900"/>
                    <a:gd name="connsiteX5" fmla="*/ 1309399 w 2679393"/>
                    <a:gd name="connsiteY5" fmla="*/ 1400175 h 4914900"/>
                    <a:gd name="connsiteX6" fmla="*/ 1271299 w 2679393"/>
                    <a:gd name="connsiteY6" fmla="*/ 1800225 h 4914900"/>
                    <a:gd name="connsiteX7" fmla="*/ 2671474 w 2679393"/>
                    <a:gd name="connsiteY7" fmla="*/ 3276600 h 4914900"/>
                    <a:gd name="connsiteX8" fmla="*/ 1718974 w 2679393"/>
                    <a:gd name="connsiteY8" fmla="*/ 4305300 h 4914900"/>
                    <a:gd name="connsiteX9" fmla="*/ 1718974 w 2679393"/>
                    <a:gd name="connsiteY9" fmla="*/ 4914900 h 4914900"/>
                    <a:gd name="connsiteX10" fmla="*/ 1071274 w 2679393"/>
                    <a:gd name="connsiteY10" fmla="*/ 4914900 h 4914900"/>
                    <a:gd name="connsiteX11" fmla="*/ 1071274 w 2679393"/>
                    <a:gd name="connsiteY11" fmla="*/ 4381500 h 4914900"/>
                    <a:gd name="connsiteX12" fmla="*/ 52099 w 2679393"/>
                    <a:gd name="connsiteY12" fmla="*/ 4152900 h 4914900"/>
                    <a:gd name="connsiteX13" fmla="*/ 52099 w 2679393"/>
                    <a:gd name="connsiteY13" fmla="*/ 3133725 h 4914900"/>
                    <a:gd name="connsiteX14" fmla="*/ 1214149 w 2679393"/>
                    <a:gd name="connsiteY14" fmla="*/ 3533775 h 4914900"/>
                    <a:gd name="connsiteX15" fmla="*/ 1366549 w 2679393"/>
                    <a:gd name="connsiteY15" fmla="*/ 3086100 h 4914900"/>
                    <a:gd name="connsiteX16" fmla="*/ 33049 w 2679393"/>
                    <a:gd name="connsiteY16" fmla="*/ 1447800 h 4914900"/>
                    <a:gd name="connsiteX17" fmla="*/ 1071274 w 2679393"/>
                    <a:gd name="connsiteY17" fmla="*/ 561975 h 4914900"/>
                    <a:gd name="connsiteX18" fmla="*/ 1061749 w 2679393"/>
                    <a:gd name="connsiteY18" fmla="*/ 0 h 4914900"/>
                    <a:gd name="connsiteX0" fmla="*/ 1058739 w 2676383"/>
                    <a:gd name="connsiteY0" fmla="*/ 0 h 4914900"/>
                    <a:gd name="connsiteX1" fmla="*/ 1706439 w 2676383"/>
                    <a:gd name="connsiteY1" fmla="*/ 0 h 4914900"/>
                    <a:gd name="connsiteX2" fmla="*/ 1706439 w 2676383"/>
                    <a:gd name="connsiteY2" fmla="*/ 523875 h 4914900"/>
                    <a:gd name="connsiteX3" fmla="*/ 2497014 w 2676383"/>
                    <a:gd name="connsiteY3" fmla="*/ 647700 h 4914900"/>
                    <a:gd name="connsiteX4" fmla="*/ 2497014 w 2676383"/>
                    <a:gd name="connsiteY4" fmla="*/ 1628775 h 4914900"/>
                    <a:gd name="connsiteX5" fmla="*/ 1306389 w 2676383"/>
                    <a:gd name="connsiteY5" fmla="*/ 1400175 h 4914900"/>
                    <a:gd name="connsiteX6" fmla="*/ 1268289 w 2676383"/>
                    <a:gd name="connsiteY6" fmla="*/ 1800225 h 4914900"/>
                    <a:gd name="connsiteX7" fmla="*/ 2668464 w 2676383"/>
                    <a:gd name="connsiteY7" fmla="*/ 3276600 h 4914900"/>
                    <a:gd name="connsiteX8" fmla="*/ 1715964 w 2676383"/>
                    <a:gd name="connsiteY8" fmla="*/ 4305300 h 4914900"/>
                    <a:gd name="connsiteX9" fmla="*/ 1715964 w 2676383"/>
                    <a:gd name="connsiteY9" fmla="*/ 4914900 h 4914900"/>
                    <a:gd name="connsiteX10" fmla="*/ 1068264 w 2676383"/>
                    <a:gd name="connsiteY10" fmla="*/ 4914900 h 4914900"/>
                    <a:gd name="connsiteX11" fmla="*/ 1068264 w 2676383"/>
                    <a:gd name="connsiteY11" fmla="*/ 4381500 h 4914900"/>
                    <a:gd name="connsiteX12" fmla="*/ 49089 w 2676383"/>
                    <a:gd name="connsiteY12" fmla="*/ 4152900 h 4914900"/>
                    <a:gd name="connsiteX13" fmla="*/ 49089 w 2676383"/>
                    <a:gd name="connsiteY13" fmla="*/ 3133725 h 4914900"/>
                    <a:gd name="connsiteX14" fmla="*/ 1211139 w 2676383"/>
                    <a:gd name="connsiteY14" fmla="*/ 3533775 h 4914900"/>
                    <a:gd name="connsiteX15" fmla="*/ 1363539 w 2676383"/>
                    <a:gd name="connsiteY15" fmla="*/ 3086100 h 4914900"/>
                    <a:gd name="connsiteX16" fmla="*/ 30039 w 2676383"/>
                    <a:gd name="connsiteY16" fmla="*/ 1447800 h 4914900"/>
                    <a:gd name="connsiteX17" fmla="*/ 1068264 w 2676383"/>
                    <a:gd name="connsiteY17" fmla="*/ 561975 h 4914900"/>
                    <a:gd name="connsiteX18" fmla="*/ 1058739 w 2676383"/>
                    <a:gd name="connsiteY18" fmla="*/ 0 h 4914900"/>
                    <a:gd name="connsiteX0" fmla="*/ 1058739 w 2676383"/>
                    <a:gd name="connsiteY0" fmla="*/ 0 h 4914900"/>
                    <a:gd name="connsiteX1" fmla="*/ 1706439 w 2676383"/>
                    <a:gd name="connsiteY1" fmla="*/ 0 h 4914900"/>
                    <a:gd name="connsiteX2" fmla="*/ 1706439 w 2676383"/>
                    <a:gd name="connsiteY2" fmla="*/ 523875 h 4914900"/>
                    <a:gd name="connsiteX3" fmla="*/ 2497014 w 2676383"/>
                    <a:gd name="connsiteY3" fmla="*/ 647700 h 4914900"/>
                    <a:gd name="connsiteX4" fmla="*/ 2497014 w 2676383"/>
                    <a:gd name="connsiteY4" fmla="*/ 1628775 h 4914900"/>
                    <a:gd name="connsiteX5" fmla="*/ 1306389 w 2676383"/>
                    <a:gd name="connsiteY5" fmla="*/ 1400175 h 4914900"/>
                    <a:gd name="connsiteX6" fmla="*/ 1268289 w 2676383"/>
                    <a:gd name="connsiteY6" fmla="*/ 1800225 h 4914900"/>
                    <a:gd name="connsiteX7" fmla="*/ 2668464 w 2676383"/>
                    <a:gd name="connsiteY7" fmla="*/ 3276600 h 4914900"/>
                    <a:gd name="connsiteX8" fmla="*/ 1715964 w 2676383"/>
                    <a:gd name="connsiteY8" fmla="*/ 4305300 h 4914900"/>
                    <a:gd name="connsiteX9" fmla="*/ 1715964 w 2676383"/>
                    <a:gd name="connsiteY9" fmla="*/ 4914900 h 4914900"/>
                    <a:gd name="connsiteX10" fmla="*/ 1068264 w 2676383"/>
                    <a:gd name="connsiteY10" fmla="*/ 4914900 h 4914900"/>
                    <a:gd name="connsiteX11" fmla="*/ 1068264 w 2676383"/>
                    <a:gd name="connsiteY11" fmla="*/ 4381500 h 4914900"/>
                    <a:gd name="connsiteX12" fmla="*/ 49089 w 2676383"/>
                    <a:gd name="connsiteY12" fmla="*/ 4152900 h 4914900"/>
                    <a:gd name="connsiteX13" fmla="*/ 49089 w 2676383"/>
                    <a:gd name="connsiteY13" fmla="*/ 3133725 h 4914900"/>
                    <a:gd name="connsiteX14" fmla="*/ 1211139 w 2676383"/>
                    <a:gd name="connsiteY14" fmla="*/ 3533775 h 4914900"/>
                    <a:gd name="connsiteX15" fmla="*/ 1363539 w 2676383"/>
                    <a:gd name="connsiteY15" fmla="*/ 3086100 h 4914900"/>
                    <a:gd name="connsiteX16" fmla="*/ 30039 w 2676383"/>
                    <a:gd name="connsiteY16" fmla="*/ 1447800 h 4914900"/>
                    <a:gd name="connsiteX17" fmla="*/ 1068264 w 2676383"/>
                    <a:gd name="connsiteY17" fmla="*/ 561975 h 4914900"/>
                    <a:gd name="connsiteX18" fmla="*/ 1058739 w 2676383"/>
                    <a:gd name="connsiteY18" fmla="*/ 0 h 4914900"/>
                    <a:gd name="connsiteX0" fmla="*/ 1058739 w 2676383"/>
                    <a:gd name="connsiteY0" fmla="*/ 0 h 4914900"/>
                    <a:gd name="connsiteX1" fmla="*/ 1706439 w 2676383"/>
                    <a:gd name="connsiteY1" fmla="*/ 0 h 4914900"/>
                    <a:gd name="connsiteX2" fmla="*/ 1706439 w 2676383"/>
                    <a:gd name="connsiteY2" fmla="*/ 523875 h 4914900"/>
                    <a:gd name="connsiteX3" fmla="*/ 2497014 w 2676383"/>
                    <a:gd name="connsiteY3" fmla="*/ 647700 h 4914900"/>
                    <a:gd name="connsiteX4" fmla="*/ 2497014 w 2676383"/>
                    <a:gd name="connsiteY4" fmla="*/ 1628775 h 4914900"/>
                    <a:gd name="connsiteX5" fmla="*/ 1306389 w 2676383"/>
                    <a:gd name="connsiteY5" fmla="*/ 1400175 h 4914900"/>
                    <a:gd name="connsiteX6" fmla="*/ 1268289 w 2676383"/>
                    <a:gd name="connsiteY6" fmla="*/ 1800225 h 4914900"/>
                    <a:gd name="connsiteX7" fmla="*/ 2668464 w 2676383"/>
                    <a:gd name="connsiteY7" fmla="*/ 3276600 h 4914900"/>
                    <a:gd name="connsiteX8" fmla="*/ 1715964 w 2676383"/>
                    <a:gd name="connsiteY8" fmla="*/ 4305300 h 4914900"/>
                    <a:gd name="connsiteX9" fmla="*/ 1715964 w 2676383"/>
                    <a:gd name="connsiteY9" fmla="*/ 4914900 h 4914900"/>
                    <a:gd name="connsiteX10" fmla="*/ 1068264 w 2676383"/>
                    <a:gd name="connsiteY10" fmla="*/ 4914900 h 4914900"/>
                    <a:gd name="connsiteX11" fmla="*/ 1068264 w 2676383"/>
                    <a:gd name="connsiteY11" fmla="*/ 4381500 h 4914900"/>
                    <a:gd name="connsiteX12" fmla="*/ 49089 w 2676383"/>
                    <a:gd name="connsiteY12" fmla="*/ 4152900 h 4914900"/>
                    <a:gd name="connsiteX13" fmla="*/ 49089 w 2676383"/>
                    <a:gd name="connsiteY13" fmla="*/ 3133725 h 4914900"/>
                    <a:gd name="connsiteX14" fmla="*/ 1211139 w 2676383"/>
                    <a:gd name="connsiteY14" fmla="*/ 3533775 h 4914900"/>
                    <a:gd name="connsiteX15" fmla="*/ 1363539 w 2676383"/>
                    <a:gd name="connsiteY15" fmla="*/ 3086100 h 4914900"/>
                    <a:gd name="connsiteX16" fmla="*/ 30039 w 2676383"/>
                    <a:gd name="connsiteY16" fmla="*/ 1447800 h 4914900"/>
                    <a:gd name="connsiteX17" fmla="*/ 1068264 w 2676383"/>
                    <a:gd name="connsiteY17" fmla="*/ 561975 h 4914900"/>
                    <a:gd name="connsiteX18" fmla="*/ 1058739 w 2676383"/>
                    <a:gd name="connsiteY18" fmla="*/ 0 h 491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6383" h="4914900">
                      <a:moveTo>
                        <a:pt x="1058739" y="0"/>
                      </a:moveTo>
                      <a:lnTo>
                        <a:pt x="1706439" y="0"/>
                      </a:lnTo>
                      <a:lnTo>
                        <a:pt x="1706439" y="523875"/>
                      </a:lnTo>
                      <a:cubicBezTo>
                        <a:pt x="2008064" y="531813"/>
                        <a:pt x="2233489" y="573087"/>
                        <a:pt x="2497014" y="647700"/>
                      </a:cubicBezTo>
                      <a:lnTo>
                        <a:pt x="2497014" y="1628775"/>
                      </a:lnTo>
                      <a:cubicBezTo>
                        <a:pt x="2047752" y="1390650"/>
                        <a:pt x="1488951" y="1281112"/>
                        <a:pt x="1306389" y="1400175"/>
                      </a:cubicBezTo>
                      <a:cubicBezTo>
                        <a:pt x="1127001" y="1471613"/>
                        <a:pt x="1142876" y="1714500"/>
                        <a:pt x="1268289" y="1800225"/>
                      </a:cubicBezTo>
                      <a:cubicBezTo>
                        <a:pt x="1425452" y="2020888"/>
                        <a:pt x="2792289" y="2236787"/>
                        <a:pt x="2668464" y="3276600"/>
                      </a:cubicBezTo>
                      <a:cubicBezTo>
                        <a:pt x="2608139" y="4000500"/>
                        <a:pt x="1966789" y="4233862"/>
                        <a:pt x="1715964" y="4305300"/>
                      </a:cubicBezTo>
                      <a:lnTo>
                        <a:pt x="1715964" y="4914900"/>
                      </a:lnTo>
                      <a:lnTo>
                        <a:pt x="1068264" y="4914900"/>
                      </a:lnTo>
                      <a:lnTo>
                        <a:pt x="1068264" y="4381500"/>
                      </a:lnTo>
                      <a:cubicBezTo>
                        <a:pt x="685676" y="4371975"/>
                        <a:pt x="222127" y="4267200"/>
                        <a:pt x="49089" y="4152900"/>
                      </a:cubicBezTo>
                      <a:lnTo>
                        <a:pt x="49089" y="3133725"/>
                      </a:lnTo>
                      <a:cubicBezTo>
                        <a:pt x="403102" y="3438525"/>
                        <a:pt x="923802" y="3562350"/>
                        <a:pt x="1211139" y="3533775"/>
                      </a:cubicBezTo>
                      <a:cubicBezTo>
                        <a:pt x="1490539" y="3503613"/>
                        <a:pt x="1498476" y="3201988"/>
                        <a:pt x="1363539" y="3086100"/>
                      </a:cubicBezTo>
                      <a:cubicBezTo>
                        <a:pt x="1176215" y="2820987"/>
                        <a:pt x="-220786" y="2727324"/>
                        <a:pt x="30039" y="1447800"/>
                      </a:cubicBezTo>
                      <a:cubicBezTo>
                        <a:pt x="142751" y="795338"/>
                        <a:pt x="798389" y="585787"/>
                        <a:pt x="1068264" y="561975"/>
                      </a:cubicBezTo>
                      <a:lnTo>
                        <a:pt x="1058739" y="0"/>
                      </a:lnTo>
                      <a:close/>
                    </a:path>
                  </a:pathLst>
                </a:custGeom>
                <a:solidFill>
                  <a:schemeClr val="accent1"/>
                </a:solidFill>
                <a:ln w="952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48" tIns="46624" rIns="46624" bIns="93248" numCol="1" spcCol="0" rtlCol="0" fromWordArt="0" anchor="b"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197" fontAlgn="base">
                    <a:spcBef>
                      <a:spcPct val="0"/>
                    </a:spcBef>
                    <a:spcAft>
                      <a:spcPct val="0"/>
                    </a:spcAft>
                  </a:pPr>
                  <a:endParaRPr lang="en-US" sz="1836" spc="-51">
                    <a:gradFill>
                      <a:gsLst>
                        <a:gs pos="0">
                          <a:srgbClr val="FFFFFF"/>
                        </a:gs>
                        <a:gs pos="100000">
                          <a:srgbClr val="FFFFFF"/>
                        </a:gs>
                      </a:gsLst>
                      <a:lin ang="5400000" scaled="0"/>
                    </a:gradFill>
                    <a:ea typeface="Segoe UI" pitchFamily="34" charset="0"/>
                    <a:cs typeface="Segoe UI" pitchFamily="34" charset="0"/>
                  </a:endParaRPr>
                </a:p>
              </p:txBody>
            </p:sp>
          </p:grpSp>
        </p:grpSp>
        <p:sp>
          <p:nvSpPr>
            <p:cNvPr id="65" name="Freeform 64"/>
            <p:cNvSpPr/>
            <p:nvPr/>
          </p:nvSpPr>
          <p:spPr bwMode="auto">
            <a:xfrm>
              <a:off x="4182465" y="3312386"/>
              <a:ext cx="3102857" cy="3545614"/>
            </a:xfrm>
            <a:custGeom>
              <a:avLst/>
              <a:gdLst>
                <a:gd name="connsiteX0" fmla="*/ 1739817 w 3479633"/>
                <a:gd name="connsiteY0" fmla="*/ 0 h 3976153"/>
                <a:gd name="connsiteX1" fmla="*/ 3470651 w 3479633"/>
                <a:gd name="connsiteY1" fmla="*/ 1643882 h 3976153"/>
                <a:gd name="connsiteX2" fmla="*/ 3477149 w 3479633"/>
                <a:gd name="connsiteY2" fmla="*/ 1779328 h 3976153"/>
                <a:gd name="connsiteX3" fmla="*/ 3479633 w 3479633"/>
                <a:gd name="connsiteY3" fmla="*/ 1779328 h 3976153"/>
                <a:gd name="connsiteX4" fmla="*/ 3479633 w 3479633"/>
                <a:gd name="connsiteY4" fmla="*/ 1831102 h 3976153"/>
                <a:gd name="connsiteX5" fmla="*/ 3479633 w 3479633"/>
                <a:gd name="connsiteY5" fmla="*/ 3976153 h 3976153"/>
                <a:gd name="connsiteX6" fmla="*/ 0 w 3479633"/>
                <a:gd name="connsiteY6" fmla="*/ 3976153 h 3976153"/>
                <a:gd name="connsiteX7" fmla="*/ 0 w 3479633"/>
                <a:gd name="connsiteY7" fmla="*/ 1831102 h 3976153"/>
                <a:gd name="connsiteX8" fmla="*/ 0 w 3479633"/>
                <a:gd name="connsiteY8" fmla="*/ 1779328 h 3976153"/>
                <a:gd name="connsiteX9" fmla="*/ 2484 w 3479633"/>
                <a:gd name="connsiteY9" fmla="*/ 1779328 h 3976153"/>
                <a:gd name="connsiteX10" fmla="*/ 8982 w 3479633"/>
                <a:gd name="connsiteY10" fmla="*/ 1643882 h 3976153"/>
                <a:gd name="connsiteX11" fmla="*/ 1739817 w 3479633"/>
                <a:gd name="connsiteY11" fmla="*/ 0 h 397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9633" h="3976153">
                  <a:moveTo>
                    <a:pt x="1739817" y="0"/>
                  </a:moveTo>
                  <a:cubicBezTo>
                    <a:pt x="2640636" y="0"/>
                    <a:pt x="3381554" y="720539"/>
                    <a:pt x="3470651" y="1643882"/>
                  </a:cubicBezTo>
                  <a:lnTo>
                    <a:pt x="3477149" y="1779328"/>
                  </a:lnTo>
                  <a:lnTo>
                    <a:pt x="3479633" y="1779328"/>
                  </a:lnTo>
                  <a:lnTo>
                    <a:pt x="3479633" y="1831102"/>
                  </a:lnTo>
                  <a:lnTo>
                    <a:pt x="3479633" y="3976153"/>
                  </a:lnTo>
                  <a:lnTo>
                    <a:pt x="0" y="3976153"/>
                  </a:lnTo>
                  <a:lnTo>
                    <a:pt x="0" y="1831102"/>
                  </a:lnTo>
                  <a:lnTo>
                    <a:pt x="0" y="1779328"/>
                  </a:lnTo>
                  <a:lnTo>
                    <a:pt x="2484" y="1779328"/>
                  </a:lnTo>
                  <a:lnTo>
                    <a:pt x="8982" y="1643882"/>
                  </a:lnTo>
                  <a:cubicBezTo>
                    <a:pt x="98078" y="720539"/>
                    <a:pt x="838997" y="0"/>
                    <a:pt x="1739817" y="0"/>
                  </a:cubicBezTo>
                  <a:close/>
                </a:path>
              </a:pathLst>
            </a:custGeom>
            <a:solidFill>
              <a:srgbClr val="99C7AD"/>
            </a:solidFill>
            <a:ln w="10795" cap="flat" cmpd="sng" algn="ctr">
              <a:noFill/>
              <a:prstDash val="solid"/>
              <a:headEnd type="none" w="med" len="med"/>
              <a:tailEnd type="none" w="med" len="med"/>
            </a:ln>
            <a:effectLst/>
          </p:spPr>
          <p:txBody>
            <a:bodyPr vert="horz" wrap="square" lIns="0" tIns="47559" rIns="0" bIns="47559" numCol="1" rtlCol="0" anchor="ctr" anchorCtr="0" compatLnSpc="1">
              <a:prstTxWarp prst="textNoShape">
                <a:avLst/>
              </a:prstTxWarp>
              <a:noAutofit/>
            </a:bodyPr>
            <a:lstStyle/>
            <a:p>
              <a:pPr algn="ctr" defTabSz="950933" fontAlgn="base">
                <a:spcBef>
                  <a:spcPct val="0"/>
                </a:spcBef>
                <a:spcAft>
                  <a:spcPct val="0"/>
                </a:spcAft>
                <a:defRPr/>
              </a:pPr>
              <a:endParaRPr lang="en-US" sz="2040" kern="0">
                <a:gradFill>
                  <a:gsLst>
                    <a:gs pos="0">
                      <a:srgbClr val="FFFFFF"/>
                    </a:gs>
                    <a:gs pos="100000">
                      <a:srgbClr val="FFFFFF"/>
                    </a:gs>
                  </a:gsLst>
                  <a:lin ang="5400000" scaled="0"/>
                </a:gradFill>
              </a:endParaRPr>
            </a:p>
          </p:txBody>
        </p:sp>
        <p:grpSp>
          <p:nvGrpSpPr>
            <p:cNvPr id="94" name="Group 93"/>
            <p:cNvGrpSpPr/>
            <p:nvPr/>
          </p:nvGrpSpPr>
          <p:grpSpPr>
            <a:xfrm>
              <a:off x="3722260" y="3396758"/>
              <a:ext cx="1234407" cy="3128018"/>
              <a:chOff x="3722260" y="3396758"/>
              <a:chExt cx="1234407" cy="3128018"/>
            </a:xfrm>
          </p:grpSpPr>
          <p:grpSp>
            <p:nvGrpSpPr>
              <p:cNvPr id="30" name="Group 29"/>
              <p:cNvGrpSpPr/>
              <p:nvPr/>
            </p:nvGrpSpPr>
            <p:grpSpPr>
              <a:xfrm>
                <a:off x="3722260" y="3755853"/>
                <a:ext cx="1234407" cy="2768923"/>
                <a:chOff x="4202215" y="4394200"/>
                <a:chExt cx="1384300" cy="3105150"/>
              </a:xfrm>
            </p:grpSpPr>
            <p:sp>
              <p:nvSpPr>
                <p:cNvPr id="51" name="Freeform 50"/>
                <p:cNvSpPr/>
                <p:nvPr/>
              </p:nvSpPr>
              <p:spPr bwMode="auto">
                <a:xfrm>
                  <a:off x="4202215" y="4394200"/>
                  <a:ext cx="1384300" cy="3105150"/>
                </a:xfrm>
                <a:custGeom>
                  <a:avLst/>
                  <a:gdLst>
                    <a:gd name="connsiteX0" fmla="*/ 692150 w 1384300"/>
                    <a:gd name="connsiteY0" fmla="*/ 0 h 3105150"/>
                    <a:gd name="connsiteX1" fmla="*/ 1370238 w 1384300"/>
                    <a:gd name="connsiteY1" fmla="*/ 240837 h 3105150"/>
                    <a:gd name="connsiteX2" fmla="*/ 1383566 w 1384300"/>
                    <a:gd name="connsiteY2" fmla="*/ 298450 h 3105150"/>
                    <a:gd name="connsiteX3" fmla="*/ 1384300 w 1384300"/>
                    <a:gd name="connsiteY3" fmla="*/ 298450 h 3105150"/>
                    <a:gd name="connsiteX4" fmla="*/ 1384300 w 1384300"/>
                    <a:gd name="connsiteY4" fmla="*/ 301625 h 3105150"/>
                    <a:gd name="connsiteX5" fmla="*/ 1384300 w 1384300"/>
                    <a:gd name="connsiteY5" fmla="*/ 3105150 h 3105150"/>
                    <a:gd name="connsiteX6" fmla="*/ 0 w 1384300"/>
                    <a:gd name="connsiteY6" fmla="*/ 3105150 h 3105150"/>
                    <a:gd name="connsiteX7" fmla="*/ 0 w 1384300"/>
                    <a:gd name="connsiteY7" fmla="*/ 301625 h 3105150"/>
                    <a:gd name="connsiteX8" fmla="*/ 0 w 1384300"/>
                    <a:gd name="connsiteY8" fmla="*/ 298450 h 3105150"/>
                    <a:gd name="connsiteX9" fmla="*/ 735 w 1384300"/>
                    <a:gd name="connsiteY9" fmla="*/ 298450 h 3105150"/>
                    <a:gd name="connsiteX10" fmla="*/ 14062 w 1384300"/>
                    <a:gd name="connsiteY10" fmla="*/ 240837 h 3105150"/>
                    <a:gd name="connsiteX11" fmla="*/ 692150 w 1384300"/>
                    <a:gd name="connsiteY11" fmla="*/ 0 h 310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4300" h="3105150">
                      <a:moveTo>
                        <a:pt x="692150" y="0"/>
                      </a:moveTo>
                      <a:cubicBezTo>
                        <a:pt x="1026631" y="0"/>
                        <a:pt x="1305698" y="103391"/>
                        <a:pt x="1370238" y="240837"/>
                      </a:cubicBezTo>
                      <a:lnTo>
                        <a:pt x="1383566" y="298450"/>
                      </a:lnTo>
                      <a:lnTo>
                        <a:pt x="1384300" y="298450"/>
                      </a:lnTo>
                      <a:lnTo>
                        <a:pt x="1384300" y="301625"/>
                      </a:lnTo>
                      <a:lnTo>
                        <a:pt x="1384300" y="3105150"/>
                      </a:lnTo>
                      <a:lnTo>
                        <a:pt x="0" y="3105150"/>
                      </a:lnTo>
                      <a:lnTo>
                        <a:pt x="0" y="301625"/>
                      </a:lnTo>
                      <a:lnTo>
                        <a:pt x="0" y="298450"/>
                      </a:lnTo>
                      <a:lnTo>
                        <a:pt x="735" y="298450"/>
                      </a:lnTo>
                      <a:lnTo>
                        <a:pt x="14062" y="240837"/>
                      </a:lnTo>
                      <a:cubicBezTo>
                        <a:pt x="78603" y="103391"/>
                        <a:pt x="357669" y="0"/>
                        <a:pt x="692150"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7" tIns="149198" rIns="186497" bIns="149198" numCol="1" spcCol="0" rtlCol="0" fromWordArt="0" anchor="t" anchorCtr="0" forceAA="0" compatLnSpc="1">
                  <a:prstTxWarp prst="textNoShape">
                    <a:avLst/>
                  </a:prstTxWarp>
                  <a:noAutofit/>
                </a:bodyPr>
                <a:lstStyle/>
                <a:p>
                  <a:pPr algn="ctr" defTabSz="950933" fontAlgn="base">
                    <a:lnSpc>
                      <a:spcPct val="90000"/>
                    </a:lnSpc>
                    <a:spcBef>
                      <a:spcPct val="0"/>
                    </a:spcBef>
                    <a:spcAft>
                      <a:spcPct val="0"/>
                    </a:spcAft>
                  </a:pPr>
                  <a:endParaRPr lang="en-IN" sz="2448">
                    <a:gradFill>
                      <a:gsLst>
                        <a:gs pos="0">
                          <a:srgbClr val="FFFFFF"/>
                        </a:gs>
                        <a:gs pos="100000">
                          <a:srgbClr val="FFFFFF"/>
                        </a:gs>
                      </a:gsLst>
                      <a:lin ang="5400000" scaled="0"/>
                    </a:gradFill>
                    <a:ea typeface="Segoe UI" pitchFamily="34" charset="0"/>
                    <a:cs typeface="Segoe UI" pitchFamily="34" charset="0"/>
                  </a:endParaRPr>
                </a:p>
              </p:txBody>
            </p:sp>
            <p:sp>
              <p:nvSpPr>
                <p:cNvPr id="50" name="Oval 49"/>
                <p:cNvSpPr/>
                <p:nvPr/>
              </p:nvSpPr>
              <p:spPr bwMode="auto">
                <a:xfrm>
                  <a:off x="4286352" y="4430865"/>
                  <a:ext cx="1216026" cy="514991"/>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7" tIns="149198" rIns="186497" bIns="149198" numCol="1" spcCol="0" rtlCol="0" fromWordArt="0" anchor="t" anchorCtr="0" forceAA="0" compatLnSpc="1">
                  <a:prstTxWarp prst="textNoShape">
                    <a:avLst/>
                  </a:prstTxWarp>
                  <a:noAutofit/>
                </a:bodyPr>
                <a:lstStyle/>
                <a:p>
                  <a:pPr algn="ctr" defTabSz="950933" fontAlgn="base">
                    <a:lnSpc>
                      <a:spcPct val="90000"/>
                    </a:lnSpc>
                    <a:spcBef>
                      <a:spcPct val="0"/>
                    </a:spcBef>
                    <a:spcAft>
                      <a:spcPct val="0"/>
                    </a:spcAft>
                  </a:pPr>
                  <a:endParaRPr lang="en-IN" sz="2448">
                    <a:gradFill>
                      <a:gsLst>
                        <a:gs pos="0">
                          <a:srgbClr val="FFFFFF"/>
                        </a:gs>
                        <a:gs pos="100000">
                          <a:srgbClr val="FFFFFF"/>
                        </a:gs>
                      </a:gsLst>
                      <a:lin ang="5400000" scaled="0"/>
                    </a:gradFill>
                    <a:ea typeface="Segoe UI" pitchFamily="34" charset="0"/>
                    <a:cs typeface="Segoe UI" pitchFamily="34" charset="0"/>
                  </a:endParaRPr>
                </a:p>
              </p:txBody>
            </p:sp>
          </p:grpSp>
          <p:sp>
            <p:nvSpPr>
              <p:cNvPr id="80" name="Freeform 79"/>
              <p:cNvSpPr/>
              <p:nvPr/>
            </p:nvSpPr>
            <p:spPr bwMode="auto">
              <a:xfrm>
                <a:off x="4131061" y="3396758"/>
                <a:ext cx="416804" cy="765416"/>
              </a:xfrm>
              <a:custGeom>
                <a:avLst/>
                <a:gdLst>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38425"/>
                  <a:gd name="connsiteY0" fmla="*/ 0 h 4914900"/>
                  <a:gd name="connsiteX1" fmla="*/ 1676400 w 2638425"/>
                  <a:gd name="connsiteY1" fmla="*/ 0 h 4914900"/>
                  <a:gd name="connsiteX2" fmla="*/ 1676400 w 2638425"/>
                  <a:gd name="connsiteY2" fmla="*/ 523875 h 4914900"/>
                  <a:gd name="connsiteX3" fmla="*/ 2466975 w 2638425"/>
                  <a:gd name="connsiteY3" fmla="*/ 647700 h 4914900"/>
                  <a:gd name="connsiteX4" fmla="*/ 2466975 w 2638425"/>
                  <a:gd name="connsiteY4" fmla="*/ 1628775 h 4914900"/>
                  <a:gd name="connsiteX5" fmla="*/ 1276350 w 2638425"/>
                  <a:gd name="connsiteY5" fmla="*/ 1400175 h 4914900"/>
                  <a:gd name="connsiteX6" fmla="*/ 1238250 w 2638425"/>
                  <a:gd name="connsiteY6" fmla="*/ 1800225 h 4914900"/>
                  <a:gd name="connsiteX7" fmla="*/ 2638425 w 2638425"/>
                  <a:gd name="connsiteY7" fmla="*/ 3276600 h 4914900"/>
                  <a:gd name="connsiteX8" fmla="*/ 1685925 w 2638425"/>
                  <a:gd name="connsiteY8" fmla="*/ 4305300 h 4914900"/>
                  <a:gd name="connsiteX9" fmla="*/ 1685925 w 2638425"/>
                  <a:gd name="connsiteY9" fmla="*/ 4914900 h 4914900"/>
                  <a:gd name="connsiteX10" fmla="*/ 1038225 w 2638425"/>
                  <a:gd name="connsiteY10" fmla="*/ 4914900 h 4914900"/>
                  <a:gd name="connsiteX11" fmla="*/ 1038225 w 2638425"/>
                  <a:gd name="connsiteY11" fmla="*/ 4381500 h 4914900"/>
                  <a:gd name="connsiteX12" fmla="*/ 19050 w 2638425"/>
                  <a:gd name="connsiteY12" fmla="*/ 4152900 h 4914900"/>
                  <a:gd name="connsiteX13" fmla="*/ 19050 w 2638425"/>
                  <a:gd name="connsiteY13" fmla="*/ 3133725 h 4914900"/>
                  <a:gd name="connsiteX14" fmla="*/ 1181100 w 2638425"/>
                  <a:gd name="connsiteY14" fmla="*/ 3533775 h 4914900"/>
                  <a:gd name="connsiteX15" fmla="*/ 1333500 w 2638425"/>
                  <a:gd name="connsiteY15" fmla="*/ 3086100 h 4914900"/>
                  <a:gd name="connsiteX16" fmla="*/ 0 w 2638425"/>
                  <a:gd name="connsiteY16" fmla="*/ 1447800 h 4914900"/>
                  <a:gd name="connsiteX17" fmla="*/ 1038225 w 2638425"/>
                  <a:gd name="connsiteY17" fmla="*/ 561975 h 4914900"/>
                  <a:gd name="connsiteX18" fmla="*/ 1028700 w 2638425"/>
                  <a:gd name="connsiteY18" fmla="*/ 0 h 4914900"/>
                  <a:gd name="connsiteX0" fmla="*/ 1028700 w 2641426"/>
                  <a:gd name="connsiteY0" fmla="*/ 0 h 4914900"/>
                  <a:gd name="connsiteX1" fmla="*/ 1676400 w 2641426"/>
                  <a:gd name="connsiteY1" fmla="*/ 0 h 4914900"/>
                  <a:gd name="connsiteX2" fmla="*/ 1676400 w 2641426"/>
                  <a:gd name="connsiteY2" fmla="*/ 523875 h 4914900"/>
                  <a:gd name="connsiteX3" fmla="*/ 2466975 w 2641426"/>
                  <a:gd name="connsiteY3" fmla="*/ 647700 h 4914900"/>
                  <a:gd name="connsiteX4" fmla="*/ 2466975 w 2641426"/>
                  <a:gd name="connsiteY4" fmla="*/ 1628775 h 4914900"/>
                  <a:gd name="connsiteX5" fmla="*/ 1276350 w 2641426"/>
                  <a:gd name="connsiteY5" fmla="*/ 1400175 h 4914900"/>
                  <a:gd name="connsiteX6" fmla="*/ 1238250 w 2641426"/>
                  <a:gd name="connsiteY6" fmla="*/ 1800225 h 4914900"/>
                  <a:gd name="connsiteX7" fmla="*/ 2638425 w 2641426"/>
                  <a:gd name="connsiteY7" fmla="*/ 3276600 h 4914900"/>
                  <a:gd name="connsiteX8" fmla="*/ 1685925 w 2641426"/>
                  <a:gd name="connsiteY8" fmla="*/ 4305300 h 4914900"/>
                  <a:gd name="connsiteX9" fmla="*/ 1685925 w 2641426"/>
                  <a:gd name="connsiteY9" fmla="*/ 4914900 h 4914900"/>
                  <a:gd name="connsiteX10" fmla="*/ 1038225 w 2641426"/>
                  <a:gd name="connsiteY10" fmla="*/ 4914900 h 4914900"/>
                  <a:gd name="connsiteX11" fmla="*/ 1038225 w 2641426"/>
                  <a:gd name="connsiteY11" fmla="*/ 4381500 h 4914900"/>
                  <a:gd name="connsiteX12" fmla="*/ 19050 w 2641426"/>
                  <a:gd name="connsiteY12" fmla="*/ 4152900 h 4914900"/>
                  <a:gd name="connsiteX13" fmla="*/ 19050 w 2641426"/>
                  <a:gd name="connsiteY13" fmla="*/ 3133725 h 4914900"/>
                  <a:gd name="connsiteX14" fmla="*/ 1181100 w 2641426"/>
                  <a:gd name="connsiteY14" fmla="*/ 3533775 h 4914900"/>
                  <a:gd name="connsiteX15" fmla="*/ 1333500 w 2641426"/>
                  <a:gd name="connsiteY15" fmla="*/ 3086100 h 4914900"/>
                  <a:gd name="connsiteX16" fmla="*/ 0 w 2641426"/>
                  <a:gd name="connsiteY16" fmla="*/ 1447800 h 4914900"/>
                  <a:gd name="connsiteX17" fmla="*/ 1038225 w 2641426"/>
                  <a:gd name="connsiteY17" fmla="*/ 561975 h 4914900"/>
                  <a:gd name="connsiteX18" fmla="*/ 1028700 w 2641426"/>
                  <a:gd name="connsiteY18" fmla="*/ 0 h 4914900"/>
                  <a:gd name="connsiteX0" fmla="*/ 1028700 w 2640867"/>
                  <a:gd name="connsiteY0" fmla="*/ 0 h 4914900"/>
                  <a:gd name="connsiteX1" fmla="*/ 1676400 w 2640867"/>
                  <a:gd name="connsiteY1" fmla="*/ 0 h 4914900"/>
                  <a:gd name="connsiteX2" fmla="*/ 1676400 w 2640867"/>
                  <a:gd name="connsiteY2" fmla="*/ 523875 h 4914900"/>
                  <a:gd name="connsiteX3" fmla="*/ 2466975 w 2640867"/>
                  <a:gd name="connsiteY3" fmla="*/ 647700 h 4914900"/>
                  <a:gd name="connsiteX4" fmla="*/ 2466975 w 2640867"/>
                  <a:gd name="connsiteY4" fmla="*/ 1628775 h 4914900"/>
                  <a:gd name="connsiteX5" fmla="*/ 1276350 w 2640867"/>
                  <a:gd name="connsiteY5" fmla="*/ 1400175 h 4914900"/>
                  <a:gd name="connsiteX6" fmla="*/ 1238250 w 2640867"/>
                  <a:gd name="connsiteY6" fmla="*/ 1800225 h 4914900"/>
                  <a:gd name="connsiteX7" fmla="*/ 2638425 w 2640867"/>
                  <a:gd name="connsiteY7" fmla="*/ 3276600 h 4914900"/>
                  <a:gd name="connsiteX8" fmla="*/ 1685925 w 2640867"/>
                  <a:gd name="connsiteY8" fmla="*/ 4305300 h 4914900"/>
                  <a:gd name="connsiteX9" fmla="*/ 1685925 w 2640867"/>
                  <a:gd name="connsiteY9" fmla="*/ 4914900 h 4914900"/>
                  <a:gd name="connsiteX10" fmla="*/ 1038225 w 2640867"/>
                  <a:gd name="connsiteY10" fmla="*/ 4914900 h 4914900"/>
                  <a:gd name="connsiteX11" fmla="*/ 1038225 w 2640867"/>
                  <a:gd name="connsiteY11" fmla="*/ 4381500 h 4914900"/>
                  <a:gd name="connsiteX12" fmla="*/ 19050 w 2640867"/>
                  <a:gd name="connsiteY12" fmla="*/ 4152900 h 4914900"/>
                  <a:gd name="connsiteX13" fmla="*/ 19050 w 2640867"/>
                  <a:gd name="connsiteY13" fmla="*/ 3133725 h 4914900"/>
                  <a:gd name="connsiteX14" fmla="*/ 1181100 w 2640867"/>
                  <a:gd name="connsiteY14" fmla="*/ 3533775 h 4914900"/>
                  <a:gd name="connsiteX15" fmla="*/ 1333500 w 2640867"/>
                  <a:gd name="connsiteY15" fmla="*/ 3086100 h 4914900"/>
                  <a:gd name="connsiteX16" fmla="*/ 0 w 2640867"/>
                  <a:gd name="connsiteY16" fmla="*/ 1447800 h 4914900"/>
                  <a:gd name="connsiteX17" fmla="*/ 1038225 w 2640867"/>
                  <a:gd name="connsiteY17" fmla="*/ 561975 h 4914900"/>
                  <a:gd name="connsiteX18" fmla="*/ 1028700 w 2640867"/>
                  <a:gd name="connsiteY18" fmla="*/ 0 h 4914900"/>
                  <a:gd name="connsiteX0" fmla="*/ 1028700 w 2646293"/>
                  <a:gd name="connsiteY0" fmla="*/ 0 h 4914900"/>
                  <a:gd name="connsiteX1" fmla="*/ 1676400 w 2646293"/>
                  <a:gd name="connsiteY1" fmla="*/ 0 h 4914900"/>
                  <a:gd name="connsiteX2" fmla="*/ 1676400 w 2646293"/>
                  <a:gd name="connsiteY2" fmla="*/ 523875 h 4914900"/>
                  <a:gd name="connsiteX3" fmla="*/ 2466975 w 2646293"/>
                  <a:gd name="connsiteY3" fmla="*/ 647700 h 4914900"/>
                  <a:gd name="connsiteX4" fmla="*/ 2466975 w 2646293"/>
                  <a:gd name="connsiteY4" fmla="*/ 1628775 h 4914900"/>
                  <a:gd name="connsiteX5" fmla="*/ 1276350 w 2646293"/>
                  <a:gd name="connsiteY5" fmla="*/ 1400175 h 4914900"/>
                  <a:gd name="connsiteX6" fmla="*/ 1238250 w 2646293"/>
                  <a:gd name="connsiteY6" fmla="*/ 1800225 h 4914900"/>
                  <a:gd name="connsiteX7" fmla="*/ 2638425 w 2646293"/>
                  <a:gd name="connsiteY7" fmla="*/ 3276600 h 4914900"/>
                  <a:gd name="connsiteX8" fmla="*/ 1685925 w 2646293"/>
                  <a:gd name="connsiteY8" fmla="*/ 4305300 h 4914900"/>
                  <a:gd name="connsiteX9" fmla="*/ 1685925 w 2646293"/>
                  <a:gd name="connsiteY9" fmla="*/ 4914900 h 4914900"/>
                  <a:gd name="connsiteX10" fmla="*/ 1038225 w 2646293"/>
                  <a:gd name="connsiteY10" fmla="*/ 4914900 h 4914900"/>
                  <a:gd name="connsiteX11" fmla="*/ 1038225 w 2646293"/>
                  <a:gd name="connsiteY11" fmla="*/ 4381500 h 4914900"/>
                  <a:gd name="connsiteX12" fmla="*/ 19050 w 2646293"/>
                  <a:gd name="connsiteY12" fmla="*/ 4152900 h 4914900"/>
                  <a:gd name="connsiteX13" fmla="*/ 19050 w 2646293"/>
                  <a:gd name="connsiteY13" fmla="*/ 3133725 h 4914900"/>
                  <a:gd name="connsiteX14" fmla="*/ 1181100 w 2646293"/>
                  <a:gd name="connsiteY14" fmla="*/ 3533775 h 4914900"/>
                  <a:gd name="connsiteX15" fmla="*/ 1333500 w 2646293"/>
                  <a:gd name="connsiteY15" fmla="*/ 3086100 h 4914900"/>
                  <a:gd name="connsiteX16" fmla="*/ 0 w 2646293"/>
                  <a:gd name="connsiteY16" fmla="*/ 1447800 h 4914900"/>
                  <a:gd name="connsiteX17" fmla="*/ 1038225 w 2646293"/>
                  <a:gd name="connsiteY17" fmla="*/ 561975 h 4914900"/>
                  <a:gd name="connsiteX18" fmla="*/ 1028700 w 2646293"/>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28700 w 2646344"/>
                  <a:gd name="connsiteY0" fmla="*/ 0 h 4914900"/>
                  <a:gd name="connsiteX1" fmla="*/ 1676400 w 2646344"/>
                  <a:gd name="connsiteY1" fmla="*/ 0 h 4914900"/>
                  <a:gd name="connsiteX2" fmla="*/ 1676400 w 2646344"/>
                  <a:gd name="connsiteY2" fmla="*/ 523875 h 4914900"/>
                  <a:gd name="connsiteX3" fmla="*/ 2466975 w 2646344"/>
                  <a:gd name="connsiteY3" fmla="*/ 647700 h 4914900"/>
                  <a:gd name="connsiteX4" fmla="*/ 2466975 w 2646344"/>
                  <a:gd name="connsiteY4" fmla="*/ 1628775 h 4914900"/>
                  <a:gd name="connsiteX5" fmla="*/ 1276350 w 2646344"/>
                  <a:gd name="connsiteY5" fmla="*/ 1400175 h 4914900"/>
                  <a:gd name="connsiteX6" fmla="*/ 1238250 w 2646344"/>
                  <a:gd name="connsiteY6" fmla="*/ 1800225 h 4914900"/>
                  <a:gd name="connsiteX7" fmla="*/ 2638425 w 2646344"/>
                  <a:gd name="connsiteY7" fmla="*/ 3276600 h 4914900"/>
                  <a:gd name="connsiteX8" fmla="*/ 1685925 w 2646344"/>
                  <a:gd name="connsiteY8" fmla="*/ 4305300 h 4914900"/>
                  <a:gd name="connsiteX9" fmla="*/ 1685925 w 2646344"/>
                  <a:gd name="connsiteY9" fmla="*/ 4914900 h 4914900"/>
                  <a:gd name="connsiteX10" fmla="*/ 1038225 w 2646344"/>
                  <a:gd name="connsiteY10" fmla="*/ 4914900 h 4914900"/>
                  <a:gd name="connsiteX11" fmla="*/ 1038225 w 2646344"/>
                  <a:gd name="connsiteY11" fmla="*/ 4381500 h 4914900"/>
                  <a:gd name="connsiteX12" fmla="*/ 19050 w 2646344"/>
                  <a:gd name="connsiteY12" fmla="*/ 4152900 h 4914900"/>
                  <a:gd name="connsiteX13" fmla="*/ 19050 w 2646344"/>
                  <a:gd name="connsiteY13" fmla="*/ 3133725 h 4914900"/>
                  <a:gd name="connsiteX14" fmla="*/ 1181100 w 2646344"/>
                  <a:gd name="connsiteY14" fmla="*/ 3533775 h 4914900"/>
                  <a:gd name="connsiteX15" fmla="*/ 1333500 w 2646344"/>
                  <a:gd name="connsiteY15" fmla="*/ 3086100 h 4914900"/>
                  <a:gd name="connsiteX16" fmla="*/ 0 w 2646344"/>
                  <a:gd name="connsiteY16" fmla="*/ 1447800 h 4914900"/>
                  <a:gd name="connsiteX17" fmla="*/ 1038225 w 2646344"/>
                  <a:gd name="connsiteY17" fmla="*/ 561975 h 4914900"/>
                  <a:gd name="connsiteX18" fmla="*/ 1028700 w 2646344"/>
                  <a:gd name="connsiteY18" fmla="*/ 0 h 4914900"/>
                  <a:gd name="connsiteX0" fmla="*/ 1064796 w 2682440"/>
                  <a:gd name="connsiteY0" fmla="*/ 0 h 4914900"/>
                  <a:gd name="connsiteX1" fmla="*/ 1712496 w 2682440"/>
                  <a:gd name="connsiteY1" fmla="*/ 0 h 4914900"/>
                  <a:gd name="connsiteX2" fmla="*/ 1712496 w 2682440"/>
                  <a:gd name="connsiteY2" fmla="*/ 523875 h 4914900"/>
                  <a:gd name="connsiteX3" fmla="*/ 2503071 w 2682440"/>
                  <a:gd name="connsiteY3" fmla="*/ 647700 h 4914900"/>
                  <a:gd name="connsiteX4" fmla="*/ 2503071 w 2682440"/>
                  <a:gd name="connsiteY4" fmla="*/ 1628775 h 4914900"/>
                  <a:gd name="connsiteX5" fmla="*/ 1312446 w 2682440"/>
                  <a:gd name="connsiteY5" fmla="*/ 1400175 h 4914900"/>
                  <a:gd name="connsiteX6" fmla="*/ 1274346 w 2682440"/>
                  <a:gd name="connsiteY6" fmla="*/ 1800225 h 4914900"/>
                  <a:gd name="connsiteX7" fmla="*/ 2674521 w 2682440"/>
                  <a:gd name="connsiteY7" fmla="*/ 3276600 h 4914900"/>
                  <a:gd name="connsiteX8" fmla="*/ 1722021 w 2682440"/>
                  <a:gd name="connsiteY8" fmla="*/ 4305300 h 4914900"/>
                  <a:gd name="connsiteX9" fmla="*/ 1722021 w 2682440"/>
                  <a:gd name="connsiteY9" fmla="*/ 4914900 h 4914900"/>
                  <a:gd name="connsiteX10" fmla="*/ 1074321 w 2682440"/>
                  <a:gd name="connsiteY10" fmla="*/ 4914900 h 4914900"/>
                  <a:gd name="connsiteX11" fmla="*/ 1074321 w 2682440"/>
                  <a:gd name="connsiteY11" fmla="*/ 4381500 h 4914900"/>
                  <a:gd name="connsiteX12" fmla="*/ 55146 w 2682440"/>
                  <a:gd name="connsiteY12" fmla="*/ 4152900 h 4914900"/>
                  <a:gd name="connsiteX13" fmla="*/ 55146 w 2682440"/>
                  <a:gd name="connsiteY13" fmla="*/ 3133725 h 4914900"/>
                  <a:gd name="connsiteX14" fmla="*/ 1217196 w 2682440"/>
                  <a:gd name="connsiteY14" fmla="*/ 3533775 h 4914900"/>
                  <a:gd name="connsiteX15" fmla="*/ 1369596 w 2682440"/>
                  <a:gd name="connsiteY15" fmla="*/ 3086100 h 4914900"/>
                  <a:gd name="connsiteX16" fmla="*/ 36096 w 2682440"/>
                  <a:gd name="connsiteY16" fmla="*/ 1447800 h 4914900"/>
                  <a:gd name="connsiteX17" fmla="*/ 1074321 w 2682440"/>
                  <a:gd name="connsiteY17" fmla="*/ 561975 h 4914900"/>
                  <a:gd name="connsiteX18" fmla="*/ 1064796 w 2682440"/>
                  <a:gd name="connsiteY18" fmla="*/ 0 h 4914900"/>
                  <a:gd name="connsiteX0" fmla="*/ 1065400 w 2683044"/>
                  <a:gd name="connsiteY0" fmla="*/ 0 h 4914900"/>
                  <a:gd name="connsiteX1" fmla="*/ 1713100 w 2683044"/>
                  <a:gd name="connsiteY1" fmla="*/ 0 h 4914900"/>
                  <a:gd name="connsiteX2" fmla="*/ 1713100 w 2683044"/>
                  <a:gd name="connsiteY2" fmla="*/ 523875 h 4914900"/>
                  <a:gd name="connsiteX3" fmla="*/ 2503675 w 2683044"/>
                  <a:gd name="connsiteY3" fmla="*/ 647700 h 4914900"/>
                  <a:gd name="connsiteX4" fmla="*/ 2503675 w 2683044"/>
                  <a:gd name="connsiteY4" fmla="*/ 1628775 h 4914900"/>
                  <a:gd name="connsiteX5" fmla="*/ 1313050 w 2683044"/>
                  <a:gd name="connsiteY5" fmla="*/ 1400175 h 4914900"/>
                  <a:gd name="connsiteX6" fmla="*/ 1274950 w 2683044"/>
                  <a:gd name="connsiteY6" fmla="*/ 1800225 h 4914900"/>
                  <a:gd name="connsiteX7" fmla="*/ 2675125 w 2683044"/>
                  <a:gd name="connsiteY7" fmla="*/ 3276600 h 4914900"/>
                  <a:gd name="connsiteX8" fmla="*/ 1722625 w 2683044"/>
                  <a:gd name="connsiteY8" fmla="*/ 4305300 h 4914900"/>
                  <a:gd name="connsiteX9" fmla="*/ 1722625 w 2683044"/>
                  <a:gd name="connsiteY9" fmla="*/ 4914900 h 4914900"/>
                  <a:gd name="connsiteX10" fmla="*/ 1074925 w 2683044"/>
                  <a:gd name="connsiteY10" fmla="*/ 4914900 h 4914900"/>
                  <a:gd name="connsiteX11" fmla="*/ 1074925 w 2683044"/>
                  <a:gd name="connsiteY11" fmla="*/ 4381500 h 4914900"/>
                  <a:gd name="connsiteX12" fmla="*/ 55750 w 2683044"/>
                  <a:gd name="connsiteY12" fmla="*/ 4152900 h 4914900"/>
                  <a:gd name="connsiteX13" fmla="*/ 55750 w 2683044"/>
                  <a:gd name="connsiteY13" fmla="*/ 3133725 h 4914900"/>
                  <a:gd name="connsiteX14" fmla="*/ 1217800 w 2683044"/>
                  <a:gd name="connsiteY14" fmla="*/ 3533775 h 4914900"/>
                  <a:gd name="connsiteX15" fmla="*/ 1370200 w 2683044"/>
                  <a:gd name="connsiteY15" fmla="*/ 3086100 h 4914900"/>
                  <a:gd name="connsiteX16" fmla="*/ 36700 w 2683044"/>
                  <a:gd name="connsiteY16" fmla="*/ 1447800 h 4914900"/>
                  <a:gd name="connsiteX17" fmla="*/ 1074925 w 2683044"/>
                  <a:gd name="connsiteY17" fmla="*/ 561975 h 4914900"/>
                  <a:gd name="connsiteX18" fmla="*/ 1065400 w 2683044"/>
                  <a:gd name="connsiteY18" fmla="*/ 0 h 4914900"/>
                  <a:gd name="connsiteX0" fmla="*/ 1061280 w 2678924"/>
                  <a:gd name="connsiteY0" fmla="*/ 0 h 4914900"/>
                  <a:gd name="connsiteX1" fmla="*/ 1708980 w 2678924"/>
                  <a:gd name="connsiteY1" fmla="*/ 0 h 4914900"/>
                  <a:gd name="connsiteX2" fmla="*/ 1708980 w 2678924"/>
                  <a:gd name="connsiteY2" fmla="*/ 523875 h 4914900"/>
                  <a:gd name="connsiteX3" fmla="*/ 2499555 w 2678924"/>
                  <a:gd name="connsiteY3" fmla="*/ 647700 h 4914900"/>
                  <a:gd name="connsiteX4" fmla="*/ 2499555 w 2678924"/>
                  <a:gd name="connsiteY4" fmla="*/ 1628775 h 4914900"/>
                  <a:gd name="connsiteX5" fmla="*/ 1308930 w 2678924"/>
                  <a:gd name="connsiteY5" fmla="*/ 1400175 h 4914900"/>
                  <a:gd name="connsiteX6" fmla="*/ 1270830 w 2678924"/>
                  <a:gd name="connsiteY6" fmla="*/ 1800225 h 4914900"/>
                  <a:gd name="connsiteX7" fmla="*/ 2671005 w 2678924"/>
                  <a:gd name="connsiteY7" fmla="*/ 3276600 h 4914900"/>
                  <a:gd name="connsiteX8" fmla="*/ 1718505 w 2678924"/>
                  <a:gd name="connsiteY8" fmla="*/ 4305300 h 4914900"/>
                  <a:gd name="connsiteX9" fmla="*/ 1718505 w 2678924"/>
                  <a:gd name="connsiteY9" fmla="*/ 4914900 h 4914900"/>
                  <a:gd name="connsiteX10" fmla="*/ 1070805 w 2678924"/>
                  <a:gd name="connsiteY10" fmla="*/ 4914900 h 4914900"/>
                  <a:gd name="connsiteX11" fmla="*/ 1070805 w 2678924"/>
                  <a:gd name="connsiteY11" fmla="*/ 4381500 h 4914900"/>
                  <a:gd name="connsiteX12" fmla="*/ 51630 w 2678924"/>
                  <a:gd name="connsiteY12" fmla="*/ 4152900 h 4914900"/>
                  <a:gd name="connsiteX13" fmla="*/ 51630 w 2678924"/>
                  <a:gd name="connsiteY13" fmla="*/ 3133725 h 4914900"/>
                  <a:gd name="connsiteX14" fmla="*/ 1213680 w 2678924"/>
                  <a:gd name="connsiteY14" fmla="*/ 3533775 h 4914900"/>
                  <a:gd name="connsiteX15" fmla="*/ 1366080 w 2678924"/>
                  <a:gd name="connsiteY15" fmla="*/ 3086100 h 4914900"/>
                  <a:gd name="connsiteX16" fmla="*/ 32580 w 2678924"/>
                  <a:gd name="connsiteY16" fmla="*/ 1447800 h 4914900"/>
                  <a:gd name="connsiteX17" fmla="*/ 1070805 w 2678924"/>
                  <a:gd name="connsiteY17" fmla="*/ 561975 h 4914900"/>
                  <a:gd name="connsiteX18" fmla="*/ 1061280 w 2678924"/>
                  <a:gd name="connsiteY18" fmla="*/ 0 h 4914900"/>
                  <a:gd name="connsiteX0" fmla="*/ 1061749 w 2679393"/>
                  <a:gd name="connsiteY0" fmla="*/ 0 h 4914900"/>
                  <a:gd name="connsiteX1" fmla="*/ 1709449 w 2679393"/>
                  <a:gd name="connsiteY1" fmla="*/ 0 h 4914900"/>
                  <a:gd name="connsiteX2" fmla="*/ 1709449 w 2679393"/>
                  <a:gd name="connsiteY2" fmla="*/ 523875 h 4914900"/>
                  <a:gd name="connsiteX3" fmla="*/ 2500024 w 2679393"/>
                  <a:gd name="connsiteY3" fmla="*/ 647700 h 4914900"/>
                  <a:gd name="connsiteX4" fmla="*/ 2500024 w 2679393"/>
                  <a:gd name="connsiteY4" fmla="*/ 1628775 h 4914900"/>
                  <a:gd name="connsiteX5" fmla="*/ 1309399 w 2679393"/>
                  <a:gd name="connsiteY5" fmla="*/ 1400175 h 4914900"/>
                  <a:gd name="connsiteX6" fmla="*/ 1271299 w 2679393"/>
                  <a:gd name="connsiteY6" fmla="*/ 1800225 h 4914900"/>
                  <a:gd name="connsiteX7" fmla="*/ 2671474 w 2679393"/>
                  <a:gd name="connsiteY7" fmla="*/ 3276600 h 4914900"/>
                  <a:gd name="connsiteX8" fmla="*/ 1718974 w 2679393"/>
                  <a:gd name="connsiteY8" fmla="*/ 4305300 h 4914900"/>
                  <a:gd name="connsiteX9" fmla="*/ 1718974 w 2679393"/>
                  <a:gd name="connsiteY9" fmla="*/ 4914900 h 4914900"/>
                  <a:gd name="connsiteX10" fmla="*/ 1071274 w 2679393"/>
                  <a:gd name="connsiteY10" fmla="*/ 4914900 h 4914900"/>
                  <a:gd name="connsiteX11" fmla="*/ 1071274 w 2679393"/>
                  <a:gd name="connsiteY11" fmla="*/ 4381500 h 4914900"/>
                  <a:gd name="connsiteX12" fmla="*/ 52099 w 2679393"/>
                  <a:gd name="connsiteY12" fmla="*/ 4152900 h 4914900"/>
                  <a:gd name="connsiteX13" fmla="*/ 52099 w 2679393"/>
                  <a:gd name="connsiteY13" fmla="*/ 3133725 h 4914900"/>
                  <a:gd name="connsiteX14" fmla="*/ 1214149 w 2679393"/>
                  <a:gd name="connsiteY14" fmla="*/ 3533775 h 4914900"/>
                  <a:gd name="connsiteX15" fmla="*/ 1366549 w 2679393"/>
                  <a:gd name="connsiteY15" fmla="*/ 3086100 h 4914900"/>
                  <a:gd name="connsiteX16" fmla="*/ 33049 w 2679393"/>
                  <a:gd name="connsiteY16" fmla="*/ 1447800 h 4914900"/>
                  <a:gd name="connsiteX17" fmla="*/ 1071274 w 2679393"/>
                  <a:gd name="connsiteY17" fmla="*/ 561975 h 4914900"/>
                  <a:gd name="connsiteX18" fmla="*/ 1061749 w 2679393"/>
                  <a:gd name="connsiteY18" fmla="*/ 0 h 4914900"/>
                  <a:gd name="connsiteX0" fmla="*/ 1061749 w 2679393"/>
                  <a:gd name="connsiteY0" fmla="*/ 0 h 4914900"/>
                  <a:gd name="connsiteX1" fmla="*/ 1709449 w 2679393"/>
                  <a:gd name="connsiteY1" fmla="*/ 0 h 4914900"/>
                  <a:gd name="connsiteX2" fmla="*/ 1709449 w 2679393"/>
                  <a:gd name="connsiteY2" fmla="*/ 523875 h 4914900"/>
                  <a:gd name="connsiteX3" fmla="*/ 2500024 w 2679393"/>
                  <a:gd name="connsiteY3" fmla="*/ 647700 h 4914900"/>
                  <a:gd name="connsiteX4" fmla="*/ 2500024 w 2679393"/>
                  <a:gd name="connsiteY4" fmla="*/ 1628775 h 4914900"/>
                  <a:gd name="connsiteX5" fmla="*/ 1309399 w 2679393"/>
                  <a:gd name="connsiteY5" fmla="*/ 1400175 h 4914900"/>
                  <a:gd name="connsiteX6" fmla="*/ 1271299 w 2679393"/>
                  <a:gd name="connsiteY6" fmla="*/ 1800225 h 4914900"/>
                  <a:gd name="connsiteX7" fmla="*/ 2671474 w 2679393"/>
                  <a:gd name="connsiteY7" fmla="*/ 3276600 h 4914900"/>
                  <a:gd name="connsiteX8" fmla="*/ 1718974 w 2679393"/>
                  <a:gd name="connsiteY8" fmla="*/ 4305300 h 4914900"/>
                  <a:gd name="connsiteX9" fmla="*/ 1718974 w 2679393"/>
                  <a:gd name="connsiteY9" fmla="*/ 4914900 h 4914900"/>
                  <a:gd name="connsiteX10" fmla="*/ 1071274 w 2679393"/>
                  <a:gd name="connsiteY10" fmla="*/ 4914900 h 4914900"/>
                  <a:gd name="connsiteX11" fmla="*/ 1071274 w 2679393"/>
                  <a:gd name="connsiteY11" fmla="*/ 4381500 h 4914900"/>
                  <a:gd name="connsiteX12" fmla="*/ 52099 w 2679393"/>
                  <a:gd name="connsiteY12" fmla="*/ 4152900 h 4914900"/>
                  <a:gd name="connsiteX13" fmla="*/ 52099 w 2679393"/>
                  <a:gd name="connsiteY13" fmla="*/ 3133725 h 4914900"/>
                  <a:gd name="connsiteX14" fmla="*/ 1214149 w 2679393"/>
                  <a:gd name="connsiteY14" fmla="*/ 3533775 h 4914900"/>
                  <a:gd name="connsiteX15" fmla="*/ 1366549 w 2679393"/>
                  <a:gd name="connsiteY15" fmla="*/ 3086100 h 4914900"/>
                  <a:gd name="connsiteX16" fmla="*/ 33049 w 2679393"/>
                  <a:gd name="connsiteY16" fmla="*/ 1447800 h 4914900"/>
                  <a:gd name="connsiteX17" fmla="*/ 1071274 w 2679393"/>
                  <a:gd name="connsiteY17" fmla="*/ 561975 h 4914900"/>
                  <a:gd name="connsiteX18" fmla="*/ 1061749 w 2679393"/>
                  <a:gd name="connsiteY18" fmla="*/ 0 h 4914900"/>
                  <a:gd name="connsiteX0" fmla="*/ 1058739 w 2676383"/>
                  <a:gd name="connsiteY0" fmla="*/ 0 h 4914900"/>
                  <a:gd name="connsiteX1" fmla="*/ 1706439 w 2676383"/>
                  <a:gd name="connsiteY1" fmla="*/ 0 h 4914900"/>
                  <a:gd name="connsiteX2" fmla="*/ 1706439 w 2676383"/>
                  <a:gd name="connsiteY2" fmla="*/ 523875 h 4914900"/>
                  <a:gd name="connsiteX3" fmla="*/ 2497014 w 2676383"/>
                  <a:gd name="connsiteY3" fmla="*/ 647700 h 4914900"/>
                  <a:gd name="connsiteX4" fmla="*/ 2497014 w 2676383"/>
                  <a:gd name="connsiteY4" fmla="*/ 1628775 h 4914900"/>
                  <a:gd name="connsiteX5" fmla="*/ 1306389 w 2676383"/>
                  <a:gd name="connsiteY5" fmla="*/ 1400175 h 4914900"/>
                  <a:gd name="connsiteX6" fmla="*/ 1268289 w 2676383"/>
                  <a:gd name="connsiteY6" fmla="*/ 1800225 h 4914900"/>
                  <a:gd name="connsiteX7" fmla="*/ 2668464 w 2676383"/>
                  <a:gd name="connsiteY7" fmla="*/ 3276600 h 4914900"/>
                  <a:gd name="connsiteX8" fmla="*/ 1715964 w 2676383"/>
                  <a:gd name="connsiteY8" fmla="*/ 4305300 h 4914900"/>
                  <a:gd name="connsiteX9" fmla="*/ 1715964 w 2676383"/>
                  <a:gd name="connsiteY9" fmla="*/ 4914900 h 4914900"/>
                  <a:gd name="connsiteX10" fmla="*/ 1068264 w 2676383"/>
                  <a:gd name="connsiteY10" fmla="*/ 4914900 h 4914900"/>
                  <a:gd name="connsiteX11" fmla="*/ 1068264 w 2676383"/>
                  <a:gd name="connsiteY11" fmla="*/ 4381500 h 4914900"/>
                  <a:gd name="connsiteX12" fmla="*/ 49089 w 2676383"/>
                  <a:gd name="connsiteY12" fmla="*/ 4152900 h 4914900"/>
                  <a:gd name="connsiteX13" fmla="*/ 49089 w 2676383"/>
                  <a:gd name="connsiteY13" fmla="*/ 3133725 h 4914900"/>
                  <a:gd name="connsiteX14" fmla="*/ 1211139 w 2676383"/>
                  <a:gd name="connsiteY14" fmla="*/ 3533775 h 4914900"/>
                  <a:gd name="connsiteX15" fmla="*/ 1363539 w 2676383"/>
                  <a:gd name="connsiteY15" fmla="*/ 3086100 h 4914900"/>
                  <a:gd name="connsiteX16" fmla="*/ 30039 w 2676383"/>
                  <a:gd name="connsiteY16" fmla="*/ 1447800 h 4914900"/>
                  <a:gd name="connsiteX17" fmla="*/ 1068264 w 2676383"/>
                  <a:gd name="connsiteY17" fmla="*/ 561975 h 4914900"/>
                  <a:gd name="connsiteX18" fmla="*/ 1058739 w 2676383"/>
                  <a:gd name="connsiteY18" fmla="*/ 0 h 4914900"/>
                  <a:gd name="connsiteX0" fmla="*/ 1058739 w 2676383"/>
                  <a:gd name="connsiteY0" fmla="*/ 0 h 4914900"/>
                  <a:gd name="connsiteX1" fmla="*/ 1706439 w 2676383"/>
                  <a:gd name="connsiteY1" fmla="*/ 0 h 4914900"/>
                  <a:gd name="connsiteX2" fmla="*/ 1706439 w 2676383"/>
                  <a:gd name="connsiteY2" fmla="*/ 523875 h 4914900"/>
                  <a:gd name="connsiteX3" fmla="*/ 2497014 w 2676383"/>
                  <a:gd name="connsiteY3" fmla="*/ 647700 h 4914900"/>
                  <a:gd name="connsiteX4" fmla="*/ 2497014 w 2676383"/>
                  <a:gd name="connsiteY4" fmla="*/ 1628775 h 4914900"/>
                  <a:gd name="connsiteX5" fmla="*/ 1306389 w 2676383"/>
                  <a:gd name="connsiteY5" fmla="*/ 1400175 h 4914900"/>
                  <a:gd name="connsiteX6" fmla="*/ 1268289 w 2676383"/>
                  <a:gd name="connsiteY6" fmla="*/ 1800225 h 4914900"/>
                  <a:gd name="connsiteX7" fmla="*/ 2668464 w 2676383"/>
                  <a:gd name="connsiteY7" fmla="*/ 3276600 h 4914900"/>
                  <a:gd name="connsiteX8" fmla="*/ 1715964 w 2676383"/>
                  <a:gd name="connsiteY8" fmla="*/ 4305300 h 4914900"/>
                  <a:gd name="connsiteX9" fmla="*/ 1715964 w 2676383"/>
                  <a:gd name="connsiteY9" fmla="*/ 4914900 h 4914900"/>
                  <a:gd name="connsiteX10" fmla="*/ 1068264 w 2676383"/>
                  <a:gd name="connsiteY10" fmla="*/ 4914900 h 4914900"/>
                  <a:gd name="connsiteX11" fmla="*/ 1068264 w 2676383"/>
                  <a:gd name="connsiteY11" fmla="*/ 4381500 h 4914900"/>
                  <a:gd name="connsiteX12" fmla="*/ 49089 w 2676383"/>
                  <a:gd name="connsiteY12" fmla="*/ 4152900 h 4914900"/>
                  <a:gd name="connsiteX13" fmla="*/ 49089 w 2676383"/>
                  <a:gd name="connsiteY13" fmla="*/ 3133725 h 4914900"/>
                  <a:gd name="connsiteX14" fmla="*/ 1211139 w 2676383"/>
                  <a:gd name="connsiteY14" fmla="*/ 3533775 h 4914900"/>
                  <a:gd name="connsiteX15" fmla="*/ 1363539 w 2676383"/>
                  <a:gd name="connsiteY15" fmla="*/ 3086100 h 4914900"/>
                  <a:gd name="connsiteX16" fmla="*/ 30039 w 2676383"/>
                  <a:gd name="connsiteY16" fmla="*/ 1447800 h 4914900"/>
                  <a:gd name="connsiteX17" fmla="*/ 1068264 w 2676383"/>
                  <a:gd name="connsiteY17" fmla="*/ 561975 h 4914900"/>
                  <a:gd name="connsiteX18" fmla="*/ 1058739 w 2676383"/>
                  <a:gd name="connsiteY18" fmla="*/ 0 h 4914900"/>
                  <a:gd name="connsiteX0" fmla="*/ 1058739 w 2676383"/>
                  <a:gd name="connsiteY0" fmla="*/ 0 h 4914900"/>
                  <a:gd name="connsiteX1" fmla="*/ 1706439 w 2676383"/>
                  <a:gd name="connsiteY1" fmla="*/ 0 h 4914900"/>
                  <a:gd name="connsiteX2" fmla="*/ 1706439 w 2676383"/>
                  <a:gd name="connsiteY2" fmla="*/ 523875 h 4914900"/>
                  <a:gd name="connsiteX3" fmla="*/ 2497014 w 2676383"/>
                  <a:gd name="connsiteY3" fmla="*/ 647700 h 4914900"/>
                  <a:gd name="connsiteX4" fmla="*/ 2497014 w 2676383"/>
                  <a:gd name="connsiteY4" fmla="*/ 1628775 h 4914900"/>
                  <a:gd name="connsiteX5" fmla="*/ 1306389 w 2676383"/>
                  <a:gd name="connsiteY5" fmla="*/ 1400175 h 4914900"/>
                  <a:gd name="connsiteX6" fmla="*/ 1268289 w 2676383"/>
                  <a:gd name="connsiteY6" fmla="*/ 1800225 h 4914900"/>
                  <a:gd name="connsiteX7" fmla="*/ 2668464 w 2676383"/>
                  <a:gd name="connsiteY7" fmla="*/ 3276600 h 4914900"/>
                  <a:gd name="connsiteX8" fmla="*/ 1715964 w 2676383"/>
                  <a:gd name="connsiteY8" fmla="*/ 4305300 h 4914900"/>
                  <a:gd name="connsiteX9" fmla="*/ 1715964 w 2676383"/>
                  <a:gd name="connsiteY9" fmla="*/ 4914900 h 4914900"/>
                  <a:gd name="connsiteX10" fmla="*/ 1068264 w 2676383"/>
                  <a:gd name="connsiteY10" fmla="*/ 4914900 h 4914900"/>
                  <a:gd name="connsiteX11" fmla="*/ 1068264 w 2676383"/>
                  <a:gd name="connsiteY11" fmla="*/ 4381500 h 4914900"/>
                  <a:gd name="connsiteX12" fmla="*/ 49089 w 2676383"/>
                  <a:gd name="connsiteY12" fmla="*/ 4152900 h 4914900"/>
                  <a:gd name="connsiteX13" fmla="*/ 49089 w 2676383"/>
                  <a:gd name="connsiteY13" fmla="*/ 3133725 h 4914900"/>
                  <a:gd name="connsiteX14" fmla="*/ 1211139 w 2676383"/>
                  <a:gd name="connsiteY14" fmla="*/ 3533775 h 4914900"/>
                  <a:gd name="connsiteX15" fmla="*/ 1363539 w 2676383"/>
                  <a:gd name="connsiteY15" fmla="*/ 3086100 h 4914900"/>
                  <a:gd name="connsiteX16" fmla="*/ 30039 w 2676383"/>
                  <a:gd name="connsiteY16" fmla="*/ 1447800 h 4914900"/>
                  <a:gd name="connsiteX17" fmla="*/ 1068264 w 2676383"/>
                  <a:gd name="connsiteY17" fmla="*/ 561975 h 4914900"/>
                  <a:gd name="connsiteX18" fmla="*/ 1058739 w 2676383"/>
                  <a:gd name="connsiteY18" fmla="*/ 0 h 491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76383" h="4914900">
                    <a:moveTo>
                      <a:pt x="1058739" y="0"/>
                    </a:moveTo>
                    <a:lnTo>
                      <a:pt x="1706439" y="0"/>
                    </a:lnTo>
                    <a:lnTo>
                      <a:pt x="1706439" y="523875"/>
                    </a:lnTo>
                    <a:cubicBezTo>
                      <a:pt x="2008064" y="531813"/>
                      <a:pt x="2233489" y="573087"/>
                      <a:pt x="2497014" y="647700"/>
                    </a:cubicBezTo>
                    <a:lnTo>
                      <a:pt x="2497014" y="1628775"/>
                    </a:lnTo>
                    <a:cubicBezTo>
                      <a:pt x="2047752" y="1390650"/>
                      <a:pt x="1488951" y="1281112"/>
                      <a:pt x="1306389" y="1400175"/>
                    </a:cubicBezTo>
                    <a:cubicBezTo>
                      <a:pt x="1127001" y="1471613"/>
                      <a:pt x="1142876" y="1714500"/>
                      <a:pt x="1268289" y="1800225"/>
                    </a:cubicBezTo>
                    <a:cubicBezTo>
                      <a:pt x="1425452" y="2020888"/>
                      <a:pt x="2792289" y="2236787"/>
                      <a:pt x="2668464" y="3276600"/>
                    </a:cubicBezTo>
                    <a:cubicBezTo>
                      <a:pt x="2608139" y="4000500"/>
                      <a:pt x="1966789" y="4233862"/>
                      <a:pt x="1715964" y="4305300"/>
                    </a:cubicBezTo>
                    <a:lnTo>
                      <a:pt x="1715964" y="4914900"/>
                    </a:lnTo>
                    <a:lnTo>
                      <a:pt x="1068264" y="4914900"/>
                    </a:lnTo>
                    <a:lnTo>
                      <a:pt x="1068264" y="4381500"/>
                    </a:lnTo>
                    <a:cubicBezTo>
                      <a:pt x="685676" y="4371975"/>
                      <a:pt x="222127" y="4267200"/>
                      <a:pt x="49089" y="4152900"/>
                    </a:cubicBezTo>
                    <a:lnTo>
                      <a:pt x="49089" y="3133725"/>
                    </a:lnTo>
                    <a:cubicBezTo>
                      <a:pt x="403102" y="3438525"/>
                      <a:pt x="923802" y="3562350"/>
                      <a:pt x="1211139" y="3533775"/>
                    </a:cubicBezTo>
                    <a:cubicBezTo>
                      <a:pt x="1490539" y="3503613"/>
                      <a:pt x="1498476" y="3201988"/>
                      <a:pt x="1363539" y="3086100"/>
                    </a:cubicBezTo>
                    <a:cubicBezTo>
                      <a:pt x="1176215" y="2820987"/>
                      <a:pt x="-220786" y="2727324"/>
                      <a:pt x="30039" y="1447800"/>
                    </a:cubicBezTo>
                    <a:cubicBezTo>
                      <a:pt x="142751" y="795338"/>
                      <a:pt x="798389" y="585787"/>
                      <a:pt x="1068264" y="561975"/>
                    </a:cubicBezTo>
                    <a:lnTo>
                      <a:pt x="1058739" y="0"/>
                    </a:lnTo>
                    <a:close/>
                  </a:path>
                </a:pathLst>
              </a:custGeom>
              <a:solidFill>
                <a:schemeClr val="accent1"/>
              </a:solidFill>
              <a:ln w="381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48" tIns="46624" rIns="46624" bIns="93248" numCol="1" spcCol="0" rtlCol="0" fromWordArt="0" anchor="b"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197" fontAlgn="base">
                  <a:spcBef>
                    <a:spcPct val="0"/>
                  </a:spcBef>
                  <a:spcAft>
                    <a:spcPct val="0"/>
                  </a:spcAft>
                </a:pPr>
                <a:endParaRPr lang="en-US" sz="1836" spc="-51">
                  <a:gradFill>
                    <a:gsLst>
                      <a:gs pos="0">
                        <a:srgbClr val="FFFFFF"/>
                      </a:gs>
                      <a:gs pos="100000">
                        <a:srgbClr val="FFFFFF"/>
                      </a:gs>
                    </a:gsLst>
                    <a:lin ang="5400000" scaled="0"/>
                  </a:gradFill>
                  <a:ea typeface="Segoe UI" pitchFamily="34" charset="0"/>
                  <a:cs typeface="Segoe UI" pitchFamily="34" charset="0"/>
                </a:endParaRPr>
              </a:p>
            </p:txBody>
          </p:sp>
        </p:grpSp>
        <p:pic>
          <p:nvPicPr>
            <p:cNvPr id="18" name="ROAD3"/>
            <p:cNvPicPr>
              <a:picLocks noChangeAspect="1"/>
            </p:cNvPicPr>
            <p:nvPr/>
          </p:nvPicPr>
          <p:blipFill>
            <a:blip r:embed="rId5"/>
            <a:stretch>
              <a:fillRect/>
            </a:stretch>
          </p:blipFill>
          <p:spPr>
            <a:xfrm rot="21422291" flipH="1">
              <a:off x="5371821" y="3282285"/>
              <a:ext cx="1571697" cy="1739322"/>
            </a:xfrm>
            <a:prstGeom prst="rect">
              <a:avLst/>
            </a:prstGeom>
          </p:spPr>
        </p:pic>
        <p:sp>
          <p:nvSpPr>
            <p:cNvPr id="63" name="Freeform 62"/>
            <p:cNvSpPr/>
            <p:nvPr/>
          </p:nvSpPr>
          <p:spPr bwMode="auto">
            <a:xfrm>
              <a:off x="5250556" y="3777866"/>
              <a:ext cx="3875459" cy="3080134"/>
            </a:xfrm>
            <a:custGeom>
              <a:avLst/>
              <a:gdLst>
                <a:gd name="connsiteX0" fmla="*/ 2173026 w 4346051"/>
                <a:gd name="connsiteY0" fmla="*/ 0 h 3454151"/>
                <a:gd name="connsiteX1" fmla="*/ 4334832 w 4346051"/>
                <a:gd name="connsiteY1" fmla="*/ 2308064 h 3454151"/>
                <a:gd name="connsiteX2" fmla="*/ 4342948 w 4346051"/>
                <a:gd name="connsiteY2" fmla="*/ 2498234 h 3454151"/>
                <a:gd name="connsiteX3" fmla="*/ 4346051 w 4346051"/>
                <a:gd name="connsiteY3" fmla="*/ 2498234 h 3454151"/>
                <a:gd name="connsiteX4" fmla="*/ 4346051 w 4346051"/>
                <a:gd name="connsiteY4" fmla="*/ 2570926 h 3454151"/>
                <a:gd name="connsiteX5" fmla="*/ 4346051 w 4346051"/>
                <a:gd name="connsiteY5" fmla="*/ 3454151 h 3454151"/>
                <a:gd name="connsiteX6" fmla="*/ 0 w 4346051"/>
                <a:gd name="connsiteY6" fmla="*/ 3454151 h 3454151"/>
                <a:gd name="connsiteX7" fmla="*/ 0 w 4346051"/>
                <a:gd name="connsiteY7" fmla="*/ 2570926 h 3454151"/>
                <a:gd name="connsiteX8" fmla="*/ 0 w 4346051"/>
                <a:gd name="connsiteY8" fmla="*/ 2498234 h 3454151"/>
                <a:gd name="connsiteX9" fmla="*/ 3103 w 4346051"/>
                <a:gd name="connsiteY9" fmla="*/ 2498234 h 3454151"/>
                <a:gd name="connsiteX10" fmla="*/ 11219 w 4346051"/>
                <a:gd name="connsiteY10" fmla="*/ 2308064 h 3454151"/>
                <a:gd name="connsiteX11" fmla="*/ 2173026 w 4346051"/>
                <a:gd name="connsiteY11" fmla="*/ 0 h 345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46051" h="3454151">
                  <a:moveTo>
                    <a:pt x="2173026" y="0"/>
                  </a:moveTo>
                  <a:cubicBezTo>
                    <a:pt x="3298146" y="0"/>
                    <a:pt x="4223551" y="1011660"/>
                    <a:pt x="4334832" y="2308064"/>
                  </a:cubicBezTo>
                  <a:lnTo>
                    <a:pt x="4342948" y="2498234"/>
                  </a:lnTo>
                  <a:lnTo>
                    <a:pt x="4346051" y="2498234"/>
                  </a:lnTo>
                  <a:lnTo>
                    <a:pt x="4346051" y="2570926"/>
                  </a:lnTo>
                  <a:lnTo>
                    <a:pt x="4346051" y="3454151"/>
                  </a:lnTo>
                  <a:lnTo>
                    <a:pt x="0" y="3454151"/>
                  </a:lnTo>
                  <a:lnTo>
                    <a:pt x="0" y="2570926"/>
                  </a:lnTo>
                  <a:lnTo>
                    <a:pt x="0" y="2498234"/>
                  </a:lnTo>
                  <a:lnTo>
                    <a:pt x="3103" y="2498234"/>
                  </a:lnTo>
                  <a:lnTo>
                    <a:pt x="11219" y="2308064"/>
                  </a:lnTo>
                  <a:cubicBezTo>
                    <a:pt x="122501" y="1011660"/>
                    <a:pt x="1047906" y="0"/>
                    <a:pt x="2173026" y="0"/>
                  </a:cubicBezTo>
                  <a:close/>
                </a:path>
              </a:pathLst>
            </a:custGeom>
            <a:solidFill>
              <a:srgbClr val="4C9C70"/>
            </a:solidFill>
            <a:ln w="10795" cap="flat" cmpd="sng" algn="ctr">
              <a:noFill/>
              <a:prstDash val="solid"/>
              <a:headEnd type="none" w="med" len="med"/>
              <a:tailEnd type="none" w="med" len="med"/>
            </a:ln>
            <a:effectLst/>
          </p:spPr>
          <p:txBody>
            <a:bodyPr vert="horz" wrap="square" lIns="0" tIns="47559" rIns="0" bIns="47559" numCol="1" rtlCol="0" anchor="ctr" anchorCtr="0" compatLnSpc="1">
              <a:prstTxWarp prst="textNoShape">
                <a:avLst/>
              </a:prstTxWarp>
              <a:noAutofit/>
            </a:bodyPr>
            <a:lstStyle/>
            <a:p>
              <a:pPr algn="ctr" defTabSz="950933" fontAlgn="base">
                <a:spcBef>
                  <a:spcPct val="0"/>
                </a:spcBef>
                <a:spcAft>
                  <a:spcPct val="0"/>
                </a:spcAft>
                <a:defRPr/>
              </a:pPr>
              <a:endParaRPr lang="en-US" sz="2040" kern="0">
                <a:gradFill>
                  <a:gsLst>
                    <a:gs pos="0">
                      <a:srgbClr val="FFFFFF"/>
                    </a:gs>
                    <a:gs pos="100000">
                      <a:srgbClr val="FFFFFF"/>
                    </a:gs>
                  </a:gsLst>
                  <a:lin ang="5400000" scaled="0"/>
                </a:gradFill>
              </a:endParaRPr>
            </a:p>
          </p:txBody>
        </p:sp>
        <p:pic>
          <p:nvPicPr>
            <p:cNvPr id="21" name="ROAD2"/>
            <p:cNvPicPr>
              <a:picLocks noChangeAspect="1"/>
            </p:cNvPicPr>
            <p:nvPr/>
          </p:nvPicPr>
          <p:blipFill>
            <a:blip r:embed="rId5"/>
            <a:stretch>
              <a:fillRect/>
            </a:stretch>
          </p:blipFill>
          <p:spPr>
            <a:xfrm>
              <a:off x="5232336" y="3771142"/>
              <a:ext cx="2430526" cy="3023623"/>
            </a:xfrm>
            <a:prstGeom prst="rect">
              <a:avLst/>
            </a:prstGeom>
          </p:spPr>
        </p:pic>
        <p:sp>
          <p:nvSpPr>
            <p:cNvPr id="61" name="Freeform 60"/>
            <p:cNvSpPr/>
            <p:nvPr/>
          </p:nvSpPr>
          <p:spPr bwMode="auto">
            <a:xfrm>
              <a:off x="3323076" y="4310915"/>
              <a:ext cx="4515226" cy="2547084"/>
            </a:xfrm>
            <a:custGeom>
              <a:avLst/>
              <a:gdLst>
                <a:gd name="connsiteX0" fmla="*/ 2531753 w 5063505"/>
                <a:gd name="connsiteY0" fmla="*/ 0 h 2856373"/>
                <a:gd name="connsiteX1" fmla="*/ 5050434 w 5063505"/>
                <a:gd name="connsiteY1" fmla="*/ 2308065 h 2856373"/>
                <a:gd name="connsiteX2" fmla="*/ 5059891 w 5063505"/>
                <a:gd name="connsiteY2" fmla="*/ 2498235 h 2856373"/>
                <a:gd name="connsiteX3" fmla="*/ 5063505 w 5063505"/>
                <a:gd name="connsiteY3" fmla="*/ 2498235 h 2856373"/>
                <a:gd name="connsiteX4" fmla="*/ 5063505 w 5063505"/>
                <a:gd name="connsiteY4" fmla="*/ 2570927 h 2856373"/>
                <a:gd name="connsiteX5" fmla="*/ 5063505 w 5063505"/>
                <a:gd name="connsiteY5" fmla="*/ 2856373 h 2856373"/>
                <a:gd name="connsiteX6" fmla="*/ 0 w 5063505"/>
                <a:gd name="connsiteY6" fmla="*/ 2856373 h 2856373"/>
                <a:gd name="connsiteX7" fmla="*/ 0 w 5063505"/>
                <a:gd name="connsiteY7" fmla="*/ 2570927 h 2856373"/>
                <a:gd name="connsiteX8" fmla="*/ 0 w 5063505"/>
                <a:gd name="connsiteY8" fmla="*/ 2498235 h 2856373"/>
                <a:gd name="connsiteX9" fmla="*/ 3615 w 5063505"/>
                <a:gd name="connsiteY9" fmla="*/ 2498235 h 2856373"/>
                <a:gd name="connsiteX10" fmla="*/ 13072 w 5063505"/>
                <a:gd name="connsiteY10" fmla="*/ 2308065 h 2856373"/>
                <a:gd name="connsiteX11" fmla="*/ 2531753 w 5063505"/>
                <a:gd name="connsiteY11" fmla="*/ 0 h 285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63505" h="2856373">
                  <a:moveTo>
                    <a:pt x="2531753" y="0"/>
                  </a:moveTo>
                  <a:cubicBezTo>
                    <a:pt x="3842610" y="0"/>
                    <a:pt x="4920783" y="1011660"/>
                    <a:pt x="5050434" y="2308065"/>
                  </a:cubicBezTo>
                  <a:lnTo>
                    <a:pt x="5059891" y="2498235"/>
                  </a:lnTo>
                  <a:lnTo>
                    <a:pt x="5063505" y="2498235"/>
                  </a:lnTo>
                  <a:lnTo>
                    <a:pt x="5063505" y="2570927"/>
                  </a:lnTo>
                  <a:lnTo>
                    <a:pt x="5063505" y="2856373"/>
                  </a:lnTo>
                  <a:lnTo>
                    <a:pt x="0" y="2856373"/>
                  </a:lnTo>
                  <a:lnTo>
                    <a:pt x="0" y="2570927"/>
                  </a:lnTo>
                  <a:lnTo>
                    <a:pt x="0" y="2498235"/>
                  </a:lnTo>
                  <a:lnTo>
                    <a:pt x="3615" y="2498235"/>
                  </a:lnTo>
                  <a:lnTo>
                    <a:pt x="13072" y="2308065"/>
                  </a:lnTo>
                  <a:cubicBezTo>
                    <a:pt x="142723" y="1011660"/>
                    <a:pt x="1220896" y="0"/>
                    <a:pt x="2531753" y="0"/>
                  </a:cubicBezTo>
                  <a:close/>
                </a:path>
              </a:pathLst>
            </a:custGeom>
            <a:solidFill>
              <a:srgbClr val="007233"/>
            </a:solidFill>
            <a:ln w="10795" cap="flat" cmpd="sng" algn="ctr">
              <a:noFill/>
              <a:prstDash val="solid"/>
              <a:headEnd type="none" w="med" len="med"/>
              <a:tailEnd type="none" w="med" len="med"/>
            </a:ln>
            <a:effectLst/>
          </p:spPr>
          <p:txBody>
            <a:bodyPr vert="horz" wrap="square" lIns="0" tIns="47559" rIns="0" bIns="47559" numCol="1" rtlCol="0" anchor="ctr" anchorCtr="0" compatLnSpc="1">
              <a:prstTxWarp prst="textNoShape">
                <a:avLst/>
              </a:prstTxWarp>
              <a:noAutofit/>
            </a:bodyPr>
            <a:lstStyle/>
            <a:p>
              <a:pPr algn="ctr" defTabSz="950933" fontAlgn="base">
                <a:spcBef>
                  <a:spcPct val="0"/>
                </a:spcBef>
                <a:spcAft>
                  <a:spcPct val="0"/>
                </a:spcAft>
                <a:defRPr/>
              </a:pPr>
              <a:endParaRPr lang="en-US" sz="2040" kern="0">
                <a:gradFill>
                  <a:gsLst>
                    <a:gs pos="0">
                      <a:srgbClr val="FFFFFF"/>
                    </a:gs>
                    <a:gs pos="100000">
                      <a:srgbClr val="FFFFFF"/>
                    </a:gs>
                  </a:gsLst>
                  <a:lin ang="5400000" scaled="0"/>
                </a:gradFill>
              </a:endParaRPr>
            </a:p>
          </p:txBody>
        </p:sp>
        <p:grpSp>
          <p:nvGrpSpPr>
            <p:cNvPr id="78" name="Group 77"/>
            <p:cNvGrpSpPr/>
            <p:nvPr/>
          </p:nvGrpSpPr>
          <p:grpSpPr>
            <a:xfrm flipH="1">
              <a:off x="4996942" y="4309910"/>
              <a:ext cx="2726859" cy="2548089"/>
              <a:chOff x="5339898" y="3941763"/>
              <a:chExt cx="3057978" cy="2916237"/>
            </a:xfrm>
          </p:grpSpPr>
          <p:sp>
            <p:nvSpPr>
              <p:cNvPr id="75" name="Freeform 74"/>
              <p:cNvSpPr>
                <a:spLocks/>
              </p:cNvSpPr>
              <p:nvPr/>
            </p:nvSpPr>
            <p:spPr bwMode="auto">
              <a:xfrm>
                <a:off x="5339898" y="3941763"/>
                <a:ext cx="3057978" cy="2916237"/>
              </a:xfrm>
              <a:custGeom>
                <a:avLst/>
                <a:gdLst>
                  <a:gd name="connsiteX0" fmla="*/ 2421028 w 3057978"/>
                  <a:gd name="connsiteY0" fmla="*/ 0 h 2916237"/>
                  <a:gd name="connsiteX1" fmla="*/ 3057978 w 3057978"/>
                  <a:gd name="connsiteY1" fmla="*/ 90418 h 2916237"/>
                  <a:gd name="connsiteX2" fmla="*/ 1001765 w 3057978"/>
                  <a:gd name="connsiteY2" fmla="*/ 2589725 h 2916237"/>
                  <a:gd name="connsiteX3" fmla="*/ 914037 w 3057978"/>
                  <a:gd name="connsiteY3" fmla="*/ 2916237 h 2916237"/>
                  <a:gd name="connsiteX4" fmla="*/ 0 w 3057978"/>
                  <a:gd name="connsiteY4" fmla="*/ 2916237 h 2916237"/>
                  <a:gd name="connsiteX5" fmla="*/ 65881 w 3057978"/>
                  <a:gd name="connsiteY5" fmla="*/ 2630254 h 2916237"/>
                  <a:gd name="connsiteX6" fmla="*/ 1993295 w 3057978"/>
                  <a:gd name="connsiteY6" fmla="*/ 39558 h 2916237"/>
                  <a:gd name="connsiteX7" fmla="*/ 2421028 w 3057978"/>
                  <a:gd name="connsiteY7" fmla="*/ 0 h 2916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57978" h="2916237">
                    <a:moveTo>
                      <a:pt x="2421028" y="0"/>
                    </a:moveTo>
                    <a:cubicBezTo>
                      <a:pt x="2639544" y="0"/>
                      <a:pt x="2853410" y="33907"/>
                      <a:pt x="3057978" y="90418"/>
                    </a:cubicBezTo>
                    <a:cubicBezTo>
                      <a:pt x="2154857" y="310813"/>
                      <a:pt x="1395573" y="1268682"/>
                      <a:pt x="1001765" y="2589725"/>
                    </a:cubicBezTo>
                    <a:lnTo>
                      <a:pt x="914037" y="2916237"/>
                    </a:lnTo>
                    <a:lnTo>
                      <a:pt x="0" y="2916237"/>
                    </a:lnTo>
                    <a:lnTo>
                      <a:pt x="65881" y="2630254"/>
                    </a:lnTo>
                    <a:cubicBezTo>
                      <a:pt x="402372" y="1334377"/>
                      <a:pt x="1118070" y="353197"/>
                      <a:pt x="1993295" y="39558"/>
                    </a:cubicBezTo>
                    <a:cubicBezTo>
                      <a:pt x="2132773" y="16954"/>
                      <a:pt x="2272251" y="0"/>
                      <a:pt x="242102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8" tIns="46624" rIns="93248" bIns="46624" numCol="1" anchor="t" anchorCtr="0" compatLnSpc="1">
                <a:prstTxWarp prst="textNoShape">
                  <a:avLst/>
                </a:prstTxWarp>
                <a:noAutofit/>
              </a:bodyPr>
              <a:lstStyle/>
              <a:p>
                <a:endParaRPr lang="en-IN" sz="1836">
                  <a:solidFill>
                    <a:srgbClr val="00188F"/>
                  </a:solidFill>
                </a:endParaRPr>
              </a:p>
            </p:txBody>
          </p:sp>
          <p:sp>
            <p:nvSpPr>
              <p:cNvPr id="68" name="Freeform 6"/>
              <p:cNvSpPr>
                <a:spLocks/>
              </p:cNvSpPr>
              <p:nvPr/>
            </p:nvSpPr>
            <p:spPr bwMode="auto">
              <a:xfrm>
                <a:off x="5748338" y="5926138"/>
                <a:ext cx="296863" cy="739775"/>
              </a:xfrm>
              <a:custGeom>
                <a:avLst/>
                <a:gdLst>
                  <a:gd name="T0" fmla="*/ 0 w 64"/>
                  <a:gd name="T1" fmla="*/ 131 h 131"/>
                  <a:gd name="T2" fmla="*/ 17 w 64"/>
                  <a:gd name="T3" fmla="*/ 131 h 131"/>
                  <a:gd name="T4" fmla="*/ 64 w 64"/>
                  <a:gd name="T5" fmla="*/ 0 h 131"/>
                  <a:gd name="T6" fmla="*/ 49 w 64"/>
                  <a:gd name="T7" fmla="*/ 0 h 131"/>
                  <a:gd name="T8" fmla="*/ 0 w 64"/>
                  <a:gd name="T9" fmla="*/ 131 h 131"/>
                </a:gdLst>
                <a:ahLst/>
                <a:cxnLst>
                  <a:cxn ang="0">
                    <a:pos x="T0" y="T1"/>
                  </a:cxn>
                  <a:cxn ang="0">
                    <a:pos x="T2" y="T3"/>
                  </a:cxn>
                  <a:cxn ang="0">
                    <a:pos x="T4" y="T5"/>
                  </a:cxn>
                  <a:cxn ang="0">
                    <a:pos x="T6" y="T7"/>
                  </a:cxn>
                  <a:cxn ang="0">
                    <a:pos x="T8" y="T9"/>
                  </a:cxn>
                </a:cxnLst>
                <a:rect l="0" t="0" r="r" b="b"/>
                <a:pathLst>
                  <a:path w="64" h="131">
                    <a:moveTo>
                      <a:pt x="0" y="131"/>
                    </a:moveTo>
                    <a:cubicBezTo>
                      <a:pt x="17" y="131"/>
                      <a:pt x="17" y="131"/>
                      <a:pt x="17" y="131"/>
                    </a:cubicBezTo>
                    <a:cubicBezTo>
                      <a:pt x="30" y="85"/>
                      <a:pt x="46" y="41"/>
                      <a:pt x="64" y="0"/>
                    </a:cubicBezTo>
                    <a:cubicBezTo>
                      <a:pt x="49" y="0"/>
                      <a:pt x="49" y="0"/>
                      <a:pt x="49" y="0"/>
                    </a:cubicBezTo>
                    <a:cubicBezTo>
                      <a:pt x="30" y="41"/>
                      <a:pt x="13" y="85"/>
                      <a:pt x="0" y="131"/>
                    </a:cubicBezTo>
                    <a:close/>
                  </a:path>
                </a:pathLst>
              </a:custGeom>
              <a:solidFill>
                <a:srgbClr val="0272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8" tIns="46624" rIns="93248" bIns="46624" numCol="1" anchor="t" anchorCtr="0" compatLnSpc="1">
                <a:prstTxWarp prst="textNoShape">
                  <a:avLst/>
                </a:prstTxWarp>
              </a:bodyPr>
              <a:lstStyle/>
              <a:p>
                <a:endParaRPr lang="en-IN" sz="1836">
                  <a:solidFill>
                    <a:srgbClr val="00188F"/>
                  </a:solidFill>
                </a:endParaRPr>
              </a:p>
            </p:txBody>
          </p:sp>
          <p:sp>
            <p:nvSpPr>
              <p:cNvPr id="69" name="Freeform 7"/>
              <p:cNvSpPr>
                <a:spLocks/>
              </p:cNvSpPr>
              <p:nvPr/>
            </p:nvSpPr>
            <p:spPr bwMode="auto">
              <a:xfrm>
                <a:off x="6435726" y="4511676"/>
                <a:ext cx="474663" cy="503238"/>
              </a:xfrm>
              <a:custGeom>
                <a:avLst/>
                <a:gdLst>
                  <a:gd name="T0" fmla="*/ 0 w 102"/>
                  <a:gd name="T1" fmla="*/ 89 h 89"/>
                  <a:gd name="T2" fmla="*/ 14 w 102"/>
                  <a:gd name="T3" fmla="*/ 89 h 89"/>
                  <a:gd name="T4" fmla="*/ 102 w 102"/>
                  <a:gd name="T5" fmla="*/ 0 h 89"/>
                  <a:gd name="T6" fmla="*/ 88 w 102"/>
                  <a:gd name="T7" fmla="*/ 0 h 89"/>
                  <a:gd name="T8" fmla="*/ 0 w 102"/>
                  <a:gd name="T9" fmla="*/ 89 h 89"/>
                </a:gdLst>
                <a:ahLst/>
                <a:cxnLst>
                  <a:cxn ang="0">
                    <a:pos x="T0" y="T1"/>
                  </a:cxn>
                  <a:cxn ang="0">
                    <a:pos x="T2" y="T3"/>
                  </a:cxn>
                  <a:cxn ang="0">
                    <a:pos x="T4" y="T5"/>
                  </a:cxn>
                  <a:cxn ang="0">
                    <a:pos x="T6" y="T7"/>
                  </a:cxn>
                  <a:cxn ang="0">
                    <a:pos x="T8" y="T9"/>
                  </a:cxn>
                </a:cxnLst>
                <a:rect l="0" t="0" r="r" b="b"/>
                <a:pathLst>
                  <a:path w="102" h="89">
                    <a:moveTo>
                      <a:pt x="0" y="89"/>
                    </a:moveTo>
                    <a:cubicBezTo>
                      <a:pt x="14" y="89"/>
                      <a:pt x="14" y="89"/>
                      <a:pt x="14" y="89"/>
                    </a:cubicBezTo>
                    <a:cubicBezTo>
                      <a:pt x="41" y="55"/>
                      <a:pt x="71" y="25"/>
                      <a:pt x="102" y="0"/>
                    </a:cubicBezTo>
                    <a:cubicBezTo>
                      <a:pt x="88" y="0"/>
                      <a:pt x="88" y="0"/>
                      <a:pt x="88" y="0"/>
                    </a:cubicBezTo>
                    <a:cubicBezTo>
                      <a:pt x="57" y="25"/>
                      <a:pt x="27" y="55"/>
                      <a:pt x="0" y="89"/>
                    </a:cubicBezTo>
                    <a:close/>
                  </a:path>
                </a:pathLst>
              </a:custGeom>
              <a:solidFill>
                <a:srgbClr val="0272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8" tIns="46624" rIns="93248" bIns="46624" numCol="1" anchor="t" anchorCtr="0" compatLnSpc="1">
                <a:prstTxWarp prst="textNoShape">
                  <a:avLst/>
                </a:prstTxWarp>
              </a:bodyPr>
              <a:lstStyle/>
              <a:p>
                <a:endParaRPr lang="en-IN" sz="1836">
                  <a:solidFill>
                    <a:srgbClr val="00188F"/>
                  </a:solidFill>
                </a:endParaRPr>
              </a:p>
            </p:txBody>
          </p:sp>
          <p:sp>
            <p:nvSpPr>
              <p:cNvPr id="70" name="Freeform 8"/>
              <p:cNvSpPr>
                <a:spLocks/>
              </p:cNvSpPr>
              <p:nvPr/>
            </p:nvSpPr>
            <p:spPr bwMode="auto">
              <a:xfrm>
                <a:off x="6003926" y="5078413"/>
                <a:ext cx="460375" cy="773113"/>
              </a:xfrm>
              <a:custGeom>
                <a:avLst/>
                <a:gdLst>
                  <a:gd name="T0" fmla="*/ 72 w 99"/>
                  <a:gd name="T1" fmla="*/ 16 h 137"/>
                  <a:gd name="T2" fmla="*/ 0 w 99"/>
                  <a:gd name="T3" fmla="*/ 137 h 137"/>
                  <a:gd name="T4" fmla="*/ 15 w 99"/>
                  <a:gd name="T5" fmla="*/ 137 h 137"/>
                  <a:gd name="T6" fmla="*/ 99 w 99"/>
                  <a:gd name="T7" fmla="*/ 0 h 137"/>
                  <a:gd name="T8" fmla="*/ 85 w 99"/>
                  <a:gd name="T9" fmla="*/ 0 h 137"/>
                  <a:gd name="T10" fmla="*/ 72 w 99"/>
                  <a:gd name="T11" fmla="*/ 16 h 137"/>
                </a:gdLst>
                <a:ahLst/>
                <a:cxnLst>
                  <a:cxn ang="0">
                    <a:pos x="T0" y="T1"/>
                  </a:cxn>
                  <a:cxn ang="0">
                    <a:pos x="T2" y="T3"/>
                  </a:cxn>
                  <a:cxn ang="0">
                    <a:pos x="T4" y="T5"/>
                  </a:cxn>
                  <a:cxn ang="0">
                    <a:pos x="T6" y="T7"/>
                  </a:cxn>
                  <a:cxn ang="0">
                    <a:pos x="T8" y="T9"/>
                  </a:cxn>
                  <a:cxn ang="0">
                    <a:pos x="T10" y="T11"/>
                  </a:cxn>
                </a:cxnLst>
                <a:rect l="0" t="0" r="r" b="b"/>
                <a:pathLst>
                  <a:path w="99" h="137">
                    <a:moveTo>
                      <a:pt x="72" y="16"/>
                    </a:moveTo>
                    <a:cubicBezTo>
                      <a:pt x="45" y="53"/>
                      <a:pt x="21" y="94"/>
                      <a:pt x="0" y="137"/>
                    </a:cubicBezTo>
                    <a:cubicBezTo>
                      <a:pt x="15" y="137"/>
                      <a:pt x="15" y="137"/>
                      <a:pt x="15" y="137"/>
                    </a:cubicBezTo>
                    <a:cubicBezTo>
                      <a:pt x="39" y="87"/>
                      <a:pt x="67" y="41"/>
                      <a:pt x="99" y="0"/>
                    </a:cubicBezTo>
                    <a:cubicBezTo>
                      <a:pt x="85" y="0"/>
                      <a:pt x="85" y="0"/>
                      <a:pt x="85" y="0"/>
                    </a:cubicBezTo>
                    <a:cubicBezTo>
                      <a:pt x="81" y="5"/>
                      <a:pt x="76" y="10"/>
                      <a:pt x="72" y="16"/>
                    </a:cubicBezTo>
                    <a:close/>
                  </a:path>
                </a:pathLst>
              </a:custGeom>
              <a:solidFill>
                <a:srgbClr val="0272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8" tIns="46624" rIns="93248" bIns="46624" numCol="1" anchor="t" anchorCtr="0" compatLnSpc="1">
                <a:prstTxWarp prst="textNoShape">
                  <a:avLst/>
                </a:prstTxWarp>
              </a:bodyPr>
              <a:lstStyle/>
              <a:p>
                <a:endParaRPr lang="en-IN" sz="1836">
                  <a:solidFill>
                    <a:srgbClr val="00188F"/>
                  </a:solidFill>
                </a:endParaRPr>
              </a:p>
            </p:txBody>
          </p:sp>
          <p:sp>
            <p:nvSpPr>
              <p:cNvPr id="71" name="Freeform 9"/>
              <p:cNvSpPr>
                <a:spLocks/>
              </p:cNvSpPr>
              <p:nvPr/>
            </p:nvSpPr>
            <p:spPr bwMode="auto">
              <a:xfrm>
                <a:off x="6900863" y="4178301"/>
                <a:ext cx="436563" cy="277813"/>
              </a:xfrm>
              <a:custGeom>
                <a:avLst/>
                <a:gdLst>
                  <a:gd name="T0" fmla="*/ 0 w 94"/>
                  <a:gd name="T1" fmla="*/ 49 h 49"/>
                  <a:gd name="T2" fmla="*/ 15 w 94"/>
                  <a:gd name="T3" fmla="*/ 49 h 49"/>
                  <a:gd name="T4" fmla="*/ 94 w 94"/>
                  <a:gd name="T5" fmla="*/ 0 h 49"/>
                  <a:gd name="T6" fmla="*/ 78 w 94"/>
                  <a:gd name="T7" fmla="*/ 0 h 49"/>
                  <a:gd name="T8" fmla="*/ 0 w 94"/>
                  <a:gd name="T9" fmla="*/ 49 h 49"/>
                </a:gdLst>
                <a:ahLst/>
                <a:cxnLst>
                  <a:cxn ang="0">
                    <a:pos x="T0" y="T1"/>
                  </a:cxn>
                  <a:cxn ang="0">
                    <a:pos x="T2" y="T3"/>
                  </a:cxn>
                  <a:cxn ang="0">
                    <a:pos x="T4" y="T5"/>
                  </a:cxn>
                  <a:cxn ang="0">
                    <a:pos x="T6" y="T7"/>
                  </a:cxn>
                  <a:cxn ang="0">
                    <a:pos x="T8" y="T9"/>
                  </a:cxn>
                </a:cxnLst>
                <a:rect l="0" t="0" r="r" b="b"/>
                <a:pathLst>
                  <a:path w="94" h="49">
                    <a:moveTo>
                      <a:pt x="0" y="49"/>
                    </a:moveTo>
                    <a:cubicBezTo>
                      <a:pt x="15" y="49"/>
                      <a:pt x="15" y="49"/>
                      <a:pt x="15" y="49"/>
                    </a:cubicBezTo>
                    <a:cubicBezTo>
                      <a:pt x="40" y="30"/>
                      <a:pt x="66" y="13"/>
                      <a:pt x="94" y="0"/>
                    </a:cubicBezTo>
                    <a:cubicBezTo>
                      <a:pt x="78" y="0"/>
                      <a:pt x="78" y="0"/>
                      <a:pt x="78" y="0"/>
                    </a:cubicBezTo>
                    <a:cubicBezTo>
                      <a:pt x="50" y="14"/>
                      <a:pt x="24" y="30"/>
                      <a:pt x="0" y="49"/>
                    </a:cubicBezTo>
                    <a:close/>
                  </a:path>
                </a:pathLst>
              </a:custGeom>
              <a:solidFill>
                <a:srgbClr val="0272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8" tIns="46624" rIns="93248" bIns="46624" numCol="1" anchor="t" anchorCtr="0" compatLnSpc="1">
                <a:prstTxWarp prst="textNoShape">
                  <a:avLst/>
                </a:prstTxWarp>
              </a:bodyPr>
              <a:lstStyle/>
              <a:p>
                <a:endParaRPr lang="en-IN" sz="1836">
                  <a:solidFill>
                    <a:srgbClr val="00188F"/>
                  </a:solidFill>
                </a:endParaRPr>
              </a:p>
            </p:txBody>
          </p:sp>
          <p:sp>
            <p:nvSpPr>
              <p:cNvPr id="72" name="Freeform 10"/>
              <p:cNvSpPr>
                <a:spLocks/>
              </p:cNvSpPr>
              <p:nvPr/>
            </p:nvSpPr>
            <p:spPr bwMode="auto">
              <a:xfrm>
                <a:off x="7337426" y="3981451"/>
                <a:ext cx="414338" cy="152400"/>
              </a:xfrm>
              <a:custGeom>
                <a:avLst/>
                <a:gdLst>
                  <a:gd name="T0" fmla="*/ 0 w 89"/>
                  <a:gd name="T1" fmla="*/ 27 h 27"/>
                  <a:gd name="T2" fmla="*/ 17 w 89"/>
                  <a:gd name="T3" fmla="*/ 27 h 27"/>
                  <a:gd name="T4" fmla="*/ 89 w 89"/>
                  <a:gd name="T5" fmla="*/ 1 h 27"/>
                  <a:gd name="T6" fmla="*/ 70 w 89"/>
                  <a:gd name="T7" fmla="*/ 0 h 27"/>
                  <a:gd name="T8" fmla="*/ 0 w 89"/>
                  <a:gd name="T9" fmla="*/ 27 h 27"/>
                </a:gdLst>
                <a:ahLst/>
                <a:cxnLst>
                  <a:cxn ang="0">
                    <a:pos x="T0" y="T1"/>
                  </a:cxn>
                  <a:cxn ang="0">
                    <a:pos x="T2" y="T3"/>
                  </a:cxn>
                  <a:cxn ang="0">
                    <a:pos x="T4" y="T5"/>
                  </a:cxn>
                  <a:cxn ang="0">
                    <a:pos x="T6" y="T7"/>
                  </a:cxn>
                  <a:cxn ang="0">
                    <a:pos x="T8" y="T9"/>
                  </a:cxn>
                </a:cxnLst>
                <a:rect l="0" t="0" r="r" b="b"/>
                <a:pathLst>
                  <a:path w="89" h="27">
                    <a:moveTo>
                      <a:pt x="0" y="27"/>
                    </a:moveTo>
                    <a:cubicBezTo>
                      <a:pt x="17" y="27"/>
                      <a:pt x="17" y="27"/>
                      <a:pt x="17" y="27"/>
                    </a:cubicBezTo>
                    <a:cubicBezTo>
                      <a:pt x="35" y="19"/>
                      <a:pt x="71" y="6"/>
                      <a:pt x="89" y="1"/>
                    </a:cubicBezTo>
                    <a:cubicBezTo>
                      <a:pt x="70" y="0"/>
                      <a:pt x="70" y="0"/>
                      <a:pt x="70" y="0"/>
                    </a:cubicBezTo>
                    <a:cubicBezTo>
                      <a:pt x="52" y="6"/>
                      <a:pt x="17" y="19"/>
                      <a:pt x="0" y="27"/>
                    </a:cubicBezTo>
                    <a:close/>
                  </a:path>
                </a:pathLst>
              </a:custGeom>
              <a:solidFill>
                <a:srgbClr val="0272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8" tIns="46624" rIns="93248" bIns="46624" numCol="1" anchor="t" anchorCtr="0" compatLnSpc="1">
                <a:prstTxWarp prst="textNoShape">
                  <a:avLst/>
                </a:prstTxWarp>
              </a:bodyPr>
              <a:lstStyle/>
              <a:p>
                <a:endParaRPr lang="en-IN" sz="1836">
                  <a:solidFill>
                    <a:srgbClr val="00188F"/>
                  </a:solidFill>
                </a:endParaRPr>
              </a:p>
            </p:txBody>
          </p:sp>
          <p:sp>
            <p:nvSpPr>
              <p:cNvPr id="77" name="Freeform 76"/>
              <p:cNvSpPr>
                <a:spLocks/>
              </p:cNvSpPr>
              <p:nvPr/>
            </p:nvSpPr>
            <p:spPr bwMode="auto">
              <a:xfrm>
                <a:off x="5707513" y="6745288"/>
                <a:ext cx="101151" cy="112712"/>
              </a:xfrm>
              <a:custGeom>
                <a:avLst/>
                <a:gdLst>
                  <a:gd name="connsiteX0" fmla="*/ 21808 w 101151"/>
                  <a:gd name="connsiteY0" fmla="*/ 0 h 112712"/>
                  <a:gd name="connsiteX1" fmla="*/ 101151 w 101151"/>
                  <a:gd name="connsiteY1" fmla="*/ 0 h 112712"/>
                  <a:gd name="connsiteX2" fmla="*/ 79534 w 101151"/>
                  <a:gd name="connsiteY2" fmla="*/ 112712 h 112712"/>
                  <a:gd name="connsiteX3" fmla="*/ 0 w 101151"/>
                  <a:gd name="connsiteY3" fmla="*/ 112712 h 112712"/>
                </a:gdLst>
                <a:ahLst/>
                <a:cxnLst>
                  <a:cxn ang="0">
                    <a:pos x="connsiteX0" y="connsiteY0"/>
                  </a:cxn>
                  <a:cxn ang="0">
                    <a:pos x="connsiteX1" y="connsiteY1"/>
                  </a:cxn>
                  <a:cxn ang="0">
                    <a:pos x="connsiteX2" y="connsiteY2"/>
                  </a:cxn>
                  <a:cxn ang="0">
                    <a:pos x="connsiteX3" y="connsiteY3"/>
                  </a:cxn>
                </a:cxnLst>
                <a:rect l="l" t="t" r="r" b="b"/>
                <a:pathLst>
                  <a:path w="101151" h="112712">
                    <a:moveTo>
                      <a:pt x="21808" y="0"/>
                    </a:moveTo>
                    <a:cubicBezTo>
                      <a:pt x="21808" y="0"/>
                      <a:pt x="21808" y="0"/>
                      <a:pt x="101151" y="0"/>
                    </a:cubicBezTo>
                    <a:lnTo>
                      <a:pt x="79534" y="112712"/>
                    </a:lnTo>
                    <a:lnTo>
                      <a:pt x="0" y="112712"/>
                    </a:lnTo>
                    <a:close/>
                  </a:path>
                </a:pathLst>
              </a:custGeom>
              <a:solidFill>
                <a:srgbClr val="0272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8" tIns="46624" rIns="93248" bIns="46624" numCol="1" anchor="t" anchorCtr="0" compatLnSpc="1">
                <a:prstTxWarp prst="textNoShape">
                  <a:avLst/>
                </a:prstTxWarp>
                <a:noAutofit/>
              </a:bodyPr>
              <a:lstStyle/>
              <a:p>
                <a:endParaRPr lang="en-IN" sz="1836">
                  <a:solidFill>
                    <a:srgbClr val="00188F"/>
                  </a:solidFill>
                </a:endParaRPr>
              </a:p>
            </p:txBody>
          </p:sp>
        </p:grpSp>
      </p:grpSp>
    </p:spTree>
    <p:extLst>
      <p:ext uri="{BB962C8B-B14F-4D97-AF65-F5344CB8AC3E}">
        <p14:creationId xmlns:p14="http://schemas.microsoft.com/office/powerpoint/2010/main" val="207129519"/>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a:latin typeface="Segoe UI Light" panose="020B0502040204020203" pitchFamily="34" charset="0"/>
                <a:cs typeface="Segoe UI Light" panose="020B0502040204020203" pitchFamily="34" charset="0"/>
              </a:rPr>
              <a:t>How AOBO (Admin-on-Behalf-of) works</a:t>
            </a:r>
          </a:p>
        </p:txBody>
      </p:sp>
      <p:sp>
        <p:nvSpPr>
          <p:cNvPr id="5" name="Isosceles Triangle 4"/>
          <p:cNvSpPr/>
          <p:nvPr/>
        </p:nvSpPr>
        <p:spPr>
          <a:xfrm>
            <a:off x="1408601" y="2482886"/>
            <a:ext cx="3707483" cy="3205255"/>
          </a:xfrm>
          <a:prstGeom prst="triangle">
            <a:avLst/>
          </a:prstGeom>
          <a:solidFill>
            <a:schemeClr val="accent1">
              <a:lumMod val="60000"/>
              <a:lumOff val="4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grpSp>
        <p:nvGrpSpPr>
          <p:cNvPr id="6" name="Group 5"/>
          <p:cNvGrpSpPr/>
          <p:nvPr/>
        </p:nvGrpSpPr>
        <p:grpSpPr>
          <a:xfrm>
            <a:off x="3052137" y="3863080"/>
            <a:ext cx="420409" cy="444866"/>
            <a:chOff x="3572660" y="3474720"/>
            <a:chExt cx="412202" cy="436182"/>
          </a:xfrm>
          <a:solidFill>
            <a:schemeClr val="tx1">
              <a:lumMod val="85000"/>
            </a:schemeClr>
          </a:solidFill>
        </p:grpSpPr>
        <p:sp>
          <p:nvSpPr>
            <p:cNvPr id="7" name="Smiley Face 6"/>
            <p:cNvSpPr/>
            <p:nvPr/>
          </p:nvSpPr>
          <p:spPr>
            <a:xfrm>
              <a:off x="3596640" y="3474720"/>
              <a:ext cx="228600" cy="228600"/>
            </a:xfrm>
            <a:prstGeom prst="smileyFac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endParaRPr lang="en-US" sz="1836"/>
            </a:p>
          </p:txBody>
        </p:sp>
        <p:sp>
          <p:nvSpPr>
            <p:cNvPr id="8" name="Smiley Face 7"/>
            <p:cNvSpPr/>
            <p:nvPr/>
          </p:nvSpPr>
          <p:spPr>
            <a:xfrm>
              <a:off x="3756262" y="3616960"/>
              <a:ext cx="228600" cy="228600"/>
            </a:xfrm>
            <a:prstGeom prst="smileyFac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endParaRPr lang="en-US" sz="1836"/>
            </a:p>
          </p:txBody>
        </p:sp>
        <p:sp>
          <p:nvSpPr>
            <p:cNvPr id="9" name="Smiley Face 8"/>
            <p:cNvSpPr/>
            <p:nvPr/>
          </p:nvSpPr>
          <p:spPr>
            <a:xfrm>
              <a:off x="3572660" y="3682302"/>
              <a:ext cx="228600" cy="228600"/>
            </a:xfrm>
            <a:prstGeom prst="smileyFac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endParaRPr lang="en-US" sz="1836"/>
            </a:p>
          </p:txBody>
        </p:sp>
      </p:grpSp>
      <p:sp>
        <p:nvSpPr>
          <p:cNvPr id="10" name="TextBox 9"/>
          <p:cNvSpPr txBox="1"/>
          <p:nvPr/>
        </p:nvSpPr>
        <p:spPr>
          <a:xfrm>
            <a:off x="2039406" y="4303913"/>
            <a:ext cx="2445871" cy="296363"/>
          </a:xfrm>
          <a:prstGeom prst="rect">
            <a:avLst/>
          </a:prstGeom>
          <a:noFill/>
          <a:ln>
            <a:noFill/>
          </a:ln>
        </p:spPr>
        <p:txBody>
          <a:bodyPr wrap="square" rtlCol="0">
            <a:spAutoFit/>
          </a:bodyPr>
          <a:lstStyle/>
          <a:p>
            <a:pPr algn="ctr"/>
            <a:r>
              <a:rPr lang="en-US" sz="1326">
                <a:solidFill>
                  <a:schemeClr val="bg1"/>
                </a:solidFill>
              </a:rPr>
              <a:t>AdminAgents Group</a:t>
            </a:r>
          </a:p>
        </p:txBody>
      </p:sp>
      <p:sp>
        <p:nvSpPr>
          <p:cNvPr id="20" name="TextBox 19"/>
          <p:cNvSpPr txBox="1"/>
          <p:nvPr/>
        </p:nvSpPr>
        <p:spPr>
          <a:xfrm>
            <a:off x="1787208" y="5757654"/>
            <a:ext cx="2823716" cy="374846"/>
          </a:xfrm>
          <a:prstGeom prst="rect">
            <a:avLst/>
          </a:prstGeom>
          <a:noFill/>
        </p:spPr>
        <p:txBody>
          <a:bodyPr wrap="square" rtlCol="0">
            <a:spAutoFit/>
          </a:bodyPr>
          <a:lstStyle/>
          <a:p>
            <a:pPr algn="ctr"/>
            <a:r>
              <a:rPr lang="en-US" sz="1836"/>
              <a:t>Partner’s AAD Tenant</a:t>
            </a:r>
          </a:p>
        </p:txBody>
      </p:sp>
      <p:sp>
        <p:nvSpPr>
          <p:cNvPr id="21" name="TextBox 20"/>
          <p:cNvSpPr txBox="1"/>
          <p:nvPr/>
        </p:nvSpPr>
        <p:spPr>
          <a:xfrm>
            <a:off x="6241684" y="5757654"/>
            <a:ext cx="3126812" cy="374846"/>
          </a:xfrm>
          <a:prstGeom prst="rect">
            <a:avLst/>
          </a:prstGeom>
          <a:noFill/>
        </p:spPr>
        <p:txBody>
          <a:bodyPr wrap="square" rtlCol="0">
            <a:spAutoFit/>
          </a:bodyPr>
          <a:lstStyle/>
          <a:p>
            <a:pPr algn="ctr"/>
            <a:r>
              <a:rPr lang="en-US" sz="1836"/>
              <a:t>Customer’s AAD Tenant</a:t>
            </a:r>
          </a:p>
        </p:txBody>
      </p:sp>
      <p:sp>
        <p:nvSpPr>
          <p:cNvPr id="27" name="Isosceles Triangle 26"/>
          <p:cNvSpPr/>
          <p:nvPr/>
        </p:nvSpPr>
        <p:spPr>
          <a:xfrm>
            <a:off x="5951349" y="2482886"/>
            <a:ext cx="3707483" cy="3205255"/>
          </a:xfrm>
          <a:prstGeom prst="triangle">
            <a:avLst/>
          </a:prstGeom>
          <a:solidFill>
            <a:srgbClr val="F38B00"/>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grpSp>
        <p:nvGrpSpPr>
          <p:cNvPr id="29" name="Group 28"/>
          <p:cNvGrpSpPr/>
          <p:nvPr/>
        </p:nvGrpSpPr>
        <p:grpSpPr>
          <a:xfrm>
            <a:off x="7605795" y="3832642"/>
            <a:ext cx="398585" cy="487998"/>
            <a:chOff x="6912244" y="2662688"/>
            <a:chExt cx="390805" cy="478473"/>
          </a:xfrm>
          <a:solidFill>
            <a:schemeClr val="tx1">
              <a:lumMod val="85000"/>
            </a:schemeClr>
          </a:solidFill>
        </p:grpSpPr>
        <p:grpSp>
          <p:nvGrpSpPr>
            <p:cNvPr id="12" name="Group 11"/>
            <p:cNvGrpSpPr/>
            <p:nvPr/>
          </p:nvGrpSpPr>
          <p:grpSpPr>
            <a:xfrm>
              <a:off x="6912244" y="2662688"/>
              <a:ext cx="390805" cy="478473"/>
              <a:chOff x="5076044" y="1996439"/>
              <a:chExt cx="390805" cy="478473"/>
            </a:xfrm>
            <a:grpFill/>
          </p:grpSpPr>
          <p:sp>
            <p:nvSpPr>
              <p:cNvPr id="13" name="Cube 12"/>
              <p:cNvSpPr/>
              <p:nvPr/>
            </p:nvSpPr>
            <p:spPr>
              <a:xfrm>
                <a:off x="5076044" y="2116695"/>
                <a:ext cx="390805" cy="358217"/>
              </a:xfrm>
              <a:prstGeom prst="cube">
                <a:avLst>
                  <a:gd name="adj" fmla="val 20336"/>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endParaRPr lang="en-US" sz="1836"/>
              </a:p>
            </p:txBody>
          </p:sp>
          <p:sp>
            <p:nvSpPr>
              <p:cNvPr id="14" name="Block Arc 13"/>
              <p:cNvSpPr/>
              <p:nvPr/>
            </p:nvSpPr>
            <p:spPr>
              <a:xfrm>
                <a:off x="5141906" y="1996439"/>
                <a:ext cx="259080" cy="325645"/>
              </a:xfrm>
              <a:prstGeom prst="blockArc">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endParaRPr lang="en-US" sz="1836">
                  <a:solidFill>
                    <a:schemeClr val="tx1"/>
                  </a:solidFill>
                </a:endParaRPr>
              </a:p>
            </p:txBody>
          </p:sp>
        </p:grpSp>
        <p:sp>
          <p:nvSpPr>
            <p:cNvPr id="28" name="Rectangle 27"/>
            <p:cNvSpPr/>
            <p:nvPr/>
          </p:nvSpPr>
          <p:spPr bwMode="auto">
            <a:xfrm>
              <a:off x="7029906" y="2948261"/>
              <a:ext cx="45719" cy="108228"/>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52" fontAlgn="base">
                <a:lnSpc>
                  <a:spcPct val="90000"/>
                </a:lnSpc>
                <a:spcBef>
                  <a:spcPct val="0"/>
                </a:spcBef>
                <a:spcAft>
                  <a:spcPct val="0"/>
                </a:spcAft>
              </a:pPr>
              <a:endParaRPr lang="en-US" sz="2448" err="1">
                <a:gradFill>
                  <a:gsLst>
                    <a:gs pos="0">
                      <a:srgbClr val="FFFFFF"/>
                    </a:gs>
                    <a:gs pos="100000">
                      <a:srgbClr val="FFFFFF"/>
                    </a:gs>
                  </a:gsLst>
                  <a:lin ang="5400000" scaled="0"/>
                </a:gradFill>
                <a:ea typeface="Segoe UI" pitchFamily="34" charset="0"/>
                <a:cs typeface="Segoe UI" pitchFamily="34" charset="0"/>
              </a:endParaRPr>
            </a:p>
          </p:txBody>
        </p:sp>
      </p:grpSp>
      <p:sp>
        <p:nvSpPr>
          <p:cNvPr id="30" name="TextBox 29"/>
          <p:cNvSpPr txBox="1"/>
          <p:nvPr/>
        </p:nvSpPr>
        <p:spPr>
          <a:xfrm>
            <a:off x="6582152" y="4324625"/>
            <a:ext cx="2445871" cy="296363"/>
          </a:xfrm>
          <a:prstGeom prst="rect">
            <a:avLst/>
          </a:prstGeom>
          <a:noFill/>
          <a:ln>
            <a:noFill/>
          </a:ln>
        </p:spPr>
        <p:txBody>
          <a:bodyPr wrap="square" rtlCol="0">
            <a:spAutoFit/>
          </a:bodyPr>
          <a:lstStyle/>
          <a:p>
            <a:pPr algn="ctr"/>
            <a:r>
              <a:rPr lang="en-US" sz="1326">
                <a:solidFill>
                  <a:schemeClr val="bg1"/>
                </a:solidFill>
              </a:rPr>
              <a:t>Tenant Admin Role</a:t>
            </a:r>
          </a:p>
        </p:txBody>
      </p:sp>
      <p:cxnSp>
        <p:nvCxnSpPr>
          <p:cNvPr id="40" name="Straight Arrow Connector 39"/>
          <p:cNvCxnSpPr/>
          <p:nvPr/>
        </p:nvCxnSpPr>
        <p:spPr>
          <a:xfrm>
            <a:off x="3623642" y="4144157"/>
            <a:ext cx="3796896"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844326" y="4009594"/>
            <a:ext cx="1187153" cy="204030"/>
          </a:xfrm>
          <a:prstGeom prst="rect">
            <a:avLst/>
          </a:prstGeom>
          <a:solidFill>
            <a:schemeClr val="bg1"/>
          </a:solidFill>
          <a:ln>
            <a:noFill/>
          </a:ln>
        </p:spPr>
        <p:txBody>
          <a:bodyPr wrap="square" lIns="0" tIns="0" rIns="0" bIns="0" rtlCol="0">
            <a:spAutoFit/>
          </a:bodyPr>
          <a:lstStyle/>
          <a:p>
            <a:pPr algn="ctr"/>
            <a:r>
              <a:rPr lang="en-US" sz="1326"/>
              <a:t>is Member of</a:t>
            </a:r>
          </a:p>
        </p:txBody>
      </p:sp>
      <p:sp>
        <p:nvSpPr>
          <p:cNvPr id="41" name="TextBox 40"/>
          <p:cNvSpPr txBox="1"/>
          <p:nvPr/>
        </p:nvSpPr>
        <p:spPr>
          <a:xfrm>
            <a:off x="1176236" y="1343797"/>
            <a:ext cx="10112238" cy="1318550"/>
          </a:xfrm>
          <a:prstGeom prst="rect">
            <a:avLst/>
          </a:prstGeom>
          <a:noFill/>
        </p:spPr>
        <p:txBody>
          <a:bodyPr wrap="square" lIns="186521" tIns="149217" rIns="186521" bIns="149217" rtlCol="0">
            <a:spAutoFit/>
          </a:bodyPr>
          <a:lstStyle/>
          <a:p>
            <a:pPr>
              <a:lnSpc>
                <a:spcPct val="90000"/>
              </a:lnSpc>
              <a:spcAft>
                <a:spcPts val="612"/>
              </a:spcAft>
            </a:pPr>
            <a:r>
              <a:rPr lang="en-US" sz="2448">
                <a:latin typeface="+mj-lt"/>
              </a:rPr>
              <a:t>However, Azure subscriptions have “subscription-scoped” boundaries and are not managed by Tenant Admins. Instead, Partner AdminAgents Group is granted Owner role to Azure CSP subscriptions.</a:t>
            </a:r>
          </a:p>
        </p:txBody>
      </p:sp>
      <p:sp>
        <p:nvSpPr>
          <p:cNvPr id="24" name="Round Diagonal Corner Rectangle 23"/>
          <p:cNvSpPr/>
          <p:nvPr/>
        </p:nvSpPr>
        <p:spPr>
          <a:xfrm>
            <a:off x="7605796" y="4720840"/>
            <a:ext cx="394686" cy="455939"/>
          </a:xfrm>
          <a:prstGeom prst="round2DiagRect">
            <a:avLst>
              <a:gd name="adj1" fmla="val 50000"/>
              <a:gd name="adj2" fmla="val 0"/>
            </a:avLst>
          </a:prstGeom>
          <a:solidFill>
            <a:schemeClr val="tx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r>
              <a:rPr lang="en-US" sz="1836">
                <a:solidFill>
                  <a:schemeClr val="bg2">
                    <a:lumMod val="50000"/>
                  </a:schemeClr>
                </a:solidFill>
              </a:rPr>
              <a:t>S</a:t>
            </a:r>
          </a:p>
        </p:txBody>
      </p:sp>
      <p:sp>
        <p:nvSpPr>
          <p:cNvPr id="25" name="TextBox 24"/>
          <p:cNvSpPr txBox="1"/>
          <p:nvPr/>
        </p:nvSpPr>
        <p:spPr>
          <a:xfrm>
            <a:off x="6582152" y="5177639"/>
            <a:ext cx="2445871" cy="296363"/>
          </a:xfrm>
          <a:prstGeom prst="rect">
            <a:avLst/>
          </a:prstGeom>
          <a:noFill/>
          <a:ln>
            <a:noFill/>
          </a:ln>
        </p:spPr>
        <p:txBody>
          <a:bodyPr wrap="square" rtlCol="0">
            <a:spAutoFit/>
          </a:bodyPr>
          <a:lstStyle/>
          <a:p>
            <a:pPr algn="ctr"/>
            <a:r>
              <a:rPr lang="en-US" sz="1326">
                <a:solidFill>
                  <a:schemeClr val="bg1"/>
                </a:solidFill>
              </a:rPr>
              <a:t>Azure CSP subscription</a:t>
            </a:r>
          </a:p>
        </p:txBody>
      </p:sp>
      <p:cxnSp>
        <p:nvCxnSpPr>
          <p:cNvPr id="4" name="Elbow Connector 3"/>
          <p:cNvCxnSpPr>
            <a:stCxn id="10" idx="2"/>
          </p:cNvCxnSpPr>
          <p:nvPr/>
        </p:nvCxnSpPr>
        <p:spPr>
          <a:xfrm rot="16200000" flipH="1">
            <a:off x="5136129" y="2728333"/>
            <a:ext cx="410622" cy="4158198"/>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844326" y="4888493"/>
            <a:ext cx="1187153" cy="204030"/>
          </a:xfrm>
          <a:prstGeom prst="rect">
            <a:avLst/>
          </a:prstGeom>
          <a:solidFill>
            <a:schemeClr val="bg1"/>
          </a:solidFill>
          <a:ln>
            <a:noFill/>
          </a:ln>
        </p:spPr>
        <p:txBody>
          <a:bodyPr wrap="square" lIns="0" tIns="0" rIns="0" bIns="0" rtlCol="0">
            <a:spAutoFit/>
          </a:bodyPr>
          <a:lstStyle/>
          <a:p>
            <a:pPr algn="ctr"/>
            <a:r>
              <a:rPr lang="en-US" sz="1326"/>
              <a:t>Is Owner of</a:t>
            </a:r>
          </a:p>
        </p:txBody>
      </p:sp>
      <p:sp>
        <p:nvSpPr>
          <p:cNvPr id="31" name="Oval 30"/>
          <p:cNvSpPr/>
          <p:nvPr/>
        </p:nvSpPr>
        <p:spPr bwMode="auto">
          <a:xfrm>
            <a:off x="10108662" y="3378272"/>
            <a:ext cx="1466683" cy="1466683"/>
          </a:xfrm>
          <a:prstGeom prst="ellipse">
            <a:avLst/>
          </a:prstGeom>
          <a:solidFill>
            <a:schemeClr val="accent4"/>
          </a:solidFill>
          <a:ln>
            <a:solidFill>
              <a:schemeClr val="bg2">
                <a:lumMod val="9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51052" fontAlgn="base">
              <a:lnSpc>
                <a:spcPct val="90000"/>
              </a:lnSpc>
              <a:spcBef>
                <a:spcPct val="0"/>
              </a:spcBef>
              <a:spcAft>
                <a:spcPct val="0"/>
              </a:spcAft>
            </a:pPr>
            <a:r>
              <a:rPr lang="en-US" sz="1326">
                <a:solidFill>
                  <a:schemeClr val="bg1"/>
                </a:solidFill>
                <a:ea typeface="Segoe UI" pitchFamily="34" charset="0"/>
                <a:cs typeface="Segoe UI" pitchFamily="34" charset="0"/>
              </a:rPr>
              <a:t>O365 + Intune</a:t>
            </a:r>
          </a:p>
        </p:txBody>
      </p:sp>
      <p:cxnSp>
        <p:nvCxnSpPr>
          <p:cNvPr id="32" name="Straight Arrow Connector 31"/>
          <p:cNvCxnSpPr/>
          <p:nvPr/>
        </p:nvCxnSpPr>
        <p:spPr>
          <a:xfrm>
            <a:off x="8165296" y="4126825"/>
            <a:ext cx="1865207"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815878" y="4009594"/>
            <a:ext cx="1023125" cy="204030"/>
          </a:xfrm>
          <a:prstGeom prst="rect">
            <a:avLst/>
          </a:prstGeom>
          <a:solidFill>
            <a:schemeClr val="bg1"/>
          </a:solidFill>
          <a:ln>
            <a:noFill/>
          </a:ln>
        </p:spPr>
        <p:txBody>
          <a:bodyPr wrap="square" lIns="0" tIns="0" rIns="0" bIns="0" rtlCol="0">
            <a:spAutoFit/>
          </a:bodyPr>
          <a:lstStyle/>
          <a:p>
            <a:pPr algn="ctr"/>
            <a:r>
              <a:rPr lang="en-US" sz="1326"/>
              <a:t>can manage</a:t>
            </a:r>
          </a:p>
        </p:txBody>
      </p:sp>
    </p:spTree>
    <p:extLst>
      <p:ext uri="{BB962C8B-B14F-4D97-AF65-F5344CB8AC3E}">
        <p14:creationId xmlns:p14="http://schemas.microsoft.com/office/powerpoint/2010/main" val="8444626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a:latin typeface="Segoe UI Light" panose="020B0502040204020203" pitchFamily="34" charset="0"/>
                <a:cs typeface="Segoe UI Light" panose="020B0502040204020203" pitchFamily="34" charset="0"/>
              </a:rPr>
              <a:t>How AOBO (Admin-on-Behalf-of) works</a:t>
            </a:r>
          </a:p>
        </p:txBody>
      </p:sp>
      <p:sp>
        <p:nvSpPr>
          <p:cNvPr id="3" name="Content Placeholder 2"/>
          <p:cNvSpPr>
            <a:spLocks noGrp="1"/>
          </p:cNvSpPr>
          <p:nvPr>
            <p:ph type="body" sz="quarter" idx="10"/>
          </p:nvPr>
        </p:nvSpPr>
        <p:spPr>
          <a:xfrm>
            <a:off x="274688" y="1668462"/>
            <a:ext cx="11885514" cy="4522987"/>
          </a:xfrm>
          <a:prstGeom prst="rect">
            <a:avLst/>
          </a:prstGeom>
        </p:spPr>
        <p:txBody>
          <a:bodyPr>
            <a:normAutofit/>
          </a:bodyPr>
          <a:lstStyle/>
          <a:p>
            <a:pPr>
              <a:lnSpc>
                <a:spcPct val="100000"/>
              </a:lnSpc>
            </a:pPr>
            <a:r>
              <a:rPr lang="en-US" sz="4624">
                <a:latin typeface="Segoe UI Light" panose="020B0502040204020203" pitchFamily="34" charset="0"/>
                <a:cs typeface="Segoe UI Light" panose="020B0502040204020203" pitchFamily="34" charset="0"/>
              </a:rPr>
              <a:t>To manage customer’s subscriptions through the Azure preview portal:</a:t>
            </a:r>
          </a:p>
          <a:p>
            <a:pPr lvl="1">
              <a:lnSpc>
                <a:spcPct val="100000"/>
              </a:lnSpc>
              <a:buFont typeface="Arial" panose="020B0604020202020204" pitchFamily="34" charset="0"/>
              <a:buChar char="•"/>
            </a:pPr>
            <a:r>
              <a:rPr lang="en-US" sz="2992">
                <a:latin typeface="Segoe UI Light" panose="020B0502040204020203" pitchFamily="34" charset="0"/>
                <a:cs typeface="Segoe UI Light" panose="020B0502040204020203" pitchFamily="34" charset="0"/>
              </a:rPr>
              <a:t>Select customer through Partner Center, OR</a:t>
            </a:r>
          </a:p>
          <a:p>
            <a:pPr lvl="1">
              <a:lnSpc>
                <a:spcPct val="100000"/>
              </a:lnSpc>
              <a:buFont typeface="Arial" panose="020B0604020202020204" pitchFamily="34" charset="0"/>
              <a:buChar char="•"/>
            </a:pPr>
            <a:r>
              <a:rPr lang="en-US" sz="2992">
                <a:latin typeface="Segoe UI Light" panose="020B0502040204020203" pitchFamily="34" charset="0"/>
                <a:cs typeface="Segoe UI Light" panose="020B0502040204020203" pitchFamily="34" charset="0"/>
              </a:rPr>
              <a:t>Navigate to </a:t>
            </a:r>
            <a:r>
              <a:rPr lang="en-US" sz="2992">
                <a:latin typeface="Segoe UI Light" panose="020B0502040204020203" pitchFamily="34" charset="0"/>
                <a:cs typeface="Segoe UI Light" panose="020B0502040204020203" pitchFamily="34" charset="0"/>
                <a:hlinkClick r:id="rId2"/>
              </a:rPr>
              <a:t>https://portal.azure.com/&lt;customer-domain-or-TenantId</a:t>
            </a:r>
            <a:r>
              <a:rPr lang="en-US" sz="2992">
                <a:latin typeface="Segoe UI Light" panose="020B0502040204020203" pitchFamily="34" charset="0"/>
                <a:cs typeface="Segoe UI Light" panose="020B0502040204020203" pitchFamily="34" charset="0"/>
              </a:rPr>
              <a:t>&gt; (e.g., </a:t>
            </a:r>
            <a:r>
              <a:rPr lang="en-US" sz="2992">
                <a:latin typeface="Segoe UI Light" panose="020B0502040204020203" pitchFamily="34" charset="0"/>
                <a:cs typeface="Segoe UI Light" panose="020B0502040204020203" pitchFamily="34" charset="0"/>
                <a:hlinkClick r:id="rId3"/>
              </a:rPr>
              <a:t>https://portal.azure.com/contoso.com</a:t>
            </a:r>
            <a:r>
              <a:rPr lang="en-US" sz="2992">
                <a:latin typeface="Segoe UI Light" panose="020B0502040204020203" pitchFamily="34" charset="0"/>
                <a:cs typeface="Segoe UI Light" panose="020B0502040204020203" pitchFamily="34" charset="0"/>
              </a:rPr>
              <a:t>)</a:t>
            </a:r>
          </a:p>
          <a:p>
            <a:pPr marL="466310" lvl="1" indent="0">
              <a:lnSpc>
                <a:spcPct val="100000"/>
              </a:lnSpc>
              <a:buNone/>
            </a:pPr>
            <a:endParaRPr lang="en-US">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3788069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a:latin typeface="Segoe UI Light" panose="020B0502040204020203" pitchFamily="34" charset="0"/>
                <a:cs typeface="Segoe UI Light" panose="020B0502040204020203" pitchFamily="34" charset="0"/>
              </a:rPr>
              <a:t>How AOBO (Admin-on-Behalf-of) works</a:t>
            </a:r>
          </a:p>
        </p:txBody>
      </p:sp>
      <p:sp>
        <p:nvSpPr>
          <p:cNvPr id="3" name="Content Placeholder 2"/>
          <p:cNvSpPr>
            <a:spLocks noGrp="1"/>
          </p:cNvSpPr>
          <p:nvPr>
            <p:ph type="body" sz="quarter" idx="10"/>
          </p:nvPr>
        </p:nvSpPr>
        <p:spPr>
          <a:xfrm>
            <a:off x="274688" y="1668462"/>
            <a:ext cx="11885514" cy="4522987"/>
          </a:xfrm>
          <a:prstGeom prst="rect">
            <a:avLst/>
          </a:prstGeom>
        </p:spPr>
        <p:txBody>
          <a:bodyPr>
            <a:normAutofit/>
          </a:bodyPr>
          <a:lstStyle/>
          <a:p>
            <a:pPr>
              <a:lnSpc>
                <a:spcPct val="100000"/>
              </a:lnSpc>
            </a:pPr>
            <a:r>
              <a:rPr lang="en-US" sz="4624">
                <a:latin typeface="Segoe UI Light" panose="020B0502040204020203" pitchFamily="34" charset="0"/>
                <a:cs typeface="Segoe UI Light" panose="020B0502040204020203" pitchFamily="34" charset="0"/>
              </a:rPr>
              <a:t>To manage customer’s subscriptions through PowerShell:</a:t>
            </a:r>
          </a:p>
          <a:p>
            <a:pPr lvl="1">
              <a:lnSpc>
                <a:spcPct val="100000"/>
              </a:lnSpc>
              <a:buFont typeface="Arial" panose="020B0604020202020204" pitchFamily="34" charset="0"/>
              <a:buChar char="•"/>
            </a:pPr>
            <a:r>
              <a:rPr lang="en-US" sz="2992">
                <a:latin typeface="Segoe UI Light" panose="020B0502040204020203" pitchFamily="34" charset="0"/>
                <a:cs typeface="Segoe UI Light" panose="020B0502040204020203" pitchFamily="34" charset="0"/>
              </a:rPr>
              <a:t>Use Add-AzureAccount cmdlet with -Tenant parameter, specifying customer domain or </a:t>
            </a:r>
            <a:r>
              <a:rPr lang="en-US" sz="2992" err="1">
                <a:latin typeface="Segoe UI Light" panose="020B0502040204020203" pitchFamily="34" charset="0"/>
                <a:cs typeface="Segoe UI Light" panose="020B0502040204020203" pitchFamily="34" charset="0"/>
              </a:rPr>
              <a:t>TenantId</a:t>
            </a:r>
            <a:endParaRPr lang="en-US" sz="2992">
              <a:latin typeface="Segoe UI Light" panose="020B0502040204020203" pitchFamily="34" charset="0"/>
              <a:cs typeface="Segoe UI Light" panose="020B0502040204020203" pitchFamily="34" charset="0"/>
            </a:endParaRPr>
          </a:p>
          <a:p>
            <a:pPr marL="342877" lvl="1" indent="0">
              <a:lnSpc>
                <a:spcPct val="100000"/>
              </a:lnSpc>
              <a:buNone/>
            </a:pPr>
            <a:r>
              <a:rPr lang="en-US"/>
              <a:t>PS C:\&gt; Switch-</a:t>
            </a:r>
            <a:r>
              <a:rPr lang="en-US" err="1"/>
              <a:t>AzureMode</a:t>
            </a:r>
            <a:r>
              <a:rPr lang="en-US"/>
              <a:t> -Name </a:t>
            </a:r>
            <a:r>
              <a:rPr lang="en-US" err="1"/>
              <a:t>AzureResourceManager</a:t>
            </a:r>
            <a:endParaRPr lang="en-US"/>
          </a:p>
          <a:p>
            <a:pPr marL="342877" lvl="1" indent="0">
              <a:lnSpc>
                <a:spcPct val="100000"/>
              </a:lnSpc>
              <a:buNone/>
            </a:pPr>
            <a:r>
              <a:rPr lang="en-US"/>
              <a:t>PS C:\&gt; Add-</a:t>
            </a:r>
            <a:r>
              <a:rPr lang="en-US" err="1"/>
              <a:t>AzureAccount</a:t>
            </a:r>
            <a:r>
              <a:rPr lang="en-US"/>
              <a:t> -Tenant </a:t>
            </a:r>
            <a:r>
              <a:rPr lang="en-US">
                <a:solidFill>
                  <a:schemeClr val="tx2"/>
                </a:solidFill>
              </a:rPr>
              <a:t>&lt;customer domain&gt;</a:t>
            </a:r>
          </a:p>
          <a:p>
            <a:pPr marL="342877" lvl="1" indent="0">
              <a:lnSpc>
                <a:spcPct val="100000"/>
              </a:lnSpc>
              <a:buNone/>
            </a:pPr>
            <a:endParaRPr lang="en-US"/>
          </a:p>
          <a:p>
            <a:pPr marL="342877" lvl="1" indent="0">
              <a:lnSpc>
                <a:spcPct val="100000"/>
              </a:lnSpc>
              <a:buNone/>
            </a:pPr>
            <a:endParaRPr lang="en-US" sz="2992">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5291694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a:latin typeface="Segoe UI Light" panose="020B0502040204020203" pitchFamily="34" charset="0"/>
                <a:cs typeface="Segoe UI Light" panose="020B0502040204020203" pitchFamily="34" charset="0"/>
              </a:rPr>
              <a:t>How AOBO (Admin-on-Behalf-of) works</a:t>
            </a:r>
          </a:p>
        </p:txBody>
      </p:sp>
      <p:sp>
        <p:nvSpPr>
          <p:cNvPr id="3" name="Content Placeholder 2"/>
          <p:cNvSpPr>
            <a:spLocks noGrp="1"/>
          </p:cNvSpPr>
          <p:nvPr>
            <p:ph type="body" sz="quarter" idx="10"/>
          </p:nvPr>
        </p:nvSpPr>
        <p:spPr>
          <a:xfrm>
            <a:off x="274688" y="1668462"/>
            <a:ext cx="11885514" cy="4522987"/>
          </a:xfrm>
          <a:prstGeom prst="rect">
            <a:avLst/>
          </a:prstGeom>
        </p:spPr>
        <p:txBody>
          <a:bodyPr>
            <a:normAutofit/>
          </a:bodyPr>
          <a:lstStyle/>
          <a:p>
            <a:pPr>
              <a:lnSpc>
                <a:spcPct val="100000"/>
              </a:lnSpc>
            </a:pPr>
            <a:r>
              <a:rPr lang="en-US" sz="4624">
                <a:latin typeface="Segoe UI Light" panose="020B0502040204020203" pitchFamily="34" charset="0"/>
                <a:cs typeface="Segoe UI Light" panose="020B0502040204020203" pitchFamily="34" charset="0"/>
              </a:rPr>
              <a:t>To manage customer’s subscriptions through the Azure CLI:</a:t>
            </a:r>
          </a:p>
          <a:p>
            <a:pPr lvl="1">
              <a:lnSpc>
                <a:spcPct val="100000"/>
              </a:lnSpc>
              <a:buFont typeface="Arial" panose="020B0604020202020204" pitchFamily="34" charset="0"/>
              <a:buChar char="•"/>
            </a:pPr>
            <a:r>
              <a:rPr lang="en-US" sz="2992">
                <a:latin typeface="Segoe UI Light" panose="020B0502040204020203" pitchFamily="34" charset="0"/>
                <a:cs typeface="Segoe UI Light" panose="020B0502040204020203" pitchFamily="34" charset="0"/>
              </a:rPr>
              <a:t>Use the login command with the --tenant parameter</a:t>
            </a:r>
          </a:p>
          <a:p>
            <a:pPr marL="466310" lvl="1" indent="0">
              <a:lnSpc>
                <a:spcPct val="100000"/>
              </a:lnSpc>
              <a:buNone/>
            </a:pPr>
            <a:r>
              <a:rPr lang="en-US"/>
              <a:t>&gt; azure login -u </a:t>
            </a:r>
            <a:r>
              <a:rPr lang="en-US">
                <a:solidFill>
                  <a:schemeClr val="tx2"/>
                </a:solidFill>
              </a:rPr>
              <a:t>&lt;partner admin agent account&gt; </a:t>
            </a:r>
            <a:r>
              <a:rPr lang="en-US"/>
              <a:t>--tenant </a:t>
            </a:r>
            <a:r>
              <a:rPr lang="en-US">
                <a:solidFill>
                  <a:schemeClr val="tx2"/>
                </a:solidFill>
              </a:rPr>
              <a:t>&lt;tenant domain&gt;</a:t>
            </a:r>
          </a:p>
          <a:p>
            <a:pPr marL="466310" lvl="1" indent="0">
              <a:lnSpc>
                <a:spcPct val="100000"/>
              </a:lnSpc>
              <a:buNone/>
            </a:pPr>
            <a:endParaRPr lang="en-US">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740470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a:latin typeface="Segoe UI Light" panose="020B0502040204020203" pitchFamily="34" charset="0"/>
                <a:cs typeface="Segoe UI Light" panose="020B0502040204020203" pitchFamily="34" charset="0"/>
              </a:rPr>
              <a:t>How AOBO (Admin-on-Behalf-of) works</a:t>
            </a:r>
          </a:p>
        </p:txBody>
      </p:sp>
      <p:sp>
        <p:nvSpPr>
          <p:cNvPr id="3" name="Content Placeholder 2"/>
          <p:cNvSpPr>
            <a:spLocks noGrp="1"/>
          </p:cNvSpPr>
          <p:nvPr>
            <p:ph type="body" sz="quarter" idx="10"/>
          </p:nvPr>
        </p:nvSpPr>
        <p:spPr>
          <a:xfrm>
            <a:off x="274688" y="1668462"/>
            <a:ext cx="11885514" cy="4522987"/>
          </a:xfrm>
          <a:prstGeom prst="rect">
            <a:avLst/>
          </a:prstGeom>
        </p:spPr>
        <p:txBody>
          <a:bodyPr>
            <a:normAutofit/>
          </a:bodyPr>
          <a:lstStyle/>
          <a:p>
            <a:pPr>
              <a:lnSpc>
                <a:spcPct val="100000"/>
              </a:lnSpc>
            </a:pPr>
            <a:r>
              <a:rPr lang="en-US" sz="4624">
                <a:latin typeface="Segoe UI Light" panose="020B0502040204020203" pitchFamily="34" charset="0"/>
                <a:cs typeface="Segoe UI Light" panose="020B0502040204020203" pitchFamily="34" charset="0"/>
              </a:rPr>
              <a:t>To manage customer’s subscriptions Azure REST API:</a:t>
            </a:r>
          </a:p>
          <a:p>
            <a:pPr lvl="1">
              <a:lnSpc>
                <a:spcPct val="100000"/>
              </a:lnSpc>
              <a:buFont typeface="Arial" panose="020B0604020202020204" pitchFamily="34" charset="0"/>
              <a:buChar char="•"/>
            </a:pPr>
            <a:r>
              <a:rPr lang="en-US" sz="2992">
                <a:latin typeface="Segoe UI Light" panose="020B0502040204020203" pitchFamily="34" charset="0"/>
                <a:cs typeface="Segoe UI Light" panose="020B0502040204020203" pitchFamily="34" charset="0"/>
              </a:rPr>
              <a:t>Create a service principal in the customer AAD that has access to the subscription.</a:t>
            </a:r>
          </a:p>
          <a:p>
            <a:pPr lvl="1">
              <a:lnSpc>
                <a:spcPct val="100000"/>
              </a:lnSpc>
              <a:buFont typeface="Arial" panose="020B0604020202020204" pitchFamily="34" charset="0"/>
              <a:buChar char="•"/>
            </a:pPr>
            <a:r>
              <a:rPr lang="en-US" sz="2992">
                <a:latin typeface="Segoe UI Light" panose="020B0502040204020203" pitchFamily="34" charset="0"/>
                <a:cs typeface="Segoe UI Light" panose="020B0502040204020203" pitchFamily="34" charset="0"/>
              </a:rPr>
              <a:t>Retrieve the service principal AAD security token and use that in calls to the Azure REST APIs. </a:t>
            </a:r>
          </a:p>
        </p:txBody>
      </p:sp>
    </p:spTree>
    <p:extLst>
      <p:ext uri="{BB962C8B-B14F-4D97-AF65-F5344CB8AC3E}">
        <p14:creationId xmlns:p14="http://schemas.microsoft.com/office/powerpoint/2010/main" val="42265223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a:latin typeface="Segoe UI Light" panose="020B0502040204020203" pitchFamily="34" charset="0"/>
                <a:cs typeface="Segoe UI Light" panose="020B0502040204020203" pitchFamily="34" charset="0"/>
              </a:rPr>
              <a:t>Create the Service Principal</a:t>
            </a:r>
          </a:p>
        </p:txBody>
      </p:sp>
      <p:sp>
        <p:nvSpPr>
          <p:cNvPr id="3" name="Text Placeholder 2"/>
          <p:cNvSpPr>
            <a:spLocks noGrp="1"/>
          </p:cNvSpPr>
          <p:nvPr>
            <p:ph type="body" sz="quarter" idx="10"/>
          </p:nvPr>
        </p:nvSpPr>
        <p:spPr>
          <a:xfrm>
            <a:off x="807244" y="1424811"/>
            <a:ext cx="11506200" cy="4902476"/>
          </a:xfrm>
          <a:solidFill>
            <a:schemeClr val="tx1"/>
          </a:solidFill>
        </p:spPr>
        <p:txBody>
          <a:bodyPr/>
          <a:lstStyle/>
          <a:p>
            <a:pPr marL="0" indent="0">
              <a:buNone/>
            </a:pPr>
            <a:r>
              <a:rPr lang="en-US" sz="1904">
                <a:solidFill>
                  <a:schemeClr val="bg1"/>
                </a:solidFill>
                <a:latin typeface="+mn-lt"/>
              </a:rPr>
              <a:t>Switch-</a:t>
            </a:r>
            <a:r>
              <a:rPr lang="en-US" sz="1904" err="1">
                <a:solidFill>
                  <a:schemeClr val="bg1"/>
                </a:solidFill>
                <a:latin typeface="+mn-lt"/>
              </a:rPr>
              <a:t>AzureMode</a:t>
            </a:r>
            <a:r>
              <a:rPr lang="en-US" sz="1904">
                <a:solidFill>
                  <a:schemeClr val="bg1"/>
                </a:solidFill>
                <a:latin typeface="+mn-lt"/>
              </a:rPr>
              <a:t> -Name </a:t>
            </a:r>
            <a:r>
              <a:rPr lang="en-US" sz="1904" err="1">
                <a:solidFill>
                  <a:schemeClr val="bg1"/>
                </a:solidFill>
                <a:latin typeface="+mn-lt"/>
              </a:rPr>
              <a:t>AzureResourceManager</a:t>
            </a:r>
            <a:endParaRPr lang="en-US" sz="1904">
              <a:solidFill>
                <a:schemeClr val="bg1"/>
              </a:solidFill>
              <a:latin typeface="+mn-lt"/>
            </a:endParaRPr>
          </a:p>
          <a:p>
            <a:pPr marL="0" indent="0">
              <a:buNone/>
            </a:pPr>
            <a:r>
              <a:rPr lang="en-US" sz="1904">
                <a:solidFill>
                  <a:schemeClr val="bg1"/>
                </a:solidFill>
                <a:latin typeface="+mn-lt"/>
              </a:rPr>
              <a:t>Add-</a:t>
            </a:r>
            <a:r>
              <a:rPr lang="en-US" sz="1904" err="1">
                <a:solidFill>
                  <a:schemeClr val="bg1"/>
                </a:solidFill>
                <a:latin typeface="+mn-lt"/>
              </a:rPr>
              <a:t>AzureAccount</a:t>
            </a:r>
            <a:r>
              <a:rPr lang="en-US" sz="1904">
                <a:solidFill>
                  <a:schemeClr val="bg1"/>
                </a:solidFill>
                <a:latin typeface="+mn-lt"/>
              </a:rPr>
              <a:t> -Tenant “</a:t>
            </a:r>
            <a:r>
              <a:rPr lang="en-US" sz="1904" b="1">
                <a:solidFill>
                  <a:schemeClr val="bg2"/>
                </a:solidFill>
                <a:latin typeface="+mn-lt"/>
              </a:rPr>
              <a:t>&lt;customer domain&gt;</a:t>
            </a:r>
            <a:r>
              <a:rPr lang="en-US" sz="1904">
                <a:solidFill>
                  <a:schemeClr val="bg1"/>
                </a:solidFill>
                <a:latin typeface="+mn-lt"/>
              </a:rPr>
              <a:t>“ # log in with partner admin agent</a:t>
            </a:r>
          </a:p>
          <a:p>
            <a:pPr marL="0" indent="0">
              <a:buNone/>
            </a:pPr>
            <a:endParaRPr lang="en-US" sz="1904">
              <a:solidFill>
                <a:schemeClr val="bg1"/>
              </a:solidFill>
              <a:latin typeface="+mn-lt"/>
            </a:endParaRPr>
          </a:p>
          <a:p>
            <a:pPr marL="0" indent="0">
              <a:buNone/>
            </a:pPr>
            <a:r>
              <a:rPr lang="en-US" sz="1904">
                <a:solidFill>
                  <a:schemeClr val="bg1"/>
                </a:solidFill>
                <a:latin typeface="+mn-lt"/>
              </a:rPr>
              <a:t>$</a:t>
            </a:r>
            <a:r>
              <a:rPr lang="en-US" sz="1904" err="1">
                <a:solidFill>
                  <a:schemeClr val="bg1"/>
                </a:solidFill>
                <a:latin typeface="+mn-lt"/>
              </a:rPr>
              <a:t>azureAdApplication</a:t>
            </a:r>
            <a:r>
              <a:rPr lang="en-US" sz="1904">
                <a:solidFill>
                  <a:schemeClr val="bg1"/>
                </a:solidFill>
                <a:latin typeface="+mn-lt"/>
              </a:rPr>
              <a:t> = New-</a:t>
            </a:r>
            <a:r>
              <a:rPr lang="en-US" sz="1904" err="1">
                <a:solidFill>
                  <a:schemeClr val="bg1"/>
                </a:solidFill>
                <a:latin typeface="+mn-lt"/>
              </a:rPr>
              <a:t>AzureADApplication</a:t>
            </a:r>
            <a:r>
              <a:rPr lang="en-US" sz="1904">
                <a:solidFill>
                  <a:schemeClr val="bg1"/>
                </a:solidFill>
                <a:latin typeface="+mn-lt"/>
              </a:rPr>
              <a:t> -</a:t>
            </a:r>
            <a:r>
              <a:rPr lang="en-US" sz="1904" err="1">
                <a:solidFill>
                  <a:schemeClr val="bg1"/>
                </a:solidFill>
                <a:latin typeface="+mn-lt"/>
              </a:rPr>
              <a:t>DisplayName</a:t>
            </a:r>
            <a:r>
              <a:rPr lang="en-US" sz="1904">
                <a:solidFill>
                  <a:schemeClr val="bg1"/>
                </a:solidFill>
                <a:latin typeface="+mn-lt"/>
              </a:rPr>
              <a:t> “</a:t>
            </a:r>
            <a:r>
              <a:rPr lang="en-US" sz="1904" b="1">
                <a:solidFill>
                  <a:schemeClr val="bg2"/>
                </a:solidFill>
                <a:latin typeface="+mn-lt"/>
              </a:rPr>
              <a:t>&lt;your app name</a:t>
            </a:r>
            <a:r>
              <a:rPr lang="en-US" sz="1904" b="1">
                <a:solidFill>
                  <a:schemeClr val="bg1"/>
                </a:solidFill>
                <a:latin typeface="+mn-lt"/>
              </a:rPr>
              <a:t>&gt;</a:t>
            </a:r>
            <a:r>
              <a:rPr lang="en-US" sz="1904">
                <a:solidFill>
                  <a:schemeClr val="bg1"/>
                </a:solidFill>
                <a:latin typeface="+mn-lt"/>
              </a:rPr>
              <a:t>"</a:t>
            </a:r>
            <a:r>
              <a:rPr lang="en-US" sz="1904">
                <a:solidFill>
                  <a:schemeClr val="bg2"/>
                </a:solidFill>
                <a:latin typeface="+mn-lt"/>
              </a:rPr>
              <a:t> </a:t>
            </a:r>
            <a:r>
              <a:rPr lang="en-US" sz="1904">
                <a:solidFill>
                  <a:schemeClr val="bg1"/>
                </a:solidFill>
                <a:latin typeface="+mn-lt"/>
              </a:rPr>
              <a:t>-</a:t>
            </a:r>
            <a:r>
              <a:rPr lang="en-US" sz="1904" err="1">
                <a:solidFill>
                  <a:schemeClr val="bg1"/>
                </a:solidFill>
                <a:latin typeface="+mn-lt"/>
              </a:rPr>
              <a:t>HomePage</a:t>
            </a:r>
            <a:r>
              <a:rPr lang="en-US" sz="1904">
                <a:solidFill>
                  <a:schemeClr val="bg1"/>
                </a:solidFill>
                <a:latin typeface="+mn-lt"/>
              </a:rPr>
              <a:t> "https://</a:t>
            </a:r>
            <a:r>
              <a:rPr lang="en-US" sz="1904" b="1">
                <a:solidFill>
                  <a:schemeClr val="bg2"/>
                </a:solidFill>
                <a:latin typeface="+mn-lt"/>
              </a:rPr>
              <a:t>&lt;your app name&gt;</a:t>
            </a:r>
            <a:r>
              <a:rPr lang="en-US" sz="1904">
                <a:solidFill>
                  <a:schemeClr val="bg1"/>
                </a:solidFill>
                <a:latin typeface="+mn-lt"/>
              </a:rPr>
              <a:t>" -</a:t>
            </a:r>
            <a:r>
              <a:rPr lang="en-US" sz="1904" err="1">
                <a:solidFill>
                  <a:schemeClr val="bg1"/>
                </a:solidFill>
                <a:latin typeface="+mn-lt"/>
              </a:rPr>
              <a:t>IdentifierUris</a:t>
            </a:r>
            <a:r>
              <a:rPr lang="en-US" sz="1904">
                <a:solidFill>
                  <a:schemeClr val="bg1"/>
                </a:solidFill>
                <a:latin typeface="+mn-lt"/>
              </a:rPr>
              <a:t> "https://</a:t>
            </a:r>
            <a:r>
              <a:rPr lang="en-US" sz="1904" b="1">
                <a:solidFill>
                  <a:schemeClr val="bg2"/>
                </a:solidFill>
                <a:latin typeface="+mn-lt"/>
              </a:rPr>
              <a:t>&lt;your app name&gt;</a:t>
            </a:r>
            <a:r>
              <a:rPr lang="en-US" sz="1904">
                <a:solidFill>
                  <a:schemeClr val="bg1"/>
                </a:solidFill>
                <a:latin typeface="+mn-lt"/>
              </a:rPr>
              <a:t>" -Password “</a:t>
            </a:r>
            <a:r>
              <a:rPr lang="en-US" sz="1904" b="1">
                <a:solidFill>
                  <a:schemeClr val="bg2"/>
                </a:solidFill>
                <a:latin typeface="+mn-lt"/>
              </a:rPr>
              <a:t>&lt;your password&gt;</a:t>
            </a:r>
            <a:r>
              <a:rPr lang="en-US" sz="1904">
                <a:solidFill>
                  <a:schemeClr val="bg1"/>
                </a:solidFill>
                <a:latin typeface="+mn-lt"/>
              </a:rPr>
              <a:t>"</a:t>
            </a:r>
          </a:p>
          <a:p>
            <a:pPr marL="0" indent="0">
              <a:buNone/>
            </a:pPr>
            <a:endParaRPr lang="en-US" sz="1904">
              <a:solidFill>
                <a:schemeClr val="bg1"/>
              </a:solidFill>
              <a:latin typeface="+mn-lt"/>
            </a:endParaRPr>
          </a:p>
          <a:p>
            <a:pPr marL="0" indent="0">
              <a:buNone/>
            </a:pPr>
            <a:r>
              <a:rPr lang="en-US" sz="1904">
                <a:solidFill>
                  <a:schemeClr val="bg1"/>
                </a:solidFill>
                <a:latin typeface="+mn-lt"/>
              </a:rPr>
              <a:t>New-</a:t>
            </a:r>
            <a:r>
              <a:rPr lang="en-US" sz="1904" err="1">
                <a:solidFill>
                  <a:schemeClr val="bg1"/>
                </a:solidFill>
                <a:latin typeface="+mn-lt"/>
              </a:rPr>
              <a:t>AzureADServicePrincipal</a:t>
            </a:r>
            <a:r>
              <a:rPr lang="en-US" sz="1904">
                <a:solidFill>
                  <a:schemeClr val="bg1"/>
                </a:solidFill>
                <a:latin typeface="+mn-lt"/>
              </a:rPr>
              <a:t> -</a:t>
            </a:r>
            <a:r>
              <a:rPr lang="en-US" sz="1904" err="1">
                <a:solidFill>
                  <a:schemeClr val="bg1"/>
                </a:solidFill>
                <a:latin typeface="+mn-lt"/>
              </a:rPr>
              <a:t>ApplicationId</a:t>
            </a:r>
            <a:r>
              <a:rPr lang="en-US" sz="1904">
                <a:solidFill>
                  <a:schemeClr val="bg1"/>
                </a:solidFill>
                <a:latin typeface="+mn-lt"/>
              </a:rPr>
              <a:t> $</a:t>
            </a:r>
            <a:r>
              <a:rPr lang="en-US" sz="1904" err="1">
                <a:solidFill>
                  <a:schemeClr val="bg1"/>
                </a:solidFill>
                <a:latin typeface="+mn-lt"/>
              </a:rPr>
              <a:t>azureAdApplication.ApplicationId</a:t>
            </a:r>
            <a:endParaRPr lang="en-US" sz="1904">
              <a:solidFill>
                <a:schemeClr val="bg1"/>
              </a:solidFill>
              <a:latin typeface="+mn-lt"/>
            </a:endParaRPr>
          </a:p>
          <a:p>
            <a:pPr marL="0" indent="0">
              <a:buNone/>
            </a:pPr>
            <a:r>
              <a:rPr lang="en-US" sz="1904">
                <a:solidFill>
                  <a:schemeClr val="bg1"/>
                </a:solidFill>
                <a:latin typeface="+mn-lt"/>
              </a:rPr>
              <a:t>sleep 60 # Needed to let the service principal propagate</a:t>
            </a:r>
          </a:p>
          <a:p>
            <a:pPr marL="0" indent="0">
              <a:buNone/>
            </a:pPr>
            <a:r>
              <a:rPr lang="en-US" sz="1904">
                <a:solidFill>
                  <a:schemeClr val="bg1"/>
                </a:solidFill>
                <a:latin typeface="+mn-lt"/>
              </a:rPr>
              <a:t>New-</a:t>
            </a:r>
            <a:r>
              <a:rPr lang="en-US" sz="1904" err="1">
                <a:solidFill>
                  <a:schemeClr val="bg1"/>
                </a:solidFill>
                <a:latin typeface="+mn-lt"/>
              </a:rPr>
              <a:t>AzureRoleAssignment</a:t>
            </a:r>
            <a:r>
              <a:rPr lang="en-US" sz="1904">
                <a:solidFill>
                  <a:schemeClr val="bg1"/>
                </a:solidFill>
                <a:latin typeface="+mn-lt"/>
              </a:rPr>
              <a:t> -</a:t>
            </a:r>
            <a:r>
              <a:rPr lang="en-US" sz="1904" err="1">
                <a:solidFill>
                  <a:schemeClr val="bg1"/>
                </a:solidFill>
                <a:latin typeface="+mn-lt"/>
              </a:rPr>
              <a:t>RoleDefinitionName</a:t>
            </a:r>
            <a:r>
              <a:rPr lang="en-US" sz="1904">
                <a:solidFill>
                  <a:schemeClr val="bg1"/>
                </a:solidFill>
                <a:latin typeface="+mn-lt"/>
              </a:rPr>
              <a:t> Owner -</a:t>
            </a:r>
            <a:r>
              <a:rPr lang="en-US" sz="1904" err="1">
                <a:solidFill>
                  <a:schemeClr val="bg1"/>
                </a:solidFill>
                <a:latin typeface="+mn-lt"/>
              </a:rPr>
              <a:t>ServicePrincipalName</a:t>
            </a:r>
            <a:r>
              <a:rPr lang="en-US" sz="1904">
                <a:solidFill>
                  <a:schemeClr val="bg1"/>
                </a:solidFill>
                <a:latin typeface="+mn-lt"/>
              </a:rPr>
              <a:t> $</a:t>
            </a:r>
            <a:r>
              <a:rPr lang="en-US" sz="1904" err="1">
                <a:solidFill>
                  <a:schemeClr val="bg1"/>
                </a:solidFill>
                <a:latin typeface="+mn-lt"/>
              </a:rPr>
              <a:t>azureAdApplication.ApplicationId</a:t>
            </a:r>
            <a:endParaRPr lang="en-US" sz="1904">
              <a:solidFill>
                <a:schemeClr val="bg1"/>
              </a:solidFill>
              <a:latin typeface="+mn-lt"/>
            </a:endParaRPr>
          </a:p>
          <a:p>
            <a:pPr marL="0" indent="0">
              <a:buNone/>
            </a:pPr>
            <a:endParaRPr lang="en-US" sz="1904">
              <a:solidFill>
                <a:schemeClr val="bg1"/>
              </a:solidFill>
              <a:latin typeface="+mn-lt"/>
            </a:endParaRPr>
          </a:p>
          <a:p>
            <a:pPr marL="0" indent="0">
              <a:buNone/>
            </a:pPr>
            <a:r>
              <a:rPr lang="en-US" sz="1904">
                <a:solidFill>
                  <a:schemeClr val="bg1"/>
                </a:solidFill>
                <a:latin typeface="+mn-lt"/>
              </a:rPr>
              <a:t>$subscription = Get-</a:t>
            </a:r>
            <a:r>
              <a:rPr lang="en-US" sz="1904" err="1">
                <a:solidFill>
                  <a:schemeClr val="bg1"/>
                </a:solidFill>
                <a:latin typeface="+mn-lt"/>
              </a:rPr>
              <a:t>AzureSubscription</a:t>
            </a:r>
            <a:r>
              <a:rPr lang="en-US" sz="1904">
                <a:solidFill>
                  <a:schemeClr val="bg1"/>
                </a:solidFill>
                <a:latin typeface="+mn-lt"/>
              </a:rPr>
              <a:t> | where { $_.</a:t>
            </a:r>
            <a:r>
              <a:rPr lang="en-US" sz="1904" err="1">
                <a:solidFill>
                  <a:schemeClr val="bg1"/>
                </a:solidFill>
                <a:latin typeface="+mn-lt"/>
              </a:rPr>
              <a:t>IsCurrent</a:t>
            </a:r>
            <a:r>
              <a:rPr lang="en-US" sz="1904">
                <a:solidFill>
                  <a:schemeClr val="bg1"/>
                </a:solidFill>
                <a:latin typeface="+mn-lt"/>
              </a:rPr>
              <a:t> }</a:t>
            </a:r>
          </a:p>
          <a:p>
            <a:pPr marL="0" indent="0">
              <a:buNone/>
            </a:pPr>
            <a:r>
              <a:rPr lang="en-US" sz="1904">
                <a:solidFill>
                  <a:schemeClr val="bg1"/>
                </a:solidFill>
                <a:latin typeface="+mn-lt"/>
              </a:rPr>
              <a:t># use </a:t>
            </a:r>
            <a:r>
              <a:rPr lang="en-US" sz="1904" b="1">
                <a:solidFill>
                  <a:schemeClr val="bg2"/>
                </a:solidFill>
                <a:latin typeface="+mn-lt"/>
              </a:rPr>
              <a:t>&lt;your password&gt; </a:t>
            </a:r>
            <a:r>
              <a:rPr lang="en-US" sz="1904">
                <a:solidFill>
                  <a:schemeClr val="bg1"/>
                </a:solidFill>
                <a:latin typeface="+mn-lt"/>
              </a:rPr>
              <a:t>in the next call</a:t>
            </a:r>
          </a:p>
          <a:p>
            <a:pPr marL="0" indent="0">
              <a:buNone/>
            </a:pPr>
            <a:r>
              <a:rPr lang="en-US" sz="1904">
                <a:solidFill>
                  <a:schemeClr val="bg1"/>
                </a:solidFill>
                <a:latin typeface="+mn-lt"/>
              </a:rPr>
              <a:t>$creds = Get-Credential -</a:t>
            </a:r>
            <a:r>
              <a:rPr lang="en-US" sz="1904" err="1">
                <a:solidFill>
                  <a:schemeClr val="bg1"/>
                </a:solidFill>
                <a:latin typeface="+mn-lt"/>
              </a:rPr>
              <a:t>UserName</a:t>
            </a:r>
            <a:r>
              <a:rPr lang="en-US" sz="1904">
                <a:solidFill>
                  <a:schemeClr val="bg1"/>
                </a:solidFill>
                <a:latin typeface="+mn-lt"/>
              </a:rPr>
              <a:t> $</a:t>
            </a:r>
            <a:r>
              <a:rPr lang="en-US" sz="1904" err="1">
                <a:solidFill>
                  <a:schemeClr val="bg1"/>
                </a:solidFill>
                <a:latin typeface="+mn-lt"/>
              </a:rPr>
              <a:t>azureAdApplication.ApplicationId</a:t>
            </a:r>
            <a:r>
              <a:rPr lang="en-US" sz="1904">
                <a:solidFill>
                  <a:schemeClr val="bg1"/>
                </a:solidFill>
                <a:latin typeface="+mn-lt"/>
              </a:rPr>
              <a:t> -Message 'Enter App Credentials’</a:t>
            </a:r>
          </a:p>
          <a:p>
            <a:pPr marL="0" indent="0">
              <a:buNone/>
            </a:pPr>
            <a:r>
              <a:rPr lang="en-US" sz="1904">
                <a:solidFill>
                  <a:schemeClr val="bg1"/>
                </a:solidFill>
                <a:latin typeface="+mn-lt"/>
              </a:rPr>
              <a:t>Add-</a:t>
            </a:r>
            <a:r>
              <a:rPr lang="en-US" sz="1904" err="1">
                <a:solidFill>
                  <a:schemeClr val="bg1"/>
                </a:solidFill>
                <a:latin typeface="+mn-lt"/>
              </a:rPr>
              <a:t>AzureAccount</a:t>
            </a:r>
            <a:r>
              <a:rPr lang="en-US" sz="1904">
                <a:solidFill>
                  <a:schemeClr val="bg1"/>
                </a:solidFill>
                <a:latin typeface="+mn-lt"/>
              </a:rPr>
              <a:t> -Credential $creds -</a:t>
            </a:r>
            <a:r>
              <a:rPr lang="en-US" sz="1904" err="1">
                <a:solidFill>
                  <a:schemeClr val="bg1"/>
                </a:solidFill>
                <a:latin typeface="+mn-lt"/>
              </a:rPr>
              <a:t>ServicePrincipal</a:t>
            </a:r>
            <a:r>
              <a:rPr lang="en-US" sz="1904">
                <a:solidFill>
                  <a:schemeClr val="bg1"/>
                </a:solidFill>
                <a:latin typeface="+mn-lt"/>
              </a:rPr>
              <a:t> -Tenant $</a:t>
            </a:r>
            <a:r>
              <a:rPr lang="en-US" sz="1904" err="1">
                <a:solidFill>
                  <a:schemeClr val="bg1"/>
                </a:solidFill>
                <a:latin typeface="+mn-lt"/>
              </a:rPr>
              <a:t>subscription.TenantId</a:t>
            </a:r>
            <a:r>
              <a:rPr lang="en-US" sz="1904">
                <a:solidFill>
                  <a:schemeClr val="bg1"/>
                </a:solidFill>
                <a:latin typeface="+mn-lt"/>
              </a:rPr>
              <a:t> </a:t>
            </a:r>
          </a:p>
        </p:txBody>
      </p:sp>
      <p:sp>
        <p:nvSpPr>
          <p:cNvPr id="4" name="Oval 3"/>
          <p:cNvSpPr/>
          <p:nvPr/>
        </p:nvSpPr>
        <p:spPr bwMode="auto">
          <a:xfrm>
            <a:off x="197644" y="1592262"/>
            <a:ext cx="533400" cy="5334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a:gradFill>
                  <a:gsLst>
                    <a:gs pos="0">
                      <a:srgbClr val="FFFFFF"/>
                    </a:gs>
                    <a:gs pos="100000">
                      <a:srgbClr val="FFFFFF"/>
                    </a:gs>
                  </a:gsLst>
                  <a:lin ang="5400000" scaled="0"/>
                </a:gradFill>
                <a:ea typeface="Segoe UI" pitchFamily="34" charset="0"/>
                <a:cs typeface="Segoe UI" pitchFamily="34" charset="0"/>
              </a:rPr>
              <a:t>1</a:t>
            </a:r>
          </a:p>
        </p:txBody>
      </p:sp>
      <p:sp>
        <p:nvSpPr>
          <p:cNvPr id="5" name="Oval 4"/>
          <p:cNvSpPr/>
          <p:nvPr/>
        </p:nvSpPr>
        <p:spPr bwMode="auto">
          <a:xfrm>
            <a:off x="197644" y="2505071"/>
            <a:ext cx="533400" cy="5334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a:gradFill>
                  <a:gsLst>
                    <a:gs pos="0">
                      <a:srgbClr val="FFFFFF"/>
                    </a:gs>
                    <a:gs pos="100000">
                      <a:srgbClr val="FFFFFF"/>
                    </a:gs>
                  </a:gsLst>
                  <a:lin ang="5400000" scaled="0"/>
                </a:gradFill>
                <a:ea typeface="Segoe UI" pitchFamily="34" charset="0"/>
                <a:cs typeface="Segoe UI" pitchFamily="34" charset="0"/>
              </a:rPr>
              <a:t>2</a:t>
            </a:r>
          </a:p>
        </p:txBody>
      </p:sp>
      <p:sp>
        <p:nvSpPr>
          <p:cNvPr id="6" name="Oval 5"/>
          <p:cNvSpPr/>
          <p:nvPr/>
        </p:nvSpPr>
        <p:spPr bwMode="auto">
          <a:xfrm>
            <a:off x="197644" y="3417880"/>
            <a:ext cx="533400" cy="5334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a:gradFill>
                  <a:gsLst>
                    <a:gs pos="0">
                      <a:srgbClr val="FFFFFF"/>
                    </a:gs>
                    <a:gs pos="100000">
                      <a:srgbClr val="FFFFFF"/>
                    </a:gs>
                  </a:gsLst>
                  <a:lin ang="5400000" scaled="0"/>
                </a:gradFill>
                <a:ea typeface="Segoe UI" pitchFamily="34" charset="0"/>
                <a:cs typeface="Segoe UI" pitchFamily="34" charset="0"/>
              </a:rPr>
              <a:t>3</a:t>
            </a:r>
          </a:p>
        </p:txBody>
      </p:sp>
      <p:sp>
        <p:nvSpPr>
          <p:cNvPr id="7" name="Oval 6"/>
          <p:cNvSpPr/>
          <p:nvPr/>
        </p:nvSpPr>
        <p:spPr bwMode="auto">
          <a:xfrm>
            <a:off x="197644" y="4945062"/>
            <a:ext cx="533400" cy="5334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a:gradFill>
                  <a:gsLst>
                    <a:gs pos="0">
                      <a:srgbClr val="FFFFFF"/>
                    </a:gs>
                    <a:gs pos="100000">
                      <a:srgbClr val="FFFFFF"/>
                    </a:gs>
                  </a:gsLst>
                  <a:lin ang="5400000" scaled="0"/>
                </a:gradFill>
                <a:ea typeface="Segoe UI" pitchFamily="34" charset="0"/>
                <a:cs typeface="Segoe UI" pitchFamily="34" charset="0"/>
              </a:rPr>
              <a:t>4</a:t>
            </a:r>
          </a:p>
        </p:txBody>
      </p:sp>
    </p:spTree>
    <p:extLst>
      <p:ext uri="{BB962C8B-B14F-4D97-AF65-F5344CB8AC3E}">
        <p14:creationId xmlns:p14="http://schemas.microsoft.com/office/powerpoint/2010/main" val="6448079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a:latin typeface="Segoe UI Light" panose="020B0502040204020203" pitchFamily="34" charset="0"/>
                <a:cs typeface="Segoe UI Light" panose="020B0502040204020203" pitchFamily="34" charset="0"/>
              </a:rPr>
              <a:t>Get  the Service Principal Security Token</a:t>
            </a:r>
          </a:p>
        </p:txBody>
      </p:sp>
      <p:sp>
        <p:nvSpPr>
          <p:cNvPr id="3" name="Text Placeholder 2"/>
          <p:cNvSpPr>
            <a:spLocks noGrp="1"/>
          </p:cNvSpPr>
          <p:nvPr>
            <p:ph type="body" sz="quarter" idx="10"/>
          </p:nvPr>
        </p:nvSpPr>
        <p:spPr>
          <a:xfrm>
            <a:off x="807244" y="1277584"/>
            <a:ext cx="11355322" cy="5572478"/>
          </a:xfrm>
          <a:solidFill>
            <a:schemeClr val="tx1"/>
          </a:solidFill>
        </p:spPr>
        <p:txBody>
          <a:bodyPr/>
          <a:lstStyle/>
          <a:p>
            <a:pPr marL="0" indent="0" latinLnBrk="1">
              <a:buNone/>
            </a:pPr>
            <a:r>
              <a:rPr lang="en-US" sz="1904" err="1">
                <a:solidFill>
                  <a:schemeClr val="bg1"/>
                </a:solidFill>
                <a:latin typeface="+mn-lt"/>
              </a:rPr>
              <a:t>AADTokenDetails</a:t>
            </a:r>
            <a:r>
              <a:rPr lang="en-US" sz="1904">
                <a:solidFill>
                  <a:schemeClr val="bg1"/>
                </a:solidFill>
                <a:latin typeface="+mn-lt"/>
              </a:rPr>
              <a:t> details = null;</a:t>
            </a:r>
          </a:p>
          <a:p>
            <a:pPr marL="0" indent="0" latinLnBrk="1">
              <a:buNone/>
            </a:pPr>
            <a:r>
              <a:rPr lang="en-US" sz="1904">
                <a:solidFill>
                  <a:schemeClr val="bg1"/>
                </a:solidFill>
                <a:latin typeface="+mn-lt"/>
              </a:rPr>
              <a:t>using (</a:t>
            </a:r>
            <a:r>
              <a:rPr lang="en-US" sz="1904" err="1">
                <a:solidFill>
                  <a:schemeClr val="bg1"/>
                </a:solidFill>
                <a:latin typeface="+mn-lt"/>
              </a:rPr>
              <a:t>var</a:t>
            </a:r>
            <a:r>
              <a:rPr lang="en-US" sz="1904">
                <a:solidFill>
                  <a:schemeClr val="bg1"/>
                </a:solidFill>
                <a:latin typeface="+mn-lt"/>
              </a:rPr>
              <a:t> </a:t>
            </a:r>
            <a:r>
              <a:rPr lang="en-US" sz="1904" err="1">
                <a:solidFill>
                  <a:schemeClr val="bg1"/>
                </a:solidFill>
                <a:latin typeface="+mn-lt"/>
              </a:rPr>
              <a:t>httpClient</a:t>
            </a:r>
            <a:r>
              <a:rPr lang="en-US" sz="1904">
                <a:solidFill>
                  <a:schemeClr val="bg1"/>
                </a:solidFill>
                <a:latin typeface="+mn-lt"/>
              </a:rPr>
              <a:t> = new </a:t>
            </a:r>
            <a:r>
              <a:rPr lang="en-US" sz="1904" err="1">
                <a:solidFill>
                  <a:schemeClr val="bg1"/>
                </a:solidFill>
                <a:latin typeface="+mn-lt"/>
              </a:rPr>
              <a:t>HttpClient</a:t>
            </a:r>
            <a:r>
              <a:rPr lang="en-US" sz="1904">
                <a:solidFill>
                  <a:schemeClr val="bg1"/>
                </a:solidFill>
                <a:latin typeface="+mn-lt"/>
              </a:rPr>
              <a:t>())</a:t>
            </a:r>
          </a:p>
          <a:p>
            <a:pPr marL="0" indent="0" latinLnBrk="1">
              <a:buNone/>
            </a:pPr>
            <a:r>
              <a:rPr lang="en-US" sz="1904">
                <a:solidFill>
                  <a:schemeClr val="bg1"/>
                </a:solidFill>
                <a:latin typeface="+mn-lt"/>
              </a:rPr>
              <a:t>{</a:t>
            </a:r>
          </a:p>
          <a:p>
            <a:pPr marL="0" indent="0" latinLnBrk="1">
              <a:buNone/>
            </a:pPr>
            <a:r>
              <a:rPr lang="en-US" sz="1904">
                <a:solidFill>
                  <a:schemeClr val="bg1"/>
                </a:solidFill>
                <a:latin typeface="+mn-lt"/>
              </a:rPr>
              <a:t>  </a:t>
            </a:r>
            <a:r>
              <a:rPr lang="en-US" sz="1904" err="1">
                <a:solidFill>
                  <a:schemeClr val="bg1"/>
                </a:solidFill>
                <a:latin typeface="+mn-lt"/>
              </a:rPr>
              <a:t>var</a:t>
            </a:r>
            <a:r>
              <a:rPr lang="en-US" sz="1904">
                <a:solidFill>
                  <a:schemeClr val="bg1"/>
                </a:solidFill>
                <a:latin typeface="+mn-lt"/>
              </a:rPr>
              <a:t> content = new </a:t>
            </a:r>
            <a:r>
              <a:rPr lang="en-US" sz="1904" err="1">
                <a:solidFill>
                  <a:schemeClr val="bg1"/>
                </a:solidFill>
                <a:latin typeface="+mn-lt"/>
              </a:rPr>
              <a:t>FormUrlEncodedContent</a:t>
            </a:r>
            <a:r>
              <a:rPr lang="en-US" sz="1904">
                <a:solidFill>
                  <a:schemeClr val="bg1"/>
                </a:solidFill>
                <a:latin typeface="+mn-lt"/>
              </a:rPr>
              <a:t>(new[] </a:t>
            </a:r>
          </a:p>
          <a:p>
            <a:pPr marL="0" indent="0" latinLnBrk="1">
              <a:buNone/>
            </a:pPr>
            <a:r>
              <a:rPr lang="en-US" sz="1904">
                <a:solidFill>
                  <a:schemeClr val="bg1"/>
                </a:solidFill>
                <a:latin typeface="+mn-lt"/>
              </a:rPr>
              <a:t>  {</a:t>
            </a:r>
          </a:p>
          <a:p>
            <a:pPr marL="0" indent="0" latinLnBrk="1">
              <a:buNone/>
            </a:pPr>
            <a:r>
              <a:rPr lang="en-US" sz="1904">
                <a:solidFill>
                  <a:schemeClr val="bg1"/>
                </a:solidFill>
                <a:latin typeface="+mn-lt"/>
              </a:rPr>
              <a:t>      new </a:t>
            </a:r>
            <a:r>
              <a:rPr lang="en-US" sz="1904" err="1">
                <a:solidFill>
                  <a:schemeClr val="bg1"/>
                </a:solidFill>
                <a:latin typeface="+mn-lt"/>
              </a:rPr>
              <a:t>KeyValuePair</a:t>
            </a:r>
            <a:r>
              <a:rPr lang="en-US" sz="1904">
                <a:solidFill>
                  <a:schemeClr val="bg1"/>
                </a:solidFill>
                <a:latin typeface="+mn-lt"/>
              </a:rPr>
              <a:t>&lt;string, string&gt;("</a:t>
            </a:r>
            <a:r>
              <a:rPr lang="en-US" sz="1904" err="1">
                <a:solidFill>
                  <a:schemeClr val="bg1"/>
                </a:solidFill>
                <a:latin typeface="+mn-lt"/>
              </a:rPr>
              <a:t>grant_type</a:t>
            </a:r>
            <a:r>
              <a:rPr lang="en-US" sz="1904">
                <a:solidFill>
                  <a:schemeClr val="bg1"/>
                </a:solidFill>
                <a:latin typeface="+mn-lt"/>
              </a:rPr>
              <a:t>", "</a:t>
            </a:r>
            <a:r>
              <a:rPr lang="en-US" sz="1904" err="1">
                <a:solidFill>
                  <a:schemeClr val="bg1"/>
                </a:solidFill>
                <a:latin typeface="+mn-lt"/>
              </a:rPr>
              <a:t>client_credentials</a:t>
            </a:r>
            <a:r>
              <a:rPr lang="en-US" sz="1904">
                <a:solidFill>
                  <a:schemeClr val="bg1"/>
                </a:solidFill>
                <a:latin typeface="+mn-lt"/>
              </a:rPr>
              <a:t>"),</a:t>
            </a:r>
          </a:p>
          <a:p>
            <a:pPr marL="0" indent="0" latinLnBrk="1">
              <a:buNone/>
            </a:pPr>
            <a:r>
              <a:rPr lang="en-US" sz="1904">
                <a:solidFill>
                  <a:schemeClr val="bg1"/>
                </a:solidFill>
                <a:latin typeface="+mn-lt"/>
              </a:rPr>
              <a:t>      new </a:t>
            </a:r>
            <a:r>
              <a:rPr lang="en-US" sz="1904" err="1">
                <a:solidFill>
                  <a:schemeClr val="bg1"/>
                </a:solidFill>
                <a:latin typeface="+mn-lt"/>
              </a:rPr>
              <a:t>KeyValuePair</a:t>
            </a:r>
            <a:r>
              <a:rPr lang="en-US" sz="1904">
                <a:solidFill>
                  <a:schemeClr val="bg1"/>
                </a:solidFill>
                <a:latin typeface="+mn-lt"/>
              </a:rPr>
              <a:t>&lt;string, string&gt;("resource", "https://management.core.windows.net/"),</a:t>
            </a:r>
          </a:p>
          <a:p>
            <a:pPr marL="0" indent="0" latinLnBrk="1">
              <a:buNone/>
            </a:pPr>
            <a:r>
              <a:rPr lang="en-US" sz="1904">
                <a:solidFill>
                  <a:schemeClr val="bg1"/>
                </a:solidFill>
                <a:latin typeface="+mn-lt"/>
              </a:rPr>
              <a:t>      new </a:t>
            </a:r>
            <a:r>
              <a:rPr lang="en-US" sz="1904" err="1">
                <a:solidFill>
                  <a:schemeClr val="bg1"/>
                </a:solidFill>
                <a:latin typeface="+mn-lt"/>
              </a:rPr>
              <a:t>KeyValuePair</a:t>
            </a:r>
            <a:r>
              <a:rPr lang="en-US" sz="1904">
                <a:solidFill>
                  <a:schemeClr val="bg1"/>
                </a:solidFill>
                <a:latin typeface="+mn-lt"/>
              </a:rPr>
              <a:t>&lt;string, string&gt;("</a:t>
            </a:r>
            <a:r>
              <a:rPr lang="en-US" sz="1904" err="1">
                <a:solidFill>
                  <a:schemeClr val="bg1"/>
                </a:solidFill>
                <a:latin typeface="+mn-lt"/>
              </a:rPr>
              <a:t>client_id</a:t>
            </a:r>
            <a:r>
              <a:rPr lang="en-US" sz="1904">
                <a:solidFill>
                  <a:schemeClr val="bg1"/>
                </a:solidFill>
                <a:latin typeface="+mn-lt"/>
              </a:rPr>
              <a:t>", "</a:t>
            </a:r>
            <a:r>
              <a:rPr lang="en-US" sz="1904" b="1">
                <a:solidFill>
                  <a:schemeClr val="bg2"/>
                </a:solidFill>
                <a:latin typeface="+mn-lt"/>
              </a:rPr>
              <a:t>&lt;application ID&gt;</a:t>
            </a:r>
            <a:r>
              <a:rPr lang="en-US" sz="1904">
                <a:solidFill>
                  <a:schemeClr val="bg1"/>
                </a:solidFill>
                <a:latin typeface="+mn-lt"/>
              </a:rPr>
              <a:t>"),</a:t>
            </a:r>
          </a:p>
          <a:p>
            <a:pPr marL="0" indent="0" latinLnBrk="1">
              <a:buNone/>
            </a:pPr>
            <a:r>
              <a:rPr lang="en-US" sz="1904">
                <a:solidFill>
                  <a:schemeClr val="bg1"/>
                </a:solidFill>
                <a:latin typeface="+mn-lt"/>
              </a:rPr>
              <a:t>      new </a:t>
            </a:r>
            <a:r>
              <a:rPr lang="en-US" sz="1904" err="1">
                <a:solidFill>
                  <a:schemeClr val="bg1"/>
                </a:solidFill>
                <a:latin typeface="+mn-lt"/>
              </a:rPr>
              <a:t>KeyValuePair</a:t>
            </a:r>
            <a:r>
              <a:rPr lang="en-US" sz="1904">
                <a:solidFill>
                  <a:schemeClr val="bg1"/>
                </a:solidFill>
                <a:latin typeface="+mn-lt"/>
              </a:rPr>
              <a:t>&lt;string, string&gt;("</a:t>
            </a:r>
            <a:r>
              <a:rPr lang="en-US" sz="1904" err="1">
                <a:solidFill>
                  <a:schemeClr val="bg1"/>
                </a:solidFill>
                <a:latin typeface="+mn-lt"/>
              </a:rPr>
              <a:t>client_secret</a:t>
            </a:r>
            <a:r>
              <a:rPr lang="en-US" sz="1904">
                <a:solidFill>
                  <a:schemeClr val="bg1"/>
                </a:solidFill>
                <a:latin typeface="+mn-lt"/>
              </a:rPr>
              <a:t>", "</a:t>
            </a:r>
            <a:r>
              <a:rPr lang="en-US" sz="1904" b="1">
                <a:solidFill>
                  <a:schemeClr val="bg2"/>
                </a:solidFill>
                <a:latin typeface="+mn-lt"/>
              </a:rPr>
              <a:t>&lt;application password&gt;</a:t>
            </a:r>
            <a:r>
              <a:rPr lang="en-US" sz="1904">
                <a:solidFill>
                  <a:schemeClr val="bg1"/>
                </a:solidFill>
                <a:latin typeface="+mn-lt"/>
              </a:rPr>
              <a:t>")</a:t>
            </a:r>
          </a:p>
          <a:p>
            <a:pPr marL="0" indent="0" latinLnBrk="1">
              <a:buNone/>
            </a:pPr>
            <a:r>
              <a:rPr lang="en-US" sz="1904">
                <a:solidFill>
                  <a:schemeClr val="bg1"/>
                </a:solidFill>
                <a:latin typeface="+mn-lt"/>
              </a:rPr>
              <a:t>   });</a:t>
            </a:r>
          </a:p>
          <a:p>
            <a:pPr marL="0" indent="0" latinLnBrk="1">
              <a:buNone/>
            </a:pPr>
            <a:r>
              <a:rPr lang="en-US" sz="1904">
                <a:solidFill>
                  <a:schemeClr val="bg1"/>
                </a:solidFill>
                <a:latin typeface="+mn-lt"/>
              </a:rPr>
              <a:t> </a:t>
            </a:r>
          </a:p>
          <a:p>
            <a:pPr marL="0" indent="0" latinLnBrk="1">
              <a:buNone/>
            </a:pPr>
            <a:r>
              <a:rPr lang="en-US" sz="1904">
                <a:solidFill>
                  <a:schemeClr val="bg1"/>
                </a:solidFill>
                <a:latin typeface="+mn-lt"/>
              </a:rPr>
              <a:t>   </a:t>
            </a:r>
            <a:r>
              <a:rPr lang="en-US" sz="1904" err="1">
                <a:solidFill>
                  <a:schemeClr val="bg1"/>
                </a:solidFill>
                <a:latin typeface="+mn-lt"/>
              </a:rPr>
              <a:t>var</a:t>
            </a:r>
            <a:r>
              <a:rPr lang="en-US" sz="1904">
                <a:solidFill>
                  <a:schemeClr val="bg1"/>
                </a:solidFill>
                <a:latin typeface="+mn-lt"/>
              </a:rPr>
              <a:t> response = </a:t>
            </a:r>
            <a:r>
              <a:rPr lang="en-US" sz="1904" err="1">
                <a:solidFill>
                  <a:schemeClr val="bg1"/>
                </a:solidFill>
                <a:latin typeface="+mn-lt"/>
              </a:rPr>
              <a:t>httpClient.PostAsync</a:t>
            </a:r>
            <a:r>
              <a:rPr lang="en-US" sz="1904">
                <a:solidFill>
                  <a:schemeClr val="bg1"/>
                </a:solidFill>
                <a:latin typeface="+mn-lt"/>
              </a:rPr>
              <a:t>(</a:t>
            </a:r>
          </a:p>
          <a:p>
            <a:pPr marL="0" indent="0" latinLnBrk="1">
              <a:buNone/>
            </a:pPr>
            <a:r>
              <a:rPr lang="en-US" sz="1904">
                <a:solidFill>
                  <a:schemeClr val="bg1"/>
                </a:solidFill>
                <a:latin typeface="+mn-lt"/>
              </a:rPr>
              <a:t>      "https://login.windows.net/</a:t>
            </a:r>
            <a:r>
              <a:rPr lang="en-US" sz="1904" b="1">
                <a:solidFill>
                  <a:schemeClr val="bg2"/>
                </a:solidFill>
                <a:latin typeface="+mn-lt"/>
              </a:rPr>
              <a:t>&lt;customer tenant id&gt;</a:t>
            </a:r>
            <a:r>
              <a:rPr lang="en-US" sz="1904">
                <a:solidFill>
                  <a:schemeClr val="bg1"/>
                </a:solidFill>
                <a:latin typeface="+mn-lt"/>
              </a:rPr>
              <a:t>/oauth2/</a:t>
            </a:r>
            <a:r>
              <a:rPr lang="en-US" sz="1904" err="1">
                <a:solidFill>
                  <a:schemeClr val="bg1"/>
                </a:solidFill>
                <a:latin typeface="+mn-lt"/>
              </a:rPr>
              <a:t>token?api-version</a:t>
            </a:r>
            <a:r>
              <a:rPr lang="en-US" sz="1904">
                <a:solidFill>
                  <a:schemeClr val="bg1"/>
                </a:solidFill>
                <a:latin typeface="+mn-lt"/>
              </a:rPr>
              <a:t>=1.0", content).Result;</a:t>
            </a:r>
          </a:p>
          <a:p>
            <a:pPr marL="0" indent="0" latinLnBrk="1">
              <a:buNone/>
            </a:pPr>
            <a:r>
              <a:rPr lang="en-US" sz="1904">
                <a:solidFill>
                  <a:schemeClr val="bg1"/>
                </a:solidFill>
                <a:latin typeface="+mn-lt"/>
              </a:rPr>
              <a:t>   </a:t>
            </a:r>
            <a:r>
              <a:rPr lang="en-US" sz="1904" err="1">
                <a:solidFill>
                  <a:schemeClr val="bg1"/>
                </a:solidFill>
                <a:latin typeface="+mn-lt"/>
              </a:rPr>
              <a:t>var</a:t>
            </a:r>
            <a:r>
              <a:rPr lang="en-US" sz="1904">
                <a:solidFill>
                  <a:schemeClr val="bg1"/>
                </a:solidFill>
                <a:latin typeface="+mn-lt"/>
              </a:rPr>
              <a:t> result = </a:t>
            </a:r>
            <a:r>
              <a:rPr lang="en-US" sz="1904" err="1">
                <a:solidFill>
                  <a:schemeClr val="bg1"/>
                </a:solidFill>
                <a:latin typeface="+mn-lt"/>
              </a:rPr>
              <a:t>response.Content.ReadAsStringAsync</a:t>
            </a:r>
            <a:r>
              <a:rPr lang="en-US" sz="1904">
                <a:solidFill>
                  <a:schemeClr val="bg1"/>
                </a:solidFill>
                <a:latin typeface="+mn-lt"/>
              </a:rPr>
              <a:t>().Result</a:t>
            </a:r>
          </a:p>
          <a:p>
            <a:pPr marL="0" indent="0" latinLnBrk="1">
              <a:buNone/>
            </a:pPr>
            <a:r>
              <a:rPr lang="en-US" sz="1904">
                <a:solidFill>
                  <a:schemeClr val="bg1"/>
                </a:solidFill>
                <a:latin typeface="+mn-lt"/>
              </a:rPr>
              <a:t>}</a:t>
            </a:r>
          </a:p>
          <a:p>
            <a:pPr marL="0" indent="0" latinLnBrk="1">
              <a:buNone/>
            </a:pPr>
            <a:r>
              <a:rPr lang="en-US" sz="1904">
                <a:solidFill>
                  <a:schemeClr val="bg1"/>
                </a:solidFill>
                <a:latin typeface="+mn-lt"/>
              </a:rPr>
              <a:t>details = </a:t>
            </a:r>
            <a:r>
              <a:rPr lang="en-US" sz="1904" err="1">
                <a:solidFill>
                  <a:schemeClr val="bg1"/>
                </a:solidFill>
                <a:latin typeface="+mn-lt"/>
              </a:rPr>
              <a:t>JsonConvert.DeserializeObject</a:t>
            </a:r>
            <a:r>
              <a:rPr lang="en-US" sz="1904">
                <a:solidFill>
                  <a:schemeClr val="bg1"/>
                </a:solidFill>
                <a:latin typeface="+mn-lt"/>
              </a:rPr>
              <a:t>&lt;</a:t>
            </a:r>
            <a:r>
              <a:rPr lang="en-US" sz="1904" err="1">
                <a:solidFill>
                  <a:schemeClr val="bg1"/>
                </a:solidFill>
                <a:latin typeface="+mn-lt"/>
              </a:rPr>
              <a:t>AADTokenDetails</a:t>
            </a:r>
            <a:r>
              <a:rPr lang="en-US" sz="1904">
                <a:solidFill>
                  <a:schemeClr val="bg1"/>
                </a:solidFill>
                <a:latin typeface="+mn-lt"/>
              </a:rPr>
              <a:t>&gt;(result);</a:t>
            </a:r>
          </a:p>
        </p:txBody>
      </p:sp>
      <p:sp>
        <p:nvSpPr>
          <p:cNvPr id="4" name="Oval 3"/>
          <p:cNvSpPr/>
          <p:nvPr/>
        </p:nvSpPr>
        <p:spPr bwMode="auto">
          <a:xfrm>
            <a:off x="197644" y="3040062"/>
            <a:ext cx="533400" cy="5334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a:gradFill>
                  <a:gsLst>
                    <a:gs pos="0">
                      <a:srgbClr val="FFFFFF"/>
                    </a:gs>
                    <a:gs pos="100000">
                      <a:srgbClr val="FFFFFF"/>
                    </a:gs>
                  </a:gsLst>
                  <a:lin ang="5400000" scaled="0"/>
                </a:gradFill>
                <a:ea typeface="Segoe UI" pitchFamily="34" charset="0"/>
                <a:cs typeface="Segoe UI" pitchFamily="34" charset="0"/>
              </a:rPr>
              <a:t>1</a:t>
            </a:r>
          </a:p>
        </p:txBody>
      </p:sp>
      <p:sp>
        <p:nvSpPr>
          <p:cNvPr id="5" name="Oval 4"/>
          <p:cNvSpPr/>
          <p:nvPr/>
        </p:nvSpPr>
        <p:spPr bwMode="auto">
          <a:xfrm>
            <a:off x="197644" y="4908553"/>
            <a:ext cx="533400" cy="5334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a:gradFill>
                  <a:gsLst>
                    <a:gs pos="0">
                      <a:srgbClr val="FFFFFF"/>
                    </a:gs>
                    <a:gs pos="100000">
                      <a:srgbClr val="FFFFFF"/>
                    </a:gs>
                  </a:gsLst>
                  <a:lin ang="5400000" scaled="0"/>
                </a:gradFill>
                <a:ea typeface="Segoe UI" pitchFamily="34" charset="0"/>
                <a:cs typeface="Segoe UI" pitchFamily="34" charset="0"/>
              </a:rPr>
              <a:t>2</a:t>
            </a:r>
          </a:p>
        </p:txBody>
      </p:sp>
      <p:sp>
        <p:nvSpPr>
          <p:cNvPr id="6" name="Oval 5"/>
          <p:cNvSpPr/>
          <p:nvPr/>
        </p:nvSpPr>
        <p:spPr bwMode="auto">
          <a:xfrm>
            <a:off x="197644" y="6088062"/>
            <a:ext cx="533400" cy="5334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a:gradFill>
                  <a:gsLst>
                    <a:gs pos="0">
                      <a:srgbClr val="FFFFFF"/>
                    </a:gs>
                    <a:gs pos="100000">
                      <a:srgbClr val="FFFFFF"/>
                    </a:gs>
                  </a:gsLst>
                  <a:lin ang="5400000" scaled="0"/>
                </a:gradFill>
                <a:ea typeface="Segoe UI" pitchFamily="34" charset="0"/>
                <a:cs typeface="Segoe UI" pitchFamily="34" charset="0"/>
              </a:rPr>
              <a:t>3</a:t>
            </a:r>
          </a:p>
        </p:txBody>
      </p:sp>
    </p:spTree>
    <p:extLst>
      <p:ext uri="{BB962C8B-B14F-4D97-AF65-F5344CB8AC3E}">
        <p14:creationId xmlns:p14="http://schemas.microsoft.com/office/powerpoint/2010/main" val="670859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a:latin typeface="Segoe UI Light" panose="020B0502040204020203" pitchFamily="34" charset="0"/>
                <a:cs typeface="Segoe UI Light" panose="020B0502040204020203" pitchFamily="34" charset="0"/>
              </a:rPr>
              <a:t>Using the Azure REST API</a:t>
            </a:r>
          </a:p>
        </p:txBody>
      </p:sp>
      <p:sp>
        <p:nvSpPr>
          <p:cNvPr id="3" name="Text Placeholder 2"/>
          <p:cNvSpPr>
            <a:spLocks noGrp="1"/>
          </p:cNvSpPr>
          <p:nvPr>
            <p:ph type="body" sz="quarter" idx="10"/>
          </p:nvPr>
        </p:nvSpPr>
        <p:spPr>
          <a:xfrm>
            <a:off x="807244" y="1668462"/>
            <a:ext cx="11506200" cy="4038200"/>
          </a:xfrm>
          <a:solidFill>
            <a:schemeClr val="tx1"/>
          </a:solidFill>
        </p:spPr>
        <p:txBody>
          <a:bodyPr/>
          <a:lstStyle/>
          <a:p>
            <a:pPr marL="0" indent="0" latinLnBrk="1">
              <a:buNone/>
            </a:pPr>
            <a:r>
              <a:rPr lang="en-US" sz="1800">
                <a:solidFill>
                  <a:schemeClr val="bg1"/>
                </a:solidFill>
                <a:latin typeface="Segoe UI" panose="020B0502040204020203" pitchFamily="34" charset="0"/>
                <a:cs typeface="Segoe UI" panose="020B0502040204020203" pitchFamily="34" charset="0"/>
              </a:rPr>
              <a:t>using (</a:t>
            </a:r>
            <a:r>
              <a:rPr lang="en-US" sz="1800" err="1">
                <a:solidFill>
                  <a:schemeClr val="bg1"/>
                </a:solidFill>
                <a:latin typeface="Segoe UI" panose="020B0502040204020203" pitchFamily="34" charset="0"/>
                <a:cs typeface="Segoe UI" panose="020B0502040204020203" pitchFamily="34" charset="0"/>
              </a:rPr>
              <a:t>var</a:t>
            </a:r>
            <a:r>
              <a:rPr lang="en-US" sz="1800">
                <a:solidFill>
                  <a:schemeClr val="bg1"/>
                </a:solidFill>
                <a:latin typeface="Segoe UI" panose="020B0502040204020203" pitchFamily="34" charset="0"/>
                <a:cs typeface="Segoe UI" panose="020B0502040204020203" pitchFamily="34" charset="0"/>
              </a:rPr>
              <a:t> </a:t>
            </a:r>
            <a:r>
              <a:rPr lang="en-US" sz="1800" err="1">
                <a:solidFill>
                  <a:schemeClr val="bg1"/>
                </a:solidFill>
                <a:latin typeface="Segoe UI" panose="020B0502040204020203" pitchFamily="34" charset="0"/>
                <a:cs typeface="Segoe UI" panose="020B0502040204020203" pitchFamily="34" charset="0"/>
              </a:rPr>
              <a:t>httpClient</a:t>
            </a:r>
            <a:r>
              <a:rPr lang="en-US" sz="1800">
                <a:solidFill>
                  <a:schemeClr val="bg1"/>
                </a:solidFill>
                <a:latin typeface="Segoe UI" panose="020B0502040204020203" pitchFamily="34" charset="0"/>
                <a:cs typeface="Segoe UI" panose="020B0502040204020203" pitchFamily="34" charset="0"/>
              </a:rPr>
              <a:t> = new </a:t>
            </a:r>
            <a:r>
              <a:rPr lang="en-US" sz="1800" err="1">
                <a:solidFill>
                  <a:schemeClr val="bg1"/>
                </a:solidFill>
                <a:latin typeface="Segoe UI" panose="020B0502040204020203" pitchFamily="34" charset="0"/>
                <a:cs typeface="Segoe UI" panose="020B0502040204020203" pitchFamily="34" charset="0"/>
              </a:rPr>
              <a:t>HttpClient</a:t>
            </a:r>
            <a:r>
              <a:rPr lang="en-US" sz="1800">
                <a:solidFill>
                  <a:schemeClr val="bg1"/>
                </a:solidFill>
                <a:latin typeface="Segoe UI" panose="020B0502040204020203" pitchFamily="34" charset="0"/>
                <a:cs typeface="Segoe UI" panose="020B0502040204020203" pitchFamily="34" charset="0"/>
              </a:rPr>
              <a:t>())</a:t>
            </a:r>
          </a:p>
          <a:p>
            <a:pPr marL="0" indent="0" latinLnBrk="1">
              <a:buNone/>
            </a:pPr>
            <a:r>
              <a:rPr lang="en-US" sz="1800">
                <a:solidFill>
                  <a:schemeClr val="bg1"/>
                </a:solidFill>
                <a:latin typeface="Segoe UI" panose="020B0502040204020203" pitchFamily="34" charset="0"/>
                <a:cs typeface="Segoe UI" panose="020B0502040204020203" pitchFamily="34" charset="0"/>
              </a:rPr>
              <a:t>{</a:t>
            </a:r>
          </a:p>
          <a:p>
            <a:pPr marL="0" indent="0" latinLnBrk="1">
              <a:buNone/>
            </a:pPr>
            <a:r>
              <a:rPr lang="en-US" sz="1800">
                <a:solidFill>
                  <a:schemeClr val="bg1"/>
                </a:solidFill>
                <a:latin typeface="Segoe UI" panose="020B0502040204020203" pitchFamily="34" charset="0"/>
                <a:cs typeface="Segoe UI" panose="020B0502040204020203" pitchFamily="34" charset="0"/>
              </a:rPr>
              <a:t>   </a:t>
            </a:r>
            <a:r>
              <a:rPr lang="en-US" sz="1800" err="1">
                <a:solidFill>
                  <a:schemeClr val="bg1"/>
                </a:solidFill>
                <a:latin typeface="Segoe UI" panose="020B0502040204020203" pitchFamily="34" charset="0"/>
                <a:cs typeface="Segoe UI" panose="020B0502040204020203" pitchFamily="34" charset="0"/>
              </a:rPr>
              <a:t>httpClient.DefaultRequestHeaders.Authorization</a:t>
            </a:r>
            <a:r>
              <a:rPr lang="en-US" sz="1800">
                <a:solidFill>
                  <a:schemeClr val="bg1"/>
                </a:solidFill>
                <a:latin typeface="Segoe UI" panose="020B0502040204020203" pitchFamily="34" charset="0"/>
                <a:cs typeface="Segoe UI" panose="020B0502040204020203" pitchFamily="34" charset="0"/>
              </a:rPr>
              <a:t> = </a:t>
            </a:r>
            <a:br>
              <a:rPr lang="en-US" sz="1800">
                <a:solidFill>
                  <a:schemeClr val="bg1"/>
                </a:solidFill>
                <a:latin typeface="Segoe UI" panose="020B0502040204020203" pitchFamily="34" charset="0"/>
                <a:cs typeface="Segoe UI" panose="020B0502040204020203" pitchFamily="34" charset="0"/>
              </a:rPr>
            </a:br>
            <a:r>
              <a:rPr lang="en-US" sz="1800">
                <a:solidFill>
                  <a:schemeClr val="bg1"/>
                </a:solidFill>
                <a:latin typeface="Segoe UI" panose="020B0502040204020203" pitchFamily="34" charset="0"/>
                <a:cs typeface="Segoe UI" panose="020B0502040204020203" pitchFamily="34" charset="0"/>
              </a:rPr>
              <a:t>           new </a:t>
            </a:r>
            <a:r>
              <a:rPr lang="en-US" sz="1800" err="1">
                <a:solidFill>
                  <a:schemeClr val="bg1"/>
                </a:solidFill>
                <a:latin typeface="Segoe UI" panose="020B0502040204020203" pitchFamily="34" charset="0"/>
                <a:cs typeface="Segoe UI" panose="020B0502040204020203" pitchFamily="34" charset="0"/>
              </a:rPr>
              <a:t>AuthenticationHeaderValue</a:t>
            </a:r>
            <a:r>
              <a:rPr lang="en-US" sz="1800">
                <a:solidFill>
                  <a:schemeClr val="bg1"/>
                </a:solidFill>
                <a:latin typeface="Segoe UI" panose="020B0502040204020203" pitchFamily="34" charset="0"/>
                <a:cs typeface="Segoe UI" panose="020B0502040204020203" pitchFamily="34" charset="0"/>
              </a:rPr>
              <a:t>("Bearer", </a:t>
            </a:r>
            <a:r>
              <a:rPr lang="en-US" sz="1800" b="1" err="1">
                <a:solidFill>
                  <a:schemeClr val="bg2"/>
                </a:solidFill>
                <a:latin typeface="Segoe UI" panose="020B0502040204020203" pitchFamily="34" charset="0"/>
                <a:cs typeface="Segoe UI" panose="020B0502040204020203" pitchFamily="34" charset="0"/>
              </a:rPr>
              <a:t>details.access_token</a:t>
            </a:r>
            <a:r>
              <a:rPr lang="en-US" sz="1800">
                <a:solidFill>
                  <a:schemeClr val="bg1"/>
                </a:solidFill>
                <a:latin typeface="Segoe UI" panose="020B0502040204020203" pitchFamily="34" charset="0"/>
                <a:cs typeface="Segoe UI" panose="020B0502040204020203" pitchFamily="34" charset="0"/>
              </a:rPr>
              <a:t>);</a:t>
            </a:r>
          </a:p>
          <a:p>
            <a:pPr marL="0" indent="0" latinLnBrk="1">
              <a:buNone/>
            </a:pPr>
            <a:r>
              <a:rPr lang="en-US" sz="1800">
                <a:solidFill>
                  <a:schemeClr val="bg1"/>
                </a:solidFill>
                <a:latin typeface="Segoe UI" panose="020B0502040204020203" pitchFamily="34" charset="0"/>
                <a:cs typeface="Segoe UI" panose="020B0502040204020203" pitchFamily="34" charset="0"/>
              </a:rPr>
              <a:t>   </a:t>
            </a:r>
            <a:r>
              <a:rPr lang="en-US" sz="1800" err="1">
                <a:solidFill>
                  <a:schemeClr val="bg1"/>
                </a:solidFill>
                <a:latin typeface="Segoe UI" panose="020B0502040204020203" pitchFamily="34" charset="0"/>
                <a:cs typeface="Segoe UI" panose="020B0502040204020203" pitchFamily="34" charset="0"/>
              </a:rPr>
              <a:t>httpClient.DefaultRequestHeaders.Accept.Add</a:t>
            </a:r>
            <a:r>
              <a:rPr lang="en-US" sz="1800">
                <a:solidFill>
                  <a:schemeClr val="bg1"/>
                </a:solidFill>
                <a:latin typeface="Segoe UI" panose="020B0502040204020203" pitchFamily="34" charset="0"/>
                <a:cs typeface="Segoe UI" panose="020B0502040204020203" pitchFamily="34" charset="0"/>
              </a:rPr>
              <a:t>(</a:t>
            </a:r>
            <a:br>
              <a:rPr lang="en-US" sz="1800">
                <a:solidFill>
                  <a:schemeClr val="bg1"/>
                </a:solidFill>
                <a:latin typeface="Segoe UI" panose="020B0502040204020203" pitchFamily="34" charset="0"/>
                <a:cs typeface="Segoe UI" panose="020B0502040204020203" pitchFamily="34" charset="0"/>
              </a:rPr>
            </a:br>
            <a:r>
              <a:rPr lang="en-US" sz="1800">
                <a:solidFill>
                  <a:schemeClr val="bg1"/>
                </a:solidFill>
                <a:latin typeface="Segoe UI" panose="020B0502040204020203" pitchFamily="34" charset="0"/>
                <a:cs typeface="Segoe UI" panose="020B0502040204020203" pitchFamily="34" charset="0"/>
              </a:rPr>
              <a:t>           new </a:t>
            </a:r>
            <a:r>
              <a:rPr lang="en-US" sz="1800" err="1">
                <a:solidFill>
                  <a:schemeClr val="bg1"/>
                </a:solidFill>
                <a:latin typeface="Segoe UI" panose="020B0502040204020203" pitchFamily="34" charset="0"/>
                <a:cs typeface="Segoe UI" panose="020B0502040204020203" pitchFamily="34" charset="0"/>
              </a:rPr>
              <a:t>MediaTypeWithQualityHeaderValue</a:t>
            </a:r>
            <a:r>
              <a:rPr lang="en-US" sz="1800">
                <a:solidFill>
                  <a:schemeClr val="bg1"/>
                </a:solidFill>
                <a:latin typeface="Segoe UI" panose="020B0502040204020203" pitchFamily="34" charset="0"/>
                <a:cs typeface="Segoe UI" panose="020B0502040204020203" pitchFamily="34" charset="0"/>
              </a:rPr>
              <a:t>("application/</a:t>
            </a:r>
            <a:r>
              <a:rPr lang="en-US" sz="1800" err="1">
                <a:solidFill>
                  <a:schemeClr val="bg1"/>
                </a:solidFill>
                <a:latin typeface="Segoe UI" panose="020B0502040204020203" pitchFamily="34" charset="0"/>
                <a:cs typeface="Segoe UI" panose="020B0502040204020203" pitchFamily="34" charset="0"/>
              </a:rPr>
              <a:t>json</a:t>
            </a:r>
            <a:r>
              <a:rPr lang="en-US" sz="1800">
                <a:solidFill>
                  <a:schemeClr val="bg1"/>
                </a:solidFill>
                <a:latin typeface="Segoe UI" panose="020B0502040204020203" pitchFamily="34" charset="0"/>
                <a:cs typeface="Segoe UI" panose="020B0502040204020203" pitchFamily="34" charset="0"/>
              </a:rPr>
              <a:t>"));</a:t>
            </a:r>
          </a:p>
          <a:p>
            <a:pPr marL="0" indent="0" latinLnBrk="1">
              <a:buNone/>
            </a:pPr>
            <a:r>
              <a:rPr lang="en-US" sz="1800">
                <a:solidFill>
                  <a:schemeClr val="bg1"/>
                </a:solidFill>
                <a:latin typeface="Segoe UI" panose="020B0502040204020203" pitchFamily="34" charset="0"/>
                <a:cs typeface="Segoe UI" panose="020B0502040204020203" pitchFamily="34" charset="0"/>
              </a:rPr>
              <a:t> </a:t>
            </a:r>
          </a:p>
          <a:p>
            <a:pPr marL="0" indent="0" latinLnBrk="1">
              <a:buNone/>
            </a:pPr>
            <a:r>
              <a:rPr lang="en-US" sz="1800">
                <a:solidFill>
                  <a:schemeClr val="bg1"/>
                </a:solidFill>
                <a:latin typeface="Segoe UI" panose="020B0502040204020203" pitchFamily="34" charset="0"/>
                <a:cs typeface="Segoe UI" panose="020B0502040204020203" pitchFamily="34" charset="0"/>
              </a:rPr>
              <a:t>  string URL = "https://management.azure.com/subscriptions/</a:t>
            </a:r>
            <a:r>
              <a:rPr lang="en-US" sz="1800" b="1">
                <a:solidFill>
                  <a:schemeClr val="bg2"/>
                </a:solidFill>
                <a:latin typeface="Segoe UI" panose="020B0502040204020203" pitchFamily="34" charset="0"/>
                <a:cs typeface="Segoe UI" panose="020B0502040204020203" pitchFamily="34" charset="0"/>
              </a:rPr>
              <a:t>&lt;subscription ID&gt;</a:t>
            </a:r>
            <a:r>
              <a:rPr lang="en-US" sz="1800">
                <a:solidFill>
                  <a:schemeClr val="bg1"/>
                </a:solidFill>
                <a:latin typeface="Segoe UI" panose="020B0502040204020203" pitchFamily="34" charset="0"/>
                <a:cs typeface="Segoe UI" panose="020B0502040204020203" pitchFamily="34" charset="0"/>
              </a:rPr>
              <a:t>?</a:t>
            </a:r>
            <a:r>
              <a:rPr lang="en-US" sz="1800" err="1">
                <a:solidFill>
                  <a:schemeClr val="bg1"/>
                </a:solidFill>
                <a:latin typeface="Segoe UI" panose="020B0502040204020203" pitchFamily="34" charset="0"/>
                <a:cs typeface="Segoe UI" panose="020B0502040204020203" pitchFamily="34" charset="0"/>
              </a:rPr>
              <a:t>api</a:t>
            </a:r>
            <a:r>
              <a:rPr lang="en-US" sz="1800">
                <a:solidFill>
                  <a:schemeClr val="bg1"/>
                </a:solidFill>
                <a:latin typeface="Segoe UI" panose="020B0502040204020203" pitchFamily="34" charset="0"/>
                <a:cs typeface="Segoe UI" panose="020B0502040204020203" pitchFamily="34" charset="0"/>
              </a:rPr>
              <a:t>-version=2015-01-01";</a:t>
            </a:r>
          </a:p>
          <a:p>
            <a:pPr marL="0" indent="0" latinLnBrk="1">
              <a:buNone/>
            </a:pPr>
            <a:r>
              <a:rPr lang="en-US" sz="1800">
                <a:solidFill>
                  <a:schemeClr val="bg1"/>
                </a:solidFill>
                <a:latin typeface="Segoe UI" panose="020B0502040204020203" pitchFamily="34" charset="0"/>
                <a:cs typeface="Segoe UI" panose="020B0502040204020203" pitchFamily="34" charset="0"/>
              </a:rPr>
              <a:t>   </a:t>
            </a:r>
          </a:p>
          <a:p>
            <a:pPr marL="0" indent="0" latinLnBrk="1">
              <a:buNone/>
            </a:pPr>
            <a:r>
              <a:rPr lang="en-US" sz="1800">
                <a:solidFill>
                  <a:schemeClr val="bg1"/>
                </a:solidFill>
                <a:latin typeface="Segoe UI" panose="020B0502040204020203" pitchFamily="34" charset="0"/>
                <a:cs typeface="Segoe UI" panose="020B0502040204020203" pitchFamily="34" charset="0"/>
              </a:rPr>
              <a:t>   </a:t>
            </a:r>
            <a:r>
              <a:rPr lang="en-US" sz="1800" err="1">
                <a:solidFill>
                  <a:schemeClr val="bg1"/>
                </a:solidFill>
                <a:latin typeface="Segoe UI" panose="020B0502040204020203" pitchFamily="34" charset="0"/>
                <a:cs typeface="Segoe UI" panose="020B0502040204020203" pitchFamily="34" charset="0"/>
              </a:rPr>
              <a:t>var</a:t>
            </a:r>
            <a:r>
              <a:rPr lang="en-US" sz="1800">
                <a:solidFill>
                  <a:schemeClr val="bg1"/>
                </a:solidFill>
                <a:latin typeface="Segoe UI" panose="020B0502040204020203" pitchFamily="34" charset="0"/>
                <a:cs typeface="Segoe UI" panose="020B0502040204020203" pitchFamily="34" charset="0"/>
              </a:rPr>
              <a:t> response = </a:t>
            </a:r>
            <a:r>
              <a:rPr lang="en-US" sz="1800" err="1">
                <a:solidFill>
                  <a:schemeClr val="bg1"/>
                </a:solidFill>
                <a:latin typeface="Segoe UI" panose="020B0502040204020203" pitchFamily="34" charset="0"/>
                <a:cs typeface="Segoe UI" panose="020B0502040204020203" pitchFamily="34" charset="0"/>
              </a:rPr>
              <a:t>httpClient.GetAsync</a:t>
            </a:r>
            <a:r>
              <a:rPr lang="en-US" sz="1800">
                <a:solidFill>
                  <a:schemeClr val="bg1"/>
                </a:solidFill>
                <a:latin typeface="Segoe UI" panose="020B0502040204020203" pitchFamily="34" charset="0"/>
                <a:cs typeface="Segoe UI" panose="020B0502040204020203" pitchFamily="34" charset="0"/>
              </a:rPr>
              <a:t>(URL).Result;</a:t>
            </a:r>
          </a:p>
          <a:p>
            <a:pPr marL="0" indent="0" latinLnBrk="1">
              <a:buNone/>
            </a:pPr>
            <a:r>
              <a:rPr lang="en-US" sz="1800">
                <a:solidFill>
                  <a:schemeClr val="bg1"/>
                </a:solidFill>
                <a:latin typeface="Segoe UI" panose="020B0502040204020203" pitchFamily="34" charset="0"/>
                <a:cs typeface="Segoe UI" panose="020B0502040204020203" pitchFamily="34" charset="0"/>
              </a:rPr>
              <a:t>   result = </a:t>
            </a:r>
            <a:r>
              <a:rPr lang="en-US" sz="1800" err="1">
                <a:solidFill>
                  <a:schemeClr val="bg1"/>
                </a:solidFill>
                <a:latin typeface="Segoe UI" panose="020B0502040204020203" pitchFamily="34" charset="0"/>
                <a:cs typeface="Segoe UI" panose="020B0502040204020203" pitchFamily="34" charset="0"/>
              </a:rPr>
              <a:t>response.Content.ReadAsStringAsync</a:t>
            </a:r>
            <a:r>
              <a:rPr lang="en-US" sz="1800">
                <a:solidFill>
                  <a:schemeClr val="bg1"/>
                </a:solidFill>
                <a:latin typeface="Segoe UI" panose="020B0502040204020203" pitchFamily="34" charset="0"/>
                <a:cs typeface="Segoe UI" panose="020B0502040204020203" pitchFamily="34" charset="0"/>
              </a:rPr>
              <a:t>().Result;</a:t>
            </a:r>
          </a:p>
          <a:p>
            <a:pPr marL="0" indent="0" latinLnBrk="1">
              <a:buNone/>
            </a:pPr>
            <a:r>
              <a:rPr lang="en-US" sz="1800">
                <a:solidFill>
                  <a:schemeClr val="bg1"/>
                </a:solidFill>
                <a:latin typeface="Segoe UI" panose="020B0502040204020203" pitchFamily="34" charset="0"/>
                <a:cs typeface="Segoe UI" panose="020B0502040204020203" pitchFamily="34" charset="0"/>
              </a:rPr>
              <a:t>   //...</a:t>
            </a:r>
          </a:p>
          <a:p>
            <a:pPr marL="0" indent="0" latinLnBrk="1">
              <a:buNone/>
            </a:pPr>
            <a:r>
              <a:rPr lang="en-US" sz="1800">
                <a:solidFill>
                  <a:schemeClr val="bg1"/>
                </a:solidFill>
                <a:latin typeface="Segoe UI" panose="020B0502040204020203" pitchFamily="34" charset="0"/>
                <a:cs typeface="Segoe UI" panose="020B0502040204020203" pitchFamily="34" charset="0"/>
              </a:rPr>
              <a:t>}</a:t>
            </a:r>
          </a:p>
        </p:txBody>
      </p:sp>
      <p:sp>
        <p:nvSpPr>
          <p:cNvPr id="4" name="Oval 3"/>
          <p:cNvSpPr/>
          <p:nvPr/>
        </p:nvSpPr>
        <p:spPr bwMode="auto">
          <a:xfrm>
            <a:off x="197644" y="2431257"/>
            <a:ext cx="533400" cy="5334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a:gradFill>
                  <a:gsLst>
                    <a:gs pos="0">
                      <a:srgbClr val="FFFFFF"/>
                    </a:gs>
                    <a:gs pos="100000">
                      <a:srgbClr val="FFFFFF"/>
                    </a:gs>
                  </a:gsLst>
                  <a:lin ang="5400000" scaled="0"/>
                </a:gradFill>
                <a:ea typeface="Segoe UI" pitchFamily="34" charset="0"/>
                <a:cs typeface="Segoe UI" pitchFamily="34" charset="0"/>
              </a:rPr>
              <a:t>1</a:t>
            </a:r>
          </a:p>
        </p:txBody>
      </p:sp>
      <p:sp>
        <p:nvSpPr>
          <p:cNvPr id="5" name="Oval 4"/>
          <p:cNvSpPr/>
          <p:nvPr/>
        </p:nvSpPr>
        <p:spPr bwMode="auto">
          <a:xfrm>
            <a:off x="197644" y="3649661"/>
            <a:ext cx="533400" cy="5334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a:gradFill>
                  <a:gsLst>
                    <a:gs pos="0">
                      <a:srgbClr val="FFFFFF"/>
                    </a:gs>
                    <a:gs pos="100000">
                      <a:srgbClr val="FFFFFF"/>
                    </a:gs>
                  </a:gsLst>
                  <a:lin ang="5400000" scaled="0"/>
                </a:gradFill>
                <a:ea typeface="Segoe UI" pitchFamily="34" charset="0"/>
                <a:cs typeface="Segoe UI" pitchFamily="34" charset="0"/>
              </a:rPr>
              <a:t>2</a:t>
            </a:r>
          </a:p>
        </p:txBody>
      </p:sp>
      <p:sp>
        <p:nvSpPr>
          <p:cNvPr id="6" name="Oval 5"/>
          <p:cNvSpPr/>
          <p:nvPr/>
        </p:nvSpPr>
        <p:spPr bwMode="auto">
          <a:xfrm>
            <a:off x="197644" y="4411662"/>
            <a:ext cx="533400" cy="5334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a:gradFill>
                  <a:gsLst>
                    <a:gs pos="0">
                      <a:srgbClr val="FFFFFF"/>
                    </a:gs>
                    <a:gs pos="100000">
                      <a:srgbClr val="FFFFFF"/>
                    </a:gs>
                  </a:gsLst>
                  <a:lin ang="5400000" scaled="0"/>
                </a:gradFill>
                <a:ea typeface="Segoe UI" pitchFamily="34" charset="0"/>
                <a:cs typeface="Segoe UI" pitchFamily="34" charset="0"/>
              </a:rPr>
              <a:t>3</a:t>
            </a:r>
          </a:p>
        </p:txBody>
      </p:sp>
    </p:spTree>
    <p:extLst>
      <p:ext uri="{BB962C8B-B14F-4D97-AF65-F5344CB8AC3E}">
        <p14:creationId xmlns:p14="http://schemas.microsoft.com/office/powerpoint/2010/main" val="5247969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244" y="296863"/>
            <a:ext cx="10072688" cy="849463"/>
          </a:xfrm>
        </p:spPr>
        <p:txBody>
          <a:bodyPr/>
          <a:lstStyle/>
          <a:p>
            <a:r>
              <a:rPr lang="en-US" sz="4800"/>
              <a:t>Enabling Hybrid Identity</a:t>
            </a:r>
          </a:p>
        </p:txBody>
      </p:sp>
      <p:pic>
        <p:nvPicPr>
          <p:cNvPr id="8" name="Picture 7"/>
          <p:cNvPicPr>
            <a:picLocks noChangeAspect="1"/>
          </p:cNvPicPr>
          <p:nvPr/>
        </p:nvPicPr>
        <p:blipFill rotWithShape="1">
          <a:blip r:embed="rId2"/>
          <a:srcRect t="11354"/>
          <a:stretch/>
        </p:blipFill>
        <p:spPr>
          <a:xfrm>
            <a:off x="578644" y="1592262"/>
            <a:ext cx="11222953" cy="4475600"/>
          </a:xfrm>
          <a:prstGeom prst="rect">
            <a:avLst/>
          </a:prstGeom>
        </p:spPr>
      </p:pic>
    </p:spTree>
    <p:extLst>
      <p:ext uri="{BB962C8B-B14F-4D97-AF65-F5344CB8AC3E}">
        <p14:creationId xmlns:p14="http://schemas.microsoft.com/office/powerpoint/2010/main" val="1273693491"/>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244" y="296863"/>
            <a:ext cx="10072688" cy="849463"/>
          </a:xfrm>
        </p:spPr>
        <p:txBody>
          <a:bodyPr/>
          <a:lstStyle/>
          <a:p>
            <a:r>
              <a:rPr lang="en-US" sz="4800"/>
              <a:t>Azure AD Integration Options</a:t>
            </a:r>
          </a:p>
        </p:txBody>
      </p:sp>
      <p:pic>
        <p:nvPicPr>
          <p:cNvPr id="4" name="Picture 3"/>
          <p:cNvPicPr>
            <a:picLocks noChangeAspect="1"/>
          </p:cNvPicPr>
          <p:nvPr/>
        </p:nvPicPr>
        <p:blipFill rotWithShape="1">
          <a:blip r:embed="rId2"/>
          <a:srcRect t="11790"/>
          <a:stretch/>
        </p:blipFill>
        <p:spPr>
          <a:xfrm>
            <a:off x="883444" y="2278062"/>
            <a:ext cx="10566820" cy="3428999"/>
          </a:xfrm>
          <a:prstGeom prst="rect">
            <a:avLst/>
          </a:prstGeom>
        </p:spPr>
      </p:pic>
    </p:spTree>
    <p:extLst>
      <p:ext uri="{BB962C8B-B14F-4D97-AF65-F5344CB8AC3E}">
        <p14:creationId xmlns:p14="http://schemas.microsoft.com/office/powerpoint/2010/main" val="150623751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374284" y="1346811"/>
            <a:ext cx="9197355" cy="5392180"/>
            <a:chOff x="1374390" y="1346505"/>
            <a:chExt cx="9198659" cy="5392945"/>
          </a:xfrm>
        </p:grpSpPr>
        <p:sp>
          <p:nvSpPr>
            <p:cNvPr id="19" name="Rectangle 18"/>
            <p:cNvSpPr/>
            <p:nvPr/>
          </p:nvSpPr>
          <p:spPr bwMode="auto">
            <a:xfrm>
              <a:off x="2176393" y="1726056"/>
              <a:ext cx="8396656" cy="4642599"/>
            </a:xfrm>
            <a:prstGeom prst="rect">
              <a:avLst/>
            </a:prstGeom>
            <a:pattFill prst="ltUpDiag">
              <a:fgClr>
                <a:srgbClr val="CDCDCD"/>
              </a:fgClr>
              <a:bgClr>
                <a:srgbClr val="FFFFFF"/>
              </a:bgClr>
            </a:patt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13923" fontAlgn="base">
                <a:lnSpc>
                  <a:spcPct val="90000"/>
                </a:lnSpc>
                <a:spcBef>
                  <a:spcPct val="0"/>
                </a:spcBef>
                <a:spcAft>
                  <a:spcPct val="0"/>
                </a:spcAft>
              </a:pPr>
              <a:endParaRPr lang="en-US" sz="2400" spc="-50">
                <a:gradFill>
                  <a:gsLst>
                    <a:gs pos="36283">
                      <a:srgbClr val="505050"/>
                    </a:gs>
                    <a:gs pos="28000">
                      <a:srgbClr val="505050"/>
                    </a:gs>
                  </a:gsLst>
                  <a:lin ang="5400000" scaled="0"/>
                </a:gradFill>
              </a:endParaRPr>
            </a:p>
          </p:txBody>
        </p:sp>
        <p:sp>
          <p:nvSpPr>
            <p:cNvPr id="20" name="Rectangle 8"/>
            <p:cNvSpPr/>
            <p:nvPr/>
          </p:nvSpPr>
          <p:spPr bwMode="auto">
            <a:xfrm>
              <a:off x="2501537" y="2494737"/>
              <a:ext cx="7755059" cy="3873918"/>
            </a:xfrm>
            <a:custGeom>
              <a:avLst/>
              <a:gdLst>
                <a:gd name="connsiteX0" fmla="*/ 0 w 7733982"/>
                <a:gd name="connsiteY0" fmla="*/ 0 h 3872530"/>
                <a:gd name="connsiteX1" fmla="*/ 7733982 w 7733982"/>
                <a:gd name="connsiteY1" fmla="*/ 0 h 3872530"/>
                <a:gd name="connsiteX2" fmla="*/ 7733982 w 7733982"/>
                <a:gd name="connsiteY2" fmla="*/ 3872530 h 3872530"/>
                <a:gd name="connsiteX3" fmla="*/ 0 w 7733982"/>
                <a:gd name="connsiteY3" fmla="*/ 3872530 h 3872530"/>
                <a:gd name="connsiteX4" fmla="*/ 0 w 7733982"/>
                <a:gd name="connsiteY4" fmla="*/ 0 h 3872530"/>
                <a:gd name="connsiteX0" fmla="*/ 0 w 7745271"/>
                <a:gd name="connsiteY0" fmla="*/ 3725333 h 3872530"/>
                <a:gd name="connsiteX1" fmla="*/ 7745271 w 7745271"/>
                <a:gd name="connsiteY1" fmla="*/ 0 h 3872530"/>
                <a:gd name="connsiteX2" fmla="*/ 7745271 w 7745271"/>
                <a:gd name="connsiteY2" fmla="*/ 3872530 h 3872530"/>
                <a:gd name="connsiteX3" fmla="*/ 11289 w 7745271"/>
                <a:gd name="connsiteY3" fmla="*/ 3872530 h 3872530"/>
                <a:gd name="connsiteX4" fmla="*/ 0 w 7745271"/>
                <a:gd name="connsiteY4" fmla="*/ 3725333 h 3872530"/>
                <a:gd name="connsiteX0" fmla="*/ 0 w 7741261"/>
                <a:gd name="connsiteY0" fmla="*/ 3841638 h 3872530"/>
                <a:gd name="connsiteX1" fmla="*/ 7741261 w 7741261"/>
                <a:gd name="connsiteY1" fmla="*/ 0 h 3872530"/>
                <a:gd name="connsiteX2" fmla="*/ 7741261 w 7741261"/>
                <a:gd name="connsiteY2" fmla="*/ 3872530 h 3872530"/>
                <a:gd name="connsiteX3" fmla="*/ 7279 w 7741261"/>
                <a:gd name="connsiteY3" fmla="*/ 3872530 h 3872530"/>
                <a:gd name="connsiteX4" fmla="*/ 0 w 7741261"/>
                <a:gd name="connsiteY4" fmla="*/ 3841638 h 3872530"/>
                <a:gd name="connsiteX0" fmla="*/ 0 w 7741261"/>
                <a:gd name="connsiteY0" fmla="*/ 3849659 h 3872530"/>
                <a:gd name="connsiteX1" fmla="*/ 7741261 w 7741261"/>
                <a:gd name="connsiteY1" fmla="*/ 0 h 3872530"/>
                <a:gd name="connsiteX2" fmla="*/ 7741261 w 7741261"/>
                <a:gd name="connsiteY2" fmla="*/ 3872530 h 3872530"/>
                <a:gd name="connsiteX3" fmla="*/ 7279 w 7741261"/>
                <a:gd name="connsiteY3" fmla="*/ 3872530 h 3872530"/>
                <a:gd name="connsiteX4" fmla="*/ 0 w 7741261"/>
                <a:gd name="connsiteY4" fmla="*/ 3849659 h 3872530"/>
                <a:gd name="connsiteX0" fmla="*/ 0 w 7741261"/>
                <a:gd name="connsiteY0" fmla="*/ 3849659 h 3872530"/>
                <a:gd name="connsiteX1" fmla="*/ 657068 w 7741261"/>
                <a:gd name="connsiteY1" fmla="*/ 3526289 h 3872530"/>
                <a:gd name="connsiteX2" fmla="*/ 7741261 w 7741261"/>
                <a:gd name="connsiteY2" fmla="*/ 0 h 3872530"/>
                <a:gd name="connsiteX3" fmla="*/ 7741261 w 7741261"/>
                <a:gd name="connsiteY3" fmla="*/ 3872530 h 3872530"/>
                <a:gd name="connsiteX4" fmla="*/ 7279 w 7741261"/>
                <a:gd name="connsiteY4" fmla="*/ 3872530 h 3872530"/>
                <a:gd name="connsiteX5" fmla="*/ 0 w 7741261"/>
                <a:gd name="connsiteY5" fmla="*/ 3849659 h 3872530"/>
                <a:gd name="connsiteX0" fmla="*/ 0 w 7741261"/>
                <a:gd name="connsiteY0" fmla="*/ 3849659 h 3872530"/>
                <a:gd name="connsiteX1" fmla="*/ 861605 w 7741261"/>
                <a:gd name="connsiteY1" fmla="*/ 3762910 h 3872530"/>
                <a:gd name="connsiteX2" fmla="*/ 7741261 w 7741261"/>
                <a:gd name="connsiteY2" fmla="*/ 0 h 3872530"/>
                <a:gd name="connsiteX3" fmla="*/ 7741261 w 7741261"/>
                <a:gd name="connsiteY3" fmla="*/ 3872530 h 3872530"/>
                <a:gd name="connsiteX4" fmla="*/ 7279 w 7741261"/>
                <a:gd name="connsiteY4" fmla="*/ 3872530 h 3872530"/>
                <a:gd name="connsiteX5" fmla="*/ 0 w 7741261"/>
                <a:gd name="connsiteY5" fmla="*/ 3849659 h 3872530"/>
                <a:gd name="connsiteX0" fmla="*/ 0 w 7741261"/>
                <a:gd name="connsiteY0" fmla="*/ 3849659 h 3872530"/>
                <a:gd name="connsiteX1" fmla="*/ 1154374 w 7741261"/>
                <a:gd name="connsiteY1" fmla="*/ 3811036 h 3872530"/>
                <a:gd name="connsiteX2" fmla="*/ 7741261 w 7741261"/>
                <a:gd name="connsiteY2" fmla="*/ 0 h 3872530"/>
                <a:gd name="connsiteX3" fmla="*/ 7741261 w 7741261"/>
                <a:gd name="connsiteY3" fmla="*/ 3872530 h 3872530"/>
                <a:gd name="connsiteX4" fmla="*/ 7279 w 7741261"/>
                <a:gd name="connsiteY4" fmla="*/ 3872530 h 3872530"/>
                <a:gd name="connsiteX5" fmla="*/ 0 w 7741261"/>
                <a:gd name="connsiteY5" fmla="*/ 3849659 h 3872530"/>
                <a:gd name="connsiteX0" fmla="*/ 0 w 7741261"/>
                <a:gd name="connsiteY0" fmla="*/ 3849659 h 3872530"/>
                <a:gd name="connsiteX1" fmla="*/ 689153 w 7741261"/>
                <a:gd name="connsiteY1" fmla="*/ 3778952 h 3872530"/>
                <a:gd name="connsiteX2" fmla="*/ 7741261 w 7741261"/>
                <a:gd name="connsiteY2" fmla="*/ 0 h 3872530"/>
                <a:gd name="connsiteX3" fmla="*/ 7741261 w 7741261"/>
                <a:gd name="connsiteY3" fmla="*/ 3872530 h 3872530"/>
                <a:gd name="connsiteX4" fmla="*/ 7279 w 7741261"/>
                <a:gd name="connsiteY4" fmla="*/ 3872530 h 3872530"/>
                <a:gd name="connsiteX5" fmla="*/ 0 w 7741261"/>
                <a:gd name="connsiteY5" fmla="*/ 3849659 h 3872530"/>
                <a:gd name="connsiteX0" fmla="*/ 0 w 7741261"/>
                <a:gd name="connsiteY0" fmla="*/ 3849659 h 3872530"/>
                <a:gd name="connsiteX1" fmla="*/ 689153 w 7741261"/>
                <a:gd name="connsiteY1" fmla="*/ 3778952 h 3872530"/>
                <a:gd name="connsiteX2" fmla="*/ 1334847 w 7741261"/>
                <a:gd name="connsiteY2" fmla="*/ 3442068 h 3872530"/>
                <a:gd name="connsiteX3" fmla="*/ 7741261 w 7741261"/>
                <a:gd name="connsiteY3" fmla="*/ 0 h 3872530"/>
                <a:gd name="connsiteX4" fmla="*/ 7741261 w 7741261"/>
                <a:gd name="connsiteY4" fmla="*/ 3872530 h 3872530"/>
                <a:gd name="connsiteX5" fmla="*/ 7279 w 7741261"/>
                <a:gd name="connsiteY5" fmla="*/ 3872530 h 3872530"/>
                <a:gd name="connsiteX6" fmla="*/ 0 w 7741261"/>
                <a:gd name="connsiteY6" fmla="*/ 3849659 h 3872530"/>
                <a:gd name="connsiteX0" fmla="*/ 0 w 7741261"/>
                <a:gd name="connsiteY0" fmla="*/ 3849659 h 3872530"/>
                <a:gd name="connsiteX1" fmla="*/ 689153 w 7741261"/>
                <a:gd name="connsiteY1" fmla="*/ 3778952 h 3872530"/>
                <a:gd name="connsiteX2" fmla="*/ 1603552 w 7741261"/>
                <a:gd name="connsiteY2" fmla="*/ 3674679 h 3872530"/>
                <a:gd name="connsiteX3" fmla="*/ 7741261 w 7741261"/>
                <a:gd name="connsiteY3" fmla="*/ 0 h 3872530"/>
                <a:gd name="connsiteX4" fmla="*/ 7741261 w 7741261"/>
                <a:gd name="connsiteY4" fmla="*/ 3872530 h 3872530"/>
                <a:gd name="connsiteX5" fmla="*/ 7279 w 7741261"/>
                <a:gd name="connsiteY5" fmla="*/ 3872530 h 3872530"/>
                <a:gd name="connsiteX6" fmla="*/ 0 w 7741261"/>
                <a:gd name="connsiteY6" fmla="*/ 3849659 h 3872530"/>
                <a:gd name="connsiteX0" fmla="*/ 0 w 7741261"/>
                <a:gd name="connsiteY0" fmla="*/ 3849659 h 3872530"/>
                <a:gd name="connsiteX1" fmla="*/ 689153 w 7741261"/>
                <a:gd name="connsiteY1" fmla="*/ 3778952 h 3872530"/>
                <a:gd name="connsiteX2" fmla="*/ 1282710 w 7741261"/>
                <a:gd name="connsiteY2" fmla="*/ 3634574 h 3872530"/>
                <a:gd name="connsiteX3" fmla="*/ 7741261 w 7741261"/>
                <a:gd name="connsiteY3" fmla="*/ 0 h 3872530"/>
                <a:gd name="connsiteX4" fmla="*/ 7741261 w 7741261"/>
                <a:gd name="connsiteY4" fmla="*/ 3872530 h 3872530"/>
                <a:gd name="connsiteX5" fmla="*/ 7279 w 7741261"/>
                <a:gd name="connsiteY5" fmla="*/ 3872530 h 3872530"/>
                <a:gd name="connsiteX6" fmla="*/ 0 w 7741261"/>
                <a:gd name="connsiteY6" fmla="*/ 3849659 h 3872530"/>
                <a:gd name="connsiteX0" fmla="*/ 0 w 7741261"/>
                <a:gd name="connsiteY0" fmla="*/ 3849659 h 3872530"/>
                <a:gd name="connsiteX1" fmla="*/ 689153 w 7741261"/>
                <a:gd name="connsiteY1" fmla="*/ 3778952 h 3872530"/>
                <a:gd name="connsiteX2" fmla="*/ 1282710 w 7741261"/>
                <a:gd name="connsiteY2" fmla="*/ 3634574 h 3872530"/>
                <a:gd name="connsiteX3" fmla="*/ 1967174 w 7741261"/>
                <a:gd name="connsiteY3" fmla="*/ 3249563 h 3872530"/>
                <a:gd name="connsiteX4" fmla="*/ 7741261 w 7741261"/>
                <a:gd name="connsiteY4" fmla="*/ 0 h 3872530"/>
                <a:gd name="connsiteX5" fmla="*/ 7741261 w 7741261"/>
                <a:gd name="connsiteY5" fmla="*/ 3872530 h 3872530"/>
                <a:gd name="connsiteX6" fmla="*/ 7279 w 7741261"/>
                <a:gd name="connsiteY6" fmla="*/ 3872530 h 3872530"/>
                <a:gd name="connsiteX7" fmla="*/ 0 w 7741261"/>
                <a:gd name="connsiteY7" fmla="*/ 3849659 h 3872530"/>
                <a:gd name="connsiteX0" fmla="*/ 0 w 7741261"/>
                <a:gd name="connsiteY0" fmla="*/ 3849659 h 3872530"/>
                <a:gd name="connsiteX1" fmla="*/ 689153 w 7741261"/>
                <a:gd name="connsiteY1" fmla="*/ 3778952 h 3872530"/>
                <a:gd name="connsiteX2" fmla="*/ 1282710 w 7741261"/>
                <a:gd name="connsiteY2" fmla="*/ 3634574 h 3872530"/>
                <a:gd name="connsiteX3" fmla="*/ 1951131 w 7741261"/>
                <a:gd name="connsiteY3" fmla="*/ 3228173 h 3872530"/>
                <a:gd name="connsiteX4" fmla="*/ 7741261 w 7741261"/>
                <a:gd name="connsiteY4" fmla="*/ 0 h 3872530"/>
                <a:gd name="connsiteX5" fmla="*/ 7741261 w 7741261"/>
                <a:gd name="connsiteY5" fmla="*/ 3872530 h 3872530"/>
                <a:gd name="connsiteX6" fmla="*/ 7279 w 7741261"/>
                <a:gd name="connsiteY6" fmla="*/ 3872530 h 3872530"/>
                <a:gd name="connsiteX7" fmla="*/ 0 w 7741261"/>
                <a:gd name="connsiteY7" fmla="*/ 3849659 h 3872530"/>
                <a:gd name="connsiteX0" fmla="*/ 0 w 7741261"/>
                <a:gd name="connsiteY0" fmla="*/ 3849659 h 3872530"/>
                <a:gd name="connsiteX1" fmla="*/ 689153 w 7741261"/>
                <a:gd name="connsiteY1" fmla="*/ 3778952 h 3872530"/>
                <a:gd name="connsiteX2" fmla="*/ 1282710 w 7741261"/>
                <a:gd name="connsiteY2" fmla="*/ 3634574 h 3872530"/>
                <a:gd name="connsiteX3" fmla="*/ 1951131 w 7741261"/>
                <a:gd name="connsiteY3" fmla="*/ 3228173 h 3872530"/>
                <a:gd name="connsiteX4" fmla="*/ 4656900 w 7741261"/>
                <a:gd name="connsiteY4" fmla="*/ 1725563 h 3872530"/>
                <a:gd name="connsiteX5" fmla="*/ 7741261 w 7741261"/>
                <a:gd name="connsiteY5" fmla="*/ 0 h 3872530"/>
                <a:gd name="connsiteX6" fmla="*/ 7741261 w 7741261"/>
                <a:gd name="connsiteY6" fmla="*/ 3872530 h 3872530"/>
                <a:gd name="connsiteX7" fmla="*/ 7279 w 7741261"/>
                <a:gd name="connsiteY7" fmla="*/ 3872530 h 3872530"/>
                <a:gd name="connsiteX8" fmla="*/ 0 w 7741261"/>
                <a:gd name="connsiteY8" fmla="*/ 3849659 h 3872530"/>
                <a:gd name="connsiteX0" fmla="*/ 0 w 7741261"/>
                <a:gd name="connsiteY0" fmla="*/ 3849659 h 3872530"/>
                <a:gd name="connsiteX1" fmla="*/ 689153 w 7741261"/>
                <a:gd name="connsiteY1" fmla="*/ 3778952 h 3872530"/>
                <a:gd name="connsiteX2" fmla="*/ 1282710 w 7741261"/>
                <a:gd name="connsiteY2" fmla="*/ 3634574 h 3872530"/>
                <a:gd name="connsiteX3" fmla="*/ 1951131 w 7741261"/>
                <a:gd name="connsiteY3" fmla="*/ 3228173 h 3872530"/>
                <a:gd name="connsiteX4" fmla="*/ 3854795 w 7741261"/>
                <a:gd name="connsiteY4" fmla="*/ 1672090 h 3872530"/>
                <a:gd name="connsiteX5" fmla="*/ 7741261 w 7741261"/>
                <a:gd name="connsiteY5" fmla="*/ 0 h 3872530"/>
                <a:gd name="connsiteX6" fmla="*/ 7741261 w 7741261"/>
                <a:gd name="connsiteY6" fmla="*/ 3872530 h 3872530"/>
                <a:gd name="connsiteX7" fmla="*/ 7279 w 7741261"/>
                <a:gd name="connsiteY7" fmla="*/ 3872530 h 3872530"/>
                <a:gd name="connsiteX8" fmla="*/ 0 w 7741261"/>
                <a:gd name="connsiteY8" fmla="*/ 3849659 h 3872530"/>
                <a:gd name="connsiteX0" fmla="*/ 0 w 7741261"/>
                <a:gd name="connsiteY0" fmla="*/ 3849659 h 3872530"/>
                <a:gd name="connsiteX1" fmla="*/ 689153 w 7741261"/>
                <a:gd name="connsiteY1" fmla="*/ 3778952 h 3872530"/>
                <a:gd name="connsiteX2" fmla="*/ 1282710 w 7741261"/>
                <a:gd name="connsiteY2" fmla="*/ 3634574 h 3872530"/>
                <a:gd name="connsiteX3" fmla="*/ 1951131 w 7741261"/>
                <a:gd name="connsiteY3" fmla="*/ 3228173 h 3872530"/>
                <a:gd name="connsiteX4" fmla="*/ 3854795 w 7741261"/>
                <a:gd name="connsiteY4" fmla="*/ 1672090 h 3872530"/>
                <a:gd name="connsiteX5" fmla="*/ 4651553 w 7741261"/>
                <a:gd name="connsiteY5" fmla="*/ 1329858 h 3872530"/>
                <a:gd name="connsiteX6" fmla="*/ 7741261 w 7741261"/>
                <a:gd name="connsiteY6" fmla="*/ 0 h 3872530"/>
                <a:gd name="connsiteX7" fmla="*/ 7741261 w 7741261"/>
                <a:gd name="connsiteY7" fmla="*/ 3872530 h 3872530"/>
                <a:gd name="connsiteX8" fmla="*/ 7279 w 7741261"/>
                <a:gd name="connsiteY8" fmla="*/ 3872530 h 3872530"/>
                <a:gd name="connsiteX9" fmla="*/ 0 w 7741261"/>
                <a:gd name="connsiteY9" fmla="*/ 3849659 h 3872530"/>
                <a:gd name="connsiteX0" fmla="*/ 0 w 7741261"/>
                <a:gd name="connsiteY0" fmla="*/ 3849659 h 3872530"/>
                <a:gd name="connsiteX1" fmla="*/ 689153 w 7741261"/>
                <a:gd name="connsiteY1" fmla="*/ 3778952 h 3872530"/>
                <a:gd name="connsiteX2" fmla="*/ 1282710 w 7741261"/>
                <a:gd name="connsiteY2" fmla="*/ 3634574 h 3872530"/>
                <a:gd name="connsiteX3" fmla="*/ 1951131 w 7741261"/>
                <a:gd name="connsiteY3" fmla="*/ 3228173 h 3872530"/>
                <a:gd name="connsiteX4" fmla="*/ 3854795 w 7741261"/>
                <a:gd name="connsiteY4" fmla="*/ 1672090 h 3872530"/>
                <a:gd name="connsiteX5" fmla="*/ 4491131 w 7741261"/>
                <a:gd name="connsiteY5" fmla="*/ 1169437 h 3872530"/>
                <a:gd name="connsiteX6" fmla="*/ 7741261 w 7741261"/>
                <a:gd name="connsiteY6" fmla="*/ 0 h 3872530"/>
                <a:gd name="connsiteX7" fmla="*/ 7741261 w 7741261"/>
                <a:gd name="connsiteY7" fmla="*/ 3872530 h 3872530"/>
                <a:gd name="connsiteX8" fmla="*/ 7279 w 7741261"/>
                <a:gd name="connsiteY8" fmla="*/ 3872530 h 3872530"/>
                <a:gd name="connsiteX9" fmla="*/ 0 w 7741261"/>
                <a:gd name="connsiteY9" fmla="*/ 3849659 h 3872530"/>
                <a:gd name="connsiteX0" fmla="*/ 0 w 7741261"/>
                <a:gd name="connsiteY0" fmla="*/ 3849659 h 3872530"/>
                <a:gd name="connsiteX1" fmla="*/ 689153 w 7741261"/>
                <a:gd name="connsiteY1" fmla="*/ 3778952 h 3872530"/>
                <a:gd name="connsiteX2" fmla="*/ 1282710 w 7741261"/>
                <a:gd name="connsiteY2" fmla="*/ 3634574 h 3872530"/>
                <a:gd name="connsiteX3" fmla="*/ 1951131 w 7741261"/>
                <a:gd name="connsiteY3" fmla="*/ 3228173 h 3872530"/>
                <a:gd name="connsiteX4" fmla="*/ 3854795 w 7741261"/>
                <a:gd name="connsiteY4" fmla="*/ 1672090 h 3872530"/>
                <a:gd name="connsiteX5" fmla="*/ 4491131 w 7741261"/>
                <a:gd name="connsiteY5" fmla="*/ 1169437 h 3872530"/>
                <a:gd name="connsiteX6" fmla="*/ 5908184 w 7741261"/>
                <a:gd name="connsiteY6" fmla="*/ 666784 h 3872530"/>
                <a:gd name="connsiteX7" fmla="*/ 7741261 w 7741261"/>
                <a:gd name="connsiteY7" fmla="*/ 0 h 3872530"/>
                <a:gd name="connsiteX8" fmla="*/ 7741261 w 7741261"/>
                <a:gd name="connsiteY8" fmla="*/ 3872530 h 3872530"/>
                <a:gd name="connsiteX9" fmla="*/ 7279 w 7741261"/>
                <a:gd name="connsiteY9" fmla="*/ 3872530 h 3872530"/>
                <a:gd name="connsiteX10" fmla="*/ 0 w 7741261"/>
                <a:gd name="connsiteY10" fmla="*/ 3849659 h 3872530"/>
                <a:gd name="connsiteX0" fmla="*/ 0 w 7741261"/>
                <a:gd name="connsiteY0" fmla="*/ 3849659 h 3872530"/>
                <a:gd name="connsiteX1" fmla="*/ 689153 w 7741261"/>
                <a:gd name="connsiteY1" fmla="*/ 3778952 h 3872530"/>
                <a:gd name="connsiteX2" fmla="*/ 1282710 w 7741261"/>
                <a:gd name="connsiteY2" fmla="*/ 3634574 h 3872530"/>
                <a:gd name="connsiteX3" fmla="*/ 1951131 w 7741261"/>
                <a:gd name="connsiteY3" fmla="*/ 3228173 h 3872530"/>
                <a:gd name="connsiteX4" fmla="*/ 3854795 w 7741261"/>
                <a:gd name="connsiteY4" fmla="*/ 1672090 h 3872530"/>
                <a:gd name="connsiteX5" fmla="*/ 4491131 w 7741261"/>
                <a:gd name="connsiteY5" fmla="*/ 1169437 h 3872530"/>
                <a:gd name="connsiteX6" fmla="*/ 5811931 w 7741261"/>
                <a:gd name="connsiteY6" fmla="*/ 458237 h 3872530"/>
                <a:gd name="connsiteX7" fmla="*/ 7741261 w 7741261"/>
                <a:gd name="connsiteY7" fmla="*/ 0 h 3872530"/>
                <a:gd name="connsiteX8" fmla="*/ 7741261 w 7741261"/>
                <a:gd name="connsiteY8" fmla="*/ 3872530 h 3872530"/>
                <a:gd name="connsiteX9" fmla="*/ 7279 w 7741261"/>
                <a:gd name="connsiteY9" fmla="*/ 3872530 h 3872530"/>
                <a:gd name="connsiteX10" fmla="*/ 0 w 7741261"/>
                <a:gd name="connsiteY10" fmla="*/ 3849659 h 3872530"/>
                <a:gd name="connsiteX0" fmla="*/ 0 w 7741261"/>
                <a:gd name="connsiteY0" fmla="*/ 3849659 h 3872530"/>
                <a:gd name="connsiteX1" fmla="*/ 689153 w 7741261"/>
                <a:gd name="connsiteY1" fmla="*/ 3778952 h 3872530"/>
                <a:gd name="connsiteX2" fmla="*/ 1282710 w 7741261"/>
                <a:gd name="connsiteY2" fmla="*/ 3634574 h 3872530"/>
                <a:gd name="connsiteX3" fmla="*/ 1951131 w 7741261"/>
                <a:gd name="connsiteY3" fmla="*/ 3228173 h 3872530"/>
                <a:gd name="connsiteX4" fmla="*/ 3854795 w 7741261"/>
                <a:gd name="connsiteY4" fmla="*/ 1672090 h 3872530"/>
                <a:gd name="connsiteX5" fmla="*/ 4491131 w 7741261"/>
                <a:gd name="connsiteY5" fmla="*/ 1169437 h 3872530"/>
                <a:gd name="connsiteX6" fmla="*/ 5811931 w 7741261"/>
                <a:gd name="connsiteY6" fmla="*/ 458237 h 3872530"/>
                <a:gd name="connsiteX7" fmla="*/ 7741261 w 7741261"/>
                <a:gd name="connsiteY7" fmla="*/ 0 h 3872530"/>
                <a:gd name="connsiteX8" fmla="*/ 7741261 w 7741261"/>
                <a:gd name="connsiteY8" fmla="*/ 3872530 h 3872530"/>
                <a:gd name="connsiteX9" fmla="*/ 7279 w 7741261"/>
                <a:gd name="connsiteY9" fmla="*/ 3872530 h 3872530"/>
                <a:gd name="connsiteX10" fmla="*/ 0 w 7741261"/>
                <a:gd name="connsiteY10" fmla="*/ 3849659 h 3872530"/>
                <a:gd name="connsiteX0" fmla="*/ 0 w 7741261"/>
                <a:gd name="connsiteY0" fmla="*/ 3849659 h 3872530"/>
                <a:gd name="connsiteX1" fmla="*/ 689153 w 7741261"/>
                <a:gd name="connsiteY1" fmla="*/ 3778952 h 3872530"/>
                <a:gd name="connsiteX2" fmla="*/ 1282710 w 7741261"/>
                <a:gd name="connsiteY2" fmla="*/ 3634574 h 3872530"/>
                <a:gd name="connsiteX3" fmla="*/ 1951131 w 7741261"/>
                <a:gd name="connsiteY3" fmla="*/ 3228173 h 3872530"/>
                <a:gd name="connsiteX4" fmla="*/ 3854795 w 7741261"/>
                <a:gd name="connsiteY4" fmla="*/ 1672090 h 3872530"/>
                <a:gd name="connsiteX5" fmla="*/ 4491131 w 7741261"/>
                <a:gd name="connsiteY5" fmla="*/ 1169437 h 3872530"/>
                <a:gd name="connsiteX6" fmla="*/ 5811931 w 7741261"/>
                <a:gd name="connsiteY6" fmla="*/ 458237 h 3872530"/>
                <a:gd name="connsiteX7" fmla="*/ 7741261 w 7741261"/>
                <a:gd name="connsiteY7" fmla="*/ 0 h 3872530"/>
                <a:gd name="connsiteX8" fmla="*/ 7741261 w 7741261"/>
                <a:gd name="connsiteY8" fmla="*/ 3872530 h 3872530"/>
                <a:gd name="connsiteX9" fmla="*/ 7279 w 7741261"/>
                <a:gd name="connsiteY9" fmla="*/ 3872530 h 3872530"/>
                <a:gd name="connsiteX10" fmla="*/ 0 w 7741261"/>
                <a:gd name="connsiteY10" fmla="*/ 3849659 h 3872530"/>
                <a:gd name="connsiteX0" fmla="*/ 0 w 7741261"/>
                <a:gd name="connsiteY0" fmla="*/ 3851047 h 3873918"/>
                <a:gd name="connsiteX1" fmla="*/ 689153 w 7741261"/>
                <a:gd name="connsiteY1" fmla="*/ 3780340 h 3873918"/>
                <a:gd name="connsiteX2" fmla="*/ 1282710 w 7741261"/>
                <a:gd name="connsiteY2" fmla="*/ 3635962 h 3873918"/>
                <a:gd name="connsiteX3" fmla="*/ 1951131 w 7741261"/>
                <a:gd name="connsiteY3" fmla="*/ 3229561 h 3873918"/>
                <a:gd name="connsiteX4" fmla="*/ 3854795 w 7741261"/>
                <a:gd name="connsiteY4" fmla="*/ 1673478 h 3873918"/>
                <a:gd name="connsiteX5" fmla="*/ 4491131 w 7741261"/>
                <a:gd name="connsiteY5" fmla="*/ 1170825 h 3873918"/>
                <a:gd name="connsiteX6" fmla="*/ 5811931 w 7741261"/>
                <a:gd name="connsiteY6" fmla="*/ 459625 h 3873918"/>
                <a:gd name="connsiteX7" fmla="*/ 7741261 w 7741261"/>
                <a:gd name="connsiteY7" fmla="*/ 1388 h 3873918"/>
                <a:gd name="connsiteX8" fmla="*/ 7741261 w 7741261"/>
                <a:gd name="connsiteY8" fmla="*/ 3873918 h 3873918"/>
                <a:gd name="connsiteX9" fmla="*/ 7279 w 7741261"/>
                <a:gd name="connsiteY9" fmla="*/ 3873918 h 3873918"/>
                <a:gd name="connsiteX10" fmla="*/ 0 w 7741261"/>
                <a:gd name="connsiteY10" fmla="*/ 3851047 h 3873918"/>
                <a:gd name="connsiteX0" fmla="*/ 0 w 7741261"/>
                <a:gd name="connsiteY0" fmla="*/ 3851047 h 3873918"/>
                <a:gd name="connsiteX1" fmla="*/ 689153 w 7741261"/>
                <a:gd name="connsiteY1" fmla="*/ 3780340 h 3873918"/>
                <a:gd name="connsiteX2" fmla="*/ 1282710 w 7741261"/>
                <a:gd name="connsiteY2" fmla="*/ 3635962 h 3873918"/>
                <a:gd name="connsiteX3" fmla="*/ 1951131 w 7741261"/>
                <a:gd name="connsiteY3" fmla="*/ 3229561 h 3873918"/>
                <a:gd name="connsiteX4" fmla="*/ 3822711 w 7741261"/>
                <a:gd name="connsiteY4" fmla="*/ 1694868 h 3873918"/>
                <a:gd name="connsiteX5" fmla="*/ 4491131 w 7741261"/>
                <a:gd name="connsiteY5" fmla="*/ 1170825 h 3873918"/>
                <a:gd name="connsiteX6" fmla="*/ 5811931 w 7741261"/>
                <a:gd name="connsiteY6" fmla="*/ 459625 h 3873918"/>
                <a:gd name="connsiteX7" fmla="*/ 7741261 w 7741261"/>
                <a:gd name="connsiteY7" fmla="*/ 1388 h 3873918"/>
                <a:gd name="connsiteX8" fmla="*/ 7741261 w 7741261"/>
                <a:gd name="connsiteY8" fmla="*/ 3873918 h 3873918"/>
                <a:gd name="connsiteX9" fmla="*/ 7279 w 7741261"/>
                <a:gd name="connsiteY9" fmla="*/ 3873918 h 3873918"/>
                <a:gd name="connsiteX10" fmla="*/ 0 w 7741261"/>
                <a:gd name="connsiteY10" fmla="*/ 3851047 h 387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41261" h="3873918">
                  <a:moveTo>
                    <a:pt x="0" y="3851047"/>
                  </a:moveTo>
                  <a:lnTo>
                    <a:pt x="689153" y="3780340"/>
                  </a:lnTo>
                  <a:lnTo>
                    <a:pt x="1282710" y="3635962"/>
                  </a:lnTo>
                  <a:lnTo>
                    <a:pt x="1951131" y="3229561"/>
                  </a:lnTo>
                  <a:lnTo>
                    <a:pt x="3822711" y="1694868"/>
                  </a:lnTo>
                  <a:lnTo>
                    <a:pt x="4491131" y="1170825"/>
                  </a:lnTo>
                  <a:cubicBezTo>
                    <a:pt x="4931398" y="933758"/>
                    <a:pt x="5232632" y="707387"/>
                    <a:pt x="5811931" y="459625"/>
                  </a:cubicBezTo>
                  <a:cubicBezTo>
                    <a:pt x="6840052" y="2079"/>
                    <a:pt x="7664972" y="-6287"/>
                    <a:pt x="7741261" y="1388"/>
                  </a:cubicBezTo>
                  <a:lnTo>
                    <a:pt x="7741261" y="3873918"/>
                  </a:lnTo>
                  <a:lnTo>
                    <a:pt x="7279" y="3873918"/>
                  </a:lnTo>
                  <a:lnTo>
                    <a:pt x="0" y="3851047"/>
                  </a:lnTo>
                  <a:close/>
                </a:path>
              </a:pathLst>
            </a:cu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cxnSp>
          <p:nvCxnSpPr>
            <p:cNvPr id="21" name="Straight Connector 20"/>
            <p:cNvCxnSpPr/>
            <p:nvPr/>
          </p:nvCxnSpPr>
          <p:spPr>
            <a:xfrm>
              <a:off x="2165916" y="1722579"/>
              <a:ext cx="0" cy="4649787"/>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986788" y="5615879"/>
              <a:ext cx="18288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86788" y="4883089"/>
              <a:ext cx="18288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986788" y="4150299"/>
              <a:ext cx="18288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986788" y="3417509"/>
              <a:ext cx="18288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986788" y="2684719"/>
              <a:ext cx="18288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986788" y="1951929"/>
              <a:ext cx="18288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718719" y="1883035"/>
              <a:ext cx="295274" cy="169401"/>
            </a:xfrm>
            <a:prstGeom prst="rect">
              <a:avLst/>
            </a:prstGeom>
            <a:noFill/>
          </p:spPr>
          <p:txBody>
            <a:bodyPr wrap="square" lIns="0" tIns="0" rIns="0" bIns="0" rtlCol="0">
              <a:spAutoFit/>
            </a:bodyPr>
            <a:lstStyle/>
            <a:p>
              <a:pPr defTabSz="932324">
                <a:lnSpc>
                  <a:spcPct val="90000"/>
                </a:lnSpc>
              </a:pPr>
              <a:r>
                <a:rPr lang="en-US" sz="1199" spc="-50">
                  <a:gradFill>
                    <a:gsLst>
                      <a:gs pos="2917">
                        <a:srgbClr val="505050"/>
                      </a:gs>
                      <a:gs pos="30000">
                        <a:srgbClr val="505050"/>
                      </a:gs>
                    </a:gsLst>
                    <a:lin ang="5400000" scaled="0"/>
                  </a:gradFill>
                </a:rPr>
                <a:t>$30</a:t>
              </a:r>
            </a:p>
          </p:txBody>
        </p:sp>
        <p:sp>
          <p:nvSpPr>
            <p:cNvPr id="29" name="TextBox 28"/>
            <p:cNvSpPr txBox="1"/>
            <p:nvPr/>
          </p:nvSpPr>
          <p:spPr>
            <a:xfrm>
              <a:off x="1722136" y="2607396"/>
              <a:ext cx="295274" cy="169401"/>
            </a:xfrm>
            <a:prstGeom prst="rect">
              <a:avLst/>
            </a:prstGeom>
            <a:noFill/>
          </p:spPr>
          <p:txBody>
            <a:bodyPr wrap="square" lIns="0" tIns="0" rIns="0" bIns="0" rtlCol="0">
              <a:spAutoFit/>
            </a:bodyPr>
            <a:lstStyle/>
            <a:p>
              <a:pPr defTabSz="932324">
                <a:lnSpc>
                  <a:spcPct val="90000"/>
                </a:lnSpc>
              </a:pPr>
              <a:r>
                <a:rPr lang="en-US" sz="1199" spc="-50">
                  <a:gradFill>
                    <a:gsLst>
                      <a:gs pos="2917">
                        <a:srgbClr val="505050"/>
                      </a:gs>
                      <a:gs pos="30000">
                        <a:srgbClr val="505050"/>
                      </a:gs>
                    </a:gsLst>
                    <a:lin ang="5400000" scaled="0"/>
                  </a:gradFill>
                </a:rPr>
                <a:t>$25</a:t>
              </a:r>
            </a:p>
          </p:txBody>
        </p:sp>
        <p:sp>
          <p:nvSpPr>
            <p:cNvPr id="30" name="TextBox 29"/>
            <p:cNvSpPr txBox="1"/>
            <p:nvPr/>
          </p:nvSpPr>
          <p:spPr>
            <a:xfrm>
              <a:off x="1722136" y="3335971"/>
              <a:ext cx="295274" cy="169401"/>
            </a:xfrm>
            <a:prstGeom prst="rect">
              <a:avLst/>
            </a:prstGeom>
            <a:noFill/>
          </p:spPr>
          <p:txBody>
            <a:bodyPr wrap="square" lIns="0" tIns="0" rIns="0" bIns="0" rtlCol="0">
              <a:spAutoFit/>
            </a:bodyPr>
            <a:lstStyle/>
            <a:p>
              <a:pPr defTabSz="932324">
                <a:lnSpc>
                  <a:spcPct val="90000"/>
                </a:lnSpc>
              </a:pPr>
              <a:r>
                <a:rPr lang="en-US" sz="1199" spc="-50">
                  <a:gradFill>
                    <a:gsLst>
                      <a:gs pos="2917">
                        <a:srgbClr val="505050"/>
                      </a:gs>
                      <a:gs pos="30000">
                        <a:srgbClr val="505050"/>
                      </a:gs>
                    </a:gsLst>
                    <a:lin ang="5400000" scaled="0"/>
                  </a:gradFill>
                </a:rPr>
                <a:t>$20</a:t>
              </a:r>
            </a:p>
          </p:txBody>
        </p:sp>
        <p:sp>
          <p:nvSpPr>
            <p:cNvPr id="31" name="TextBox 30"/>
            <p:cNvSpPr txBox="1"/>
            <p:nvPr/>
          </p:nvSpPr>
          <p:spPr>
            <a:xfrm>
              <a:off x="1722136" y="4064603"/>
              <a:ext cx="295274" cy="169401"/>
            </a:xfrm>
            <a:prstGeom prst="rect">
              <a:avLst/>
            </a:prstGeom>
            <a:noFill/>
          </p:spPr>
          <p:txBody>
            <a:bodyPr wrap="square" lIns="0" tIns="0" rIns="0" bIns="0" rtlCol="0">
              <a:spAutoFit/>
            </a:bodyPr>
            <a:lstStyle/>
            <a:p>
              <a:pPr defTabSz="932324">
                <a:lnSpc>
                  <a:spcPct val="90000"/>
                </a:lnSpc>
              </a:pPr>
              <a:r>
                <a:rPr lang="en-US" sz="1199" spc="-50">
                  <a:gradFill>
                    <a:gsLst>
                      <a:gs pos="2917">
                        <a:srgbClr val="505050"/>
                      </a:gs>
                      <a:gs pos="30000">
                        <a:srgbClr val="505050"/>
                      </a:gs>
                    </a:gsLst>
                    <a:lin ang="5400000" scaled="0"/>
                  </a:gradFill>
                </a:rPr>
                <a:t>$15</a:t>
              </a:r>
            </a:p>
          </p:txBody>
        </p:sp>
        <p:sp>
          <p:nvSpPr>
            <p:cNvPr id="32" name="TextBox 31"/>
            <p:cNvSpPr txBox="1"/>
            <p:nvPr/>
          </p:nvSpPr>
          <p:spPr>
            <a:xfrm>
              <a:off x="1722136" y="4799989"/>
              <a:ext cx="295274" cy="169401"/>
            </a:xfrm>
            <a:prstGeom prst="rect">
              <a:avLst/>
            </a:prstGeom>
            <a:noFill/>
          </p:spPr>
          <p:txBody>
            <a:bodyPr wrap="square" lIns="0" tIns="0" rIns="0" bIns="0" rtlCol="0">
              <a:spAutoFit/>
            </a:bodyPr>
            <a:lstStyle/>
            <a:p>
              <a:pPr defTabSz="932324">
                <a:lnSpc>
                  <a:spcPct val="90000"/>
                </a:lnSpc>
              </a:pPr>
              <a:r>
                <a:rPr lang="en-US" sz="1199" spc="-50">
                  <a:gradFill>
                    <a:gsLst>
                      <a:gs pos="2917">
                        <a:srgbClr val="505050"/>
                      </a:gs>
                      <a:gs pos="30000">
                        <a:srgbClr val="505050"/>
                      </a:gs>
                    </a:gsLst>
                    <a:lin ang="5400000" scaled="0"/>
                  </a:gradFill>
                </a:rPr>
                <a:t>$10</a:t>
              </a:r>
            </a:p>
          </p:txBody>
        </p:sp>
        <p:sp>
          <p:nvSpPr>
            <p:cNvPr id="33" name="TextBox 32"/>
            <p:cNvSpPr txBox="1"/>
            <p:nvPr/>
          </p:nvSpPr>
          <p:spPr>
            <a:xfrm>
              <a:off x="1722136" y="5528564"/>
              <a:ext cx="295274" cy="169401"/>
            </a:xfrm>
            <a:prstGeom prst="rect">
              <a:avLst/>
            </a:prstGeom>
            <a:noFill/>
          </p:spPr>
          <p:txBody>
            <a:bodyPr wrap="square" lIns="0" tIns="0" rIns="0" bIns="0" rtlCol="0">
              <a:spAutoFit/>
            </a:bodyPr>
            <a:lstStyle/>
            <a:p>
              <a:pPr defTabSz="932324">
                <a:lnSpc>
                  <a:spcPct val="90000"/>
                </a:lnSpc>
              </a:pPr>
              <a:r>
                <a:rPr lang="en-US" sz="1199" spc="-50">
                  <a:gradFill>
                    <a:gsLst>
                      <a:gs pos="2917">
                        <a:srgbClr val="505050"/>
                      </a:gs>
                      <a:gs pos="30000">
                        <a:srgbClr val="505050"/>
                      </a:gs>
                    </a:gsLst>
                    <a:lin ang="5400000" scaled="0"/>
                  </a:gradFill>
                </a:rPr>
                <a:t>$5</a:t>
              </a:r>
            </a:p>
          </p:txBody>
        </p:sp>
        <p:cxnSp>
          <p:nvCxnSpPr>
            <p:cNvPr id="34" name="Straight Connector 33"/>
            <p:cNvCxnSpPr/>
            <p:nvPr/>
          </p:nvCxnSpPr>
          <p:spPr>
            <a:xfrm rot="16200000">
              <a:off x="2417377" y="6456618"/>
              <a:ext cx="18288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a:off x="3061875" y="6456618"/>
              <a:ext cx="18288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a:off x="3706373" y="6456619"/>
              <a:ext cx="18288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a:off x="4350871" y="6456619"/>
              <a:ext cx="18288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a:off x="4995369" y="6456619"/>
              <a:ext cx="18288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a:off x="5639867" y="6456619"/>
              <a:ext cx="18288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a:off x="6284365" y="6456619"/>
              <a:ext cx="18288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a:off x="6928863" y="6456619"/>
              <a:ext cx="18288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a:off x="7573361" y="6456619"/>
              <a:ext cx="18288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a:off x="8217859" y="6456619"/>
              <a:ext cx="18288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a:off x="8862357" y="6456619"/>
              <a:ext cx="18288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a:off x="9506855" y="6456619"/>
              <a:ext cx="18288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a:off x="10151358" y="6456618"/>
              <a:ext cx="182880"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337129" y="6570049"/>
              <a:ext cx="343490" cy="169401"/>
            </a:xfrm>
            <a:prstGeom prst="rect">
              <a:avLst/>
            </a:prstGeom>
            <a:noFill/>
          </p:spPr>
          <p:txBody>
            <a:bodyPr wrap="square" lIns="0" tIns="0" rIns="0" bIns="0" rtlCol="0">
              <a:spAutoFit/>
            </a:bodyPr>
            <a:lstStyle/>
            <a:p>
              <a:pPr algn="ctr" defTabSz="932324">
                <a:lnSpc>
                  <a:spcPct val="90000"/>
                </a:lnSpc>
              </a:pPr>
              <a:r>
                <a:rPr lang="en-US" sz="1199" spc="-50">
                  <a:gradFill>
                    <a:gsLst>
                      <a:gs pos="2917">
                        <a:srgbClr val="505050"/>
                      </a:gs>
                      <a:gs pos="30000">
                        <a:srgbClr val="505050"/>
                      </a:gs>
                    </a:gsLst>
                    <a:lin ang="5400000" scaled="0"/>
                  </a:gradFill>
                </a:rPr>
                <a:t>2008</a:t>
              </a:r>
            </a:p>
          </p:txBody>
        </p:sp>
        <p:sp>
          <p:nvSpPr>
            <p:cNvPr id="48" name="TextBox 47"/>
            <p:cNvSpPr txBox="1"/>
            <p:nvPr/>
          </p:nvSpPr>
          <p:spPr>
            <a:xfrm>
              <a:off x="2983717" y="6570049"/>
              <a:ext cx="343490" cy="169401"/>
            </a:xfrm>
            <a:prstGeom prst="rect">
              <a:avLst/>
            </a:prstGeom>
            <a:noFill/>
          </p:spPr>
          <p:txBody>
            <a:bodyPr wrap="square" lIns="0" tIns="0" rIns="0" bIns="0" rtlCol="0">
              <a:spAutoFit/>
            </a:bodyPr>
            <a:lstStyle/>
            <a:p>
              <a:pPr algn="ctr" defTabSz="932324">
                <a:lnSpc>
                  <a:spcPct val="90000"/>
                </a:lnSpc>
              </a:pPr>
              <a:r>
                <a:rPr lang="en-US" sz="1199" spc="-50">
                  <a:gradFill>
                    <a:gsLst>
                      <a:gs pos="2917">
                        <a:srgbClr val="505050"/>
                      </a:gs>
                      <a:gs pos="30000">
                        <a:srgbClr val="505050"/>
                      </a:gs>
                    </a:gsLst>
                    <a:lin ang="5400000" scaled="0"/>
                  </a:gradFill>
                </a:rPr>
                <a:t>2009</a:t>
              </a:r>
            </a:p>
          </p:txBody>
        </p:sp>
        <p:sp>
          <p:nvSpPr>
            <p:cNvPr id="49" name="TextBox 48"/>
            <p:cNvSpPr txBox="1"/>
            <p:nvPr/>
          </p:nvSpPr>
          <p:spPr>
            <a:xfrm>
              <a:off x="3625813" y="6570049"/>
              <a:ext cx="343490" cy="169401"/>
            </a:xfrm>
            <a:prstGeom prst="rect">
              <a:avLst/>
            </a:prstGeom>
            <a:noFill/>
          </p:spPr>
          <p:txBody>
            <a:bodyPr wrap="square" lIns="0" tIns="0" rIns="0" bIns="0" rtlCol="0">
              <a:spAutoFit/>
            </a:bodyPr>
            <a:lstStyle/>
            <a:p>
              <a:pPr algn="ctr" defTabSz="932324">
                <a:lnSpc>
                  <a:spcPct val="90000"/>
                </a:lnSpc>
              </a:pPr>
              <a:r>
                <a:rPr lang="en-US" sz="1199" spc="-50">
                  <a:gradFill>
                    <a:gsLst>
                      <a:gs pos="2917">
                        <a:srgbClr val="505050"/>
                      </a:gs>
                      <a:gs pos="30000">
                        <a:srgbClr val="505050"/>
                      </a:gs>
                    </a:gsLst>
                    <a:lin ang="5400000" scaled="0"/>
                  </a:gradFill>
                </a:rPr>
                <a:t>2010</a:t>
              </a:r>
            </a:p>
          </p:txBody>
        </p:sp>
        <p:sp>
          <p:nvSpPr>
            <p:cNvPr id="50" name="TextBox 49"/>
            <p:cNvSpPr txBox="1"/>
            <p:nvPr/>
          </p:nvSpPr>
          <p:spPr>
            <a:xfrm>
              <a:off x="4274195" y="6570049"/>
              <a:ext cx="343490" cy="169401"/>
            </a:xfrm>
            <a:prstGeom prst="rect">
              <a:avLst/>
            </a:prstGeom>
            <a:noFill/>
          </p:spPr>
          <p:txBody>
            <a:bodyPr wrap="square" lIns="0" tIns="0" rIns="0" bIns="0" rtlCol="0">
              <a:spAutoFit/>
            </a:bodyPr>
            <a:lstStyle/>
            <a:p>
              <a:pPr algn="ctr" defTabSz="932324">
                <a:lnSpc>
                  <a:spcPct val="90000"/>
                </a:lnSpc>
              </a:pPr>
              <a:r>
                <a:rPr lang="en-US" sz="1199" spc="-50">
                  <a:gradFill>
                    <a:gsLst>
                      <a:gs pos="2917">
                        <a:srgbClr val="505050"/>
                      </a:gs>
                      <a:gs pos="30000">
                        <a:srgbClr val="505050"/>
                      </a:gs>
                    </a:gsLst>
                    <a:lin ang="5400000" scaled="0"/>
                  </a:gradFill>
                </a:rPr>
                <a:t>2011</a:t>
              </a:r>
            </a:p>
          </p:txBody>
        </p:sp>
        <p:sp>
          <p:nvSpPr>
            <p:cNvPr id="51" name="TextBox 50"/>
            <p:cNvSpPr txBox="1"/>
            <p:nvPr/>
          </p:nvSpPr>
          <p:spPr>
            <a:xfrm>
              <a:off x="4918283" y="6570049"/>
              <a:ext cx="343490" cy="169401"/>
            </a:xfrm>
            <a:prstGeom prst="rect">
              <a:avLst/>
            </a:prstGeom>
            <a:noFill/>
          </p:spPr>
          <p:txBody>
            <a:bodyPr wrap="square" lIns="0" tIns="0" rIns="0" bIns="0" rtlCol="0">
              <a:spAutoFit/>
            </a:bodyPr>
            <a:lstStyle/>
            <a:p>
              <a:pPr algn="ctr" defTabSz="932324">
                <a:lnSpc>
                  <a:spcPct val="90000"/>
                </a:lnSpc>
              </a:pPr>
              <a:r>
                <a:rPr lang="en-US" sz="1199" spc="-50">
                  <a:gradFill>
                    <a:gsLst>
                      <a:gs pos="2917">
                        <a:srgbClr val="505050"/>
                      </a:gs>
                      <a:gs pos="30000">
                        <a:srgbClr val="505050"/>
                      </a:gs>
                    </a:gsLst>
                    <a:lin ang="5400000" scaled="0"/>
                  </a:gradFill>
                </a:rPr>
                <a:t>2012</a:t>
              </a:r>
            </a:p>
          </p:txBody>
        </p:sp>
        <p:sp>
          <p:nvSpPr>
            <p:cNvPr id="52" name="TextBox 51"/>
            <p:cNvSpPr txBox="1"/>
            <p:nvPr/>
          </p:nvSpPr>
          <p:spPr>
            <a:xfrm>
              <a:off x="5559562" y="6570049"/>
              <a:ext cx="343490" cy="169401"/>
            </a:xfrm>
            <a:prstGeom prst="rect">
              <a:avLst/>
            </a:prstGeom>
            <a:noFill/>
          </p:spPr>
          <p:txBody>
            <a:bodyPr wrap="square" lIns="0" tIns="0" rIns="0" bIns="0" rtlCol="0">
              <a:spAutoFit/>
            </a:bodyPr>
            <a:lstStyle/>
            <a:p>
              <a:pPr algn="ctr" defTabSz="932324">
                <a:lnSpc>
                  <a:spcPct val="90000"/>
                </a:lnSpc>
              </a:pPr>
              <a:r>
                <a:rPr lang="en-US" sz="1199" spc="-50">
                  <a:gradFill>
                    <a:gsLst>
                      <a:gs pos="2917">
                        <a:srgbClr val="505050"/>
                      </a:gs>
                      <a:gs pos="30000">
                        <a:srgbClr val="505050"/>
                      </a:gs>
                    </a:gsLst>
                    <a:lin ang="5400000" scaled="0"/>
                  </a:gradFill>
                </a:rPr>
                <a:t>2013</a:t>
              </a:r>
            </a:p>
          </p:txBody>
        </p:sp>
        <p:sp>
          <p:nvSpPr>
            <p:cNvPr id="53" name="TextBox 52"/>
            <p:cNvSpPr txBox="1"/>
            <p:nvPr/>
          </p:nvSpPr>
          <p:spPr>
            <a:xfrm>
              <a:off x="6207632" y="6570049"/>
              <a:ext cx="343490" cy="169401"/>
            </a:xfrm>
            <a:prstGeom prst="rect">
              <a:avLst/>
            </a:prstGeom>
            <a:noFill/>
          </p:spPr>
          <p:txBody>
            <a:bodyPr wrap="square" lIns="0" tIns="0" rIns="0" bIns="0" rtlCol="0">
              <a:spAutoFit/>
            </a:bodyPr>
            <a:lstStyle/>
            <a:p>
              <a:pPr algn="ctr" defTabSz="932324">
                <a:lnSpc>
                  <a:spcPct val="90000"/>
                </a:lnSpc>
              </a:pPr>
              <a:r>
                <a:rPr lang="en-US" sz="1199" spc="-50">
                  <a:gradFill>
                    <a:gsLst>
                      <a:gs pos="2917">
                        <a:srgbClr val="505050"/>
                      </a:gs>
                      <a:gs pos="30000">
                        <a:srgbClr val="505050"/>
                      </a:gs>
                    </a:gsLst>
                    <a:lin ang="5400000" scaled="0"/>
                  </a:gradFill>
                </a:rPr>
                <a:t>2014</a:t>
              </a:r>
            </a:p>
          </p:txBody>
        </p:sp>
        <p:sp>
          <p:nvSpPr>
            <p:cNvPr id="54" name="TextBox 53"/>
            <p:cNvSpPr txBox="1"/>
            <p:nvPr/>
          </p:nvSpPr>
          <p:spPr>
            <a:xfrm>
              <a:off x="6852695" y="6570049"/>
              <a:ext cx="343490" cy="169401"/>
            </a:xfrm>
            <a:prstGeom prst="rect">
              <a:avLst/>
            </a:prstGeom>
            <a:noFill/>
          </p:spPr>
          <p:txBody>
            <a:bodyPr wrap="square" lIns="0" tIns="0" rIns="0" bIns="0" rtlCol="0">
              <a:spAutoFit/>
            </a:bodyPr>
            <a:lstStyle/>
            <a:p>
              <a:pPr algn="ctr" defTabSz="932324">
                <a:lnSpc>
                  <a:spcPct val="90000"/>
                </a:lnSpc>
              </a:pPr>
              <a:r>
                <a:rPr lang="en-US" sz="1199" spc="-50">
                  <a:gradFill>
                    <a:gsLst>
                      <a:gs pos="2917">
                        <a:srgbClr val="505050"/>
                      </a:gs>
                      <a:gs pos="30000">
                        <a:srgbClr val="505050"/>
                      </a:gs>
                    </a:gsLst>
                    <a:lin ang="5400000" scaled="0"/>
                  </a:gradFill>
                </a:rPr>
                <a:t>2015</a:t>
              </a:r>
            </a:p>
          </p:txBody>
        </p:sp>
        <p:sp>
          <p:nvSpPr>
            <p:cNvPr id="55" name="TextBox 54"/>
            <p:cNvSpPr txBox="1"/>
            <p:nvPr/>
          </p:nvSpPr>
          <p:spPr>
            <a:xfrm>
              <a:off x="7493151" y="6570049"/>
              <a:ext cx="343490" cy="169401"/>
            </a:xfrm>
            <a:prstGeom prst="rect">
              <a:avLst/>
            </a:prstGeom>
            <a:noFill/>
          </p:spPr>
          <p:txBody>
            <a:bodyPr wrap="square" lIns="0" tIns="0" rIns="0" bIns="0" rtlCol="0">
              <a:spAutoFit/>
            </a:bodyPr>
            <a:lstStyle/>
            <a:p>
              <a:pPr algn="ctr" defTabSz="932324">
                <a:lnSpc>
                  <a:spcPct val="90000"/>
                </a:lnSpc>
              </a:pPr>
              <a:r>
                <a:rPr lang="en-US" sz="1199" spc="-50">
                  <a:gradFill>
                    <a:gsLst>
                      <a:gs pos="2917">
                        <a:srgbClr val="505050"/>
                      </a:gs>
                      <a:gs pos="30000">
                        <a:srgbClr val="505050"/>
                      </a:gs>
                    </a:gsLst>
                    <a:lin ang="5400000" scaled="0"/>
                  </a:gradFill>
                </a:rPr>
                <a:t>2016</a:t>
              </a:r>
            </a:p>
          </p:txBody>
        </p:sp>
        <p:sp>
          <p:nvSpPr>
            <p:cNvPr id="56" name="TextBox 55"/>
            <p:cNvSpPr txBox="1"/>
            <p:nvPr/>
          </p:nvSpPr>
          <p:spPr>
            <a:xfrm>
              <a:off x="8141183" y="6570049"/>
              <a:ext cx="343490" cy="169401"/>
            </a:xfrm>
            <a:prstGeom prst="rect">
              <a:avLst/>
            </a:prstGeom>
            <a:noFill/>
          </p:spPr>
          <p:txBody>
            <a:bodyPr wrap="square" lIns="0" tIns="0" rIns="0" bIns="0" rtlCol="0">
              <a:spAutoFit/>
            </a:bodyPr>
            <a:lstStyle/>
            <a:p>
              <a:pPr algn="ctr" defTabSz="932324">
                <a:lnSpc>
                  <a:spcPct val="90000"/>
                </a:lnSpc>
              </a:pPr>
              <a:r>
                <a:rPr lang="en-US" sz="1199" spc="-50">
                  <a:gradFill>
                    <a:gsLst>
                      <a:gs pos="2917">
                        <a:srgbClr val="505050"/>
                      </a:gs>
                      <a:gs pos="30000">
                        <a:srgbClr val="505050"/>
                      </a:gs>
                    </a:gsLst>
                    <a:lin ang="5400000" scaled="0"/>
                  </a:gradFill>
                </a:rPr>
                <a:t>2017</a:t>
              </a:r>
            </a:p>
          </p:txBody>
        </p:sp>
        <p:sp>
          <p:nvSpPr>
            <p:cNvPr id="57" name="TextBox 56"/>
            <p:cNvSpPr txBox="1"/>
            <p:nvPr/>
          </p:nvSpPr>
          <p:spPr>
            <a:xfrm>
              <a:off x="8782657" y="6570049"/>
              <a:ext cx="343490" cy="169401"/>
            </a:xfrm>
            <a:prstGeom prst="rect">
              <a:avLst/>
            </a:prstGeom>
            <a:noFill/>
          </p:spPr>
          <p:txBody>
            <a:bodyPr wrap="square" lIns="0" tIns="0" rIns="0" bIns="0" rtlCol="0">
              <a:spAutoFit/>
            </a:bodyPr>
            <a:lstStyle/>
            <a:p>
              <a:pPr algn="ctr" defTabSz="932324">
                <a:lnSpc>
                  <a:spcPct val="90000"/>
                </a:lnSpc>
              </a:pPr>
              <a:r>
                <a:rPr lang="en-US" sz="1199" spc="-50">
                  <a:gradFill>
                    <a:gsLst>
                      <a:gs pos="2917">
                        <a:srgbClr val="505050"/>
                      </a:gs>
                      <a:gs pos="30000">
                        <a:srgbClr val="505050"/>
                      </a:gs>
                    </a:gsLst>
                    <a:lin ang="5400000" scaled="0"/>
                  </a:gradFill>
                </a:rPr>
                <a:t>2018</a:t>
              </a:r>
            </a:p>
          </p:txBody>
        </p:sp>
        <p:sp>
          <p:nvSpPr>
            <p:cNvPr id="58" name="TextBox 57"/>
            <p:cNvSpPr txBox="1"/>
            <p:nvPr/>
          </p:nvSpPr>
          <p:spPr>
            <a:xfrm>
              <a:off x="9429675" y="6570049"/>
              <a:ext cx="343490" cy="169401"/>
            </a:xfrm>
            <a:prstGeom prst="rect">
              <a:avLst/>
            </a:prstGeom>
            <a:noFill/>
          </p:spPr>
          <p:txBody>
            <a:bodyPr wrap="square" lIns="0" tIns="0" rIns="0" bIns="0" rtlCol="0">
              <a:spAutoFit/>
            </a:bodyPr>
            <a:lstStyle/>
            <a:p>
              <a:pPr algn="ctr" defTabSz="932324">
                <a:lnSpc>
                  <a:spcPct val="90000"/>
                </a:lnSpc>
              </a:pPr>
              <a:r>
                <a:rPr lang="en-US" sz="1199" spc="-50">
                  <a:gradFill>
                    <a:gsLst>
                      <a:gs pos="2917">
                        <a:srgbClr val="505050"/>
                      </a:gs>
                      <a:gs pos="30000">
                        <a:srgbClr val="505050"/>
                      </a:gs>
                    </a:gsLst>
                    <a:lin ang="5400000" scaled="0"/>
                  </a:gradFill>
                </a:rPr>
                <a:t>2019</a:t>
              </a:r>
            </a:p>
          </p:txBody>
        </p:sp>
        <p:sp>
          <p:nvSpPr>
            <p:cNvPr id="59" name="TextBox 58"/>
            <p:cNvSpPr txBox="1"/>
            <p:nvPr/>
          </p:nvSpPr>
          <p:spPr>
            <a:xfrm>
              <a:off x="10073200" y="6570049"/>
              <a:ext cx="343490" cy="169401"/>
            </a:xfrm>
            <a:prstGeom prst="rect">
              <a:avLst/>
            </a:prstGeom>
            <a:noFill/>
          </p:spPr>
          <p:txBody>
            <a:bodyPr wrap="square" lIns="0" tIns="0" rIns="0" bIns="0" rtlCol="0">
              <a:spAutoFit/>
            </a:bodyPr>
            <a:lstStyle/>
            <a:p>
              <a:pPr algn="ctr" defTabSz="932324">
                <a:lnSpc>
                  <a:spcPct val="90000"/>
                </a:lnSpc>
              </a:pPr>
              <a:r>
                <a:rPr lang="en-US" sz="1199" spc="-50">
                  <a:gradFill>
                    <a:gsLst>
                      <a:gs pos="2917">
                        <a:srgbClr val="505050"/>
                      </a:gs>
                      <a:gs pos="30000">
                        <a:srgbClr val="505050"/>
                      </a:gs>
                    </a:gsLst>
                    <a:lin ang="5400000" scaled="0"/>
                  </a:gradFill>
                </a:rPr>
                <a:t>2020</a:t>
              </a:r>
            </a:p>
          </p:txBody>
        </p:sp>
        <p:sp>
          <p:nvSpPr>
            <p:cNvPr id="60" name="TextBox 59"/>
            <p:cNvSpPr txBox="1"/>
            <p:nvPr/>
          </p:nvSpPr>
          <p:spPr>
            <a:xfrm rot="16200000">
              <a:off x="533073" y="3948527"/>
              <a:ext cx="1880291" cy="197657"/>
            </a:xfrm>
            <a:prstGeom prst="rect">
              <a:avLst/>
            </a:prstGeom>
            <a:noFill/>
          </p:spPr>
          <p:txBody>
            <a:bodyPr wrap="square" lIns="0" tIns="0" rIns="0" bIns="0" rtlCol="0">
              <a:spAutoFit/>
            </a:bodyPr>
            <a:lstStyle/>
            <a:p>
              <a:pPr algn="ctr" defTabSz="932324">
                <a:lnSpc>
                  <a:spcPct val="90000"/>
                </a:lnSpc>
              </a:pPr>
              <a:r>
                <a:rPr lang="en-US" sz="1399" spc="-50">
                  <a:gradFill>
                    <a:gsLst>
                      <a:gs pos="2917">
                        <a:srgbClr val="505050"/>
                      </a:gs>
                      <a:gs pos="30000">
                        <a:srgbClr val="505050"/>
                      </a:gs>
                    </a:gsLst>
                    <a:lin ang="5400000" scaled="0"/>
                  </a:gradFill>
                </a:rPr>
                <a:t>Market Share (in Billions)</a:t>
              </a:r>
            </a:p>
          </p:txBody>
        </p:sp>
        <p:cxnSp>
          <p:nvCxnSpPr>
            <p:cNvPr id="61" name="Straight Connector 60"/>
            <p:cNvCxnSpPr/>
            <p:nvPr/>
          </p:nvCxnSpPr>
          <p:spPr>
            <a:xfrm>
              <a:off x="2160165" y="6365179"/>
              <a:ext cx="8412884" cy="0"/>
            </a:xfrm>
            <a:prstGeom prst="line">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717009" y="1346505"/>
              <a:ext cx="3315424" cy="339064"/>
            </a:xfrm>
            <a:prstGeom prst="rect">
              <a:avLst/>
            </a:prstGeom>
            <a:noFill/>
          </p:spPr>
          <p:txBody>
            <a:bodyPr wrap="square" lIns="0" tIns="0" rIns="0" bIns="0" rtlCol="0">
              <a:spAutoFit/>
            </a:bodyPr>
            <a:lstStyle/>
            <a:p>
              <a:pPr algn="ctr" defTabSz="932324">
                <a:lnSpc>
                  <a:spcPct val="90000"/>
                </a:lnSpc>
              </a:pPr>
              <a:r>
                <a:rPr lang="en-US" sz="2400" b="1" spc="-50">
                  <a:gradFill>
                    <a:gsLst>
                      <a:gs pos="2917">
                        <a:srgbClr val="00188F"/>
                      </a:gs>
                      <a:gs pos="30000">
                        <a:srgbClr val="00188F"/>
                      </a:gs>
                    </a:gsLst>
                    <a:lin ang="5400000" scaled="0"/>
                  </a:gradFill>
                  <a:latin typeface="Segoe UI Light"/>
                </a:rPr>
                <a:t>Public Cloud Platform</a:t>
              </a:r>
            </a:p>
          </p:txBody>
        </p:sp>
      </p:grpSp>
      <p:sp>
        <p:nvSpPr>
          <p:cNvPr id="63" name="Rectangle 62"/>
          <p:cNvSpPr/>
          <p:nvPr/>
        </p:nvSpPr>
        <p:spPr bwMode="auto">
          <a:xfrm>
            <a:off x="90" y="1211588"/>
            <a:ext cx="12434711" cy="5782442"/>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sp>
        <p:nvSpPr>
          <p:cNvPr id="2" name="Title 1"/>
          <p:cNvSpPr>
            <a:spLocks noGrp="1"/>
          </p:cNvSpPr>
          <p:nvPr>
            <p:ph type="title"/>
          </p:nvPr>
        </p:nvSpPr>
        <p:spPr>
          <a:xfrm>
            <a:off x="274689" y="292538"/>
            <a:ext cx="11373923" cy="849342"/>
          </a:xfrm>
        </p:spPr>
        <p:txBody>
          <a:bodyPr/>
          <a:lstStyle/>
          <a:p>
            <a:r>
              <a:rPr lang="en-US" sz="4799"/>
              <a:t>Why are customers considering the cloud?</a:t>
            </a:r>
          </a:p>
        </p:txBody>
      </p:sp>
      <p:grpSp>
        <p:nvGrpSpPr>
          <p:cNvPr id="71" name="Group 70"/>
          <p:cNvGrpSpPr/>
          <p:nvPr/>
        </p:nvGrpSpPr>
        <p:grpSpPr>
          <a:xfrm>
            <a:off x="7723427" y="2125858"/>
            <a:ext cx="3563768" cy="3635969"/>
            <a:chOff x="7724433" y="2125663"/>
            <a:chExt cx="3564273" cy="3636485"/>
          </a:xfrm>
        </p:grpSpPr>
        <p:sp>
          <p:nvSpPr>
            <p:cNvPr id="6" name="Rectangle 5"/>
            <p:cNvSpPr/>
            <p:nvPr/>
          </p:nvSpPr>
          <p:spPr bwMode="auto">
            <a:xfrm>
              <a:off x="7724433" y="2125663"/>
              <a:ext cx="3564273" cy="3636485"/>
            </a:xfrm>
            <a:prstGeom prst="rect">
              <a:avLst/>
            </a:prstGeom>
            <a:ln w="50800" cap="sq">
              <a:no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274281" rIns="0" bIns="47558" numCol="1" rtlCol="0" anchor="t" anchorCtr="0" compatLnSpc="1">
              <a:prstTxWarp prst="textNoShape">
                <a:avLst/>
              </a:prstTxWarp>
            </a:bodyPr>
            <a:lstStyle/>
            <a:p>
              <a:pPr algn="ctr" defTabSz="950846" fontAlgn="base">
                <a:spcBef>
                  <a:spcPct val="0"/>
                </a:spcBef>
                <a:spcAft>
                  <a:spcPct val="0"/>
                </a:spcAft>
              </a:pPr>
              <a:endParaRPr lang="en-US" sz="3199">
                <a:gradFill>
                  <a:gsLst>
                    <a:gs pos="0">
                      <a:srgbClr val="FFFFFF"/>
                    </a:gs>
                    <a:gs pos="100000">
                      <a:srgbClr val="FFFFFF"/>
                    </a:gs>
                  </a:gsLst>
                  <a:lin ang="5400000" scaled="0"/>
                </a:gradFill>
                <a:latin typeface="Segoe UI Light"/>
              </a:endParaRPr>
            </a:p>
          </p:txBody>
        </p:sp>
        <p:sp>
          <p:nvSpPr>
            <p:cNvPr id="9" name="Rectangle 8"/>
            <p:cNvSpPr/>
            <p:nvPr/>
          </p:nvSpPr>
          <p:spPr>
            <a:xfrm>
              <a:off x="7824706" y="2218263"/>
              <a:ext cx="2752279" cy="784739"/>
            </a:xfrm>
            <a:prstGeom prst="rect">
              <a:avLst/>
            </a:prstGeom>
          </p:spPr>
          <p:txBody>
            <a:bodyPr wrap="none">
              <a:spAutoFit/>
            </a:bodyPr>
            <a:lstStyle/>
            <a:p>
              <a:pPr algn="ctr" defTabSz="950846" fontAlgn="base">
                <a:spcBef>
                  <a:spcPct val="0"/>
                </a:spcBef>
                <a:spcAft>
                  <a:spcPct val="0"/>
                </a:spcAft>
              </a:pPr>
              <a:r>
                <a:rPr lang="en-US" sz="4399">
                  <a:gradFill>
                    <a:gsLst>
                      <a:gs pos="0">
                        <a:srgbClr val="FFFFFF"/>
                      </a:gs>
                      <a:gs pos="100000">
                        <a:srgbClr val="FFFFFF"/>
                      </a:gs>
                    </a:gsLst>
                    <a:lin ang="5400000" scaled="0"/>
                  </a:gradFill>
                  <a:latin typeface="Segoe UI Light"/>
                </a:rPr>
                <a:t>Economics</a:t>
              </a:r>
            </a:p>
          </p:txBody>
        </p:sp>
        <p:sp>
          <p:nvSpPr>
            <p:cNvPr id="12" name="Freeform 9"/>
            <p:cNvSpPr>
              <a:spLocks noChangeAspect="1"/>
            </p:cNvSpPr>
            <p:nvPr/>
          </p:nvSpPr>
          <p:spPr bwMode="black">
            <a:xfrm>
              <a:off x="10168957" y="4082427"/>
              <a:ext cx="853523" cy="1471371"/>
            </a:xfrm>
            <a:custGeom>
              <a:avLst/>
              <a:gdLst>
                <a:gd name="T0" fmla="*/ 219 w 339"/>
                <a:gd name="T1" fmla="*/ 584 h 584"/>
                <a:gd name="T2" fmla="*/ 219 w 339"/>
                <a:gd name="T3" fmla="*/ 511 h 584"/>
                <a:gd name="T4" fmla="*/ 339 w 339"/>
                <a:gd name="T5" fmla="*/ 373 h 584"/>
                <a:gd name="T6" fmla="*/ 214 w 339"/>
                <a:gd name="T7" fmla="*/ 230 h 584"/>
                <a:gd name="T8" fmla="*/ 146 w 339"/>
                <a:gd name="T9" fmla="*/ 190 h 584"/>
                <a:gd name="T10" fmla="*/ 186 w 339"/>
                <a:gd name="T11" fmla="*/ 169 h 584"/>
                <a:gd name="T12" fmla="*/ 274 w 339"/>
                <a:gd name="T13" fmla="*/ 191 h 584"/>
                <a:gd name="T14" fmla="*/ 294 w 339"/>
                <a:gd name="T15" fmla="*/ 200 h 584"/>
                <a:gd name="T16" fmla="*/ 300 w 339"/>
                <a:gd name="T17" fmla="*/ 180 h 584"/>
                <a:gd name="T18" fmla="*/ 324 w 339"/>
                <a:gd name="T19" fmla="*/ 89 h 584"/>
                <a:gd name="T20" fmla="*/ 310 w 339"/>
                <a:gd name="T21" fmla="*/ 83 h 584"/>
                <a:gd name="T22" fmla="*/ 222 w 339"/>
                <a:gd name="T23" fmla="*/ 61 h 584"/>
                <a:gd name="T24" fmla="*/ 222 w 339"/>
                <a:gd name="T25" fmla="*/ 0 h 584"/>
                <a:gd name="T26" fmla="*/ 121 w 339"/>
                <a:gd name="T27" fmla="*/ 0 h 584"/>
                <a:gd name="T28" fmla="*/ 121 w 339"/>
                <a:gd name="T29" fmla="*/ 68 h 584"/>
                <a:gd name="T30" fmla="*/ 7 w 339"/>
                <a:gd name="T31" fmla="*/ 201 h 584"/>
                <a:gd name="T32" fmla="*/ 140 w 339"/>
                <a:gd name="T33" fmla="*/ 341 h 584"/>
                <a:gd name="T34" fmla="*/ 200 w 339"/>
                <a:gd name="T35" fmla="*/ 383 h 584"/>
                <a:gd name="T36" fmla="*/ 153 w 339"/>
                <a:gd name="T37" fmla="*/ 407 h 584"/>
                <a:gd name="T38" fmla="*/ 50 w 339"/>
                <a:gd name="T39" fmla="*/ 379 h 584"/>
                <a:gd name="T40" fmla="*/ 30 w 339"/>
                <a:gd name="T41" fmla="*/ 369 h 584"/>
                <a:gd name="T42" fmla="*/ 0 w 339"/>
                <a:gd name="T43" fmla="*/ 483 h 584"/>
                <a:gd name="T44" fmla="*/ 0 w 339"/>
                <a:gd name="T45" fmla="*/ 483 h 584"/>
                <a:gd name="T46" fmla="*/ 12 w 339"/>
                <a:gd name="T47" fmla="*/ 489 h 584"/>
                <a:gd name="T48" fmla="*/ 118 w 339"/>
                <a:gd name="T49" fmla="*/ 518 h 584"/>
                <a:gd name="T50" fmla="*/ 118 w 339"/>
                <a:gd name="T51" fmla="*/ 584 h 584"/>
                <a:gd name="T52" fmla="*/ 219 w 339"/>
                <a:gd name="T53" fmla="*/ 5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9" h="584">
                  <a:moveTo>
                    <a:pt x="219" y="584"/>
                  </a:moveTo>
                  <a:cubicBezTo>
                    <a:pt x="219" y="511"/>
                    <a:pt x="219" y="511"/>
                    <a:pt x="219" y="511"/>
                  </a:cubicBezTo>
                  <a:cubicBezTo>
                    <a:pt x="293" y="493"/>
                    <a:pt x="339" y="442"/>
                    <a:pt x="339" y="373"/>
                  </a:cubicBezTo>
                  <a:cubicBezTo>
                    <a:pt x="339" y="304"/>
                    <a:pt x="301" y="261"/>
                    <a:pt x="214" y="230"/>
                  </a:cubicBezTo>
                  <a:cubicBezTo>
                    <a:pt x="182" y="219"/>
                    <a:pt x="146" y="203"/>
                    <a:pt x="146" y="190"/>
                  </a:cubicBezTo>
                  <a:cubicBezTo>
                    <a:pt x="146" y="172"/>
                    <a:pt x="171" y="169"/>
                    <a:pt x="186" y="169"/>
                  </a:cubicBezTo>
                  <a:cubicBezTo>
                    <a:pt x="230" y="169"/>
                    <a:pt x="258" y="183"/>
                    <a:pt x="274" y="191"/>
                  </a:cubicBezTo>
                  <a:cubicBezTo>
                    <a:pt x="294" y="200"/>
                    <a:pt x="294" y="200"/>
                    <a:pt x="294" y="200"/>
                  </a:cubicBezTo>
                  <a:cubicBezTo>
                    <a:pt x="300" y="180"/>
                    <a:pt x="300" y="180"/>
                    <a:pt x="300" y="180"/>
                  </a:cubicBezTo>
                  <a:cubicBezTo>
                    <a:pt x="324" y="89"/>
                    <a:pt x="324" y="89"/>
                    <a:pt x="324" y="89"/>
                  </a:cubicBezTo>
                  <a:cubicBezTo>
                    <a:pt x="310" y="83"/>
                    <a:pt x="310" y="83"/>
                    <a:pt x="310" y="83"/>
                  </a:cubicBezTo>
                  <a:cubicBezTo>
                    <a:pt x="293" y="75"/>
                    <a:pt x="264" y="64"/>
                    <a:pt x="222" y="61"/>
                  </a:cubicBezTo>
                  <a:cubicBezTo>
                    <a:pt x="222" y="0"/>
                    <a:pt x="222" y="0"/>
                    <a:pt x="222" y="0"/>
                  </a:cubicBezTo>
                  <a:cubicBezTo>
                    <a:pt x="121" y="0"/>
                    <a:pt x="121" y="0"/>
                    <a:pt x="121" y="0"/>
                  </a:cubicBezTo>
                  <a:cubicBezTo>
                    <a:pt x="121" y="68"/>
                    <a:pt x="121" y="68"/>
                    <a:pt x="121" y="68"/>
                  </a:cubicBezTo>
                  <a:cubicBezTo>
                    <a:pt x="51" y="86"/>
                    <a:pt x="7" y="136"/>
                    <a:pt x="7" y="201"/>
                  </a:cubicBezTo>
                  <a:cubicBezTo>
                    <a:pt x="7" y="286"/>
                    <a:pt x="78" y="320"/>
                    <a:pt x="140" y="341"/>
                  </a:cubicBezTo>
                  <a:cubicBezTo>
                    <a:pt x="193" y="359"/>
                    <a:pt x="200" y="372"/>
                    <a:pt x="200" y="383"/>
                  </a:cubicBezTo>
                  <a:cubicBezTo>
                    <a:pt x="200" y="400"/>
                    <a:pt x="176" y="407"/>
                    <a:pt x="153" y="407"/>
                  </a:cubicBezTo>
                  <a:cubicBezTo>
                    <a:pt x="107" y="407"/>
                    <a:pt x="68" y="390"/>
                    <a:pt x="50" y="379"/>
                  </a:cubicBezTo>
                  <a:cubicBezTo>
                    <a:pt x="30" y="369"/>
                    <a:pt x="30" y="369"/>
                    <a:pt x="30" y="369"/>
                  </a:cubicBezTo>
                  <a:cubicBezTo>
                    <a:pt x="0" y="483"/>
                    <a:pt x="0" y="483"/>
                    <a:pt x="0" y="483"/>
                  </a:cubicBezTo>
                  <a:cubicBezTo>
                    <a:pt x="0" y="483"/>
                    <a:pt x="0" y="483"/>
                    <a:pt x="0" y="483"/>
                  </a:cubicBezTo>
                  <a:cubicBezTo>
                    <a:pt x="12" y="489"/>
                    <a:pt x="12" y="489"/>
                    <a:pt x="12" y="489"/>
                  </a:cubicBezTo>
                  <a:cubicBezTo>
                    <a:pt x="39" y="504"/>
                    <a:pt x="79" y="515"/>
                    <a:pt x="118" y="518"/>
                  </a:cubicBezTo>
                  <a:cubicBezTo>
                    <a:pt x="118" y="584"/>
                    <a:pt x="118" y="584"/>
                    <a:pt x="118" y="584"/>
                  </a:cubicBezTo>
                  <a:lnTo>
                    <a:pt x="219" y="584"/>
                  </a:lnTo>
                  <a:close/>
                </a:path>
              </a:pathLst>
            </a:custGeom>
            <a:solidFill>
              <a:srgbClr val="FFFFFF"/>
            </a:solidFill>
            <a:ln w="31750" cap="sq">
              <a:noFill/>
              <a:miter lim="800000"/>
              <a:headEnd/>
              <a:tailEnd/>
            </a:ln>
            <a:extLst/>
          </p:spPr>
          <p:txBody>
            <a:bodyPr vert="horz" wrap="square" lIns="91427" tIns="45713" rIns="91427" bIns="45713" numCol="1" anchor="t" anchorCtr="0" compatLnSpc="1">
              <a:prstTxWarp prst="textNoShape">
                <a:avLst/>
              </a:prstTxWarp>
            </a:bodyPr>
            <a:lstStyle/>
            <a:p>
              <a:pPr defTabSz="932324"/>
              <a:endParaRPr lang="en-US">
                <a:solidFill>
                  <a:srgbClr val="505050"/>
                </a:solidFill>
              </a:endParaRPr>
            </a:p>
          </p:txBody>
        </p:sp>
      </p:grpSp>
      <p:sp>
        <p:nvSpPr>
          <p:cNvPr id="69" name="Rectangle 68"/>
          <p:cNvSpPr/>
          <p:nvPr/>
        </p:nvSpPr>
        <p:spPr bwMode="auto">
          <a:xfrm>
            <a:off x="88" y="1345680"/>
            <a:ext cx="7696005" cy="5648349"/>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nvGrpSpPr>
          <p:cNvPr id="68" name="Group 67"/>
          <p:cNvGrpSpPr/>
          <p:nvPr/>
        </p:nvGrpSpPr>
        <p:grpSpPr>
          <a:xfrm>
            <a:off x="4017996" y="2125858"/>
            <a:ext cx="3563768" cy="3635969"/>
            <a:chOff x="4018476" y="2125663"/>
            <a:chExt cx="3564273" cy="3636485"/>
          </a:xfrm>
        </p:grpSpPr>
        <p:sp>
          <p:nvSpPr>
            <p:cNvPr id="5" name="Rectangle 4"/>
            <p:cNvSpPr/>
            <p:nvPr/>
          </p:nvSpPr>
          <p:spPr bwMode="auto">
            <a:xfrm>
              <a:off x="4018476" y="2125663"/>
              <a:ext cx="3564273" cy="3636485"/>
            </a:xfrm>
            <a:prstGeom prst="rect">
              <a:avLst/>
            </a:prstGeom>
            <a:ln w="50800" cap="sq">
              <a:no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274281" rIns="0" bIns="47558" numCol="1" rtlCol="0" anchor="t" anchorCtr="0" compatLnSpc="1">
              <a:prstTxWarp prst="textNoShape">
                <a:avLst/>
              </a:prstTxWarp>
            </a:bodyPr>
            <a:lstStyle/>
            <a:p>
              <a:pPr algn="ctr" defTabSz="950846" fontAlgn="base">
                <a:spcBef>
                  <a:spcPct val="0"/>
                </a:spcBef>
                <a:spcAft>
                  <a:spcPct val="0"/>
                </a:spcAft>
              </a:pPr>
              <a:endParaRPr lang="en-US" sz="3199">
                <a:gradFill>
                  <a:gsLst>
                    <a:gs pos="0">
                      <a:srgbClr val="FFFFFF"/>
                    </a:gs>
                    <a:gs pos="100000">
                      <a:srgbClr val="FFFFFF"/>
                    </a:gs>
                  </a:gsLst>
                  <a:lin ang="5400000" scaled="0"/>
                </a:gradFill>
                <a:latin typeface="Segoe UI Light"/>
              </a:endParaRPr>
            </a:p>
          </p:txBody>
        </p:sp>
        <p:sp>
          <p:nvSpPr>
            <p:cNvPr id="8" name="Rectangle 7"/>
            <p:cNvSpPr/>
            <p:nvPr/>
          </p:nvSpPr>
          <p:spPr>
            <a:xfrm>
              <a:off x="4131816" y="2218263"/>
              <a:ext cx="1422905" cy="784739"/>
            </a:xfrm>
            <a:prstGeom prst="rect">
              <a:avLst/>
            </a:prstGeom>
          </p:spPr>
          <p:txBody>
            <a:bodyPr wrap="none">
              <a:spAutoFit/>
            </a:bodyPr>
            <a:lstStyle/>
            <a:p>
              <a:pPr algn="ctr" defTabSz="950846" fontAlgn="base">
                <a:spcBef>
                  <a:spcPct val="0"/>
                </a:spcBef>
                <a:spcAft>
                  <a:spcPct val="0"/>
                </a:spcAft>
              </a:pPr>
              <a:r>
                <a:rPr lang="en-US" sz="4399">
                  <a:gradFill>
                    <a:gsLst>
                      <a:gs pos="0">
                        <a:srgbClr val="FFFFFF"/>
                      </a:gs>
                      <a:gs pos="100000">
                        <a:srgbClr val="FFFFFF"/>
                      </a:gs>
                    </a:gsLst>
                    <a:lin ang="5400000" scaled="0"/>
                  </a:gradFill>
                  <a:latin typeface="Segoe UI Light"/>
                </a:rPr>
                <a:t>Scale</a:t>
              </a:r>
            </a:p>
          </p:txBody>
        </p:sp>
        <p:grpSp>
          <p:nvGrpSpPr>
            <p:cNvPr id="13" name="Group 425"/>
            <p:cNvGrpSpPr>
              <a:grpSpLocks noChangeAspect="1"/>
            </p:cNvGrpSpPr>
            <p:nvPr/>
          </p:nvGrpSpPr>
          <p:grpSpPr bwMode="auto">
            <a:xfrm>
              <a:off x="5868362" y="4039186"/>
              <a:ext cx="1459737" cy="1479887"/>
              <a:chOff x="-5139" y="3144"/>
              <a:chExt cx="652" cy="661"/>
            </a:xfrm>
            <a:solidFill>
              <a:schemeClr val="bg1">
                <a:lumMod val="50000"/>
              </a:schemeClr>
            </a:solidFill>
          </p:grpSpPr>
          <p:sp>
            <p:nvSpPr>
              <p:cNvPr id="14" name="Freeform 426"/>
              <p:cNvSpPr>
                <a:spLocks/>
              </p:cNvSpPr>
              <p:nvPr/>
            </p:nvSpPr>
            <p:spPr bwMode="auto">
              <a:xfrm>
                <a:off x="-5139" y="3144"/>
                <a:ext cx="300" cy="304"/>
              </a:xfrm>
              <a:custGeom>
                <a:avLst/>
                <a:gdLst>
                  <a:gd name="T0" fmla="*/ 0 w 300"/>
                  <a:gd name="T1" fmla="*/ 0 h 304"/>
                  <a:gd name="T2" fmla="*/ 0 w 300"/>
                  <a:gd name="T3" fmla="*/ 231 h 304"/>
                  <a:gd name="T4" fmla="*/ 70 w 300"/>
                  <a:gd name="T5" fmla="*/ 160 h 304"/>
                  <a:gd name="T6" fmla="*/ 212 w 300"/>
                  <a:gd name="T7" fmla="*/ 304 h 304"/>
                  <a:gd name="T8" fmla="*/ 300 w 300"/>
                  <a:gd name="T9" fmla="*/ 215 h 304"/>
                  <a:gd name="T10" fmla="*/ 158 w 300"/>
                  <a:gd name="T11" fmla="*/ 71 h 304"/>
                  <a:gd name="T12" fmla="*/ 229 w 300"/>
                  <a:gd name="T13" fmla="*/ 0 h 304"/>
                  <a:gd name="T14" fmla="*/ 0 w 300"/>
                  <a:gd name="T15" fmla="*/ 0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304">
                    <a:moveTo>
                      <a:pt x="0" y="0"/>
                    </a:moveTo>
                    <a:lnTo>
                      <a:pt x="0" y="231"/>
                    </a:lnTo>
                    <a:lnTo>
                      <a:pt x="70" y="160"/>
                    </a:lnTo>
                    <a:lnTo>
                      <a:pt x="212" y="304"/>
                    </a:lnTo>
                    <a:lnTo>
                      <a:pt x="300" y="215"/>
                    </a:lnTo>
                    <a:lnTo>
                      <a:pt x="158" y="71"/>
                    </a:lnTo>
                    <a:lnTo>
                      <a:pt x="229" y="0"/>
                    </a:lnTo>
                    <a:lnTo>
                      <a:pt x="0" y="0"/>
                    </a:lnTo>
                    <a:close/>
                  </a:path>
                </a:pathLst>
              </a:custGeom>
              <a:solidFill>
                <a:srgbClr val="FFFFFF"/>
              </a:solidFill>
              <a:ln w="31750" cap="sq">
                <a:noFill/>
                <a:miter lim="800000"/>
                <a:headEnd/>
                <a:tailEnd/>
              </a:ln>
              <a:extLst/>
            </p:spPr>
            <p:txBody>
              <a:bodyPr vert="horz" wrap="square" lIns="91427" tIns="45713" rIns="91427" bIns="45713" numCol="1" anchor="t" anchorCtr="0" compatLnSpc="1">
                <a:prstTxWarp prst="textNoShape">
                  <a:avLst/>
                </a:prstTxWarp>
              </a:bodyPr>
              <a:lstStyle/>
              <a:p>
                <a:pPr defTabSz="932324"/>
                <a:endParaRPr lang="en-US">
                  <a:solidFill>
                    <a:srgbClr val="505050"/>
                  </a:solidFill>
                </a:endParaRPr>
              </a:p>
            </p:txBody>
          </p:sp>
          <p:sp>
            <p:nvSpPr>
              <p:cNvPr id="15" name="Freeform 427"/>
              <p:cNvSpPr>
                <a:spLocks/>
              </p:cNvSpPr>
              <p:nvPr/>
            </p:nvSpPr>
            <p:spPr bwMode="auto">
              <a:xfrm>
                <a:off x="-4787" y="3144"/>
                <a:ext cx="300" cy="304"/>
              </a:xfrm>
              <a:custGeom>
                <a:avLst/>
                <a:gdLst>
                  <a:gd name="T0" fmla="*/ 300 w 300"/>
                  <a:gd name="T1" fmla="*/ 0 h 304"/>
                  <a:gd name="T2" fmla="*/ 300 w 300"/>
                  <a:gd name="T3" fmla="*/ 231 h 304"/>
                  <a:gd name="T4" fmla="*/ 229 w 300"/>
                  <a:gd name="T5" fmla="*/ 160 h 304"/>
                  <a:gd name="T6" fmla="*/ 87 w 300"/>
                  <a:gd name="T7" fmla="*/ 304 h 304"/>
                  <a:gd name="T8" fmla="*/ 0 w 300"/>
                  <a:gd name="T9" fmla="*/ 215 h 304"/>
                  <a:gd name="T10" fmla="*/ 141 w 300"/>
                  <a:gd name="T11" fmla="*/ 71 h 304"/>
                  <a:gd name="T12" fmla="*/ 70 w 300"/>
                  <a:gd name="T13" fmla="*/ 0 h 304"/>
                  <a:gd name="T14" fmla="*/ 300 w 300"/>
                  <a:gd name="T15" fmla="*/ 0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304">
                    <a:moveTo>
                      <a:pt x="300" y="0"/>
                    </a:moveTo>
                    <a:lnTo>
                      <a:pt x="300" y="231"/>
                    </a:lnTo>
                    <a:lnTo>
                      <a:pt x="229" y="160"/>
                    </a:lnTo>
                    <a:lnTo>
                      <a:pt x="87" y="304"/>
                    </a:lnTo>
                    <a:lnTo>
                      <a:pt x="0" y="215"/>
                    </a:lnTo>
                    <a:lnTo>
                      <a:pt x="141" y="71"/>
                    </a:lnTo>
                    <a:lnTo>
                      <a:pt x="70" y="0"/>
                    </a:lnTo>
                    <a:lnTo>
                      <a:pt x="300" y="0"/>
                    </a:lnTo>
                    <a:close/>
                  </a:path>
                </a:pathLst>
              </a:custGeom>
              <a:solidFill>
                <a:srgbClr val="FFFFFF"/>
              </a:solidFill>
              <a:ln w="31750" cap="sq">
                <a:noFill/>
                <a:miter lim="800000"/>
                <a:headEnd/>
                <a:tailEnd/>
              </a:ln>
              <a:extLst/>
            </p:spPr>
            <p:txBody>
              <a:bodyPr vert="horz" wrap="square" lIns="91427" tIns="45713" rIns="91427" bIns="45713" numCol="1" anchor="t" anchorCtr="0" compatLnSpc="1">
                <a:prstTxWarp prst="textNoShape">
                  <a:avLst/>
                </a:prstTxWarp>
              </a:bodyPr>
              <a:lstStyle/>
              <a:p>
                <a:pPr defTabSz="932324"/>
                <a:endParaRPr lang="en-US">
                  <a:solidFill>
                    <a:srgbClr val="505050"/>
                  </a:solidFill>
                </a:endParaRPr>
              </a:p>
            </p:txBody>
          </p:sp>
          <p:sp>
            <p:nvSpPr>
              <p:cNvPr id="16" name="Freeform 428"/>
              <p:cNvSpPr>
                <a:spLocks/>
              </p:cNvSpPr>
              <p:nvPr/>
            </p:nvSpPr>
            <p:spPr bwMode="auto">
              <a:xfrm>
                <a:off x="-5139" y="3500"/>
                <a:ext cx="300" cy="305"/>
              </a:xfrm>
              <a:custGeom>
                <a:avLst/>
                <a:gdLst>
                  <a:gd name="T0" fmla="*/ 0 w 300"/>
                  <a:gd name="T1" fmla="*/ 305 h 305"/>
                  <a:gd name="T2" fmla="*/ 0 w 300"/>
                  <a:gd name="T3" fmla="*/ 74 h 305"/>
                  <a:gd name="T4" fmla="*/ 70 w 300"/>
                  <a:gd name="T5" fmla="*/ 145 h 305"/>
                  <a:gd name="T6" fmla="*/ 212 w 300"/>
                  <a:gd name="T7" fmla="*/ 0 h 305"/>
                  <a:gd name="T8" fmla="*/ 300 w 300"/>
                  <a:gd name="T9" fmla="*/ 90 h 305"/>
                  <a:gd name="T10" fmla="*/ 158 w 300"/>
                  <a:gd name="T11" fmla="*/ 234 h 305"/>
                  <a:gd name="T12" fmla="*/ 229 w 300"/>
                  <a:gd name="T13" fmla="*/ 305 h 305"/>
                  <a:gd name="T14" fmla="*/ 0 w 300"/>
                  <a:gd name="T15" fmla="*/ 305 h 3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305">
                    <a:moveTo>
                      <a:pt x="0" y="305"/>
                    </a:moveTo>
                    <a:lnTo>
                      <a:pt x="0" y="74"/>
                    </a:lnTo>
                    <a:lnTo>
                      <a:pt x="70" y="145"/>
                    </a:lnTo>
                    <a:lnTo>
                      <a:pt x="212" y="0"/>
                    </a:lnTo>
                    <a:lnTo>
                      <a:pt x="300" y="90"/>
                    </a:lnTo>
                    <a:lnTo>
                      <a:pt x="158" y="234"/>
                    </a:lnTo>
                    <a:lnTo>
                      <a:pt x="229" y="305"/>
                    </a:lnTo>
                    <a:lnTo>
                      <a:pt x="0" y="305"/>
                    </a:lnTo>
                    <a:close/>
                  </a:path>
                </a:pathLst>
              </a:custGeom>
              <a:solidFill>
                <a:srgbClr val="FFFFFF"/>
              </a:solidFill>
              <a:ln w="31750" cap="sq">
                <a:noFill/>
                <a:miter lim="800000"/>
                <a:headEnd/>
                <a:tailEnd/>
              </a:ln>
              <a:extLst/>
            </p:spPr>
            <p:txBody>
              <a:bodyPr vert="horz" wrap="square" lIns="91427" tIns="45713" rIns="91427" bIns="45713" numCol="1" anchor="t" anchorCtr="0" compatLnSpc="1">
                <a:prstTxWarp prst="textNoShape">
                  <a:avLst/>
                </a:prstTxWarp>
              </a:bodyPr>
              <a:lstStyle/>
              <a:p>
                <a:pPr defTabSz="932324"/>
                <a:endParaRPr lang="en-US">
                  <a:solidFill>
                    <a:srgbClr val="505050"/>
                  </a:solidFill>
                </a:endParaRPr>
              </a:p>
            </p:txBody>
          </p:sp>
          <p:sp>
            <p:nvSpPr>
              <p:cNvPr id="17" name="Freeform 429"/>
              <p:cNvSpPr>
                <a:spLocks/>
              </p:cNvSpPr>
              <p:nvPr/>
            </p:nvSpPr>
            <p:spPr bwMode="auto">
              <a:xfrm>
                <a:off x="-4787" y="3500"/>
                <a:ext cx="300" cy="305"/>
              </a:xfrm>
              <a:custGeom>
                <a:avLst/>
                <a:gdLst>
                  <a:gd name="T0" fmla="*/ 300 w 300"/>
                  <a:gd name="T1" fmla="*/ 305 h 305"/>
                  <a:gd name="T2" fmla="*/ 300 w 300"/>
                  <a:gd name="T3" fmla="*/ 74 h 305"/>
                  <a:gd name="T4" fmla="*/ 229 w 300"/>
                  <a:gd name="T5" fmla="*/ 145 h 305"/>
                  <a:gd name="T6" fmla="*/ 87 w 300"/>
                  <a:gd name="T7" fmla="*/ 0 h 305"/>
                  <a:gd name="T8" fmla="*/ 0 w 300"/>
                  <a:gd name="T9" fmla="*/ 90 h 305"/>
                  <a:gd name="T10" fmla="*/ 141 w 300"/>
                  <a:gd name="T11" fmla="*/ 234 h 305"/>
                  <a:gd name="T12" fmla="*/ 70 w 300"/>
                  <a:gd name="T13" fmla="*/ 305 h 305"/>
                  <a:gd name="T14" fmla="*/ 300 w 300"/>
                  <a:gd name="T15" fmla="*/ 305 h 3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305">
                    <a:moveTo>
                      <a:pt x="300" y="305"/>
                    </a:moveTo>
                    <a:lnTo>
                      <a:pt x="300" y="74"/>
                    </a:lnTo>
                    <a:lnTo>
                      <a:pt x="229" y="145"/>
                    </a:lnTo>
                    <a:lnTo>
                      <a:pt x="87" y="0"/>
                    </a:lnTo>
                    <a:lnTo>
                      <a:pt x="0" y="90"/>
                    </a:lnTo>
                    <a:lnTo>
                      <a:pt x="141" y="234"/>
                    </a:lnTo>
                    <a:lnTo>
                      <a:pt x="70" y="305"/>
                    </a:lnTo>
                    <a:lnTo>
                      <a:pt x="300" y="305"/>
                    </a:lnTo>
                    <a:close/>
                  </a:path>
                </a:pathLst>
              </a:custGeom>
              <a:solidFill>
                <a:srgbClr val="FFFFFF"/>
              </a:solidFill>
              <a:ln w="31750" cap="sq">
                <a:noFill/>
                <a:miter lim="800000"/>
                <a:headEnd/>
                <a:tailEnd/>
              </a:ln>
              <a:extLst/>
            </p:spPr>
            <p:txBody>
              <a:bodyPr vert="horz" wrap="square" lIns="91427" tIns="45713" rIns="91427" bIns="45713" numCol="1" anchor="t" anchorCtr="0" compatLnSpc="1">
                <a:prstTxWarp prst="textNoShape">
                  <a:avLst/>
                </a:prstTxWarp>
              </a:bodyPr>
              <a:lstStyle/>
              <a:p>
                <a:pPr defTabSz="932324"/>
                <a:endParaRPr lang="en-US">
                  <a:solidFill>
                    <a:srgbClr val="505050"/>
                  </a:solidFill>
                </a:endParaRPr>
              </a:p>
            </p:txBody>
          </p:sp>
        </p:grpSp>
      </p:grpSp>
      <p:sp>
        <p:nvSpPr>
          <p:cNvPr id="67" name="Rectangle 66"/>
          <p:cNvSpPr/>
          <p:nvPr/>
        </p:nvSpPr>
        <p:spPr bwMode="auto">
          <a:xfrm>
            <a:off x="90" y="1345680"/>
            <a:ext cx="3990573" cy="5648349"/>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nvGrpSpPr>
          <p:cNvPr id="66" name="Group 65"/>
          <p:cNvGrpSpPr/>
          <p:nvPr/>
        </p:nvGrpSpPr>
        <p:grpSpPr>
          <a:xfrm>
            <a:off x="312565" y="2125858"/>
            <a:ext cx="3563768" cy="3635969"/>
            <a:chOff x="312520" y="2125663"/>
            <a:chExt cx="3564273" cy="3636485"/>
          </a:xfrm>
        </p:grpSpPr>
        <p:sp>
          <p:nvSpPr>
            <p:cNvPr id="4" name="Rectangle 3"/>
            <p:cNvSpPr/>
            <p:nvPr/>
          </p:nvSpPr>
          <p:spPr bwMode="auto">
            <a:xfrm>
              <a:off x="312520" y="2125663"/>
              <a:ext cx="3564273" cy="3636485"/>
            </a:xfrm>
            <a:prstGeom prst="rect">
              <a:avLst/>
            </a:prstGeom>
            <a:ln w="50800" cap="sq">
              <a:no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274281" rIns="0" bIns="47558" numCol="1" rtlCol="0" anchor="t" anchorCtr="0" compatLnSpc="1">
              <a:prstTxWarp prst="textNoShape">
                <a:avLst/>
              </a:prstTxWarp>
            </a:bodyPr>
            <a:lstStyle/>
            <a:p>
              <a:pPr algn="ctr" defTabSz="950846" fontAlgn="base">
                <a:spcBef>
                  <a:spcPct val="0"/>
                </a:spcBef>
                <a:spcAft>
                  <a:spcPct val="0"/>
                </a:spcAft>
              </a:pPr>
              <a:endParaRPr lang="en-US" sz="3199">
                <a:gradFill>
                  <a:gsLst>
                    <a:gs pos="0">
                      <a:srgbClr val="FFFFFF"/>
                    </a:gs>
                    <a:gs pos="100000">
                      <a:srgbClr val="FFFFFF"/>
                    </a:gs>
                  </a:gsLst>
                  <a:lin ang="5400000" scaled="0"/>
                </a:gradFill>
                <a:latin typeface="Segoe UI Light"/>
              </a:endParaRPr>
            </a:p>
          </p:txBody>
        </p:sp>
        <p:sp>
          <p:nvSpPr>
            <p:cNvPr id="7" name="Rectangle 6"/>
            <p:cNvSpPr/>
            <p:nvPr/>
          </p:nvSpPr>
          <p:spPr>
            <a:xfrm>
              <a:off x="423127" y="2218263"/>
              <a:ext cx="1700880" cy="784739"/>
            </a:xfrm>
            <a:prstGeom prst="rect">
              <a:avLst/>
            </a:prstGeom>
          </p:spPr>
          <p:txBody>
            <a:bodyPr wrap="none">
              <a:spAutoFit/>
            </a:bodyPr>
            <a:lstStyle/>
            <a:p>
              <a:pPr algn="ctr" defTabSz="950846" fontAlgn="base">
                <a:spcBef>
                  <a:spcPct val="0"/>
                </a:spcBef>
                <a:spcAft>
                  <a:spcPct val="0"/>
                </a:spcAft>
              </a:pPr>
              <a:r>
                <a:rPr lang="en-US" sz="4399">
                  <a:gradFill>
                    <a:gsLst>
                      <a:gs pos="0">
                        <a:srgbClr val="FFFFFF"/>
                      </a:gs>
                      <a:gs pos="100000">
                        <a:srgbClr val="FFFFFF"/>
                      </a:gs>
                    </a:gsLst>
                    <a:lin ang="5400000" scaled="0"/>
                  </a:gradFill>
                  <a:latin typeface="Segoe UI Light"/>
                </a:rPr>
                <a:t>Speed</a:t>
              </a:r>
            </a:p>
          </p:txBody>
        </p:sp>
        <p:sp>
          <p:nvSpPr>
            <p:cNvPr id="11" name="Freeform 58"/>
            <p:cNvSpPr>
              <a:spLocks noEditPoints="1"/>
            </p:cNvSpPr>
            <p:nvPr/>
          </p:nvSpPr>
          <p:spPr bwMode="black">
            <a:xfrm>
              <a:off x="2149580" y="3940754"/>
              <a:ext cx="1472563" cy="1578319"/>
            </a:xfrm>
            <a:custGeom>
              <a:avLst/>
              <a:gdLst>
                <a:gd name="T0" fmla="*/ 181 w 182"/>
                <a:gd name="T1" fmla="*/ 65 h 195"/>
                <a:gd name="T2" fmla="*/ 88 w 182"/>
                <a:gd name="T3" fmla="*/ 0 h 195"/>
                <a:gd name="T4" fmla="*/ 88 w 182"/>
                <a:gd name="T5" fmla="*/ 40 h 195"/>
                <a:gd name="T6" fmla="*/ 1 w 182"/>
                <a:gd name="T7" fmla="*/ 40 h 195"/>
                <a:gd name="T8" fmla="*/ 1 w 182"/>
                <a:gd name="T9" fmla="*/ 89 h 195"/>
                <a:gd name="T10" fmla="*/ 57 w 182"/>
                <a:gd name="T11" fmla="*/ 89 h 195"/>
                <a:gd name="T12" fmla="*/ 88 w 182"/>
                <a:gd name="T13" fmla="*/ 68 h 195"/>
                <a:gd name="T14" fmla="*/ 88 w 182"/>
                <a:gd name="T15" fmla="*/ 130 h 195"/>
                <a:gd name="T16" fmla="*/ 181 w 182"/>
                <a:gd name="T17" fmla="*/ 65 h 195"/>
                <a:gd name="T18" fmla="*/ 19 w 182"/>
                <a:gd name="T19" fmla="*/ 127 h 195"/>
                <a:gd name="T20" fmla="*/ 88 w 182"/>
                <a:gd name="T21" fmla="*/ 172 h 195"/>
                <a:gd name="T22" fmla="*/ 88 w 182"/>
                <a:gd name="T23" fmla="*/ 142 h 195"/>
                <a:gd name="T24" fmla="*/ 178 w 182"/>
                <a:gd name="T25" fmla="*/ 142 h 195"/>
                <a:gd name="T26" fmla="*/ 178 w 182"/>
                <a:gd name="T27" fmla="*/ 153 h 195"/>
                <a:gd name="T28" fmla="*/ 100 w 182"/>
                <a:gd name="T29" fmla="*/ 153 h 195"/>
                <a:gd name="T30" fmla="*/ 100 w 182"/>
                <a:gd name="T31" fmla="*/ 195 h 195"/>
                <a:gd name="T32" fmla="*/ 0 w 182"/>
                <a:gd name="T33" fmla="*/ 127 h 195"/>
                <a:gd name="T34" fmla="*/ 19 w 182"/>
                <a:gd name="T35" fmla="*/ 12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solidFill>
              <a:srgbClr val="FFFFFF"/>
            </a:solidFill>
            <a:ln>
              <a:noFill/>
            </a:ln>
          </p:spPr>
          <p:txBody>
            <a:bodyPr vert="horz" wrap="square" lIns="82293" tIns="41147" rIns="82293" bIns="41147" numCol="1" anchor="t" anchorCtr="0" compatLnSpc="1">
              <a:prstTxWarp prst="textNoShape">
                <a:avLst/>
              </a:prstTxWarp>
            </a:bodyPr>
            <a:lstStyle/>
            <a:p>
              <a:pPr defTabSz="932324"/>
              <a:endParaRPr lang="en-US" sz="1599">
                <a:solidFill>
                  <a:srgbClr val="505050"/>
                </a:solidFill>
              </a:endParaRPr>
            </a:p>
          </p:txBody>
        </p:sp>
      </p:grpSp>
      <p:sp>
        <p:nvSpPr>
          <p:cNvPr id="64" name="Rectangle 63"/>
          <p:cNvSpPr/>
          <p:nvPr/>
        </p:nvSpPr>
        <p:spPr bwMode="auto">
          <a:xfrm>
            <a:off x="89" y="1211588"/>
            <a:ext cx="286113" cy="5782442"/>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spTree>
    <p:extLst>
      <p:ext uri="{BB962C8B-B14F-4D97-AF65-F5344CB8AC3E}">
        <p14:creationId xmlns:p14="http://schemas.microsoft.com/office/powerpoint/2010/main" val="16706066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2" accel="100000" fill="hold" nodeType="withEffect">
                                  <p:stCondLst>
                                    <p:cond delay="0"/>
                                  </p:stCondLst>
                                  <p:childTnLst>
                                    <p:anim calcmode="lin" valueType="num">
                                      <p:cBhvr additive="base">
                                        <p:cTn id="6" dur="750"/>
                                        <p:tgtEl>
                                          <p:spTgt spid="18"/>
                                        </p:tgtEl>
                                        <p:attrNameLst>
                                          <p:attrName>ppt_x</p:attrName>
                                        </p:attrNameLst>
                                      </p:cBhvr>
                                      <p:tavLst>
                                        <p:tav tm="0">
                                          <p:val>
                                            <p:strVal val="ppt_x"/>
                                          </p:val>
                                        </p:tav>
                                        <p:tav tm="100000">
                                          <p:val>
                                            <p:strVal val="1+ppt_w/2"/>
                                          </p:val>
                                        </p:tav>
                                      </p:tavLst>
                                    </p:anim>
                                    <p:anim calcmode="lin" valueType="num">
                                      <p:cBhvr additive="base">
                                        <p:cTn id="7" dur="750"/>
                                        <p:tgtEl>
                                          <p:spTgt spid="18"/>
                                        </p:tgtEl>
                                        <p:attrNameLst>
                                          <p:attrName>ppt_y</p:attrName>
                                        </p:attrNameLst>
                                      </p:cBhvr>
                                      <p:tavLst>
                                        <p:tav tm="0">
                                          <p:val>
                                            <p:strVal val="ppt_y"/>
                                          </p:val>
                                        </p:tav>
                                        <p:tav tm="100000">
                                          <p:val>
                                            <p:strVal val="ppt_y"/>
                                          </p:val>
                                        </p:tav>
                                      </p:tavLst>
                                    </p:anim>
                                    <p:set>
                                      <p:cBhvr>
                                        <p:cTn id="8" dur="1" fill="hold">
                                          <p:stCondLst>
                                            <p:cond delay="749"/>
                                          </p:stCondLst>
                                        </p:cTn>
                                        <p:tgtEl>
                                          <p:spTgt spid="18"/>
                                        </p:tgtEl>
                                        <p:attrNameLst>
                                          <p:attrName>style.visibility</p:attrName>
                                        </p:attrNameLst>
                                      </p:cBhvr>
                                      <p:to>
                                        <p:strVal val="hidden"/>
                                      </p:to>
                                    </p:set>
                                  </p:childTnLst>
                                </p:cTn>
                              </p:par>
                              <p:par>
                                <p:cTn id="9" presetID="1" presetClass="entr" presetSubtype="0" fill="hold" grpId="0" nodeType="withEffect">
                                  <p:stCondLst>
                                    <p:cond delay="800"/>
                                  </p:stCondLst>
                                  <p:childTnLst>
                                    <p:set>
                                      <p:cBhvr>
                                        <p:cTn id="10" dur="1" fill="hold">
                                          <p:stCondLst>
                                            <p:cond delay="0"/>
                                          </p:stCondLst>
                                        </p:cTn>
                                        <p:tgtEl>
                                          <p:spTgt spid="67"/>
                                        </p:tgtEl>
                                        <p:attrNameLst>
                                          <p:attrName>style.visibility</p:attrName>
                                        </p:attrNameLst>
                                      </p:cBhvr>
                                      <p:to>
                                        <p:strVal val="visible"/>
                                      </p:to>
                                    </p:set>
                                  </p:childTnLst>
                                </p:cTn>
                              </p:par>
                              <p:par>
                                <p:cTn id="11" presetID="1" presetClass="entr" presetSubtype="0" fill="hold" grpId="0" nodeType="withEffect">
                                  <p:stCondLst>
                                    <p:cond delay="800"/>
                                  </p:stCondLst>
                                  <p:childTnLst>
                                    <p:set>
                                      <p:cBhvr>
                                        <p:cTn id="12" dur="1" fill="hold">
                                          <p:stCondLst>
                                            <p:cond delay="0"/>
                                          </p:stCondLst>
                                        </p:cTn>
                                        <p:tgtEl>
                                          <p:spTgt spid="64"/>
                                        </p:tgtEl>
                                        <p:attrNameLst>
                                          <p:attrName>style.visibility</p:attrName>
                                        </p:attrNameLst>
                                      </p:cBhvr>
                                      <p:to>
                                        <p:strVal val="visible"/>
                                      </p:to>
                                    </p:set>
                                  </p:childTnLst>
                                </p:cTn>
                              </p:par>
                              <p:par>
                                <p:cTn id="13" presetID="1" presetClass="entr" presetSubtype="0" fill="hold" grpId="0" nodeType="withEffect">
                                  <p:stCondLst>
                                    <p:cond delay="800"/>
                                  </p:stCondLst>
                                  <p:childTnLst>
                                    <p:set>
                                      <p:cBhvr>
                                        <p:cTn id="14" dur="1" fill="hold">
                                          <p:stCondLst>
                                            <p:cond delay="0"/>
                                          </p:stCondLst>
                                        </p:cTn>
                                        <p:tgtEl>
                                          <p:spTgt spid="69"/>
                                        </p:tgtEl>
                                        <p:attrNameLst>
                                          <p:attrName>style.visibility</p:attrName>
                                        </p:attrNameLst>
                                      </p:cBhvr>
                                      <p:to>
                                        <p:strVal val="visible"/>
                                      </p:to>
                                    </p:set>
                                  </p:childTnLst>
                                </p:cTn>
                              </p:par>
                              <p:par>
                                <p:cTn id="15" presetID="2" presetClass="entr" presetSubtype="8" decel="100000" fill="hold" nodeType="withEffect">
                                  <p:stCondLst>
                                    <p:cond delay="800"/>
                                  </p:stCondLst>
                                  <p:childTnLst>
                                    <p:set>
                                      <p:cBhvr>
                                        <p:cTn id="16" dur="1" fill="hold">
                                          <p:stCondLst>
                                            <p:cond delay="0"/>
                                          </p:stCondLst>
                                        </p:cTn>
                                        <p:tgtEl>
                                          <p:spTgt spid="66"/>
                                        </p:tgtEl>
                                        <p:attrNameLst>
                                          <p:attrName>style.visibility</p:attrName>
                                        </p:attrNameLst>
                                      </p:cBhvr>
                                      <p:to>
                                        <p:strVal val="visible"/>
                                      </p:to>
                                    </p:set>
                                    <p:anim calcmode="lin" valueType="num">
                                      <p:cBhvr additive="base">
                                        <p:cTn id="17" dur="600" fill="hold"/>
                                        <p:tgtEl>
                                          <p:spTgt spid="66"/>
                                        </p:tgtEl>
                                        <p:attrNameLst>
                                          <p:attrName>ppt_x</p:attrName>
                                        </p:attrNameLst>
                                      </p:cBhvr>
                                      <p:tavLst>
                                        <p:tav tm="0">
                                          <p:val>
                                            <p:strVal val="0-#ppt_w/2"/>
                                          </p:val>
                                        </p:tav>
                                        <p:tav tm="100000">
                                          <p:val>
                                            <p:strVal val="#ppt_x"/>
                                          </p:val>
                                        </p:tav>
                                      </p:tavLst>
                                    </p:anim>
                                    <p:anim calcmode="lin" valueType="num">
                                      <p:cBhvr additive="base">
                                        <p:cTn id="18" dur="600" fill="hold"/>
                                        <p:tgtEl>
                                          <p:spTgt spid="66"/>
                                        </p:tgtEl>
                                        <p:attrNameLst>
                                          <p:attrName>ppt_y</p:attrName>
                                        </p:attrNameLst>
                                      </p:cBhvr>
                                      <p:tavLst>
                                        <p:tav tm="0">
                                          <p:val>
                                            <p:strVal val="#ppt_y"/>
                                          </p:val>
                                        </p:tav>
                                        <p:tav tm="100000">
                                          <p:val>
                                            <p:strVal val="#ppt_y"/>
                                          </p:val>
                                        </p:tav>
                                      </p:tavLst>
                                    </p:anim>
                                  </p:childTnLst>
                                </p:cTn>
                              </p:par>
                              <p:par>
                                <p:cTn id="19" presetID="2" presetClass="entr" presetSubtype="8" decel="100000" fill="hold" nodeType="withEffect">
                                  <p:stCondLst>
                                    <p:cond delay="1200"/>
                                  </p:stCondLst>
                                  <p:childTnLst>
                                    <p:set>
                                      <p:cBhvr>
                                        <p:cTn id="20" dur="1" fill="hold">
                                          <p:stCondLst>
                                            <p:cond delay="0"/>
                                          </p:stCondLst>
                                        </p:cTn>
                                        <p:tgtEl>
                                          <p:spTgt spid="68"/>
                                        </p:tgtEl>
                                        <p:attrNameLst>
                                          <p:attrName>style.visibility</p:attrName>
                                        </p:attrNameLst>
                                      </p:cBhvr>
                                      <p:to>
                                        <p:strVal val="visible"/>
                                      </p:to>
                                    </p:set>
                                    <p:anim calcmode="lin" valueType="num">
                                      <p:cBhvr additive="base">
                                        <p:cTn id="21" dur="700" fill="hold"/>
                                        <p:tgtEl>
                                          <p:spTgt spid="68"/>
                                        </p:tgtEl>
                                        <p:attrNameLst>
                                          <p:attrName>ppt_x</p:attrName>
                                        </p:attrNameLst>
                                      </p:cBhvr>
                                      <p:tavLst>
                                        <p:tav tm="0">
                                          <p:val>
                                            <p:strVal val="0-#ppt_w/2"/>
                                          </p:val>
                                        </p:tav>
                                        <p:tav tm="100000">
                                          <p:val>
                                            <p:strVal val="#ppt_x"/>
                                          </p:val>
                                        </p:tav>
                                      </p:tavLst>
                                    </p:anim>
                                    <p:anim calcmode="lin" valueType="num">
                                      <p:cBhvr additive="base">
                                        <p:cTn id="22" dur="700" fill="hold"/>
                                        <p:tgtEl>
                                          <p:spTgt spid="68"/>
                                        </p:tgtEl>
                                        <p:attrNameLst>
                                          <p:attrName>ppt_y</p:attrName>
                                        </p:attrNameLst>
                                      </p:cBhvr>
                                      <p:tavLst>
                                        <p:tav tm="0">
                                          <p:val>
                                            <p:strVal val="#ppt_y"/>
                                          </p:val>
                                        </p:tav>
                                        <p:tav tm="100000">
                                          <p:val>
                                            <p:strVal val="#ppt_y"/>
                                          </p:val>
                                        </p:tav>
                                      </p:tavLst>
                                    </p:anim>
                                  </p:childTnLst>
                                </p:cTn>
                              </p:par>
                              <p:par>
                                <p:cTn id="23" presetID="2" presetClass="entr" presetSubtype="8" decel="100000" fill="hold" nodeType="withEffect">
                                  <p:stCondLst>
                                    <p:cond delay="1700"/>
                                  </p:stCondLst>
                                  <p:childTnLst>
                                    <p:set>
                                      <p:cBhvr>
                                        <p:cTn id="24" dur="1" fill="hold">
                                          <p:stCondLst>
                                            <p:cond delay="0"/>
                                          </p:stCondLst>
                                        </p:cTn>
                                        <p:tgtEl>
                                          <p:spTgt spid="71"/>
                                        </p:tgtEl>
                                        <p:attrNameLst>
                                          <p:attrName>style.visibility</p:attrName>
                                        </p:attrNameLst>
                                      </p:cBhvr>
                                      <p:to>
                                        <p:strVal val="visible"/>
                                      </p:to>
                                    </p:set>
                                    <p:anim calcmode="lin" valueType="num">
                                      <p:cBhvr additive="base">
                                        <p:cTn id="25" dur="700" fill="hold"/>
                                        <p:tgtEl>
                                          <p:spTgt spid="71"/>
                                        </p:tgtEl>
                                        <p:attrNameLst>
                                          <p:attrName>ppt_x</p:attrName>
                                        </p:attrNameLst>
                                      </p:cBhvr>
                                      <p:tavLst>
                                        <p:tav tm="0">
                                          <p:val>
                                            <p:strVal val="0-#ppt_w/2"/>
                                          </p:val>
                                        </p:tav>
                                        <p:tav tm="100000">
                                          <p:val>
                                            <p:strVal val="#ppt_x"/>
                                          </p:val>
                                        </p:tav>
                                      </p:tavLst>
                                    </p:anim>
                                    <p:anim calcmode="lin" valueType="num">
                                      <p:cBhvr additive="base">
                                        <p:cTn id="26" dur="7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67" grpId="0" animBg="1"/>
      <p:bldP spid="6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78644" y="1212850"/>
            <a:ext cx="10027445" cy="5484812"/>
          </a:xfrm>
        </p:spPr>
        <p:txBody>
          <a:bodyPr>
            <a:noAutofit/>
          </a:bodyPr>
          <a:lstStyle/>
          <a:p>
            <a:r>
              <a:rPr lang="en-US" sz="2800" b="1"/>
              <a:t>Simplest Option</a:t>
            </a:r>
          </a:p>
          <a:p>
            <a:pPr marL="285750" indent="-285750">
              <a:buFont typeface="Arial" panose="020B0604020202020204" pitchFamily="34" charset="0"/>
              <a:buChar char="•"/>
            </a:pPr>
            <a:r>
              <a:rPr lang="en-US" sz="1600">
                <a:solidFill>
                  <a:schemeClr val="tx1"/>
                </a:solidFill>
              </a:rPr>
              <a:t>User accounts are synchronized from the on-premises directory to the Azure Active Directory tenant. The on-premises directory remains the authoritative source for accounts.</a:t>
            </a:r>
          </a:p>
          <a:p>
            <a:pPr marL="285750" indent="-285750">
              <a:buFont typeface="Arial" panose="020B0604020202020204" pitchFamily="34" charset="0"/>
              <a:buChar char="•"/>
            </a:pPr>
            <a:r>
              <a:rPr lang="en-US" sz="1600">
                <a:solidFill>
                  <a:schemeClr val="tx1"/>
                </a:solidFill>
              </a:rPr>
              <a:t>Azure AD performs all authentication for cloud-based services and applications.</a:t>
            </a:r>
          </a:p>
          <a:p>
            <a:pPr marL="285750" indent="-285750">
              <a:buFont typeface="Arial" panose="020B0604020202020204" pitchFamily="34" charset="0"/>
              <a:buChar char="•"/>
            </a:pPr>
            <a:r>
              <a:rPr lang="en-US" sz="1600">
                <a:solidFill>
                  <a:schemeClr val="tx1"/>
                </a:solidFill>
              </a:rPr>
              <a:t>Supports multi-forest synchronization.</a:t>
            </a:r>
          </a:p>
          <a:p>
            <a:endParaRPr lang="en-US" sz="1600"/>
          </a:p>
          <a:p>
            <a:r>
              <a:rPr lang="en-US" sz="2800" b="1"/>
              <a:t>Password Synchronization</a:t>
            </a:r>
          </a:p>
          <a:p>
            <a:pPr marL="285750" indent="-285750">
              <a:buFont typeface="Arial" pitchFamily="34" charset="0"/>
              <a:buChar char="•"/>
            </a:pPr>
            <a:r>
              <a:rPr lang="en-US" sz="1600">
                <a:solidFill>
                  <a:schemeClr val="tx1"/>
                </a:solidFill>
              </a:rPr>
              <a:t>User accounts are synchronized from the on-premises directory to the Azure Active Directory tenant. The on-premises directory remains the authoritative source for accounts.</a:t>
            </a:r>
          </a:p>
          <a:p>
            <a:pPr marL="285750" indent="-285750">
              <a:buFont typeface="Arial" pitchFamily="34" charset="0"/>
              <a:buChar char="•"/>
            </a:pPr>
            <a:r>
              <a:rPr lang="en-US" sz="1600">
                <a:solidFill>
                  <a:schemeClr val="tx1"/>
                </a:solidFill>
              </a:rPr>
              <a:t>Azure AD performs all authentication for cloud-based services and applications.</a:t>
            </a:r>
          </a:p>
          <a:p>
            <a:pPr marL="285750" indent="-285750">
              <a:buFont typeface="Arial" pitchFamily="34" charset="0"/>
              <a:buChar char="•"/>
            </a:pPr>
            <a:r>
              <a:rPr lang="en-US" sz="1600">
                <a:solidFill>
                  <a:schemeClr val="tx1"/>
                </a:solidFill>
              </a:rPr>
              <a:t>Supports multi-forest synchronization.</a:t>
            </a:r>
          </a:p>
          <a:p>
            <a:endParaRPr lang="en-US" sz="1600"/>
          </a:p>
          <a:p>
            <a:r>
              <a:rPr lang="en-US" sz="2800" b="1"/>
              <a:t>Multi-factor Authentication</a:t>
            </a:r>
          </a:p>
          <a:p>
            <a:pPr marL="285750" indent="-285750">
              <a:buFont typeface="Arial" pitchFamily="34" charset="0"/>
              <a:buChar char="•"/>
            </a:pPr>
            <a:r>
              <a:rPr lang="en-US" sz="1600">
                <a:solidFill>
                  <a:schemeClr val="tx1"/>
                </a:solidFill>
              </a:rPr>
              <a:t>Customers can take advantage of basic MFA features offered with Office 365.</a:t>
            </a:r>
          </a:p>
          <a:p>
            <a:pPr marL="285750" indent="-285750">
              <a:buFont typeface="Arial" pitchFamily="34" charset="0"/>
              <a:buChar char="•"/>
            </a:pPr>
            <a:r>
              <a:rPr lang="en-US" sz="1600">
                <a:solidFill>
                  <a:schemeClr val="tx1"/>
                </a:solidFill>
              </a:rPr>
              <a:t>PaaS and IaaS application developers can take advantage of the Azure Multi-Factor Authentication service.</a:t>
            </a:r>
          </a:p>
          <a:p>
            <a:pPr marL="285750" indent="-285750">
              <a:buFont typeface="Arial" pitchFamily="34" charset="0"/>
              <a:buChar char="•"/>
            </a:pPr>
            <a:r>
              <a:rPr lang="en-US" sz="1600">
                <a:solidFill>
                  <a:schemeClr val="tx1"/>
                </a:solidFill>
              </a:rPr>
              <a:t>Note: Directory synchronization does not provide integration with on-premises MFA solutions</a:t>
            </a:r>
          </a:p>
        </p:txBody>
      </p:sp>
      <p:sp>
        <p:nvSpPr>
          <p:cNvPr id="2" name="Title 1"/>
          <p:cNvSpPr>
            <a:spLocks noGrp="1"/>
          </p:cNvSpPr>
          <p:nvPr>
            <p:ph type="title"/>
          </p:nvPr>
        </p:nvSpPr>
        <p:spPr/>
        <p:txBody>
          <a:bodyPr/>
          <a:lstStyle/>
          <a:p>
            <a:r>
              <a:rPr lang="en-US" sz="4800">
                <a:latin typeface="Segoe UI Light" panose="020B0502040204020203" pitchFamily="34" charset="0"/>
                <a:cs typeface="Segoe UI Light" panose="020B0502040204020203" pitchFamily="34" charset="0"/>
              </a:rPr>
              <a:t>Directory and Password Synchronization</a:t>
            </a:r>
          </a:p>
        </p:txBody>
      </p:sp>
    </p:spTree>
    <p:extLst>
      <p:ext uri="{BB962C8B-B14F-4D97-AF65-F5344CB8AC3E}">
        <p14:creationId xmlns:p14="http://schemas.microsoft.com/office/powerpoint/2010/main" val="790742180"/>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2444" y="1212852"/>
            <a:ext cx="11430000" cy="1422656"/>
          </a:xfrm>
        </p:spPr>
        <p:txBody>
          <a:bodyPr>
            <a:noAutofit/>
          </a:bodyPr>
          <a:lstStyle/>
          <a:p>
            <a:pPr marL="0" indent="0">
              <a:buNone/>
            </a:pPr>
            <a:r>
              <a:rPr lang="en-US" sz="2800" b="1">
                <a:gradFill>
                  <a:gsLst>
                    <a:gs pos="1250">
                      <a:schemeClr val="tx2"/>
                    </a:gs>
                    <a:gs pos="99000">
                      <a:schemeClr val="tx2"/>
                    </a:gs>
                  </a:gsLst>
                  <a:lin ang="5400000" scaled="0"/>
                </a:gradFill>
              </a:rPr>
              <a:t>Provides the following capabilities:</a:t>
            </a:r>
          </a:p>
          <a:p>
            <a:pPr marL="285750" indent="-285750">
              <a:lnSpc>
                <a:spcPct val="100000"/>
              </a:lnSpc>
              <a:spcBef>
                <a:spcPts val="0"/>
              </a:spcBef>
              <a:spcAft>
                <a:spcPts val="600"/>
              </a:spcAft>
            </a:pPr>
            <a:r>
              <a:rPr lang="en-US" sz="1600">
                <a:solidFill>
                  <a:schemeClr val="tx1"/>
                </a:solidFill>
              </a:rPr>
              <a:t>All authentication to Azure AD is performed against the on-premises directory via Active Directory Federation Services (AD FS) or another federated identity provider.</a:t>
            </a:r>
          </a:p>
          <a:p>
            <a:pPr marL="285750" indent="-285750">
              <a:lnSpc>
                <a:spcPct val="100000"/>
              </a:lnSpc>
              <a:spcBef>
                <a:spcPts val="0"/>
              </a:spcBef>
              <a:spcAft>
                <a:spcPts val="600"/>
              </a:spcAft>
            </a:pPr>
            <a:r>
              <a:rPr lang="en-US" sz="1600">
                <a:solidFill>
                  <a:schemeClr val="tx1"/>
                </a:solidFill>
              </a:rPr>
              <a:t>Works with non-Microsoft identity providers. </a:t>
            </a:r>
          </a:p>
          <a:p>
            <a:pPr marL="285750" indent="-285750">
              <a:lnSpc>
                <a:spcPct val="100000"/>
              </a:lnSpc>
              <a:spcBef>
                <a:spcPts val="0"/>
              </a:spcBef>
              <a:spcAft>
                <a:spcPts val="600"/>
              </a:spcAft>
            </a:pPr>
            <a:r>
              <a:rPr lang="en-US" sz="1600">
                <a:solidFill>
                  <a:schemeClr val="tx1"/>
                </a:solidFill>
              </a:rPr>
              <a:t>Password hash sync adds the capability to act as a sign-in backup for federated sign-in (if the federation solution fails).</a:t>
            </a:r>
          </a:p>
          <a:p>
            <a:pPr marL="0" indent="0">
              <a:buNone/>
            </a:pPr>
            <a:endParaRPr lang="en-US" sz="675"/>
          </a:p>
        </p:txBody>
      </p:sp>
      <p:sp>
        <p:nvSpPr>
          <p:cNvPr id="2" name="Title 1"/>
          <p:cNvSpPr>
            <a:spLocks noGrp="1"/>
          </p:cNvSpPr>
          <p:nvPr>
            <p:ph type="title"/>
          </p:nvPr>
        </p:nvSpPr>
        <p:spPr/>
        <p:txBody>
          <a:bodyPr/>
          <a:lstStyle/>
          <a:p>
            <a:r>
              <a:rPr lang="en-US" sz="4800">
                <a:latin typeface="Segoe UI Light" panose="020B0502040204020203" pitchFamily="34" charset="0"/>
                <a:cs typeface="Segoe UI Light" panose="020B0502040204020203" pitchFamily="34" charset="0"/>
              </a:rPr>
              <a:t>Federation</a:t>
            </a:r>
          </a:p>
        </p:txBody>
      </p:sp>
      <p:sp>
        <p:nvSpPr>
          <p:cNvPr id="5" name="Text Placeholder 4"/>
          <p:cNvSpPr txBox="1">
            <a:spLocks/>
          </p:cNvSpPr>
          <p:nvPr/>
        </p:nvSpPr>
        <p:spPr>
          <a:xfrm>
            <a:off x="6217446" y="3159150"/>
            <a:ext cx="4320345" cy="2773872"/>
          </a:xfrm>
          <a:prstGeom prst="rect">
            <a:avLst/>
          </a:prstGeom>
        </p:spPr>
        <p:txBody>
          <a:bodyPr vert="horz" wrap="square" lIns="109717" tIns="68573" rIns="109717" bIns="68573" rtlCol="0">
            <a:no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600"/>
              </a:spcAft>
              <a:buNone/>
            </a:pPr>
            <a:r>
              <a:rPr lang="en-US" sz="1600" b="1">
                <a:gradFill>
                  <a:gsLst>
                    <a:gs pos="1250">
                      <a:schemeClr val="tx2"/>
                    </a:gs>
                    <a:gs pos="99000">
                      <a:schemeClr val="tx2"/>
                    </a:gs>
                  </a:gsLst>
                  <a:lin ang="5400000" scaled="0"/>
                </a:gradFill>
              </a:rPr>
              <a:t>Requires on-premises infrastructure:</a:t>
            </a:r>
          </a:p>
          <a:p>
            <a:pPr>
              <a:lnSpc>
                <a:spcPct val="100000"/>
              </a:lnSpc>
              <a:spcBef>
                <a:spcPts val="0"/>
              </a:spcBef>
              <a:spcAft>
                <a:spcPts val="600"/>
              </a:spcAft>
            </a:pPr>
            <a:r>
              <a:rPr lang="en-US" sz="1200" b="1"/>
              <a:t>Single sign-on is required.</a:t>
            </a:r>
          </a:p>
          <a:p>
            <a:pPr>
              <a:lnSpc>
                <a:spcPct val="100000"/>
              </a:lnSpc>
              <a:spcBef>
                <a:spcPts val="0"/>
              </a:spcBef>
              <a:spcAft>
                <a:spcPts val="600"/>
              </a:spcAft>
            </a:pPr>
            <a:r>
              <a:rPr lang="en-US" sz="1200" b="1"/>
              <a:t>AD FS is already deployed.</a:t>
            </a:r>
          </a:p>
          <a:p>
            <a:pPr>
              <a:lnSpc>
                <a:spcPct val="100000"/>
              </a:lnSpc>
              <a:spcBef>
                <a:spcPts val="0"/>
              </a:spcBef>
              <a:spcAft>
                <a:spcPts val="600"/>
              </a:spcAft>
            </a:pPr>
            <a:r>
              <a:rPr lang="en-US" sz="1200" b="1"/>
              <a:t>You use a third-party identity provider.</a:t>
            </a:r>
          </a:p>
          <a:p>
            <a:pPr>
              <a:lnSpc>
                <a:spcPct val="100000"/>
              </a:lnSpc>
              <a:spcBef>
                <a:spcPts val="0"/>
              </a:spcBef>
              <a:spcAft>
                <a:spcPts val="600"/>
              </a:spcAft>
            </a:pPr>
            <a:r>
              <a:rPr lang="en-US" sz="1200" b="1"/>
              <a:t>You use Forefront Identity Manager 2010 R2 (does not support password hash synchronization).</a:t>
            </a:r>
          </a:p>
          <a:p>
            <a:pPr>
              <a:lnSpc>
                <a:spcPct val="100000"/>
              </a:lnSpc>
              <a:spcBef>
                <a:spcPts val="0"/>
              </a:spcBef>
              <a:spcAft>
                <a:spcPts val="600"/>
              </a:spcAft>
            </a:pPr>
            <a:r>
              <a:rPr lang="en-US" sz="1200" b="1"/>
              <a:t>You have an on-premises integrated smart card or other MFA solution.</a:t>
            </a:r>
          </a:p>
          <a:p>
            <a:pPr>
              <a:lnSpc>
                <a:spcPct val="100000"/>
              </a:lnSpc>
              <a:spcBef>
                <a:spcPts val="0"/>
              </a:spcBef>
              <a:spcAft>
                <a:spcPts val="600"/>
              </a:spcAft>
            </a:pPr>
            <a:r>
              <a:rPr lang="en-US" sz="1200" b="1"/>
              <a:t>You require sign-in audit and/or disablement of accounts.</a:t>
            </a:r>
          </a:p>
          <a:p>
            <a:pPr>
              <a:lnSpc>
                <a:spcPct val="100000"/>
              </a:lnSpc>
              <a:spcBef>
                <a:spcPts val="0"/>
              </a:spcBef>
              <a:spcAft>
                <a:spcPts val="600"/>
              </a:spcAft>
            </a:pPr>
            <a:r>
              <a:rPr lang="en-US" sz="1200" b="1"/>
              <a:t>Your organization requires client sign-in restrictions by network location or work hours.</a:t>
            </a:r>
          </a:p>
          <a:p>
            <a:pPr>
              <a:lnSpc>
                <a:spcPct val="100000"/>
              </a:lnSpc>
              <a:spcBef>
                <a:spcPts val="0"/>
              </a:spcBef>
              <a:spcAft>
                <a:spcPts val="600"/>
              </a:spcAft>
            </a:pPr>
            <a:r>
              <a:rPr lang="en-US" sz="1200" b="1"/>
              <a:t>Compliance with Federal Information Processing Standards (FIPS)</a:t>
            </a:r>
          </a:p>
        </p:txBody>
      </p:sp>
      <p:sp>
        <p:nvSpPr>
          <p:cNvPr id="6" name="Text Placeholder 4"/>
          <p:cNvSpPr txBox="1">
            <a:spLocks/>
          </p:cNvSpPr>
          <p:nvPr/>
        </p:nvSpPr>
        <p:spPr>
          <a:xfrm>
            <a:off x="1756643" y="3154397"/>
            <a:ext cx="4459029" cy="3695665"/>
          </a:xfrm>
          <a:prstGeom prst="rect">
            <a:avLst/>
          </a:prstGeom>
        </p:spPr>
        <p:txBody>
          <a:bodyPr vert="horz" wrap="square" lIns="109717" tIns="68573" rIns="109717" bIns="68573" rtlCol="0">
            <a:no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600"/>
              </a:spcAft>
              <a:buNone/>
            </a:pPr>
            <a:r>
              <a:rPr lang="en-US" sz="1600" b="1">
                <a:gradFill>
                  <a:gsLst>
                    <a:gs pos="1250">
                      <a:schemeClr val="tx2"/>
                    </a:gs>
                    <a:gs pos="99000">
                      <a:schemeClr val="tx2"/>
                    </a:gs>
                  </a:gsLst>
                  <a:lin ang="5400000" scaled="0"/>
                </a:gradFill>
              </a:rPr>
              <a:t>Use Federation If:</a:t>
            </a:r>
          </a:p>
          <a:p>
            <a:pPr>
              <a:lnSpc>
                <a:spcPct val="100000"/>
              </a:lnSpc>
              <a:spcBef>
                <a:spcPts val="0"/>
              </a:spcBef>
              <a:spcAft>
                <a:spcPts val="600"/>
              </a:spcAft>
            </a:pPr>
            <a:r>
              <a:rPr lang="en-US" sz="1200" b="1"/>
              <a:t>Single sign-on is required.</a:t>
            </a:r>
          </a:p>
          <a:p>
            <a:pPr>
              <a:lnSpc>
                <a:spcPct val="100000"/>
              </a:lnSpc>
              <a:spcBef>
                <a:spcPts val="0"/>
              </a:spcBef>
              <a:spcAft>
                <a:spcPts val="600"/>
              </a:spcAft>
            </a:pPr>
            <a:r>
              <a:rPr lang="en-US" sz="1200" b="1"/>
              <a:t>AD FS is already deployed.</a:t>
            </a:r>
          </a:p>
          <a:p>
            <a:pPr>
              <a:lnSpc>
                <a:spcPct val="100000"/>
              </a:lnSpc>
              <a:spcBef>
                <a:spcPts val="0"/>
              </a:spcBef>
              <a:spcAft>
                <a:spcPts val="600"/>
              </a:spcAft>
            </a:pPr>
            <a:r>
              <a:rPr lang="en-US" sz="1200" b="1"/>
              <a:t>You use a third-party identity provider.</a:t>
            </a:r>
          </a:p>
          <a:p>
            <a:pPr>
              <a:lnSpc>
                <a:spcPct val="100000"/>
              </a:lnSpc>
              <a:spcBef>
                <a:spcPts val="0"/>
              </a:spcBef>
              <a:spcAft>
                <a:spcPts val="600"/>
              </a:spcAft>
            </a:pPr>
            <a:r>
              <a:rPr lang="en-US" sz="1200" b="1"/>
              <a:t>You use Forefront Identity Manager 2010 R2 (does not support password hash synchronization).</a:t>
            </a:r>
          </a:p>
          <a:p>
            <a:pPr>
              <a:lnSpc>
                <a:spcPct val="100000"/>
              </a:lnSpc>
              <a:spcBef>
                <a:spcPts val="0"/>
              </a:spcBef>
              <a:spcAft>
                <a:spcPts val="600"/>
              </a:spcAft>
            </a:pPr>
            <a:r>
              <a:rPr lang="en-US" sz="1200" b="1"/>
              <a:t>You have an on-premises integrated smart card or other MFA solution.</a:t>
            </a:r>
          </a:p>
          <a:p>
            <a:pPr>
              <a:lnSpc>
                <a:spcPct val="100000"/>
              </a:lnSpc>
              <a:spcBef>
                <a:spcPts val="0"/>
              </a:spcBef>
              <a:spcAft>
                <a:spcPts val="600"/>
              </a:spcAft>
            </a:pPr>
            <a:r>
              <a:rPr lang="en-US" sz="1200" b="1"/>
              <a:t>You require sign-in audit and/or disablement of accounts.</a:t>
            </a:r>
          </a:p>
          <a:p>
            <a:pPr>
              <a:lnSpc>
                <a:spcPct val="100000"/>
              </a:lnSpc>
              <a:spcBef>
                <a:spcPts val="0"/>
              </a:spcBef>
              <a:spcAft>
                <a:spcPts val="600"/>
              </a:spcAft>
            </a:pPr>
            <a:r>
              <a:rPr lang="en-US" sz="1200" b="1"/>
              <a:t>Your organization requires client sign-in restrictions by network location or work hours.</a:t>
            </a:r>
          </a:p>
          <a:p>
            <a:pPr>
              <a:lnSpc>
                <a:spcPct val="100000"/>
              </a:lnSpc>
              <a:spcBef>
                <a:spcPts val="0"/>
              </a:spcBef>
              <a:spcAft>
                <a:spcPts val="600"/>
              </a:spcAft>
            </a:pPr>
            <a:r>
              <a:rPr lang="en-US" sz="1200" b="1"/>
              <a:t>Compliance with Federal Information Processing Standards (FIPS)</a:t>
            </a:r>
          </a:p>
        </p:txBody>
      </p:sp>
    </p:spTree>
    <p:extLst>
      <p:ext uri="{BB962C8B-B14F-4D97-AF65-F5344CB8AC3E}">
        <p14:creationId xmlns:p14="http://schemas.microsoft.com/office/powerpoint/2010/main" val="1383437282"/>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a:latin typeface="Segoe UI Light" panose="020B0502040204020203" pitchFamily="34" charset="0"/>
                <a:cs typeface="Segoe UI Light" panose="020B0502040204020203" pitchFamily="34" charset="0"/>
              </a:rPr>
              <a:t>Extend Active Directory to Azure IaaS</a:t>
            </a:r>
          </a:p>
        </p:txBody>
      </p:sp>
      <p:sp>
        <p:nvSpPr>
          <p:cNvPr id="5" name="Text Placeholder 4"/>
          <p:cNvSpPr>
            <a:spLocks noGrp="1"/>
          </p:cNvSpPr>
          <p:nvPr>
            <p:ph type="body" sz="quarter" idx="10"/>
          </p:nvPr>
        </p:nvSpPr>
        <p:spPr>
          <a:xfrm>
            <a:off x="502444" y="1784125"/>
            <a:ext cx="6320966" cy="4073905"/>
          </a:xfrm>
        </p:spPr>
        <p:txBody>
          <a:bodyPr>
            <a:normAutofit fontScale="55000" lnSpcReduction="20000"/>
          </a:bodyPr>
          <a:lstStyle/>
          <a:p>
            <a:pPr marL="0" indent="0">
              <a:lnSpc>
                <a:spcPct val="120000"/>
              </a:lnSpc>
              <a:spcBef>
                <a:spcPts val="0"/>
              </a:spcBef>
              <a:buNone/>
            </a:pPr>
            <a:r>
              <a:rPr lang="en-US">
                <a:solidFill>
                  <a:schemeClr val="tx2"/>
                </a:solidFill>
              </a:rPr>
              <a:t>Extending Active Directory Domain Services to Azure is the first step to support line-of-business applications in Azure IaaS. </a:t>
            </a:r>
          </a:p>
          <a:p>
            <a:pPr marL="0" indent="0">
              <a:lnSpc>
                <a:spcPct val="120000"/>
              </a:lnSpc>
              <a:spcBef>
                <a:spcPts val="0"/>
              </a:spcBef>
              <a:buNone/>
            </a:pPr>
            <a:endParaRPr lang="en-US"/>
          </a:p>
          <a:p>
            <a:pPr marL="514350" indent="-514350">
              <a:lnSpc>
                <a:spcPct val="120000"/>
              </a:lnSpc>
              <a:spcBef>
                <a:spcPts val="0"/>
              </a:spcBef>
              <a:buFont typeface="+mj-lt"/>
              <a:buAutoNum type="arabicPeriod"/>
            </a:pPr>
            <a:r>
              <a:rPr lang="en-US"/>
              <a:t>Supports cloud-based solutions that require NTLM or Kerberos authentication, or domain-joined virtual machines.</a:t>
            </a:r>
          </a:p>
          <a:p>
            <a:pPr marL="514350" indent="-514350">
              <a:lnSpc>
                <a:spcPct val="120000"/>
              </a:lnSpc>
              <a:spcBef>
                <a:spcPts val="0"/>
              </a:spcBef>
              <a:buFont typeface="+mj-lt"/>
              <a:buAutoNum type="arabicPeriod"/>
            </a:pPr>
            <a:r>
              <a:rPr lang="en-US"/>
              <a:t>Adds additional integration potential for cloud services and applications and can be added at any time.</a:t>
            </a:r>
          </a:p>
          <a:p>
            <a:pPr>
              <a:lnSpc>
                <a:spcPct val="120000"/>
              </a:lnSpc>
              <a:spcBef>
                <a:spcPts val="0"/>
              </a:spcBef>
            </a:pPr>
            <a:endParaRPr lang="en-US"/>
          </a:p>
        </p:txBody>
      </p:sp>
      <p:pic>
        <p:nvPicPr>
          <p:cNvPr id="4" name="Picture 3"/>
          <p:cNvPicPr>
            <a:picLocks noChangeAspect="1"/>
          </p:cNvPicPr>
          <p:nvPr/>
        </p:nvPicPr>
        <p:blipFill>
          <a:blip r:embed="rId2"/>
          <a:stretch>
            <a:fillRect/>
          </a:stretch>
        </p:blipFill>
        <p:spPr>
          <a:xfrm>
            <a:off x="6955080" y="1604920"/>
            <a:ext cx="3738778" cy="4286918"/>
          </a:xfrm>
          <a:prstGeom prst="rect">
            <a:avLst/>
          </a:prstGeom>
        </p:spPr>
      </p:pic>
    </p:spTree>
    <p:extLst>
      <p:ext uri="{BB962C8B-B14F-4D97-AF65-F5344CB8AC3E}">
        <p14:creationId xmlns:p14="http://schemas.microsoft.com/office/powerpoint/2010/main" val="3548242001"/>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55354" y="875730"/>
          <a:ext cx="1190" cy="1190"/>
        </p:xfrm>
        <a:graphic>
          <a:graphicData uri="http://schemas.openxmlformats.org/presentationml/2006/ole">
            <mc:AlternateContent xmlns:mc="http://schemas.openxmlformats.org/markup-compatibility/2006">
              <mc:Choice xmlns:v="urn:schemas-microsoft-com:vml" Requires="v">
                <p:oleObj spid="_x0000_s30310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55354" y="875730"/>
                        <a:ext cx="1190" cy="1190"/>
                      </a:xfrm>
                      <a:prstGeom prst="rect">
                        <a:avLst/>
                      </a:prstGeom>
                    </p:spPr>
                  </p:pic>
                </p:oleObj>
              </mc:Fallback>
            </mc:AlternateContent>
          </a:graphicData>
        </a:graphic>
      </p:graphicFrame>
      <p:sp>
        <p:nvSpPr>
          <p:cNvPr id="5" name="Title 4"/>
          <p:cNvSpPr>
            <a:spLocks noGrp="1"/>
          </p:cNvSpPr>
          <p:nvPr>
            <p:ph type="title"/>
          </p:nvPr>
        </p:nvSpPr>
        <p:spPr/>
        <p:txBody>
          <a:bodyPr/>
          <a:lstStyle/>
          <a:p>
            <a:pPr>
              <a:lnSpc>
                <a:spcPct val="90000"/>
              </a:lnSpc>
            </a:pPr>
            <a:r>
              <a:rPr lang="en-US" sz="4800">
                <a:gradFill>
                  <a:gsLst>
                    <a:gs pos="1250">
                      <a:schemeClr val="tx1"/>
                    </a:gs>
                    <a:gs pos="100000">
                      <a:schemeClr val="tx1"/>
                    </a:gs>
                  </a:gsLst>
                  <a:lin ang="5400000" scaled="0"/>
                </a:gradFill>
                <a:latin typeface="Segoe UI Light" panose="020B0502040204020203" pitchFamily="34" charset="0"/>
                <a:cs typeface="Segoe UI Light" panose="020B0502040204020203" pitchFamily="34" charset="0"/>
              </a:rPr>
              <a:t>Domain Controllers in Azure IaaS</a:t>
            </a:r>
          </a:p>
        </p:txBody>
      </p:sp>
      <p:sp>
        <p:nvSpPr>
          <p:cNvPr id="13" name="Text Placeholder 4"/>
          <p:cNvSpPr txBox="1">
            <a:spLocks/>
          </p:cNvSpPr>
          <p:nvPr/>
        </p:nvSpPr>
        <p:spPr>
          <a:xfrm>
            <a:off x="502444" y="1121501"/>
            <a:ext cx="9912843" cy="2490018"/>
          </a:xfrm>
          <a:prstGeom prst="rect">
            <a:avLst/>
          </a:prstGeom>
        </p:spPr>
        <p:txBody>
          <a:bodyPr vert="horz" wrap="square" lIns="0" tIns="109719" rIns="137148" bIns="109719" rtlCol="0">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chemeClr val="tx2"/>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chemeClr val="tx2"/>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chemeClr val="tx2"/>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tx2"/>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tx2"/>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00000"/>
              </a:lnSpc>
              <a:spcBef>
                <a:spcPts val="0"/>
              </a:spcBef>
              <a:spcAft>
                <a:spcPts val="600"/>
              </a:spcAft>
              <a:buClr>
                <a:srgbClr val="FFFFFF">
                  <a:lumMod val="50000"/>
                </a:srgbClr>
              </a:buClr>
              <a:buNone/>
            </a:pPr>
            <a:r>
              <a:rPr lang="en-US" sz="2400">
                <a:solidFill>
                  <a:schemeClr val="tx1">
                    <a:lumMod val="85000"/>
                    <a:lumOff val="15000"/>
                  </a:schemeClr>
                </a:solidFill>
              </a:rPr>
              <a:t>Domain controllers are highly sensitive roles</a:t>
            </a:r>
          </a:p>
          <a:p>
            <a:pPr>
              <a:lnSpc>
                <a:spcPct val="100000"/>
              </a:lnSpc>
              <a:spcBef>
                <a:spcPts val="0"/>
              </a:spcBef>
              <a:spcAft>
                <a:spcPts val="600"/>
              </a:spcAft>
              <a:buClr>
                <a:srgbClr val="FFFFFF">
                  <a:lumMod val="50000"/>
                </a:srgbClr>
              </a:buClr>
            </a:pPr>
            <a:r>
              <a:rPr lang="en-US" sz="2000">
                <a:solidFill>
                  <a:schemeClr val="tx1">
                    <a:lumMod val="85000"/>
                    <a:lumOff val="15000"/>
                  </a:schemeClr>
                </a:solidFill>
              </a:rPr>
              <a:t>This topic area creates complexity for Azure implementations and is one of the first steps to enabling traditional IaaS workloads</a:t>
            </a:r>
          </a:p>
          <a:p>
            <a:pPr>
              <a:lnSpc>
                <a:spcPct val="100000"/>
              </a:lnSpc>
              <a:spcBef>
                <a:spcPts val="0"/>
              </a:spcBef>
              <a:spcAft>
                <a:spcPts val="600"/>
              </a:spcAft>
              <a:buClr>
                <a:srgbClr val="FFFFFF">
                  <a:lumMod val="50000"/>
                </a:srgbClr>
              </a:buClr>
            </a:pPr>
            <a:r>
              <a:rPr lang="en-US" sz="2000">
                <a:solidFill>
                  <a:schemeClr val="tx1">
                    <a:lumMod val="85000"/>
                    <a:lumOff val="15000"/>
                  </a:schemeClr>
                </a:solidFill>
              </a:rPr>
              <a:t>Most concerns focus on trust of the service</a:t>
            </a:r>
          </a:p>
          <a:p>
            <a:pPr>
              <a:lnSpc>
                <a:spcPct val="100000"/>
              </a:lnSpc>
              <a:spcBef>
                <a:spcPts val="0"/>
              </a:spcBef>
              <a:spcAft>
                <a:spcPts val="600"/>
              </a:spcAft>
              <a:buClr>
                <a:srgbClr val="FFFFFF">
                  <a:lumMod val="50000"/>
                </a:srgbClr>
              </a:buClr>
            </a:pPr>
            <a:r>
              <a:rPr lang="en-US" sz="2000">
                <a:solidFill>
                  <a:schemeClr val="tx1">
                    <a:lumMod val="85000"/>
                    <a:lumOff val="15000"/>
                  </a:schemeClr>
                </a:solidFill>
              </a:rPr>
              <a:t>Many alternative solutions do not support seamless lift and shift migration to Azure</a:t>
            </a:r>
          </a:p>
        </p:txBody>
      </p:sp>
      <p:sp>
        <p:nvSpPr>
          <p:cNvPr id="16" name="Text Placeholder 4"/>
          <p:cNvSpPr txBox="1">
            <a:spLocks/>
          </p:cNvSpPr>
          <p:nvPr/>
        </p:nvSpPr>
        <p:spPr>
          <a:xfrm>
            <a:off x="996569" y="4251407"/>
            <a:ext cx="4565260" cy="900036"/>
          </a:xfrm>
          <a:prstGeom prst="rect">
            <a:avLst/>
          </a:prstGeom>
        </p:spPr>
        <p:txBody>
          <a:bodyPr vert="horz" wrap="square" lIns="0" tIns="109719" rIns="137148" bIns="109719" rtlCol="0">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chemeClr val="tx2"/>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chemeClr val="tx2"/>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chemeClr val="tx2"/>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tx2"/>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tx2"/>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lumMod val="50000"/>
                </a:srgbClr>
              </a:buClr>
              <a:buNone/>
            </a:pPr>
            <a:endParaRPr lang="en-US" sz="1500">
              <a:solidFill>
                <a:schemeClr val="tx1">
                  <a:lumMod val="85000"/>
                  <a:lumOff val="15000"/>
                </a:schemeClr>
              </a:solidFill>
            </a:endParaRPr>
          </a:p>
        </p:txBody>
      </p:sp>
      <p:pic>
        <p:nvPicPr>
          <p:cNvPr id="7" name="Picture 6"/>
          <p:cNvPicPr>
            <a:picLocks noChangeAspect="1"/>
          </p:cNvPicPr>
          <p:nvPr/>
        </p:nvPicPr>
        <p:blipFill rotWithShape="1">
          <a:blip r:embed="rId7"/>
          <a:srcRect l="22526" r="24465" b="43240"/>
          <a:stretch/>
        </p:blipFill>
        <p:spPr>
          <a:xfrm>
            <a:off x="10933959" y="282212"/>
            <a:ext cx="800032" cy="793019"/>
          </a:xfrm>
          <a:prstGeom prst="rect">
            <a:avLst/>
          </a:prstGeom>
        </p:spPr>
      </p:pic>
      <p:sp>
        <p:nvSpPr>
          <p:cNvPr id="17" name="Text Placeholder 4"/>
          <p:cNvSpPr txBox="1">
            <a:spLocks/>
          </p:cNvSpPr>
          <p:nvPr/>
        </p:nvSpPr>
        <p:spPr>
          <a:xfrm>
            <a:off x="1188244" y="3344862"/>
            <a:ext cx="8228151" cy="2628677"/>
          </a:xfrm>
          <a:prstGeom prst="rect">
            <a:avLst/>
          </a:prstGeom>
        </p:spPr>
        <p:txBody>
          <a:bodyPr vert="horz" wrap="square" lIns="0" tIns="109719" rIns="137148" bIns="109719" rtlCol="0">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chemeClr val="tx2"/>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chemeClr val="tx2"/>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chemeClr val="tx2"/>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tx2"/>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tx2"/>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9044">
              <a:lnSpc>
                <a:spcPct val="100000"/>
              </a:lnSpc>
              <a:spcBef>
                <a:spcPts val="0"/>
              </a:spcBef>
              <a:spcAft>
                <a:spcPts val="600"/>
              </a:spcAft>
              <a:buClr>
                <a:srgbClr val="FFFFFF">
                  <a:lumMod val="50000"/>
                </a:srgbClr>
              </a:buClr>
              <a:buNone/>
            </a:pPr>
            <a:r>
              <a:rPr lang="en-US" sz="1800">
                <a:solidFill>
                  <a:srgbClr val="0078D7"/>
                </a:solidFill>
              </a:rPr>
              <a:t>Replica Domain Controllers</a:t>
            </a:r>
          </a:p>
          <a:p>
            <a:pPr marL="469044">
              <a:lnSpc>
                <a:spcPct val="100000"/>
              </a:lnSpc>
              <a:spcBef>
                <a:spcPts val="0"/>
              </a:spcBef>
              <a:spcAft>
                <a:spcPts val="600"/>
              </a:spcAft>
              <a:buClr>
                <a:srgbClr val="FFFFFF">
                  <a:lumMod val="50000"/>
                </a:srgbClr>
              </a:buClr>
            </a:pPr>
            <a:r>
              <a:rPr lang="en-US" sz="1600">
                <a:solidFill>
                  <a:schemeClr val="tx1">
                    <a:lumMod val="85000"/>
                    <a:lumOff val="15000"/>
                  </a:schemeClr>
                </a:solidFill>
              </a:rPr>
              <a:t>Best choice for IaaS workloads</a:t>
            </a:r>
          </a:p>
          <a:p>
            <a:pPr marL="469044">
              <a:lnSpc>
                <a:spcPct val="100000"/>
              </a:lnSpc>
              <a:spcBef>
                <a:spcPts val="0"/>
              </a:spcBef>
              <a:spcAft>
                <a:spcPts val="600"/>
              </a:spcAft>
              <a:buClr>
                <a:srgbClr val="FFFFFF">
                  <a:lumMod val="50000"/>
                </a:srgbClr>
              </a:buClr>
            </a:pPr>
            <a:r>
              <a:rPr lang="en-US" sz="1600">
                <a:solidFill>
                  <a:schemeClr val="tx1">
                    <a:lumMod val="85000"/>
                    <a:lumOff val="15000"/>
                  </a:schemeClr>
                </a:solidFill>
              </a:rPr>
              <a:t>Should mirror existing datacenter environment with respect to replica domain requirements</a:t>
            </a:r>
          </a:p>
          <a:p>
            <a:pPr marL="469044">
              <a:lnSpc>
                <a:spcPct val="100000"/>
              </a:lnSpc>
              <a:spcBef>
                <a:spcPts val="0"/>
              </a:spcBef>
              <a:spcAft>
                <a:spcPts val="600"/>
              </a:spcAft>
              <a:buClr>
                <a:srgbClr val="FFFFFF">
                  <a:lumMod val="50000"/>
                </a:srgbClr>
              </a:buClr>
              <a:buNone/>
            </a:pPr>
            <a:r>
              <a:rPr lang="en-US" sz="1800">
                <a:solidFill>
                  <a:srgbClr val="0078D7"/>
                </a:solidFill>
              </a:rPr>
              <a:t>Read-Only Domain Controllers</a:t>
            </a:r>
          </a:p>
          <a:p>
            <a:pPr marL="469044">
              <a:lnSpc>
                <a:spcPct val="100000"/>
              </a:lnSpc>
              <a:spcBef>
                <a:spcPts val="0"/>
              </a:spcBef>
              <a:spcAft>
                <a:spcPts val="600"/>
              </a:spcAft>
              <a:buClr>
                <a:srgbClr val="FFFFFF">
                  <a:lumMod val="50000"/>
                </a:srgbClr>
              </a:buClr>
            </a:pPr>
            <a:r>
              <a:rPr lang="en-US" sz="1600">
                <a:solidFill>
                  <a:schemeClr val="tx1">
                    <a:lumMod val="85000"/>
                    <a:lumOff val="15000"/>
                  </a:schemeClr>
                </a:solidFill>
              </a:rPr>
              <a:t>Built for situations with poor physical security</a:t>
            </a:r>
          </a:p>
          <a:p>
            <a:pPr marL="469044">
              <a:lnSpc>
                <a:spcPct val="100000"/>
              </a:lnSpc>
              <a:spcBef>
                <a:spcPts val="0"/>
              </a:spcBef>
              <a:spcAft>
                <a:spcPts val="600"/>
              </a:spcAft>
              <a:buClr>
                <a:srgbClr val="FFFFFF">
                  <a:lumMod val="50000"/>
                </a:srgbClr>
              </a:buClr>
            </a:pPr>
            <a:r>
              <a:rPr lang="en-US" sz="1600">
                <a:solidFill>
                  <a:schemeClr val="tx1">
                    <a:lumMod val="85000"/>
                    <a:lumOff val="15000"/>
                  </a:schemeClr>
                </a:solidFill>
              </a:rPr>
              <a:t>Poor choice for Azure, does not address IaaS needs and typically results in downtime for extended applications</a:t>
            </a:r>
          </a:p>
          <a:p>
            <a:pPr marL="469044">
              <a:lnSpc>
                <a:spcPct val="100000"/>
              </a:lnSpc>
              <a:spcBef>
                <a:spcPts val="0"/>
              </a:spcBef>
              <a:spcAft>
                <a:spcPts val="600"/>
              </a:spcAft>
              <a:buClr>
                <a:srgbClr val="FFFFFF">
                  <a:lumMod val="50000"/>
                </a:srgbClr>
              </a:buClr>
              <a:buNone/>
            </a:pPr>
            <a:r>
              <a:rPr lang="en-US" sz="1800">
                <a:solidFill>
                  <a:srgbClr val="0078D7"/>
                </a:solidFill>
              </a:rPr>
              <a:t>Resource Forest</a:t>
            </a:r>
          </a:p>
          <a:p>
            <a:pPr marL="469044">
              <a:lnSpc>
                <a:spcPct val="100000"/>
              </a:lnSpc>
              <a:spcBef>
                <a:spcPts val="0"/>
              </a:spcBef>
              <a:spcAft>
                <a:spcPts val="600"/>
              </a:spcAft>
              <a:buClr>
                <a:srgbClr val="FFFFFF">
                  <a:lumMod val="50000"/>
                </a:srgbClr>
              </a:buClr>
            </a:pPr>
            <a:r>
              <a:rPr lang="en-US" sz="1600">
                <a:solidFill>
                  <a:schemeClr val="tx1">
                    <a:lumMod val="85000"/>
                    <a:lumOff val="15000"/>
                  </a:schemeClr>
                </a:solidFill>
              </a:rPr>
              <a:t>Unless currently in place on-premises this posture can hinder migration efforts</a:t>
            </a:r>
            <a:endParaRPr lang="en-US" sz="1500">
              <a:solidFill>
                <a:schemeClr val="tx1">
                  <a:lumMod val="85000"/>
                  <a:lumOff val="15000"/>
                </a:schemeClr>
              </a:solidFill>
            </a:endParaRPr>
          </a:p>
        </p:txBody>
      </p:sp>
      <p:sp>
        <p:nvSpPr>
          <p:cNvPr id="12" name="&quot;No&quot; Symbol 11"/>
          <p:cNvSpPr/>
          <p:nvPr/>
        </p:nvSpPr>
        <p:spPr bwMode="auto">
          <a:xfrm>
            <a:off x="947549" y="4711595"/>
            <a:ext cx="210866" cy="213990"/>
          </a:xfrm>
          <a:prstGeom prst="noSmoking">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61" fontAlgn="base">
              <a:lnSpc>
                <a:spcPct val="90000"/>
              </a:lnSpc>
              <a:spcBef>
                <a:spcPct val="0"/>
              </a:spcBef>
              <a:spcAft>
                <a:spcPct val="0"/>
              </a:spcAft>
            </a:pPr>
            <a:endParaRPr lang="en-US" err="1">
              <a:gradFill>
                <a:gsLst>
                  <a:gs pos="0">
                    <a:srgbClr val="FFFFFF"/>
                  </a:gs>
                  <a:gs pos="100000">
                    <a:srgbClr val="FFFFFF"/>
                  </a:gs>
                </a:gsLst>
                <a:lin ang="5400000" scaled="0"/>
              </a:gradFill>
              <a:ea typeface="Segoe UI" pitchFamily="34" charset="0"/>
              <a:cs typeface="Segoe UI" pitchFamily="34" charset="0"/>
            </a:endParaRPr>
          </a:p>
        </p:txBody>
      </p:sp>
      <p:grpSp>
        <p:nvGrpSpPr>
          <p:cNvPr id="8" name="Group 7"/>
          <p:cNvGrpSpPr/>
          <p:nvPr/>
        </p:nvGrpSpPr>
        <p:grpSpPr>
          <a:xfrm>
            <a:off x="902997" y="3535896"/>
            <a:ext cx="335008" cy="168695"/>
            <a:chOff x="-446715" y="3657963"/>
            <a:chExt cx="531885" cy="356848"/>
          </a:xfrm>
          <a:solidFill>
            <a:srgbClr val="00B050"/>
          </a:solidFill>
        </p:grpSpPr>
        <p:sp>
          <p:nvSpPr>
            <p:cNvPr id="6" name="Diagonal Stripe 5"/>
            <p:cNvSpPr/>
            <p:nvPr/>
          </p:nvSpPr>
          <p:spPr bwMode="auto">
            <a:xfrm rot="20047154">
              <a:off x="-300486" y="3657963"/>
              <a:ext cx="385656" cy="287074"/>
            </a:xfrm>
            <a:prstGeom prst="diagStrip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61" fontAlgn="base">
                <a:lnSpc>
                  <a:spcPct val="90000"/>
                </a:lnSpc>
                <a:spcBef>
                  <a:spcPct val="0"/>
                </a:spcBef>
                <a:spcAft>
                  <a:spcPct val="0"/>
                </a:spcAft>
              </a:pPr>
              <a:endParaRPr lang="en-US" err="1">
                <a:gradFill>
                  <a:gsLst>
                    <a:gs pos="0">
                      <a:srgbClr val="FFFFFF"/>
                    </a:gs>
                    <a:gs pos="100000">
                      <a:srgbClr val="FFFFFF"/>
                    </a:gs>
                  </a:gsLst>
                  <a:lin ang="5400000" scaled="0"/>
                </a:gradFill>
                <a:ea typeface="Segoe UI" pitchFamily="34" charset="0"/>
                <a:cs typeface="Segoe UI" pitchFamily="34" charset="0"/>
              </a:endParaRPr>
            </a:p>
          </p:txBody>
        </p:sp>
        <p:sp>
          <p:nvSpPr>
            <p:cNvPr id="14" name="Diagonal Stripe 13"/>
            <p:cNvSpPr/>
            <p:nvPr/>
          </p:nvSpPr>
          <p:spPr bwMode="auto">
            <a:xfrm rot="5400000">
              <a:off x="-440124" y="3783274"/>
              <a:ext cx="224946" cy="238128"/>
            </a:xfrm>
            <a:prstGeom prst="diagStrip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61" fontAlgn="base">
                <a:lnSpc>
                  <a:spcPct val="90000"/>
                </a:lnSpc>
                <a:spcBef>
                  <a:spcPct val="0"/>
                </a:spcBef>
                <a:spcAft>
                  <a:spcPct val="0"/>
                </a:spcAft>
              </a:pPr>
              <a:endParaRPr lang="en-US" err="1">
                <a:gradFill>
                  <a:gsLst>
                    <a:gs pos="0">
                      <a:srgbClr val="FFFFFF"/>
                    </a:gs>
                    <a:gs pos="100000">
                      <a:srgbClr val="FFFFFF"/>
                    </a:gs>
                  </a:gsLst>
                  <a:lin ang="5400000" scaled="0"/>
                </a:gradFill>
                <a:ea typeface="Segoe UI" pitchFamily="34" charset="0"/>
                <a:cs typeface="Segoe UI" pitchFamily="34" charset="0"/>
              </a:endParaRPr>
            </a:p>
          </p:txBody>
        </p:sp>
      </p:grpSp>
      <p:sp>
        <p:nvSpPr>
          <p:cNvPr id="9" name="Hexagon 8"/>
          <p:cNvSpPr/>
          <p:nvPr/>
        </p:nvSpPr>
        <p:spPr bwMode="auto">
          <a:xfrm>
            <a:off x="977661" y="5992037"/>
            <a:ext cx="182536" cy="171435"/>
          </a:xfrm>
          <a:prstGeom prst="hexagon">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8" tIns="109719" rIns="137148" bIns="109719" numCol="1" spcCol="0" rtlCol="0" fromWordArt="0" anchor="t" anchorCtr="0" forceAA="0" compatLnSpc="1">
            <a:prstTxWarp prst="textNoShape">
              <a:avLst/>
            </a:prstTxWarp>
            <a:noAutofit/>
          </a:bodyPr>
          <a:lstStyle/>
          <a:p>
            <a:pPr algn="ctr" defTabSz="699261" fontAlgn="base">
              <a:lnSpc>
                <a:spcPct val="90000"/>
              </a:lnSpc>
              <a:spcBef>
                <a:spcPct val="0"/>
              </a:spcBef>
              <a:spcAft>
                <a:spcPct val="0"/>
              </a:spcAft>
            </a:pPr>
            <a:endParaRPr lang="en-US"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043778840"/>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Azure Role Based Access Control (RBAC)</a:t>
            </a:r>
          </a:p>
        </p:txBody>
      </p:sp>
    </p:spTree>
    <p:extLst>
      <p:ext uri="{BB962C8B-B14F-4D97-AF65-F5344CB8AC3E}">
        <p14:creationId xmlns:p14="http://schemas.microsoft.com/office/powerpoint/2010/main" val="3517962812"/>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800">
                <a:latin typeface="Segoe UI Light" panose="020B0502040204020203" pitchFamily="34" charset="0"/>
                <a:cs typeface="Segoe UI Light" panose="020B0502040204020203" pitchFamily="34" charset="0"/>
              </a:rPr>
              <a:t>Resource Groups</a:t>
            </a:r>
          </a:p>
        </p:txBody>
      </p:sp>
      <p:sp>
        <p:nvSpPr>
          <p:cNvPr id="6" name="Text Placeholder 5"/>
          <p:cNvSpPr>
            <a:spLocks noGrp="1"/>
          </p:cNvSpPr>
          <p:nvPr>
            <p:ph type="body" sz="quarter" idx="4294967295"/>
          </p:nvPr>
        </p:nvSpPr>
        <p:spPr>
          <a:xfrm>
            <a:off x="6431073" y="1338263"/>
            <a:ext cx="6003815" cy="2968625"/>
          </a:xfrm>
        </p:spPr>
        <p:txBody>
          <a:bodyPr/>
          <a:lstStyle/>
          <a:p>
            <a:pPr marL="0" indent="0">
              <a:buNone/>
            </a:pPr>
            <a:r>
              <a:rPr lang="en-US" sz="2700"/>
              <a:t>Manage resources as a single unit</a:t>
            </a:r>
          </a:p>
          <a:p>
            <a:pPr marL="0" indent="0">
              <a:buNone/>
            </a:pPr>
            <a:r>
              <a:rPr lang="en-US" sz="2700"/>
              <a:t>Role based access and control (RBAC) on groups or resources</a:t>
            </a:r>
          </a:p>
          <a:p>
            <a:pPr marL="0" indent="0">
              <a:buNone/>
            </a:pPr>
            <a:r>
              <a:rPr lang="en-US" sz="2700"/>
              <a:t>Billing integrated tagging on groups or resources</a:t>
            </a:r>
          </a:p>
        </p:txBody>
      </p:sp>
      <p:grpSp>
        <p:nvGrpSpPr>
          <p:cNvPr id="7" name="Group 6"/>
          <p:cNvGrpSpPr>
            <a:grpSpLocks noChangeAspect="1"/>
          </p:cNvGrpSpPr>
          <p:nvPr/>
        </p:nvGrpSpPr>
        <p:grpSpPr bwMode="auto">
          <a:xfrm>
            <a:off x="1868530" y="1618669"/>
            <a:ext cx="4263024" cy="4071550"/>
            <a:chOff x="405" y="668"/>
            <a:chExt cx="3117" cy="2977"/>
          </a:xfrm>
        </p:grpSpPr>
        <p:sp>
          <p:nvSpPr>
            <p:cNvPr id="8" name="AutoShape 3"/>
            <p:cNvSpPr>
              <a:spLocks noChangeAspect="1" noChangeArrowheads="1" noTextEdit="1"/>
            </p:cNvSpPr>
            <p:nvPr/>
          </p:nvSpPr>
          <p:spPr bwMode="auto">
            <a:xfrm>
              <a:off x="406" y="668"/>
              <a:ext cx="3116"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9" name="Freeform 5"/>
            <p:cNvSpPr>
              <a:spLocks/>
            </p:cNvSpPr>
            <p:nvPr/>
          </p:nvSpPr>
          <p:spPr bwMode="auto">
            <a:xfrm>
              <a:off x="412" y="676"/>
              <a:ext cx="3102" cy="2962"/>
            </a:xfrm>
            <a:custGeom>
              <a:avLst/>
              <a:gdLst>
                <a:gd name="T0" fmla="*/ 2649 w 2649"/>
                <a:gd name="T1" fmla="*/ 2496 h 2529"/>
                <a:gd name="T2" fmla="*/ 2616 w 2649"/>
                <a:gd name="T3" fmla="*/ 2529 h 2529"/>
                <a:gd name="T4" fmla="*/ 33 w 2649"/>
                <a:gd name="T5" fmla="*/ 2529 h 2529"/>
                <a:gd name="T6" fmla="*/ 0 w 2649"/>
                <a:gd name="T7" fmla="*/ 2496 h 2529"/>
                <a:gd name="T8" fmla="*/ 0 w 2649"/>
                <a:gd name="T9" fmla="*/ 33 h 2529"/>
                <a:gd name="T10" fmla="*/ 33 w 2649"/>
                <a:gd name="T11" fmla="*/ 0 h 2529"/>
                <a:gd name="T12" fmla="*/ 2616 w 2649"/>
                <a:gd name="T13" fmla="*/ 0 h 2529"/>
                <a:gd name="T14" fmla="*/ 2649 w 2649"/>
                <a:gd name="T15" fmla="*/ 33 h 2529"/>
                <a:gd name="T16" fmla="*/ 2649 w 2649"/>
                <a:gd name="T17" fmla="*/ 2496 h 2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9" h="2529">
                  <a:moveTo>
                    <a:pt x="2649" y="2496"/>
                  </a:moveTo>
                  <a:cubicBezTo>
                    <a:pt x="2649" y="2514"/>
                    <a:pt x="2634" y="2529"/>
                    <a:pt x="2616" y="2529"/>
                  </a:cubicBezTo>
                  <a:cubicBezTo>
                    <a:pt x="33" y="2529"/>
                    <a:pt x="33" y="2529"/>
                    <a:pt x="33" y="2529"/>
                  </a:cubicBezTo>
                  <a:cubicBezTo>
                    <a:pt x="15" y="2529"/>
                    <a:pt x="0" y="2514"/>
                    <a:pt x="0" y="2496"/>
                  </a:cubicBezTo>
                  <a:cubicBezTo>
                    <a:pt x="0" y="33"/>
                    <a:pt x="0" y="33"/>
                    <a:pt x="0" y="33"/>
                  </a:cubicBezTo>
                  <a:cubicBezTo>
                    <a:pt x="0" y="14"/>
                    <a:pt x="15" y="0"/>
                    <a:pt x="33" y="0"/>
                  </a:cubicBezTo>
                  <a:cubicBezTo>
                    <a:pt x="2616" y="0"/>
                    <a:pt x="2616" y="0"/>
                    <a:pt x="2616" y="0"/>
                  </a:cubicBezTo>
                  <a:cubicBezTo>
                    <a:pt x="2634" y="0"/>
                    <a:pt x="2649" y="14"/>
                    <a:pt x="2649" y="33"/>
                  </a:cubicBezTo>
                  <a:cubicBezTo>
                    <a:pt x="2649" y="2496"/>
                    <a:pt x="2649" y="2496"/>
                    <a:pt x="2649" y="2496"/>
                  </a:cubicBezTo>
                </a:path>
              </a:pathLst>
            </a:custGeom>
            <a:solidFill>
              <a:srgbClr val="022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10" name="Freeform 6"/>
            <p:cNvSpPr>
              <a:spLocks/>
            </p:cNvSpPr>
            <p:nvPr/>
          </p:nvSpPr>
          <p:spPr bwMode="auto">
            <a:xfrm>
              <a:off x="405" y="669"/>
              <a:ext cx="3116" cy="2976"/>
            </a:xfrm>
            <a:custGeom>
              <a:avLst/>
              <a:gdLst>
                <a:gd name="T0" fmla="*/ 2655 w 2661"/>
                <a:gd name="T1" fmla="*/ 2502 h 2541"/>
                <a:gd name="T2" fmla="*/ 2649 w 2661"/>
                <a:gd name="T3" fmla="*/ 2502 h 2541"/>
                <a:gd name="T4" fmla="*/ 2641 w 2661"/>
                <a:gd name="T5" fmla="*/ 2521 h 2541"/>
                <a:gd name="T6" fmla="*/ 2622 w 2661"/>
                <a:gd name="T7" fmla="*/ 2529 h 2541"/>
                <a:gd name="T8" fmla="*/ 39 w 2661"/>
                <a:gd name="T9" fmla="*/ 2529 h 2541"/>
                <a:gd name="T10" fmla="*/ 20 w 2661"/>
                <a:gd name="T11" fmla="*/ 2521 h 2541"/>
                <a:gd name="T12" fmla="*/ 12 w 2661"/>
                <a:gd name="T13" fmla="*/ 2502 h 2541"/>
                <a:gd name="T14" fmla="*/ 12 w 2661"/>
                <a:gd name="T15" fmla="*/ 39 h 2541"/>
                <a:gd name="T16" fmla="*/ 20 w 2661"/>
                <a:gd name="T17" fmla="*/ 20 h 2541"/>
                <a:gd name="T18" fmla="*/ 39 w 2661"/>
                <a:gd name="T19" fmla="*/ 12 h 2541"/>
                <a:gd name="T20" fmla="*/ 2622 w 2661"/>
                <a:gd name="T21" fmla="*/ 12 h 2541"/>
                <a:gd name="T22" fmla="*/ 2641 w 2661"/>
                <a:gd name="T23" fmla="*/ 20 h 2541"/>
                <a:gd name="T24" fmla="*/ 2649 w 2661"/>
                <a:gd name="T25" fmla="*/ 39 h 2541"/>
                <a:gd name="T26" fmla="*/ 2649 w 2661"/>
                <a:gd name="T27" fmla="*/ 2502 h 2541"/>
                <a:gd name="T28" fmla="*/ 2655 w 2661"/>
                <a:gd name="T29" fmla="*/ 2502 h 2541"/>
                <a:gd name="T30" fmla="*/ 2661 w 2661"/>
                <a:gd name="T31" fmla="*/ 2502 h 2541"/>
                <a:gd name="T32" fmla="*/ 2661 w 2661"/>
                <a:gd name="T33" fmla="*/ 39 h 2541"/>
                <a:gd name="T34" fmla="*/ 2622 w 2661"/>
                <a:gd name="T35" fmla="*/ 0 h 2541"/>
                <a:gd name="T36" fmla="*/ 39 w 2661"/>
                <a:gd name="T37" fmla="*/ 0 h 2541"/>
                <a:gd name="T38" fmla="*/ 0 w 2661"/>
                <a:gd name="T39" fmla="*/ 39 h 2541"/>
                <a:gd name="T40" fmla="*/ 0 w 2661"/>
                <a:gd name="T41" fmla="*/ 2502 h 2541"/>
                <a:gd name="T42" fmla="*/ 39 w 2661"/>
                <a:gd name="T43" fmla="*/ 2541 h 2541"/>
                <a:gd name="T44" fmla="*/ 2622 w 2661"/>
                <a:gd name="T45" fmla="*/ 2541 h 2541"/>
                <a:gd name="T46" fmla="*/ 2661 w 2661"/>
                <a:gd name="T47" fmla="*/ 2502 h 2541"/>
                <a:gd name="T48" fmla="*/ 2655 w 2661"/>
                <a:gd name="T49" fmla="*/ 2502 h 2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61" h="2541">
                  <a:moveTo>
                    <a:pt x="2655" y="2502"/>
                  </a:moveTo>
                  <a:cubicBezTo>
                    <a:pt x="2649" y="2502"/>
                    <a:pt x="2649" y="2502"/>
                    <a:pt x="2649" y="2502"/>
                  </a:cubicBezTo>
                  <a:cubicBezTo>
                    <a:pt x="2649" y="2509"/>
                    <a:pt x="2646" y="2516"/>
                    <a:pt x="2641" y="2521"/>
                  </a:cubicBezTo>
                  <a:cubicBezTo>
                    <a:pt x="2636" y="2526"/>
                    <a:pt x="2629" y="2529"/>
                    <a:pt x="2622" y="2529"/>
                  </a:cubicBezTo>
                  <a:cubicBezTo>
                    <a:pt x="39" y="2529"/>
                    <a:pt x="39" y="2529"/>
                    <a:pt x="39" y="2529"/>
                  </a:cubicBezTo>
                  <a:cubicBezTo>
                    <a:pt x="32" y="2529"/>
                    <a:pt x="25" y="2526"/>
                    <a:pt x="20" y="2521"/>
                  </a:cubicBezTo>
                  <a:cubicBezTo>
                    <a:pt x="15" y="2516"/>
                    <a:pt x="12" y="2509"/>
                    <a:pt x="12" y="2502"/>
                  </a:cubicBezTo>
                  <a:cubicBezTo>
                    <a:pt x="12" y="39"/>
                    <a:pt x="12" y="39"/>
                    <a:pt x="12" y="39"/>
                  </a:cubicBezTo>
                  <a:cubicBezTo>
                    <a:pt x="12" y="31"/>
                    <a:pt x="15" y="25"/>
                    <a:pt x="20" y="20"/>
                  </a:cubicBezTo>
                  <a:cubicBezTo>
                    <a:pt x="25" y="15"/>
                    <a:pt x="32" y="12"/>
                    <a:pt x="39" y="12"/>
                  </a:cubicBezTo>
                  <a:cubicBezTo>
                    <a:pt x="2622" y="12"/>
                    <a:pt x="2622" y="12"/>
                    <a:pt x="2622" y="12"/>
                  </a:cubicBezTo>
                  <a:cubicBezTo>
                    <a:pt x="2629" y="12"/>
                    <a:pt x="2636" y="15"/>
                    <a:pt x="2641" y="20"/>
                  </a:cubicBezTo>
                  <a:cubicBezTo>
                    <a:pt x="2646" y="25"/>
                    <a:pt x="2649" y="31"/>
                    <a:pt x="2649" y="39"/>
                  </a:cubicBezTo>
                  <a:cubicBezTo>
                    <a:pt x="2649" y="2502"/>
                    <a:pt x="2649" y="2502"/>
                    <a:pt x="2649" y="2502"/>
                  </a:cubicBezTo>
                  <a:cubicBezTo>
                    <a:pt x="2655" y="2502"/>
                    <a:pt x="2655" y="2502"/>
                    <a:pt x="2655" y="2502"/>
                  </a:cubicBezTo>
                  <a:cubicBezTo>
                    <a:pt x="2661" y="2502"/>
                    <a:pt x="2661" y="2502"/>
                    <a:pt x="2661" y="2502"/>
                  </a:cubicBezTo>
                  <a:cubicBezTo>
                    <a:pt x="2661" y="39"/>
                    <a:pt x="2661" y="39"/>
                    <a:pt x="2661" y="39"/>
                  </a:cubicBezTo>
                  <a:cubicBezTo>
                    <a:pt x="2661" y="17"/>
                    <a:pt x="2643" y="0"/>
                    <a:pt x="2622" y="0"/>
                  </a:cubicBezTo>
                  <a:cubicBezTo>
                    <a:pt x="39" y="0"/>
                    <a:pt x="39" y="0"/>
                    <a:pt x="39" y="0"/>
                  </a:cubicBezTo>
                  <a:cubicBezTo>
                    <a:pt x="18" y="0"/>
                    <a:pt x="0" y="17"/>
                    <a:pt x="0" y="39"/>
                  </a:cubicBezTo>
                  <a:cubicBezTo>
                    <a:pt x="0" y="2502"/>
                    <a:pt x="0" y="2502"/>
                    <a:pt x="0" y="2502"/>
                  </a:cubicBezTo>
                  <a:cubicBezTo>
                    <a:pt x="0" y="2523"/>
                    <a:pt x="18" y="2541"/>
                    <a:pt x="39" y="2541"/>
                  </a:cubicBezTo>
                  <a:cubicBezTo>
                    <a:pt x="2622" y="2541"/>
                    <a:pt x="2622" y="2541"/>
                    <a:pt x="2622" y="2541"/>
                  </a:cubicBezTo>
                  <a:cubicBezTo>
                    <a:pt x="2643" y="2541"/>
                    <a:pt x="2661" y="2523"/>
                    <a:pt x="2661" y="2502"/>
                  </a:cubicBezTo>
                  <a:lnTo>
                    <a:pt x="2655" y="25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11" name="Freeform 7"/>
            <p:cNvSpPr>
              <a:spLocks/>
            </p:cNvSpPr>
            <p:nvPr/>
          </p:nvSpPr>
          <p:spPr bwMode="auto">
            <a:xfrm>
              <a:off x="999" y="1251"/>
              <a:ext cx="1928" cy="1927"/>
            </a:xfrm>
            <a:custGeom>
              <a:avLst/>
              <a:gdLst>
                <a:gd name="T0" fmla="*/ 878 w 1647"/>
                <a:gd name="T1" fmla="*/ 19 h 1645"/>
                <a:gd name="T2" fmla="*/ 1628 w 1647"/>
                <a:gd name="T3" fmla="*/ 821 h 1645"/>
                <a:gd name="T4" fmla="*/ 1392 w 1647"/>
                <a:gd name="T5" fmla="*/ 1390 h 1645"/>
                <a:gd name="T6" fmla="*/ 823 w 1647"/>
                <a:gd name="T7" fmla="*/ 1626 h 1645"/>
                <a:gd name="T8" fmla="*/ 255 w 1647"/>
                <a:gd name="T9" fmla="*/ 1390 h 1645"/>
                <a:gd name="T10" fmla="*/ 19 w 1647"/>
                <a:gd name="T11" fmla="*/ 821 h 1645"/>
                <a:gd name="T12" fmla="*/ 54 w 1647"/>
                <a:gd name="T13" fmla="*/ 587 h 1645"/>
                <a:gd name="T14" fmla="*/ 35 w 1647"/>
                <a:gd name="T15" fmla="*/ 581 h 1645"/>
                <a:gd name="T16" fmla="*/ 0 w 1647"/>
                <a:gd name="T17" fmla="*/ 821 h 1645"/>
                <a:gd name="T18" fmla="*/ 823 w 1647"/>
                <a:gd name="T19" fmla="*/ 1645 h 1645"/>
                <a:gd name="T20" fmla="*/ 1647 w 1647"/>
                <a:gd name="T21" fmla="*/ 821 h 1645"/>
                <a:gd name="T22" fmla="*/ 879 w 1647"/>
                <a:gd name="T23" fmla="*/ 0 h 1645"/>
                <a:gd name="T24" fmla="*/ 878 w 1647"/>
                <a:gd name="T25" fmla="*/ 19 h 1645"/>
                <a:gd name="T26" fmla="*/ 878 w 1647"/>
                <a:gd name="T27" fmla="*/ 19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47" h="1645">
                  <a:moveTo>
                    <a:pt x="878" y="19"/>
                  </a:moveTo>
                  <a:cubicBezTo>
                    <a:pt x="1297" y="46"/>
                    <a:pt x="1628" y="395"/>
                    <a:pt x="1628" y="821"/>
                  </a:cubicBezTo>
                  <a:cubicBezTo>
                    <a:pt x="1628" y="1043"/>
                    <a:pt x="1538" y="1245"/>
                    <a:pt x="1392" y="1390"/>
                  </a:cubicBezTo>
                  <a:cubicBezTo>
                    <a:pt x="1247" y="1536"/>
                    <a:pt x="1046" y="1626"/>
                    <a:pt x="823" y="1626"/>
                  </a:cubicBezTo>
                  <a:cubicBezTo>
                    <a:pt x="601" y="1626"/>
                    <a:pt x="400" y="1536"/>
                    <a:pt x="255" y="1390"/>
                  </a:cubicBezTo>
                  <a:cubicBezTo>
                    <a:pt x="109" y="1245"/>
                    <a:pt x="19" y="1043"/>
                    <a:pt x="19" y="821"/>
                  </a:cubicBezTo>
                  <a:cubicBezTo>
                    <a:pt x="19" y="740"/>
                    <a:pt x="31" y="661"/>
                    <a:pt x="54" y="587"/>
                  </a:cubicBezTo>
                  <a:cubicBezTo>
                    <a:pt x="35" y="581"/>
                    <a:pt x="35" y="581"/>
                    <a:pt x="35" y="581"/>
                  </a:cubicBezTo>
                  <a:cubicBezTo>
                    <a:pt x="12" y="657"/>
                    <a:pt x="0" y="738"/>
                    <a:pt x="0" y="821"/>
                  </a:cubicBezTo>
                  <a:cubicBezTo>
                    <a:pt x="0" y="1276"/>
                    <a:pt x="369" y="1645"/>
                    <a:pt x="823" y="1645"/>
                  </a:cubicBezTo>
                  <a:cubicBezTo>
                    <a:pt x="1278" y="1645"/>
                    <a:pt x="1647" y="1276"/>
                    <a:pt x="1647" y="821"/>
                  </a:cubicBezTo>
                  <a:cubicBezTo>
                    <a:pt x="1647" y="385"/>
                    <a:pt x="1308" y="28"/>
                    <a:pt x="879" y="0"/>
                  </a:cubicBezTo>
                  <a:cubicBezTo>
                    <a:pt x="878" y="19"/>
                    <a:pt x="878" y="19"/>
                    <a:pt x="878" y="19"/>
                  </a:cubicBezTo>
                  <a:cubicBezTo>
                    <a:pt x="878" y="19"/>
                    <a:pt x="878" y="19"/>
                    <a:pt x="878" y="19"/>
                  </a:cubicBezTo>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12" name="Freeform 8"/>
            <p:cNvSpPr>
              <a:spLocks/>
            </p:cNvSpPr>
            <p:nvPr/>
          </p:nvSpPr>
          <p:spPr bwMode="auto">
            <a:xfrm>
              <a:off x="1962" y="1219"/>
              <a:ext cx="80" cy="89"/>
            </a:xfrm>
            <a:custGeom>
              <a:avLst/>
              <a:gdLst>
                <a:gd name="T0" fmla="*/ 76 w 80"/>
                <a:gd name="T1" fmla="*/ 89 h 89"/>
                <a:gd name="T2" fmla="*/ 0 w 80"/>
                <a:gd name="T3" fmla="*/ 41 h 89"/>
                <a:gd name="T4" fmla="*/ 80 w 80"/>
                <a:gd name="T5" fmla="*/ 0 h 89"/>
                <a:gd name="T6" fmla="*/ 76 w 80"/>
                <a:gd name="T7" fmla="*/ 89 h 89"/>
              </a:gdLst>
              <a:ahLst/>
              <a:cxnLst>
                <a:cxn ang="0">
                  <a:pos x="T0" y="T1"/>
                </a:cxn>
                <a:cxn ang="0">
                  <a:pos x="T2" y="T3"/>
                </a:cxn>
                <a:cxn ang="0">
                  <a:pos x="T4" y="T5"/>
                </a:cxn>
                <a:cxn ang="0">
                  <a:pos x="T6" y="T7"/>
                </a:cxn>
              </a:cxnLst>
              <a:rect l="0" t="0" r="r" b="b"/>
              <a:pathLst>
                <a:path w="80" h="89">
                  <a:moveTo>
                    <a:pt x="76" y="89"/>
                  </a:moveTo>
                  <a:lnTo>
                    <a:pt x="0" y="41"/>
                  </a:lnTo>
                  <a:lnTo>
                    <a:pt x="80" y="0"/>
                  </a:lnTo>
                  <a:lnTo>
                    <a:pt x="76" y="89"/>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13" name="Freeform 9"/>
            <p:cNvSpPr>
              <a:spLocks/>
            </p:cNvSpPr>
            <p:nvPr/>
          </p:nvSpPr>
          <p:spPr bwMode="auto">
            <a:xfrm>
              <a:off x="1003" y="1891"/>
              <a:ext cx="94" cy="93"/>
            </a:xfrm>
            <a:custGeom>
              <a:avLst/>
              <a:gdLst>
                <a:gd name="T0" fmla="*/ 74 w 80"/>
                <a:gd name="T1" fmla="*/ 51 h 80"/>
                <a:gd name="T2" fmla="*/ 51 w 80"/>
                <a:gd name="T3" fmla="*/ 6 h 80"/>
                <a:gd name="T4" fmla="*/ 6 w 80"/>
                <a:gd name="T5" fmla="*/ 29 h 80"/>
                <a:gd name="T6" fmla="*/ 29 w 80"/>
                <a:gd name="T7" fmla="*/ 74 h 80"/>
                <a:gd name="T8" fmla="*/ 74 w 80"/>
                <a:gd name="T9" fmla="*/ 51 h 80"/>
              </a:gdLst>
              <a:ahLst/>
              <a:cxnLst>
                <a:cxn ang="0">
                  <a:pos x="T0" y="T1"/>
                </a:cxn>
                <a:cxn ang="0">
                  <a:pos x="T2" y="T3"/>
                </a:cxn>
                <a:cxn ang="0">
                  <a:pos x="T4" y="T5"/>
                </a:cxn>
                <a:cxn ang="0">
                  <a:pos x="T6" y="T7"/>
                </a:cxn>
                <a:cxn ang="0">
                  <a:pos x="T8" y="T9"/>
                </a:cxn>
              </a:cxnLst>
              <a:rect l="0" t="0" r="r" b="b"/>
              <a:pathLst>
                <a:path w="80" h="80">
                  <a:moveTo>
                    <a:pt x="74" y="51"/>
                  </a:moveTo>
                  <a:cubicBezTo>
                    <a:pt x="80" y="32"/>
                    <a:pt x="70" y="12"/>
                    <a:pt x="51" y="6"/>
                  </a:cubicBezTo>
                  <a:cubicBezTo>
                    <a:pt x="32" y="0"/>
                    <a:pt x="12" y="10"/>
                    <a:pt x="6" y="29"/>
                  </a:cubicBezTo>
                  <a:cubicBezTo>
                    <a:pt x="0" y="47"/>
                    <a:pt x="10" y="68"/>
                    <a:pt x="29" y="74"/>
                  </a:cubicBezTo>
                  <a:cubicBezTo>
                    <a:pt x="48" y="80"/>
                    <a:pt x="68" y="70"/>
                    <a:pt x="74" y="51"/>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14" name="Freeform 10"/>
            <p:cNvSpPr>
              <a:spLocks/>
            </p:cNvSpPr>
            <p:nvPr/>
          </p:nvSpPr>
          <p:spPr bwMode="auto">
            <a:xfrm>
              <a:off x="757" y="1125"/>
              <a:ext cx="824" cy="728"/>
            </a:xfrm>
            <a:custGeom>
              <a:avLst/>
              <a:gdLst>
                <a:gd name="T0" fmla="*/ 540 w 703"/>
                <a:gd name="T1" fmla="*/ 558 h 622"/>
                <a:gd name="T2" fmla="*/ 352 w 703"/>
                <a:gd name="T3" fmla="*/ 622 h 622"/>
                <a:gd name="T4" fmla="*/ 104 w 703"/>
                <a:gd name="T5" fmla="*/ 500 h 622"/>
                <a:gd name="T6" fmla="*/ 162 w 703"/>
                <a:gd name="T7" fmla="*/ 64 h 622"/>
                <a:gd name="T8" fmla="*/ 351 w 703"/>
                <a:gd name="T9" fmla="*/ 0 h 622"/>
                <a:gd name="T10" fmla="*/ 598 w 703"/>
                <a:gd name="T11" fmla="*/ 122 h 622"/>
                <a:gd name="T12" fmla="*/ 540 w 703"/>
                <a:gd name="T13" fmla="*/ 558 h 622"/>
              </a:gdLst>
              <a:ahLst/>
              <a:cxnLst>
                <a:cxn ang="0">
                  <a:pos x="T0" y="T1"/>
                </a:cxn>
                <a:cxn ang="0">
                  <a:pos x="T2" y="T3"/>
                </a:cxn>
                <a:cxn ang="0">
                  <a:pos x="T4" y="T5"/>
                </a:cxn>
                <a:cxn ang="0">
                  <a:pos x="T6" y="T7"/>
                </a:cxn>
                <a:cxn ang="0">
                  <a:pos x="T8" y="T9"/>
                </a:cxn>
                <a:cxn ang="0">
                  <a:pos x="T10" y="T11"/>
                </a:cxn>
                <a:cxn ang="0">
                  <a:pos x="T12" y="T13"/>
                </a:cxn>
              </a:cxnLst>
              <a:rect l="0" t="0" r="r" b="b"/>
              <a:pathLst>
                <a:path w="703" h="622">
                  <a:moveTo>
                    <a:pt x="540" y="558"/>
                  </a:moveTo>
                  <a:cubicBezTo>
                    <a:pt x="484" y="601"/>
                    <a:pt x="418" y="622"/>
                    <a:pt x="352" y="622"/>
                  </a:cubicBezTo>
                  <a:cubicBezTo>
                    <a:pt x="258" y="622"/>
                    <a:pt x="166" y="580"/>
                    <a:pt x="104" y="500"/>
                  </a:cubicBezTo>
                  <a:cubicBezTo>
                    <a:pt x="0" y="364"/>
                    <a:pt x="26" y="169"/>
                    <a:pt x="162" y="64"/>
                  </a:cubicBezTo>
                  <a:cubicBezTo>
                    <a:pt x="219" y="21"/>
                    <a:pt x="285" y="0"/>
                    <a:pt x="351" y="0"/>
                  </a:cubicBezTo>
                  <a:cubicBezTo>
                    <a:pt x="445" y="0"/>
                    <a:pt x="537" y="42"/>
                    <a:pt x="598" y="122"/>
                  </a:cubicBezTo>
                  <a:cubicBezTo>
                    <a:pt x="703" y="259"/>
                    <a:pt x="677" y="454"/>
                    <a:pt x="540" y="558"/>
                  </a:cubicBez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15" name="Freeform 11"/>
            <p:cNvSpPr>
              <a:spLocks/>
            </p:cNvSpPr>
            <p:nvPr/>
          </p:nvSpPr>
          <p:spPr bwMode="auto">
            <a:xfrm>
              <a:off x="757" y="1125"/>
              <a:ext cx="824" cy="728"/>
            </a:xfrm>
            <a:custGeom>
              <a:avLst/>
              <a:gdLst>
                <a:gd name="T0" fmla="*/ 540 w 703"/>
                <a:gd name="T1" fmla="*/ 558 h 622"/>
                <a:gd name="T2" fmla="*/ 352 w 703"/>
                <a:gd name="T3" fmla="*/ 622 h 622"/>
                <a:gd name="T4" fmla="*/ 104 w 703"/>
                <a:gd name="T5" fmla="*/ 500 h 622"/>
                <a:gd name="T6" fmla="*/ 162 w 703"/>
                <a:gd name="T7" fmla="*/ 64 h 622"/>
                <a:gd name="T8" fmla="*/ 351 w 703"/>
                <a:gd name="T9" fmla="*/ 0 h 622"/>
                <a:gd name="T10" fmla="*/ 598 w 703"/>
                <a:gd name="T11" fmla="*/ 122 h 622"/>
                <a:gd name="T12" fmla="*/ 540 w 703"/>
                <a:gd name="T13" fmla="*/ 558 h 622"/>
              </a:gdLst>
              <a:ahLst/>
              <a:cxnLst>
                <a:cxn ang="0">
                  <a:pos x="T0" y="T1"/>
                </a:cxn>
                <a:cxn ang="0">
                  <a:pos x="T2" y="T3"/>
                </a:cxn>
                <a:cxn ang="0">
                  <a:pos x="T4" y="T5"/>
                </a:cxn>
                <a:cxn ang="0">
                  <a:pos x="T6" y="T7"/>
                </a:cxn>
                <a:cxn ang="0">
                  <a:pos x="T8" y="T9"/>
                </a:cxn>
                <a:cxn ang="0">
                  <a:pos x="T10" y="T11"/>
                </a:cxn>
                <a:cxn ang="0">
                  <a:pos x="T12" y="T13"/>
                </a:cxn>
              </a:cxnLst>
              <a:rect l="0" t="0" r="r" b="b"/>
              <a:pathLst>
                <a:path w="703" h="622">
                  <a:moveTo>
                    <a:pt x="540" y="558"/>
                  </a:moveTo>
                  <a:cubicBezTo>
                    <a:pt x="484" y="601"/>
                    <a:pt x="418" y="622"/>
                    <a:pt x="352" y="622"/>
                  </a:cubicBezTo>
                  <a:cubicBezTo>
                    <a:pt x="258" y="622"/>
                    <a:pt x="166" y="580"/>
                    <a:pt x="104" y="500"/>
                  </a:cubicBezTo>
                  <a:cubicBezTo>
                    <a:pt x="0" y="364"/>
                    <a:pt x="26" y="169"/>
                    <a:pt x="162" y="64"/>
                  </a:cubicBezTo>
                  <a:cubicBezTo>
                    <a:pt x="219" y="21"/>
                    <a:pt x="285" y="0"/>
                    <a:pt x="351" y="0"/>
                  </a:cubicBezTo>
                  <a:cubicBezTo>
                    <a:pt x="445" y="0"/>
                    <a:pt x="537" y="42"/>
                    <a:pt x="598" y="122"/>
                  </a:cubicBezTo>
                  <a:cubicBezTo>
                    <a:pt x="703" y="259"/>
                    <a:pt x="677" y="454"/>
                    <a:pt x="540" y="558"/>
                  </a:cubicBez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16" name="Freeform 12"/>
            <p:cNvSpPr>
              <a:spLocks/>
            </p:cNvSpPr>
            <p:nvPr/>
          </p:nvSpPr>
          <p:spPr bwMode="auto">
            <a:xfrm>
              <a:off x="857" y="1234"/>
              <a:ext cx="99" cy="262"/>
            </a:xfrm>
            <a:custGeom>
              <a:avLst/>
              <a:gdLst>
                <a:gd name="T0" fmla="*/ 54 w 85"/>
                <a:gd name="T1" fmla="*/ 224 h 224"/>
                <a:gd name="T2" fmla="*/ 85 w 85"/>
                <a:gd name="T3" fmla="*/ 172 h 224"/>
                <a:gd name="T4" fmla="*/ 44 w 85"/>
                <a:gd name="T5" fmla="*/ 0 h 224"/>
                <a:gd name="T6" fmla="*/ 10 w 85"/>
                <a:gd name="T7" fmla="*/ 41 h 224"/>
                <a:gd name="T8" fmla="*/ 54 w 85"/>
                <a:gd name="T9" fmla="*/ 224 h 224"/>
              </a:gdLst>
              <a:ahLst/>
              <a:cxnLst>
                <a:cxn ang="0">
                  <a:pos x="T0" y="T1"/>
                </a:cxn>
                <a:cxn ang="0">
                  <a:pos x="T2" y="T3"/>
                </a:cxn>
                <a:cxn ang="0">
                  <a:pos x="T4" y="T5"/>
                </a:cxn>
                <a:cxn ang="0">
                  <a:pos x="T6" y="T7"/>
                </a:cxn>
                <a:cxn ang="0">
                  <a:pos x="T8" y="T9"/>
                </a:cxn>
              </a:cxnLst>
              <a:rect l="0" t="0" r="r" b="b"/>
              <a:pathLst>
                <a:path w="85" h="224">
                  <a:moveTo>
                    <a:pt x="54" y="224"/>
                  </a:moveTo>
                  <a:cubicBezTo>
                    <a:pt x="63" y="207"/>
                    <a:pt x="73" y="189"/>
                    <a:pt x="85" y="172"/>
                  </a:cubicBezTo>
                  <a:cubicBezTo>
                    <a:pt x="36" y="94"/>
                    <a:pt x="38" y="30"/>
                    <a:pt x="44" y="0"/>
                  </a:cubicBezTo>
                  <a:cubicBezTo>
                    <a:pt x="31" y="13"/>
                    <a:pt x="20" y="27"/>
                    <a:pt x="10" y="41"/>
                  </a:cubicBezTo>
                  <a:cubicBezTo>
                    <a:pt x="0" y="81"/>
                    <a:pt x="0" y="146"/>
                    <a:pt x="54" y="2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17" name="Freeform 13"/>
            <p:cNvSpPr>
              <a:spLocks/>
            </p:cNvSpPr>
            <p:nvPr/>
          </p:nvSpPr>
          <p:spPr bwMode="auto">
            <a:xfrm>
              <a:off x="980" y="1508"/>
              <a:ext cx="490" cy="243"/>
            </a:xfrm>
            <a:custGeom>
              <a:avLst/>
              <a:gdLst>
                <a:gd name="T0" fmla="*/ 88 w 419"/>
                <a:gd name="T1" fmla="*/ 54 h 208"/>
                <a:gd name="T2" fmla="*/ 29 w 419"/>
                <a:gd name="T3" fmla="*/ 0 h 208"/>
                <a:gd name="T4" fmla="*/ 0 w 419"/>
                <a:gd name="T5" fmla="*/ 49 h 208"/>
                <a:gd name="T6" fmla="*/ 54 w 419"/>
                <a:gd name="T7" fmla="*/ 97 h 208"/>
                <a:gd name="T8" fmla="*/ 379 w 419"/>
                <a:gd name="T9" fmla="*/ 208 h 208"/>
                <a:gd name="T10" fmla="*/ 419 w 419"/>
                <a:gd name="T11" fmla="*/ 159 h 208"/>
                <a:gd name="T12" fmla="*/ 88 w 419"/>
                <a:gd name="T13" fmla="*/ 54 h 208"/>
              </a:gdLst>
              <a:ahLst/>
              <a:cxnLst>
                <a:cxn ang="0">
                  <a:pos x="T0" y="T1"/>
                </a:cxn>
                <a:cxn ang="0">
                  <a:pos x="T2" y="T3"/>
                </a:cxn>
                <a:cxn ang="0">
                  <a:pos x="T4" y="T5"/>
                </a:cxn>
                <a:cxn ang="0">
                  <a:pos x="T6" y="T7"/>
                </a:cxn>
                <a:cxn ang="0">
                  <a:pos x="T8" y="T9"/>
                </a:cxn>
                <a:cxn ang="0">
                  <a:pos x="T10" y="T11"/>
                </a:cxn>
                <a:cxn ang="0">
                  <a:pos x="T12" y="T13"/>
                </a:cxn>
              </a:cxnLst>
              <a:rect l="0" t="0" r="r" b="b"/>
              <a:pathLst>
                <a:path w="419" h="208">
                  <a:moveTo>
                    <a:pt x="88" y="54"/>
                  </a:moveTo>
                  <a:cubicBezTo>
                    <a:pt x="65" y="36"/>
                    <a:pt x="46" y="17"/>
                    <a:pt x="29" y="0"/>
                  </a:cubicBezTo>
                  <a:cubicBezTo>
                    <a:pt x="18" y="16"/>
                    <a:pt x="8" y="33"/>
                    <a:pt x="0" y="49"/>
                  </a:cubicBezTo>
                  <a:cubicBezTo>
                    <a:pt x="15" y="65"/>
                    <a:pt x="33" y="81"/>
                    <a:pt x="54" y="97"/>
                  </a:cubicBezTo>
                  <a:cubicBezTo>
                    <a:pt x="181" y="198"/>
                    <a:pt x="308" y="208"/>
                    <a:pt x="379" y="208"/>
                  </a:cubicBezTo>
                  <a:cubicBezTo>
                    <a:pt x="384" y="208"/>
                    <a:pt x="406" y="177"/>
                    <a:pt x="419" y="159"/>
                  </a:cubicBezTo>
                  <a:cubicBezTo>
                    <a:pt x="387" y="165"/>
                    <a:pt x="251" y="183"/>
                    <a:pt x="88"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18" name="Freeform 14"/>
            <p:cNvSpPr>
              <a:spLocks/>
            </p:cNvSpPr>
            <p:nvPr/>
          </p:nvSpPr>
          <p:spPr bwMode="auto">
            <a:xfrm>
              <a:off x="1175" y="1324"/>
              <a:ext cx="348" cy="292"/>
            </a:xfrm>
            <a:custGeom>
              <a:avLst/>
              <a:gdLst>
                <a:gd name="T0" fmla="*/ 0 w 297"/>
                <a:gd name="T1" fmla="*/ 26 h 249"/>
                <a:gd name="T2" fmla="*/ 289 w 297"/>
                <a:gd name="T3" fmla="*/ 249 h 249"/>
                <a:gd name="T4" fmla="*/ 297 w 297"/>
                <a:gd name="T5" fmla="*/ 223 h 249"/>
                <a:gd name="T6" fmla="*/ 43 w 297"/>
                <a:gd name="T7" fmla="*/ 0 h 249"/>
                <a:gd name="T8" fmla="*/ 0 w 297"/>
                <a:gd name="T9" fmla="*/ 26 h 249"/>
              </a:gdLst>
              <a:ahLst/>
              <a:cxnLst>
                <a:cxn ang="0">
                  <a:pos x="T0" y="T1"/>
                </a:cxn>
                <a:cxn ang="0">
                  <a:pos x="T2" y="T3"/>
                </a:cxn>
                <a:cxn ang="0">
                  <a:pos x="T4" y="T5"/>
                </a:cxn>
                <a:cxn ang="0">
                  <a:pos x="T6" y="T7"/>
                </a:cxn>
                <a:cxn ang="0">
                  <a:pos x="T8" y="T9"/>
                </a:cxn>
              </a:cxnLst>
              <a:rect l="0" t="0" r="r" b="b"/>
              <a:pathLst>
                <a:path w="297" h="249">
                  <a:moveTo>
                    <a:pt x="0" y="26"/>
                  </a:moveTo>
                  <a:cubicBezTo>
                    <a:pt x="116" y="134"/>
                    <a:pt x="254" y="225"/>
                    <a:pt x="289" y="249"/>
                  </a:cubicBezTo>
                  <a:cubicBezTo>
                    <a:pt x="293" y="240"/>
                    <a:pt x="295" y="232"/>
                    <a:pt x="297" y="223"/>
                  </a:cubicBezTo>
                  <a:cubicBezTo>
                    <a:pt x="260" y="195"/>
                    <a:pt x="161" y="118"/>
                    <a:pt x="43" y="0"/>
                  </a:cubicBezTo>
                  <a:cubicBezTo>
                    <a:pt x="29" y="8"/>
                    <a:pt x="15" y="16"/>
                    <a:pt x="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19" name="Freeform 15"/>
            <p:cNvSpPr>
              <a:spLocks/>
            </p:cNvSpPr>
            <p:nvPr/>
          </p:nvSpPr>
          <p:spPr bwMode="auto">
            <a:xfrm>
              <a:off x="1008" y="1141"/>
              <a:ext cx="150" cy="145"/>
            </a:xfrm>
            <a:custGeom>
              <a:avLst/>
              <a:gdLst>
                <a:gd name="T0" fmla="*/ 128 w 128"/>
                <a:gd name="T1" fmla="*/ 96 h 124"/>
                <a:gd name="T2" fmla="*/ 41 w 128"/>
                <a:gd name="T3" fmla="*/ 0 h 124"/>
                <a:gd name="T4" fmla="*/ 0 w 128"/>
                <a:gd name="T5" fmla="*/ 17 h 124"/>
                <a:gd name="T6" fmla="*/ 84 w 128"/>
                <a:gd name="T7" fmla="*/ 124 h 124"/>
                <a:gd name="T8" fmla="*/ 128 w 128"/>
                <a:gd name="T9" fmla="*/ 96 h 124"/>
              </a:gdLst>
              <a:ahLst/>
              <a:cxnLst>
                <a:cxn ang="0">
                  <a:pos x="T0" y="T1"/>
                </a:cxn>
                <a:cxn ang="0">
                  <a:pos x="T2" y="T3"/>
                </a:cxn>
                <a:cxn ang="0">
                  <a:pos x="T4" y="T5"/>
                </a:cxn>
                <a:cxn ang="0">
                  <a:pos x="T6" y="T7"/>
                </a:cxn>
                <a:cxn ang="0">
                  <a:pos x="T8" y="T9"/>
                </a:cxn>
              </a:cxnLst>
              <a:rect l="0" t="0" r="r" b="b"/>
              <a:pathLst>
                <a:path w="128" h="124">
                  <a:moveTo>
                    <a:pt x="128" y="96"/>
                  </a:moveTo>
                  <a:cubicBezTo>
                    <a:pt x="100" y="67"/>
                    <a:pt x="71" y="35"/>
                    <a:pt x="41" y="0"/>
                  </a:cubicBezTo>
                  <a:cubicBezTo>
                    <a:pt x="27" y="5"/>
                    <a:pt x="13" y="11"/>
                    <a:pt x="0" y="17"/>
                  </a:cubicBezTo>
                  <a:cubicBezTo>
                    <a:pt x="22" y="53"/>
                    <a:pt x="51" y="89"/>
                    <a:pt x="84" y="124"/>
                  </a:cubicBezTo>
                  <a:cubicBezTo>
                    <a:pt x="99" y="113"/>
                    <a:pt x="113" y="104"/>
                    <a:pt x="128" y="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20" name="Freeform 16"/>
            <p:cNvSpPr>
              <a:spLocks/>
            </p:cNvSpPr>
            <p:nvPr/>
          </p:nvSpPr>
          <p:spPr bwMode="auto">
            <a:xfrm>
              <a:off x="870" y="1496"/>
              <a:ext cx="110" cy="277"/>
            </a:xfrm>
            <a:custGeom>
              <a:avLst/>
              <a:gdLst>
                <a:gd name="T0" fmla="*/ 43 w 94"/>
                <a:gd name="T1" fmla="*/ 0 h 236"/>
                <a:gd name="T2" fmla="*/ 0 w 94"/>
                <a:gd name="T3" fmla="*/ 173 h 236"/>
                <a:gd name="T4" fmla="*/ 6 w 94"/>
                <a:gd name="T5" fmla="*/ 185 h 236"/>
                <a:gd name="T6" fmla="*/ 58 w 94"/>
                <a:gd name="T7" fmla="*/ 236 h 236"/>
                <a:gd name="T8" fmla="*/ 94 w 94"/>
                <a:gd name="T9" fmla="*/ 59 h 236"/>
                <a:gd name="T10" fmla="*/ 43 w 94"/>
                <a:gd name="T11" fmla="*/ 0 h 236"/>
              </a:gdLst>
              <a:ahLst/>
              <a:cxnLst>
                <a:cxn ang="0">
                  <a:pos x="T0" y="T1"/>
                </a:cxn>
                <a:cxn ang="0">
                  <a:pos x="T2" y="T3"/>
                </a:cxn>
                <a:cxn ang="0">
                  <a:pos x="T4" y="T5"/>
                </a:cxn>
                <a:cxn ang="0">
                  <a:pos x="T6" y="T7"/>
                </a:cxn>
                <a:cxn ang="0">
                  <a:pos x="T8" y="T9"/>
                </a:cxn>
                <a:cxn ang="0">
                  <a:pos x="T10" y="T11"/>
                </a:cxn>
              </a:cxnLst>
              <a:rect l="0" t="0" r="r" b="b"/>
              <a:pathLst>
                <a:path w="94" h="236">
                  <a:moveTo>
                    <a:pt x="43" y="0"/>
                  </a:moveTo>
                  <a:cubicBezTo>
                    <a:pt x="13" y="61"/>
                    <a:pt x="3" y="123"/>
                    <a:pt x="0" y="173"/>
                  </a:cubicBezTo>
                  <a:cubicBezTo>
                    <a:pt x="3" y="177"/>
                    <a:pt x="3" y="181"/>
                    <a:pt x="6" y="185"/>
                  </a:cubicBezTo>
                  <a:cubicBezTo>
                    <a:pt x="21" y="204"/>
                    <a:pt x="40" y="222"/>
                    <a:pt x="58" y="236"/>
                  </a:cubicBezTo>
                  <a:cubicBezTo>
                    <a:pt x="55" y="195"/>
                    <a:pt x="59" y="129"/>
                    <a:pt x="94" y="59"/>
                  </a:cubicBezTo>
                  <a:cubicBezTo>
                    <a:pt x="73" y="39"/>
                    <a:pt x="57" y="19"/>
                    <a:pt x="4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21" name="Freeform 17"/>
            <p:cNvSpPr>
              <a:spLocks/>
            </p:cNvSpPr>
            <p:nvPr/>
          </p:nvSpPr>
          <p:spPr bwMode="auto">
            <a:xfrm>
              <a:off x="920" y="1286"/>
              <a:ext cx="255" cy="279"/>
            </a:xfrm>
            <a:custGeom>
              <a:avLst/>
              <a:gdLst>
                <a:gd name="T0" fmla="*/ 159 w 218"/>
                <a:gd name="T1" fmla="*/ 0 h 238"/>
                <a:gd name="T2" fmla="*/ 73 w 218"/>
                <a:gd name="T3" fmla="*/ 75 h 238"/>
                <a:gd name="T4" fmla="*/ 31 w 218"/>
                <a:gd name="T5" fmla="*/ 127 h 238"/>
                <a:gd name="T6" fmla="*/ 31 w 218"/>
                <a:gd name="T7" fmla="*/ 127 h 238"/>
                <a:gd name="T8" fmla="*/ 0 w 218"/>
                <a:gd name="T9" fmla="*/ 179 h 238"/>
                <a:gd name="T10" fmla="*/ 51 w 218"/>
                <a:gd name="T11" fmla="*/ 238 h 238"/>
                <a:gd name="T12" fmla="*/ 80 w 218"/>
                <a:gd name="T13" fmla="*/ 189 h 238"/>
                <a:gd name="T14" fmla="*/ 80 w 218"/>
                <a:gd name="T15" fmla="*/ 189 h 238"/>
                <a:gd name="T16" fmla="*/ 137 w 218"/>
                <a:gd name="T17" fmla="*/ 124 h 238"/>
                <a:gd name="T18" fmla="*/ 218 w 218"/>
                <a:gd name="T19" fmla="*/ 58 h 238"/>
                <a:gd name="T20" fmla="*/ 159 w 218"/>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238">
                  <a:moveTo>
                    <a:pt x="159" y="0"/>
                  </a:moveTo>
                  <a:cubicBezTo>
                    <a:pt x="131" y="19"/>
                    <a:pt x="102" y="44"/>
                    <a:pt x="73" y="75"/>
                  </a:cubicBezTo>
                  <a:cubicBezTo>
                    <a:pt x="57" y="92"/>
                    <a:pt x="43" y="109"/>
                    <a:pt x="31" y="127"/>
                  </a:cubicBezTo>
                  <a:cubicBezTo>
                    <a:pt x="31" y="127"/>
                    <a:pt x="31" y="127"/>
                    <a:pt x="31" y="127"/>
                  </a:cubicBezTo>
                  <a:cubicBezTo>
                    <a:pt x="19" y="144"/>
                    <a:pt x="9" y="162"/>
                    <a:pt x="0" y="179"/>
                  </a:cubicBezTo>
                  <a:cubicBezTo>
                    <a:pt x="14" y="198"/>
                    <a:pt x="30" y="218"/>
                    <a:pt x="51" y="238"/>
                  </a:cubicBezTo>
                  <a:cubicBezTo>
                    <a:pt x="59" y="222"/>
                    <a:pt x="69" y="205"/>
                    <a:pt x="80" y="189"/>
                  </a:cubicBezTo>
                  <a:cubicBezTo>
                    <a:pt x="80" y="189"/>
                    <a:pt x="80" y="189"/>
                    <a:pt x="80" y="189"/>
                  </a:cubicBezTo>
                  <a:cubicBezTo>
                    <a:pt x="96" y="167"/>
                    <a:pt x="114" y="145"/>
                    <a:pt x="137" y="124"/>
                  </a:cubicBezTo>
                  <a:cubicBezTo>
                    <a:pt x="166" y="97"/>
                    <a:pt x="193" y="76"/>
                    <a:pt x="218" y="58"/>
                  </a:cubicBezTo>
                  <a:cubicBezTo>
                    <a:pt x="198" y="39"/>
                    <a:pt x="178" y="20"/>
                    <a:pt x="15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22" name="Freeform 18"/>
            <p:cNvSpPr>
              <a:spLocks/>
            </p:cNvSpPr>
            <p:nvPr/>
          </p:nvSpPr>
          <p:spPr bwMode="auto">
            <a:xfrm>
              <a:off x="1106" y="1200"/>
              <a:ext cx="348" cy="154"/>
            </a:xfrm>
            <a:custGeom>
              <a:avLst/>
              <a:gdLst>
                <a:gd name="T0" fmla="*/ 252 w 297"/>
                <a:gd name="T1" fmla="*/ 8 h 132"/>
                <a:gd name="T2" fmla="*/ 44 w 297"/>
                <a:gd name="T3" fmla="*/ 47 h 132"/>
                <a:gd name="T4" fmla="*/ 44 w 297"/>
                <a:gd name="T5" fmla="*/ 46 h 132"/>
                <a:gd name="T6" fmla="*/ 0 w 297"/>
                <a:gd name="T7" fmla="*/ 74 h 132"/>
                <a:gd name="T8" fmla="*/ 59 w 297"/>
                <a:gd name="T9" fmla="*/ 132 h 132"/>
                <a:gd name="T10" fmla="*/ 102 w 297"/>
                <a:gd name="T11" fmla="*/ 106 h 132"/>
                <a:gd name="T12" fmla="*/ 102 w 297"/>
                <a:gd name="T13" fmla="*/ 106 h 132"/>
                <a:gd name="T14" fmla="*/ 297 w 297"/>
                <a:gd name="T15" fmla="*/ 54 h 132"/>
                <a:gd name="T16" fmla="*/ 252 w 297"/>
                <a:gd name="T17" fmla="*/ 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32">
                  <a:moveTo>
                    <a:pt x="252" y="8"/>
                  </a:moveTo>
                  <a:cubicBezTo>
                    <a:pt x="204" y="0"/>
                    <a:pt x="130" y="1"/>
                    <a:pt x="44" y="47"/>
                  </a:cubicBezTo>
                  <a:cubicBezTo>
                    <a:pt x="44" y="46"/>
                    <a:pt x="44" y="46"/>
                    <a:pt x="44" y="46"/>
                  </a:cubicBezTo>
                  <a:cubicBezTo>
                    <a:pt x="30" y="54"/>
                    <a:pt x="15" y="63"/>
                    <a:pt x="0" y="74"/>
                  </a:cubicBezTo>
                  <a:cubicBezTo>
                    <a:pt x="19" y="94"/>
                    <a:pt x="39" y="113"/>
                    <a:pt x="59" y="132"/>
                  </a:cubicBezTo>
                  <a:cubicBezTo>
                    <a:pt x="74" y="122"/>
                    <a:pt x="88" y="114"/>
                    <a:pt x="102" y="106"/>
                  </a:cubicBezTo>
                  <a:cubicBezTo>
                    <a:pt x="102" y="106"/>
                    <a:pt x="102" y="106"/>
                    <a:pt x="102" y="106"/>
                  </a:cubicBezTo>
                  <a:cubicBezTo>
                    <a:pt x="216" y="45"/>
                    <a:pt x="297" y="54"/>
                    <a:pt x="297" y="54"/>
                  </a:cubicBezTo>
                  <a:cubicBezTo>
                    <a:pt x="284" y="36"/>
                    <a:pt x="268" y="21"/>
                    <a:pt x="252"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23" name="Freeform 19"/>
            <p:cNvSpPr>
              <a:spLocks/>
            </p:cNvSpPr>
            <p:nvPr/>
          </p:nvSpPr>
          <p:spPr bwMode="auto">
            <a:xfrm>
              <a:off x="1297" y="1418"/>
              <a:ext cx="177" cy="176"/>
            </a:xfrm>
            <a:custGeom>
              <a:avLst/>
              <a:gdLst>
                <a:gd name="T0" fmla="*/ 35 w 151"/>
                <a:gd name="T1" fmla="*/ 22 h 151"/>
                <a:gd name="T2" fmla="*/ 22 w 151"/>
                <a:gd name="T3" fmla="*/ 116 h 151"/>
                <a:gd name="T4" fmla="*/ 116 w 151"/>
                <a:gd name="T5" fmla="*/ 128 h 151"/>
                <a:gd name="T6" fmla="*/ 129 w 151"/>
                <a:gd name="T7" fmla="*/ 35 h 151"/>
                <a:gd name="T8" fmla="*/ 35 w 151"/>
                <a:gd name="T9" fmla="*/ 22 h 151"/>
              </a:gdLst>
              <a:ahLst/>
              <a:cxnLst>
                <a:cxn ang="0">
                  <a:pos x="T0" y="T1"/>
                </a:cxn>
                <a:cxn ang="0">
                  <a:pos x="T2" y="T3"/>
                </a:cxn>
                <a:cxn ang="0">
                  <a:pos x="T4" y="T5"/>
                </a:cxn>
                <a:cxn ang="0">
                  <a:pos x="T6" y="T7"/>
                </a:cxn>
                <a:cxn ang="0">
                  <a:pos x="T8" y="T9"/>
                </a:cxn>
              </a:cxnLst>
              <a:rect l="0" t="0" r="r" b="b"/>
              <a:pathLst>
                <a:path w="151" h="151">
                  <a:moveTo>
                    <a:pt x="35" y="22"/>
                  </a:moveTo>
                  <a:cubicBezTo>
                    <a:pt x="6" y="45"/>
                    <a:pt x="0" y="86"/>
                    <a:pt x="22" y="116"/>
                  </a:cubicBezTo>
                  <a:cubicBezTo>
                    <a:pt x="45" y="145"/>
                    <a:pt x="87" y="151"/>
                    <a:pt x="116" y="128"/>
                  </a:cubicBezTo>
                  <a:cubicBezTo>
                    <a:pt x="145" y="106"/>
                    <a:pt x="151" y="64"/>
                    <a:pt x="129" y="35"/>
                  </a:cubicBezTo>
                  <a:cubicBezTo>
                    <a:pt x="106" y="5"/>
                    <a:pt x="64" y="0"/>
                    <a:pt x="35"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24" name="Freeform 20"/>
            <p:cNvSpPr>
              <a:spLocks/>
            </p:cNvSpPr>
            <p:nvPr/>
          </p:nvSpPr>
          <p:spPr bwMode="auto">
            <a:xfrm>
              <a:off x="1139" y="1614"/>
              <a:ext cx="163" cy="164"/>
            </a:xfrm>
            <a:custGeom>
              <a:avLst/>
              <a:gdLst>
                <a:gd name="T0" fmla="*/ 32 w 139"/>
                <a:gd name="T1" fmla="*/ 21 h 140"/>
                <a:gd name="T2" fmla="*/ 20 w 139"/>
                <a:gd name="T3" fmla="*/ 108 h 140"/>
                <a:gd name="T4" fmla="*/ 107 w 139"/>
                <a:gd name="T5" fmla="*/ 119 h 140"/>
                <a:gd name="T6" fmla="*/ 119 w 139"/>
                <a:gd name="T7" fmla="*/ 33 h 140"/>
                <a:gd name="T8" fmla="*/ 32 w 139"/>
                <a:gd name="T9" fmla="*/ 21 h 140"/>
              </a:gdLst>
              <a:ahLst/>
              <a:cxnLst>
                <a:cxn ang="0">
                  <a:pos x="T0" y="T1"/>
                </a:cxn>
                <a:cxn ang="0">
                  <a:pos x="T2" y="T3"/>
                </a:cxn>
                <a:cxn ang="0">
                  <a:pos x="T4" y="T5"/>
                </a:cxn>
                <a:cxn ang="0">
                  <a:pos x="T6" y="T7"/>
                </a:cxn>
                <a:cxn ang="0">
                  <a:pos x="T8" y="T9"/>
                </a:cxn>
              </a:cxnLst>
              <a:rect l="0" t="0" r="r" b="b"/>
              <a:pathLst>
                <a:path w="139" h="140">
                  <a:moveTo>
                    <a:pt x="32" y="21"/>
                  </a:moveTo>
                  <a:cubicBezTo>
                    <a:pt x="5" y="42"/>
                    <a:pt x="0" y="81"/>
                    <a:pt x="20" y="108"/>
                  </a:cubicBezTo>
                  <a:cubicBezTo>
                    <a:pt x="41" y="135"/>
                    <a:pt x="80" y="140"/>
                    <a:pt x="107" y="119"/>
                  </a:cubicBezTo>
                  <a:cubicBezTo>
                    <a:pt x="134" y="98"/>
                    <a:pt x="139" y="60"/>
                    <a:pt x="119" y="33"/>
                  </a:cubicBezTo>
                  <a:cubicBezTo>
                    <a:pt x="98" y="5"/>
                    <a:pt x="59" y="0"/>
                    <a:pt x="32"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25" name="Freeform 21"/>
            <p:cNvSpPr>
              <a:spLocks/>
            </p:cNvSpPr>
            <p:nvPr/>
          </p:nvSpPr>
          <p:spPr bwMode="auto">
            <a:xfrm>
              <a:off x="846" y="1371"/>
              <a:ext cx="249" cy="249"/>
            </a:xfrm>
            <a:custGeom>
              <a:avLst/>
              <a:gdLst>
                <a:gd name="T0" fmla="*/ 49 w 212"/>
                <a:gd name="T1" fmla="*/ 32 h 213"/>
                <a:gd name="T2" fmla="*/ 31 w 212"/>
                <a:gd name="T3" fmla="*/ 163 h 213"/>
                <a:gd name="T4" fmla="*/ 163 w 212"/>
                <a:gd name="T5" fmla="*/ 181 h 213"/>
                <a:gd name="T6" fmla="*/ 181 w 212"/>
                <a:gd name="T7" fmla="*/ 49 h 213"/>
                <a:gd name="T8" fmla="*/ 49 w 212"/>
                <a:gd name="T9" fmla="*/ 32 h 213"/>
              </a:gdLst>
              <a:ahLst/>
              <a:cxnLst>
                <a:cxn ang="0">
                  <a:pos x="T0" y="T1"/>
                </a:cxn>
                <a:cxn ang="0">
                  <a:pos x="T2" y="T3"/>
                </a:cxn>
                <a:cxn ang="0">
                  <a:pos x="T4" y="T5"/>
                </a:cxn>
                <a:cxn ang="0">
                  <a:pos x="T6" y="T7"/>
                </a:cxn>
                <a:cxn ang="0">
                  <a:pos x="T8" y="T9"/>
                </a:cxn>
              </a:cxnLst>
              <a:rect l="0" t="0" r="r" b="b"/>
              <a:pathLst>
                <a:path w="212" h="213">
                  <a:moveTo>
                    <a:pt x="49" y="32"/>
                  </a:moveTo>
                  <a:cubicBezTo>
                    <a:pt x="8" y="63"/>
                    <a:pt x="0" y="122"/>
                    <a:pt x="31" y="163"/>
                  </a:cubicBezTo>
                  <a:cubicBezTo>
                    <a:pt x="63" y="205"/>
                    <a:pt x="122" y="213"/>
                    <a:pt x="163" y="181"/>
                  </a:cubicBezTo>
                  <a:cubicBezTo>
                    <a:pt x="204" y="149"/>
                    <a:pt x="212" y="91"/>
                    <a:pt x="181" y="49"/>
                  </a:cubicBezTo>
                  <a:cubicBezTo>
                    <a:pt x="149" y="8"/>
                    <a:pt x="90" y="0"/>
                    <a:pt x="49"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26" name="Freeform 22"/>
            <p:cNvSpPr>
              <a:spLocks/>
            </p:cNvSpPr>
            <p:nvPr/>
          </p:nvSpPr>
          <p:spPr bwMode="auto">
            <a:xfrm>
              <a:off x="2428" y="1228"/>
              <a:ext cx="272" cy="622"/>
            </a:xfrm>
            <a:custGeom>
              <a:avLst/>
              <a:gdLst>
                <a:gd name="T0" fmla="*/ 0 w 232"/>
                <a:gd name="T1" fmla="*/ 0 h 531"/>
                <a:gd name="T2" fmla="*/ 0 w 232"/>
                <a:gd name="T3" fmla="*/ 447 h 531"/>
                <a:gd name="T4" fmla="*/ 232 w 232"/>
                <a:gd name="T5" fmla="*/ 531 h 531"/>
                <a:gd name="T6" fmla="*/ 232 w 232"/>
                <a:gd name="T7" fmla="*/ 0 h 531"/>
                <a:gd name="T8" fmla="*/ 0 w 232"/>
                <a:gd name="T9" fmla="*/ 0 h 531"/>
              </a:gdLst>
              <a:ahLst/>
              <a:cxnLst>
                <a:cxn ang="0">
                  <a:pos x="T0" y="T1"/>
                </a:cxn>
                <a:cxn ang="0">
                  <a:pos x="T2" y="T3"/>
                </a:cxn>
                <a:cxn ang="0">
                  <a:pos x="T4" y="T5"/>
                </a:cxn>
                <a:cxn ang="0">
                  <a:pos x="T6" y="T7"/>
                </a:cxn>
                <a:cxn ang="0">
                  <a:pos x="T8" y="T9"/>
                </a:cxn>
              </a:cxnLst>
              <a:rect l="0" t="0" r="r" b="b"/>
              <a:pathLst>
                <a:path w="232" h="531">
                  <a:moveTo>
                    <a:pt x="0" y="0"/>
                  </a:moveTo>
                  <a:cubicBezTo>
                    <a:pt x="0" y="447"/>
                    <a:pt x="0" y="447"/>
                    <a:pt x="0" y="447"/>
                  </a:cubicBezTo>
                  <a:cubicBezTo>
                    <a:pt x="0" y="493"/>
                    <a:pt x="104" y="531"/>
                    <a:pt x="232" y="531"/>
                  </a:cubicBezTo>
                  <a:cubicBezTo>
                    <a:pt x="232" y="0"/>
                    <a:pt x="232" y="0"/>
                    <a:pt x="232" y="0"/>
                  </a:cubicBezTo>
                  <a:lnTo>
                    <a:pt x="0"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27" name="Freeform 23"/>
            <p:cNvSpPr>
              <a:spLocks/>
            </p:cNvSpPr>
            <p:nvPr/>
          </p:nvSpPr>
          <p:spPr bwMode="auto">
            <a:xfrm>
              <a:off x="2697" y="1228"/>
              <a:ext cx="275" cy="622"/>
            </a:xfrm>
            <a:custGeom>
              <a:avLst/>
              <a:gdLst>
                <a:gd name="T0" fmla="*/ 0 w 235"/>
                <a:gd name="T1" fmla="*/ 531 h 531"/>
                <a:gd name="T2" fmla="*/ 3 w 235"/>
                <a:gd name="T3" fmla="*/ 531 h 531"/>
                <a:gd name="T4" fmla="*/ 235 w 235"/>
                <a:gd name="T5" fmla="*/ 447 h 531"/>
                <a:gd name="T6" fmla="*/ 235 w 235"/>
                <a:gd name="T7" fmla="*/ 0 h 531"/>
                <a:gd name="T8" fmla="*/ 0 w 235"/>
                <a:gd name="T9" fmla="*/ 0 h 531"/>
                <a:gd name="T10" fmla="*/ 0 w 235"/>
                <a:gd name="T11" fmla="*/ 531 h 531"/>
              </a:gdLst>
              <a:ahLst/>
              <a:cxnLst>
                <a:cxn ang="0">
                  <a:pos x="T0" y="T1"/>
                </a:cxn>
                <a:cxn ang="0">
                  <a:pos x="T2" y="T3"/>
                </a:cxn>
                <a:cxn ang="0">
                  <a:pos x="T4" y="T5"/>
                </a:cxn>
                <a:cxn ang="0">
                  <a:pos x="T6" y="T7"/>
                </a:cxn>
                <a:cxn ang="0">
                  <a:pos x="T8" y="T9"/>
                </a:cxn>
                <a:cxn ang="0">
                  <a:pos x="T10" y="T11"/>
                </a:cxn>
              </a:cxnLst>
              <a:rect l="0" t="0" r="r" b="b"/>
              <a:pathLst>
                <a:path w="235" h="531">
                  <a:moveTo>
                    <a:pt x="0" y="531"/>
                  </a:moveTo>
                  <a:cubicBezTo>
                    <a:pt x="3" y="531"/>
                    <a:pt x="3" y="531"/>
                    <a:pt x="3" y="531"/>
                  </a:cubicBezTo>
                  <a:cubicBezTo>
                    <a:pt x="131" y="531"/>
                    <a:pt x="235" y="493"/>
                    <a:pt x="235" y="447"/>
                  </a:cubicBezTo>
                  <a:cubicBezTo>
                    <a:pt x="235" y="0"/>
                    <a:pt x="235" y="0"/>
                    <a:pt x="235" y="0"/>
                  </a:cubicBezTo>
                  <a:cubicBezTo>
                    <a:pt x="0" y="0"/>
                    <a:pt x="0" y="0"/>
                    <a:pt x="0" y="0"/>
                  </a:cubicBezTo>
                  <a:lnTo>
                    <a:pt x="0" y="531"/>
                  </a:ln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28" name="Oval 24"/>
            <p:cNvSpPr>
              <a:spLocks noChangeArrowheads="1"/>
            </p:cNvSpPr>
            <p:nvPr/>
          </p:nvSpPr>
          <p:spPr bwMode="auto">
            <a:xfrm>
              <a:off x="2428" y="1130"/>
              <a:ext cx="544" cy="19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29" name="Oval 25"/>
            <p:cNvSpPr>
              <a:spLocks noChangeArrowheads="1"/>
            </p:cNvSpPr>
            <p:nvPr/>
          </p:nvSpPr>
          <p:spPr bwMode="auto">
            <a:xfrm>
              <a:off x="2483" y="1156"/>
              <a:ext cx="434" cy="130"/>
            </a:xfrm>
            <a:prstGeom prst="ellipse">
              <a:avLst/>
            </a:prstGeom>
            <a:solidFill>
              <a:srgbClr val="85B3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30" name="Freeform 26"/>
            <p:cNvSpPr>
              <a:spLocks/>
            </p:cNvSpPr>
            <p:nvPr/>
          </p:nvSpPr>
          <p:spPr bwMode="auto">
            <a:xfrm>
              <a:off x="2483" y="1156"/>
              <a:ext cx="434" cy="106"/>
            </a:xfrm>
            <a:custGeom>
              <a:avLst/>
              <a:gdLst>
                <a:gd name="T0" fmla="*/ 331 w 370"/>
                <a:gd name="T1" fmla="*/ 90 h 90"/>
                <a:gd name="T2" fmla="*/ 370 w 370"/>
                <a:gd name="T3" fmla="*/ 56 h 90"/>
                <a:gd name="T4" fmla="*/ 185 w 370"/>
                <a:gd name="T5" fmla="*/ 0 h 90"/>
                <a:gd name="T6" fmla="*/ 0 w 370"/>
                <a:gd name="T7" fmla="*/ 56 h 90"/>
                <a:gd name="T8" fmla="*/ 39 w 370"/>
                <a:gd name="T9" fmla="*/ 90 h 90"/>
                <a:gd name="T10" fmla="*/ 185 w 370"/>
                <a:gd name="T11" fmla="*/ 68 h 90"/>
                <a:gd name="T12" fmla="*/ 331 w 370"/>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370" h="90">
                  <a:moveTo>
                    <a:pt x="331" y="90"/>
                  </a:moveTo>
                  <a:cubicBezTo>
                    <a:pt x="355" y="80"/>
                    <a:pt x="370" y="69"/>
                    <a:pt x="370" y="56"/>
                  </a:cubicBezTo>
                  <a:cubicBezTo>
                    <a:pt x="370" y="25"/>
                    <a:pt x="287" y="0"/>
                    <a:pt x="185" y="0"/>
                  </a:cubicBezTo>
                  <a:cubicBezTo>
                    <a:pt x="83" y="0"/>
                    <a:pt x="0" y="25"/>
                    <a:pt x="0" y="56"/>
                  </a:cubicBezTo>
                  <a:cubicBezTo>
                    <a:pt x="0" y="69"/>
                    <a:pt x="15" y="80"/>
                    <a:pt x="39" y="90"/>
                  </a:cubicBezTo>
                  <a:cubicBezTo>
                    <a:pt x="73" y="77"/>
                    <a:pt x="125" y="68"/>
                    <a:pt x="185" y="68"/>
                  </a:cubicBezTo>
                  <a:cubicBezTo>
                    <a:pt x="244" y="68"/>
                    <a:pt x="297" y="77"/>
                    <a:pt x="331" y="90"/>
                  </a:cubicBezTo>
                  <a:close/>
                </a:path>
              </a:pathLst>
            </a:custGeom>
            <a:solidFill>
              <a:srgbClr val="BAC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31" name="Freeform 27"/>
            <p:cNvSpPr>
              <a:spLocks noEditPoints="1"/>
            </p:cNvSpPr>
            <p:nvPr/>
          </p:nvSpPr>
          <p:spPr bwMode="auto">
            <a:xfrm>
              <a:off x="2502" y="1448"/>
              <a:ext cx="396" cy="223"/>
            </a:xfrm>
            <a:custGeom>
              <a:avLst/>
              <a:gdLst>
                <a:gd name="T0" fmla="*/ 319 w 338"/>
                <a:gd name="T1" fmla="*/ 174 h 190"/>
                <a:gd name="T2" fmla="*/ 268 w 338"/>
                <a:gd name="T3" fmla="*/ 190 h 190"/>
                <a:gd name="T4" fmla="*/ 195 w 338"/>
                <a:gd name="T5" fmla="*/ 190 h 190"/>
                <a:gd name="T6" fmla="*/ 195 w 338"/>
                <a:gd name="T7" fmla="*/ 0 h 190"/>
                <a:gd name="T8" fmla="*/ 264 w 338"/>
                <a:gd name="T9" fmla="*/ 0 h 190"/>
                <a:gd name="T10" fmla="*/ 314 w 338"/>
                <a:gd name="T11" fmla="*/ 12 h 190"/>
                <a:gd name="T12" fmla="*/ 330 w 338"/>
                <a:gd name="T13" fmla="*/ 44 h 190"/>
                <a:gd name="T14" fmla="*/ 318 w 338"/>
                <a:gd name="T15" fmla="*/ 73 h 190"/>
                <a:gd name="T16" fmla="*/ 293 w 338"/>
                <a:gd name="T17" fmla="*/ 87 h 190"/>
                <a:gd name="T18" fmla="*/ 293 w 338"/>
                <a:gd name="T19" fmla="*/ 87 h 190"/>
                <a:gd name="T20" fmla="*/ 326 w 338"/>
                <a:gd name="T21" fmla="*/ 103 h 190"/>
                <a:gd name="T22" fmla="*/ 338 w 338"/>
                <a:gd name="T23" fmla="*/ 133 h 190"/>
                <a:gd name="T24" fmla="*/ 319 w 338"/>
                <a:gd name="T25" fmla="*/ 174 h 190"/>
                <a:gd name="T26" fmla="*/ 141 w 338"/>
                <a:gd name="T27" fmla="*/ 163 h 190"/>
                <a:gd name="T28" fmla="*/ 68 w 338"/>
                <a:gd name="T29" fmla="*/ 190 h 190"/>
                <a:gd name="T30" fmla="*/ 0 w 338"/>
                <a:gd name="T31" fmla="*/ 190 h 190"/>
                <a:gd name="T32" fmla="*/ 0 w 338"/>
                <a:gd name="T33" fmla="*/ 0 h 190"/>
                <a:gd name="T34" fmla="*/ 68 w 338"/>
                <a:gd name="T35" fmla="*/ 0 h 190"/>
                <a:gd name="T36" fmla="*/ 169 w 338"/>
                <a:gd name="T37" fmla="*/ 92 h 190"/>
                <a:gd name="T38" fmla="*/ 141 w 338"/>
                <a:gd name="T39" fmla="*/ 16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8" h="190">
                  <a:moveTo>
                    <a:pt x="319" y="174"/>
                  </a:moveTo>
                  <a:cubicBezTo>
                    <a:pt x="306" y="185"/>
                    <a:pt x="290" y="190"/>
                    <a:pt x="268" y="190"/>
                  </a:cubicBezTo>
                  <a:cubicBezTo>
                    <a:pt x="195" y="190"/>
                    <a:pt x="195" y="190"/>
                    <a:pt x="195" y="190"/>
                  </a:cubicBezTo>
                  <a:cubicBezTo>
                    <a:pt x="195" y="0"/>
                    <a:pt x="195" y="0"/>
                    <a:pt x="195" y="0"/>
                  </a:cubicBezTo>
                  <a:cubicBezTo>
                    <a:pt x="264" y="0"/>
                    <a:pt x="264" y="0"/>
                    <a:pt x="264" y="0"/>
                  </a:cubicBezTo>
                  <a:cubicBezTo>
                    <a:pt x="286" y="0"/>
                    <a:pt x="302" y="3"/>
                    <a:pt x="314" y="12"/>
                  </a:cubicBezTo>
                  <a:cubicBezTo>
                    <a:pt x="325" y="19"/>
                    <a:pt x="330" y="30"/>
                    <a:pt x="330" y="44"/>
                  </a:cubicBezTo>
                  <a:cubicBezTo>
                    <a:pt x="330" y="55"/>
                    <a:pt x="326" y="64"/>
                    <a:pt x="318" y="73"/>
                  </a:cubicBezTo>
                  <a:cubicBezTo>
                    <a:pt x="311" y="79"/>
                    <a:pt x="303" y="84"/>
                    <a:pt x="293" y="87"/>
                  </a:cubicBezTo>
                  <a:cubicBezTo>
                    <a:pt x="293" y="87"/>
                    <a:pt x="293" y="87"/>
                    <a:pt x="293" y="87"/>
                  </a:cubicBezTo>
                  <a:cubicBezTo>
                    <a:pt x="307" y="89"/>
                    <a:pt x="318" y="94"/>
                    <a:pt x="326" y="103"/>
                  </a:cubicBezTo>
                  <a:cubicBezTo>
                    <a:pt x="334" y="111"/>
                    <a:pt x="338" y="121"/>
                    <a:pt x="338" y="133"/>
                  </a:cubicBezTo>
                  <a:cubicBezTo>
                    <a:pt x="338" y="150"/>
                    <a:pt x="331" y="164"/>
                    <a:pt x="319" y="174"/>
                  </a:cubicBezTo>
                  <a:close/>
                  <a:moveTo>
                    <a:pt x="141" y="163"/>
                  </a:moveTo>
                  <a:cubicBezTo>
                    <a:pt x="123" y="181"/>
                    <a:pt x="98" y="190"/>
                    <a:pt x="68" y="190"/>
                  </a:cubicBezTo>
                  <a:cubicBezTo>
                    <a:pt x="0" y="190"/>
                    <a:pt x="0" y="190"/>
                    <a:pt x="0" y="190"/>
                  </a:cubicBezTo>
                  <a:cubicBezTo>
                    <a:pt x="0" y="0"/>
                    <a:pt x="0" y="0"/>
                    <a:pt x="0" y="0"/>
                  </a:cubicBezTo>
                  <a:cubicBezTo>
                    <a:pt x="68" y="0"/>
                    <a:pt x="68" y="0"/>
                    <a:pt x="68" y="0"/>
                  </a:cubicBezTo>
                  <a:cubicBezTo>
                    <a:pt x="135" y="0"/>
                    <a:pt x="169" y="30"/>
                    <a:pt x="169" y="92"/>
                  </a:cubicBezTo>
                  <a:cubicBezTo>
                    <a:pt x="169" y="122"/>
                    <a:pt x="160" y="145"/>
                    <a:pt x="141" y="1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32" name="Freeform 28"/>
            <p:cNvSpPr>
              <a:spLocks/>
            </p:cNvSpPr>
            <p:nvPr/>
          </p:nvSpPr>
          <p:spPr bwMode="auto">
            <a:xfrm>
              <a:off x="2552" y="1488"/>
              <a:ext cx="95" cy="142"/>
            </a:xfrm>
            <a:custGeom>
              <a:avLst/>
              <a:gdLst>
                <a:gd name="T0" fmla="*/ 21 w 81"/>
                <a:gd name="T1" fmla="*/ 0 h 121"/>
                <a:gd name="T2" fmla="*/ 0 w 81"/>
                <a:gd name="T3" fmla="*/ 0 h 121"/>
                <a:gd name="T4" fmla="*/ 0 w 81"/>
                <a:gd name="T5" fmla="*/ 121 h 121"/>
                <a:gd name="T6" fmla="*/ 21 w 81"/>
                <a:gd name="T7" fmla="*/ 121 h 121"/>
                <a:gd name="T8" fmla="*/ 65 w 81"/>
                <a:gd name="T9" fmla="*/ 104 h 121"/>
                <a:gd name="T10" fmla="*/ 81 w 81"/>
                <a:gd name="T11" fmla="*/ 59 h 121"/>
                <a:gd name="T12" fmla="*/ 66 w 81"/>
                <a:gd name="T13" fmla="*/ 16 h 121"/>
                <a:gd name="T14" fmla="*/ 21 w 81"/>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21">
                  <a:moveTo>
                    <a:pt x="21" y="0"/>
                  </a:moveTo>
                  <a:cubicBezTo>
                    <a:pt x="0" y="0"/>
                    <a:pt x="0" y="0"/>
                    <a:pt x="0" y="0"/>
                  </a:cubicBezTo>
                  <a:cubicBezTo>
                    <a:pt x="0" y="121"/>
                    <a:pt x="0" y="121"/>
                    <a:pt x="0" y="121"/>
                  </a:cubicBezTo>
                  <a:cubicBezTo>
                    <a:pt x="21" y="121"/>
                    <a:pt x="21" y="121"/>
                    <a:pt x="21" y="121"/>
                  </a:cubicBezTo>
                  <a:cubicBezTo>
                    <a:pt x="40" y="121"/>
                    <a:pt x="55" y="115"/>
                    <a:pt x="65" y="104"/>
                  </a:cubicBezTo>
                  <a:cubicBezTo>
                    <a:pt x="76" y="93"/>
                    <a:pt x="81" y="78"/>
                    <a:pt x="81" y="59"/>
                  </a:cubicBezTo>
                  <a:cubicBezTo>
                    <a:pt x="81" y="41"/>
                    <a:pt x="76" y="27"/>
                    <a:pt x="66" y="16"/>
                  </a:cubicBezTo>
                  <a:cubicBezTo>
                    <a:pt x="55" y="6"/>
                    <a:pt x="40" y="0"/>
                    <a:pt x="21" y="0"/>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33" name="Freeform 29"/>
            <p:cNvSpPr>
              <a:spLocks/>
            </p:cNvSpPr>
            <p:nvPr/>
          </p:nvSpPr>
          <p:spPr bwMode="auto">
            <a:xfrm>
              <a:off x="2781" y="1484"/>
              <a:ext cx="55" cy="53"/>
            </a:xfrm>
            <a:custGeom>
              <a:avLst/>
              <a:gdLst>
                <a:gd name="T0" fmla="*/ 39 w 47"/>
                <a:gd name="T1" fmla="*/ 39 h 45"/>
                <a:gd name="T2" fmla="*/ 47 w 47"/>
                <a:gd name="T3" fmla="*/ 21 h 45"/>
                <a:gd name="T4" fmla="*/ 16 w 47"/>
                <a:gd name="T5" fmla="*/ 0 h 45"/>
                <a:gd name="T6" fmla="*/ 0 w 47"/>
                <a:gd name="T7" fmla="*/ 0 h 45"/>
                <a:gd name="T8" fmla="*/ 0 w 47"/>
                <a:gd name="T9" fmla="*/ 45 h 45"/>
                <a:gd name="T10" fmla="*/ 19 w 47"/>
                <a:gd name="T11" fmla="*/ 45 h 45"/>
                <a:gd name="T12" fmla="*/ 39 w 47"/>
                <a:gd name="T13" fmla="*/ 39 h 45"/>
              </a:gdLst>
              <a:ahLst/>
              <a:cxnLst>
                <a:cxn ang="0">
                  <a:pos x="T0" y="T1"/>
                </a:cxn>
                <a:cxn ang="0">
                  <a:pos x="T2" y="T3"/>
                </a:cxn>
                <a:cxn ang="0">
                  <a:pos x="T4" y="T5"/>
                </a:cxn>
                <a:cxn ang="0">
                  <a:pos x="T6" y="T7"/>
                </a:cxn>
                <a:cxn ang="0">
                  <a:pos x="T8" y="T9"/>
                </a:cxn>
                <a:cxn ang="0">
                  <a:pos x="T10" y="T11"/>
                </a:cxn>
                <a:cxn ang="0">
                  <a:pos x="T12" y="T13"/>
                </a:cxn>
              </a:cxnLst>
              <a:rect l="0" t="0" r="r" b="b"/>
              <a:pathLst>
                <a:path w="47" h="45">
                  <a:moveTo>
                    <a:pt x="39" y="39"/>
                  </a:moveTo>
                  <a:cubicBezTo>
                    <a:pt x="44" y="34"/>
                    <a:pt x="47" y="28"/>
                    <a:pt x="47" y="21"/>
                  </a:cubicBezTo>
                  <a:cubicBezTo>
                    <a:pt x="47" y="7"/>
                    <a:pt x="37" y="0"/>
                    <a:pt x="16" y="0"/>
                  </a:cubicBezTo>
                  <a:cubicBezTo>
                    <a:pt x="0" y="0"/>
                    <a:pt x="0" y="0"/>
                    <a:pt x="0" y="0"/>
                  </a:cubicBezTo>
                  <a:cubicBezTo>
                    <a:pt x="0" y="45"/>
                    <a:pt x="0" y="45"/>
                    <a:pt x="0" y="45"/>
                  </a:cubicBezTo>
                  <a:cubicBezTo>
                    <a:pt x="19" y="45"/>
                    <a:pt x="19" y="45"/>
                    <a:pt x="19" y="45"/>
                  </a:cubicBezTo>
                  <a:cubicBezTo>
                    <a:pt x="27" y="45"/>
                    <a:pt x="34" y="43"/>
                    <a:pt x="39" y="39"/>
                  </a:cubicBez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34" name="Freeform 30"/>
            <p:cNvSpPr>
              <a:spLocks/>
            </p:cNvSpPr>
            <p:nvPr/>
          </p:nvSpPr>
          <p:spPr bwMode="auto">
            <a:xfrm>
              <a:off x="2780" y="1575"/>
              <a:ext cx="65" cy="58"/>
            </a:xfrm>
            <a:custGeom>
              <a:avLst/>
              <a:gdLst>
                <a:gd name="T0" fmla="*/ 47 w 56"/>
                <a:gd name="T1" fmla="*/ 6 h 50"/>
                <a:gd name="T2" fmla="*/ 24 w 56"/>
                <a:gd name="T3" fmla="*/ 0 h 50"/>
                <a:gd name="T4" fmla="*/ 0 w 56"/>
                <a:gd name="T5" fmla="*/ 0 h 50"/>
                <a:gd name="T6" fmla="*/ 0 w 56"/>
                <a:gd name="T7" fmla="*/ 50 h 50"/>
                <a:gd name="T8" fmla="*/ 24 w 56"/>
                <a:gd name="T9" fmla="*/ 50 h 50"/>
                <a:gd name="T10" fmla="*/ 47 w 56"/>
                <a:gd name="T11" fmla="*/ 43 h 50"/>
                <a:gd name="T12" fmla="*/ 56 w 56"/>
                <a:gd name="T13" fmla="*/ 24 h 50"/>
                <a:gd name="T14" fmla="*/ 47 w 56"/>
                <a:gd name="T15" fmla="*/ 6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50">
                  <a:moveTo>
                    <a:pt x="47" y="6"/>
                  </a:moveTo>
                  <a:cubicBezTo>
                    <a:pt x="42" y="2"/>
                    <a:pt x="34" y="0"/>
                    <a:pt x="24" y="0"/>
                  </a:cubicBezTo>
                  <a:cubicBezTo>
                    <a:pt x="0" y="0"/>
                    <a:pt x="0" y="0"/>
                    <a:pt x="0" y="0"/>
                  </a:cubicBezTo>
                  <a:cubicBezTo>
                    <a:pt x="0" y="50"/>
                    <a:pt x="0" y="50"/>
                    <a:pt x="0" y="50"/>
                  </a:cubicBezTo>
                  <a:cubicBezTo>
                    <a:pt x="24" y="50"/>
                    <a:pt x="24" y="50"/>
                    <a:pt x="24" y="50"/>
                  </a:cubicBezTo>
                  <a:cubicBezTo>
                    <a:pt x="34" y="50"/>
                    <a:pt x="42" y="48"/>
                    <a:pt x="47" y="43"/>
                  </a:cubicBezTo>
                  <a:cubicBezTo>
                    <a:pt x="53" y="38"/>
                    <a:pt x="56" y="32"/>
                    <a:pt x="56" y="24"/>
                  </a:cubicBezTo>
                  <a:cubicBezTo>
                    <a:pt x="56" y="17"/>
                    <a:pt x="53" y="11"/>
                    <a:pt x="47" y="6"/>
                  </a:cubicBez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35" name="Freeform 31"/>
            <p:cNvSpPr>
              <a:spLocks/>
            </p:cNvSpPr>
            <p:nvPr/>
          </p:nvSpPr>
          <p:spPr bwMode="auto">
            <a:xfrm>
              <a:off x="2460" y="2814"/>
              <a:ext cx="479" cy="140"/>
            </a:xfrm>
            <a:custGeom>
              <a:avLst/>
              <a:gdLst>
                <a:gd name="T0" fmla="*/ 298 w 409"/>
                <a:gd name="T1" fmla="*/ 0 h 120"/>
                <a:gd name="T2" fmla="*/ 283 w 409"/>
                <a:gd name="T3" fmla="*/ 0 h 120"/>
                <a:gd name="T4" fmla="*/ 135 w 409"/>
                <a:gd name="T5" fmla="*/ 0 h 120"/>
                <a:gd name="T6" fmla="*/ 128 w 409"/>
                <a:gd name="T7" fmla="*/ 0 h 120"/>
                <a:gd name="T8" fmla="*/ 0 w 409"/>
                <a:gd name="T9" fmla="*/ 82 h 120"/>
                <a:gd name="T10" fmla="*/ 0 w 409"/>
                <a:gd name="T11" fmla="*/ 120 h 120"/>
                <a:gd name="T12" fmla="*/ 153 w 409"/>
                <a:gd name="T13" fmla="*/ 120 h 120"/>
                <a:gd name="T14" fmla="*/ 265 w 409"/>
                <a:gd name="T15" fmla="*/ 120 h 120"/>
                <a:gd name="T16" fmla="*/ 409 w 409"/>
                <a:gd name="T17" fmla="*/ 120 h 120"/>
                <a:gd name="T18" fmla="*/ 409 w 409"/>
                <a:gd name="T19" fmla="*/ 82 h 120"/>
                <a:gd name="T20" fmla="*/ 298 w 409"/>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20">
                  <a:moveTo>
                    <a:pt x="298" y="0"/>
                  </a:moveTo>
                  <a:cubicBezTo>
                    <a:pt x="283" y="0"/>
                    <a:pt x="283" y="0"/>
                    <a:pt x="283" y="0"/>
                  </a:cubicBezTo>
                  <a:cubicBezTo>
                    <a:pt x="135" y="0"/>
                    <a:pt x="135" y="0"/>
                    <a:pt x="135" y="0"/>
                  </a:cubicBezTo>
                  <a:cubicBezTo>
                    <a:pt x="128" y="0"/>
                    <a:pt x="128" y="0"/>
                    <a:pt x="128" y="0"/>
                  </a:cubicBezTo>
                  <a:cubicBezTo>
                    <a:pt x="148" y="72"/>
                    <a:pt x="121" y="82"/>
                    <a:pt x="0" y="82"/>
                  </a:cubicBezTo>
                  <a:cubicBezTo>
                    <a:pt x="0" y="120"/>
                    <a:pt x="0" y="120"/>
                    <a:pt x="0" y="120"/>
                  </a:cubicBezTo>
                  <a:cubicBezTo>
                    <a:pt x="153" y="120"/>
                    <a:pt x="153" y="120"/>
                    <a:pt x="153" y="120"/>
                  </a:cubicBezTo>
                  <a:cubicBezTo>
                    <a:pt x="265" y="120"/>
                    <a:pt x="265" y="120"/>
                    <a:pt x="265" y="120"/>
                  </a:cubicBezTo>
                  <a:cubicBezTo>
                    <a:pt x="409" y="120"/>
                    <a:pt x="409" y="120"/>
                    <a:pt x="409" y="120"/>
                  </a:cubicBezTo>
                  <a:cubicBezTo>
                    <a:pt x="409" y="82"/>
                    <a:pt x="409" y="82"/>
                    <a:pt x="409" y="82"/>
                  </a:cubicBezTo>
                  <a:cubicBezTo>
                    <a:pt x="289" y="82"/>
                    <a:pt x="277" y="72"/>
                    <a:pt x="298" y="0"/>
                  </a:cubicBez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36" name="Freeform 32"/>
            <p:cNvSpPr>
              <a:spLocks noEditPoints="1"/>
            </p:cNvSpPr>
            <p:nvPr/>
          </p:nvSpPr>
          <p:spPr bwMode="auto">
            <a:xfrm>
              <a:off x="2334" y="2278"/>
              <a:ext cx="733" cy="536"/>
            </a:xfrm>
            <a:custGeom>
              <a:avLst/>
              <a:gdLst>
                <a:gd name="T0" fmla="*/ 588 w 626"/>
                <a:gd name="T1" fmla="*/ 0 h 457"/>
                <a:gd name="T2" fmla="*/ 34 w 626"/>
                <a:gd name="T3" fmla="*/ 0 h 457"/>
                <a:gd name="T4" fmla="*/ 0 w 626"/>
                <a:gd name="T5" fmla="*/ 35 h 457"/>
                <a:gd name="T6" fmla="*/ 0 w 626"/>
                <a:gd name="T7" fmla="*/ 422 h 457"/>
                <a:gd name="T8" fmla="*/ 34 w 626"/>
                <a:gd name="T9" fmla="*/ 457 h 457"/>
                <a:gd name="T10" fmla="*/ 588 w 626"/>
                <a:gd name="T11" fmla="*/ 457 h 457"/>
                <a:gd name="T12" fmla="*/ 626 w 626"/>
                <a:gd name="T13" fmla="*/ 422 h 457"/>
                <a:gd name="T14" fmla="*/ 626 w 626"/>
                <a:gd name="T15" fmla="*/ 35 h 457"/>
                <a:gd name="T16" fmla="*/ 588 w 626"/>
                <a:gd name="T17" fmla="*/ 0 h 457"/>
                <a:gd name="T18" fmla="*/ 578 w 626"/>
                <a:gd name="T19" fmla="*/ 48 h 457"/>
                <a:gd name="T20" fmla="*/ 578 w 626"/>
                <a:gd name="T21" fmla="*/ 409 h 457"/>
                <a:gd name="T22" fmla="*/ 48 w 626"/>
                <a:gd name="T23" fmla="*/ 409 h 457"/>
                <a:gd name="T24" fmla="*/ 48 w 626"/>
                <a:gd name="T25" fmla="*/ 48 h 457"/>
                <a:gd name="T26" fmla="*/ 579 w 626"/>
                <a:gd name="T27" fmla="*/ 47 h 457"/>
                <a:gd name="T28" fmla="*/ 578 w 626"/>
                <a:gd name="T29" fmla="*/ 4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6" h="457">
                  <a:moveTo>
                    <a:pt x="588" y="0"/>
                  </a:moveTo>
                  <a:cubicBezTo>
                    <a:pt x="34" y="0"/>
                    <a:pt x="34" y="0"/>
                    <a:pt x="34" y="0"/>
                  </a:cubicBezTo>
                  <a:cubicBezTo>
                    <a:pt x="15" y="0"/>
                    <a:pt x="0" y="16"/>
                    <a:pt x="0" y="35"/>
                  </a:cubicBezTo>
                  <a:cubicBezTo>
                    <a:pt x="0" y="422"/>
                    <a:pt x="0" y="422"/>
                    <a:pt x="0" y="422"/>
                  </a:cubicBezTo>
                  <a:cubicBezTo>
                    <a:pt x="0" y="440"/>
                    <a:pt x="15" y="457"/>
                    <a:pt x="34" y="457"/>
                  </a:cubicBezTo>
                  <a:cubicBezTo>
                    <a:pt x="588" y="457"/>
                    <a:pt x="588" y="457"/>
                    <a:pt x="588" y="457"/>
                  </a:cubicBezTo>
                  <a:cubicBezTo>
                    <a:pt x="607" y="457"/>
                    <a:pt x="626" y="440"/>
                    <a:pt x="626" y="422"/>
                  </a:cubicBezTo>
                  <a:cubicBezTo>
                    <a:pt x="626" y="35"/>
                    <a:pt x="626" y="35"/>
                    <a:pt x="626" y="35"/>
                  </a:cubicBezTo>
                  <a:cubicBezTo>
                    <a:pt x="626" y="16"/>
                    <a:pt x="607" y="0"/>
                    <a:pt x="588" y="0"/>
                  </a:cubicBezTo>
                  <a:close/>
                  <a:moveTo>
                    <a:pt x="578" y="48"/>
                  </a:moveTo>
                  <a:cubicBezTo>
                    <a:pt x="578" y="409"/>
                    <a:pt x="578" y="409"/>
                    <a:pt x="578" y="409"/>
                  </a:cubicBezTo>
                  <a:cubicBezTo>
                    <a:pt x="48" y="409"/>
                    <a:pt x="48" y="409"/>
                    <a:pt x="48" y="409"/>
                  </a:cubicBezTo>
                  <a:cubicBezTo>
                    <a:pt x="48" y="48"/>
                    <a:pt x="48" y="48"/>
                    <a:pt x="48" y="48"/>
                  </a:cubicBezTo>
                  <a:cubicBezTo>
                    <a:pt x="579" y="47"/>
                    <a:pt x="579" y="47"/>
                    <a:pt x="579" y="47"/>
                  </a:cubicBezTo>
                  <a:lnTo>
                    <a:pt x="578" y="48"/>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37" name="Freeform 33"/>
            <p:cNvSpPr>
              <a:spLocks/>
            </p:cNvSpPr>
            <p:nvPr/>
          </p:nvSpPr>
          <p:spPr bwMode="auto">
            <a:xfrm>
              <a:off x="2389" y="2334"/>
              <a:ext cx="621" cy="423"/>
            </a:xfrm>
            <a:custGeom>
              <a:avLst/>
              <a:gdLst>
                <a:gd name="T0" fmla="*/ 620 w 621"/>
                <a:gd name="T1" fmla="*/ 1 h 423"/>
                <a:gd name="T2" fmla="*/ 620 w 621"/>
                <a:gd name="T3" fmla="*/ 423 h 423"/>
                <a:gd name="T4" fmla="*/ 0 w 621"/>
                <a:gd name="T5" fmla="*/ 423 h 423"/>
                <a:gd name="T6" fmla="*/ 0 w 621"/>
                <a:gd name="T7" fmla="*/ 1 h 423"/>
                <a:gd name="T8" fmla="*/ 621 w 621"/>
                <a:gd name="T9" fmla="*/ 0 h 423"/>
                <a:gd name="T10" fmla="*/ 620 w 621"/>
                <a:gd name="T11" fmla="*/ 1 h 423"/>
              </a:gdLst>
              <a:ahLst/>
              <a:cxnLst>
                <a:cxn ang="0">
                  <a:pos x="T0" y="T1"/>
                </a:cxn>
                <a:cxn ang="0">
                  <a:pos x="T2" y="T3"/>
                </a:cxn>
                <a:cxn ang="0">
                  <a:pos x="T4" y="T5"/>
                </a:cxn>
                <a:cxn ang="0">
                  <a:pos x="T6" y="T7"/>
                </a:cxn>
                <a:cxn ang="0">
                  <a:pos x="T8" y="T9"/>
                </a:cxn>
                <a:cxn ang="0">
                  <a:pos x="T10" y="T11"/>
                </a:cxn>
              </a:cxnLst>
              <a:rect l="0" t="0" r="r" b="b"/>
              <a:pathLst>
                <a:path w="621" h="423">
                  <a:moveTo>
                    <a:pt x="620" y="1"/>
                  </a:moveTo>
                  <a:lnTo>
                    <a:pt x="620" y="423"/>
                  </a:lnTo>
                  <a:lnTo>
                    <a:pt x="0" y="423"/>
                  </a:lnTo>
                  <a:lnTo>
                    <a:pt x="0" y="1"/>
                  </a:lnTo>
                  <a:lnTo>
                    <a:pt x="621" y="0"/>
                  </a:lnTo>
                  <a:lnTo>
                    <a:pt x="620" y="1"/>
                  </a:ln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38" name="Freeform 34"/>
            <p:cNvSpPr>
              <a:spLocks/>
            </p:cNvSpPr>
            <p:nvPr/>
          </p:nvSpPr>
          <p:spPr bwMode="auto">
            <a:xfrm>
              <a:off x="2389" y="2334"/>
              <a:ext cx="621" cy="423"/>
            </a:xfrm>
            <a:custGeom>
              <a:avLst/>
              <a:gdLst>
                <a:gd name="T0" fmla="*/ 620 w 621"/>
                <a:gd name="T1" fmla="*/ 1 h 423"/>
                <a:gd name="T2" fmla="*/ 620 w 621"/>
                <a:gd name="T3" fmla="*/ 423 h 423"/>
                <a:gd name="T4" fmla="*/ 0 w 621"/>
                <a:gd name="T5" fmla="*/ 423 h 423"/>
                <a:gd name="T6" fmla="*/ 0 w 621"/>
                <a:gd name="T7" fmla="*/ 1 h 423"/>
                <a:gd name="T8" fmla="*/ 621 w 621"/>
                <a:gd name="T9" fmla="*/ 0 h 423"/>
                <a:gd name="T10" fmla="*/ 620 w 621"/>
                <a:gd name="T11" fmla="*/ 1 h 423"/>
              </a:gdLst>
              <a:ahLst/>
              <a:cxnLst>
                <a:cxn ang="0">
                  <a:pos x="T0" y="T1"/>
                </a:cxn>
                <a:cxn ang="0">
                  <a:pos x="T2" y="T3"/>
                </a:cxn>
                <a:cxn ang="0">
                  <a:pos x="T4" y="T5"/>
                </a:cxn>
                <a:cxn ang="0">
                  <a:pos x="T6" y="T7"/>
                </a:cxn>
                <a:cxn ang="0">
                  <a:pos x="T8" y="T9"/>
                </a:cxn>
                <a:cxn ang="0">
                  <a:pos x="T10" y="T11"/>
                </a:cxn>
              </a:cxnLst>
              <a:rect l="0" t="0" r="r" b="b"/>
              <a:pathLst>
                <a:path w="621" h="423">
                  <a:moveTo>
                    <a:pt x="620" y="1"/>
                  </a:moveTo>
                  <a:lnTo>
                    <a:pt x="620" y="423"/>
                  </a:lnTo>
                  <a:lnTo>
                    <a:pt x="0" y="423"/>
                  </a:lnTo>
                  <a:lnTo>
                    <a:pt x="0" y="1"/>
                  </a:lnTo>
                  <a:lnTo>
                    <a:pt x="621" y="0"/>
                  </a:lnTo>
                  <a:lnTo>
                    <a:pt x="620"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39" name="Freeform 35"/>
            <p:cNvSpPr>
              <a:spLocks/>
            </p:cNvSpPr>
            <p:nvPr/>
          </p:nvSpPr>
          <p:spPr bwMode="auto">
            <a:xfrm>
              <a:off x="2334" y="2278"/>
              <a:ext cx="688" cy="536"/>
            </a:xfrm>
            <a:custGeom>
              <a:avLst/>
              <a:gdLst>
                <a:gd name="T0" fmla="*/ 48 w 588"/>
                <a:gd name="T1" fmla="*/ 409 h 457"/>
                <a:gd name="T2" fmla="*/ 47 w 588"/>
                <a:gd name="T3" fmla="*/ 409 h 457"/>
                <a:gd name="T4" fmla="*/ 47 w 588"/>
                <a:gd name="T5" fmla="*/ 48 h 457"/>
                <a:gd name="T6" fmla="*/ 532 w 588"/>
                <a:gd name="T7" fmla="*/ 47 h 457"/>
                <a:gd name="T8" fmla="*/ 588 w 588"/>
                <a:gd name="T9" fmla="*/ 0 h 457"/>
                <a:gd name="T10" fmla="*/ 588 w 588"/>
                <a:gd name="T11" fmla="*/ 0 h 457"/>
                <a:gd name="T12" fmla="*/ 34 w 588"/>
                <a:gd name="T13" fmla="*/ 0 h 457"/>
                <a:gd name="T14" fmla="*/ 0 w 588"/>
                <a:gd name="T15" fmla="*/ 35 h 457"/>
                <a:gd name="T16" fmla="*/ 0 w 588"/>
                <a:gd name="T17" fmla="*/ 422 h 457"/>
                <a:gd name="T18" fmla="*/ 34 w 588"/>
                <a:gd name="T19" fmla="*/ 457 h 457"/>
                <a:gd name="T20" fmla="*/ 47 w 588"/>
                <a:gd name="T21" fmla="*/ 457 h 457"/>
                <a:gd name="T22" fmla="*/ 104 w 588"/>
                <a:gd name="T23" fmla="*/ 409 h 457"/>
                <a:gd name="T24" fmla="*/ 48 w 588"/>
                <a:gd name="T25" fmla="*/ 40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8" h="457">
                  <a:moveTo>
                    <a:pt x="48" y="409"/>
                  </a:moveTo>
                  <a:cubicBezTo>
                    <a:pt x="47" y="409"/>
                    <a:pt x="47" y="409"/>
                    <a:pt x="47" y="409"/>
                  </a:cubicBezTo>
                  <a:cubicBezTo>
                    <a:pt x="47" y="48"/>
                    <a:pt x="47" y="48"/>
                    <a:pt x="47" y="48"/>
                  </a:cubicBezTo>
                  <a:cubicBezTo>
                    <a:pt x="532" y="47"/>
                    <a:pt x="532" y="47"/>
                    <a:pt x="532" y="47"/>
                  </a:cubicBezTo>
                  <a:cubicBezTo>
                    <a:pt x="588" y="0"/>
                    <a:pt x="588" y="0"/>
                    <a:pt x="588" y="0"/>
                  </a:cubicBezTo>
                  <a:cubicBezTo>
                    <a:pt x="588" y="0"/>
                    <a:pt x="588" y="0"/>
                    <a:pt x="588" y="0"/>
                  </a:cubicBezTo>
                  <a:cubicBezTo>
                    <a:pt x="34" y="0"/>
                    <a:pt x="34" y="0"/>
                    <a:pt x="34" y="0"/>
                  </a:cubicBezTo>
                  <a:cubicBezTo>
                    <a:pt x="15" y="0"/>
                    <a:pt x="0" y="16"/>
                    <a:pt x="0" y="35"/>
                  </a:cubicBezTo>
                  <a:cubicBezTo>
                    <a:pt x="0" y="422"/>
                    <a:pt x="0" y="422"/>
                    <a:pt x="0" y="422"/>
                  </a:cubicBezTo>
                  <a:cubicBezTo>
                    <a:pt x="0" y="440"/>
                    <a:pt x="15" y="457"/>
                    <a:pt x="34" y="457"/>
                  </a:cubicBezTo>
                  <a:cubicBezTo>
                    <a:pt x="47" y="457"/>
                    <a:pt x="47" y="457"/>
                    <a:pt x="47" y="457"/>
                  </a:cubicBezTo>
                  <a:cubicBezTo>
                    <a:pt x="104" y="409"/>
                    <a:pt x="104" y="409"/>
                    <a:pt x="104" y="409"/>
                  </a:cubicBezTo>
                  <a:lnTo>
                    <a:pt x="48" y="40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40" name="Freeform 36"/>
            <p:cNvSpPr>
              <a:spLocks/>
            </p:cNvSpPr>
            <p:nvPr/>
          </p:nvSpPr>
          <p:spPr bwMode="auto">
            <a:xfrm>
              <a:off x="2389" y="2334"/>
              <a:ext cx="568" cy="423"/>
            </a:xfrm>
            <a:custGeom>
              <a:avLst/>
              <a:gdLst>
                <a:gd name="T0" fmla="*/ 0 w 568"/>
                <a:gd name="T1" fmla="*/ 423 h 423"/>
                <a:gd name="T2" fmla="*/ 1 w 568"/>
                <a:gd name="T3" fmla="*/ 423 h 423"/>
                <a:gd name="T4" fmla="*/ 1 w 568"/>
                <a:gd name="T5" fmla="*/ 1 h 423"/>
                <a:gd name="T6" fmla="*/ 568 w 568"/>
                <a:gd name="T7" fmla="*/ 0 h 423"/>
                <a:gd name="T8" fmla="*/ 568 w 568"/>
                <a:gd name="T9" fmla="*/ 0 h 423"/>
                <a:gd name="T10" fmla="*/ 0 w 568"/>
                <a:gd name="T11" fmla="*/ 1 h 423"/>
                <a:gd name="T12" fmla="*/ 0 w 568"/>
                <a:gd name="T13" fmla="*/ 423 h 423"/>
              </a:gdLst>
              <a:ahLst/>
              <a:cxnLst>
                <a:cxn ang="0">
                  <a:pos x="T0" y="T1"/>
                </a:cxn>
                <a:cxn ang="0">
                  <a:pos x="T2" y="T3"/>
                </a:cxn>
                <a:cxn ang="0">
                  <a:pos x="T4" y="T5"/>
                </a:cxn>
                <a:cxn ang="0">
                  <a:pos x="T6" y="T7"/>
                </a:cxn>
                <a:cxn ang="0">
                  <a:pos x="T8" y="T9"/>
                </a:cxn>
                <a:cxn ang="0">
                  <a:pos x="T10" y="T11"/>
                </a:cxn>
                <a:cxn ang="0">
                  <a:pos x="T12" y="T13"/>
                </a:cxn>
              </a:cxnLst>
              <a:rect l="0" t="0" r="r" b="b"/>
              <a:pathLst>
                <a:path w="568" h="423">
                  <a:moveTo>
                    <a:pt x="0" y="423"/>
                  </a:moveTo>
                  <a:lnTo>
                    <a:pt x="1" y="423"/>
                  </a:lnTo>
                  <a:lnTo>
                    <a:pt x="1" y="1"/>
                  </a:lnTo>
                  <a:lnTo>
                    <a:pt x="568" y="0"/>
                  </a:lnTo>
                  <a:lnTo>
                    <a:pt x="568" y="0"/>
                  </a:lnTo>
                  <a:lnTo>
                    <a:pt x="0" y="1"/>
                  </a:lnTo>
                  <a:lnTo>
                    <a:pt x="0" y="423"/>
                  </a:ln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41" name="Rectangle 37"/>
            <p:cNvSpPr>
              <a:spLocks noChangeArrowheads="1"/>
            </p:cNvSpPr>
            <p:nvPr/>
          </p:nvSpPr>
          <p:spPr bwMode="auto">
            <a:xfrm>
              <a:off x="2460" y="2910"/>
              <a:ext cx="479" cy="44"/>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42" name="Oval 38"/>
            <p:cNvSpPr>
              <a:spLocks noChangeArrowheads="1"/>
            </p:cNvSpPr>
            <p:nvPr/>
          </p:nvSpPr>
          <p:spPr bwMode="auto">
            <a:xfrm>
              <a:off x="2687" y="2298"/>
              <a:ext cx="20" cy="21"/>
            </a:xfrm>
            <a:prstGeom prst="ellipse">
              <a:avLst/>
            </a:prstGeom>
            <a:solidFill>
              <a:srgbClr val="BAC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43" name="Freeform 39"/>
            <p:cNvSpPr>
              <a:spLocks/>
            </p:cNvSpPr>
            <p:nvPr/>
          </p:nvSpPr>
          <p:spPr bwMode="auto">
            <a:xfrm>
              <a:off x="2567" y="2383"/>
              <a:ext cx="264" cy="155"/>
            </a:xfrm>
            <a:custGeom>
              <a:avLst/>
              <a:gdLst>
                <a:gd name="T0" fmla="*/ 113 w 226"/>
                <a:gd name="T1" fmla="*/ 0 h 133"/>
                <a:gd name="T2" fmla="*/ 111 w 226"/>
                <a:gd name="T3" fmla="*/ 0 h 133"/>
                <a:gd name="T4" fmla="*/ 2 w 226"/>
                <a:gd name="T5" fmla="*/ 63 h 133"/>
                <a:gd name="T6" fmla="*/ 0 w 226"/>
                <a:gd name="T7" fmla="*/ 66 h 133"/>
                <a:gd name="T8" fmla="*/ 2 w 226"/>
                <a:gd name="T9" fmla="*/ 69 h 133"/>
                <a:gd name="T10" fmla="*/ 112 w 226"/>
                <a:gd name="T11" fmla="*/ 133 h 133"/>
                <a:gd name="T12" fmla="*/ 114 w 226"/>
                <a:gd name="T13" fmla="*/ 133 h 133"/>
                <a:gd name="T14" fmla="*/ 115 w 226"/>
                <a:gd name="T15" fmla="*/ 133 h 133"/>
                <a:gd name="T16" fmla="*/ 225 w 226"/>
                <a:gd name="T17" fmla="*/ 69 h 133"/>
                <a:gd name="T18" fmla="*/ 226 w 226"/>
                <a:gd name="T19" fmla="*/ 67 h 133"/>
                <a:gd name="T20" fmla="*/ 225 w 226"/>
                <a:gd name="T21" fmla="*/ 64 h 133"/>
                <a:gd name="T22" fmla="*/ 115 w 226"/>
                <a:gd name="T23" fmla="*/ 0 h 133"/>
                <a:gd name="T24" fmla="*/ 113 w 226"/>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133">
                  <a:moveTo>
                    <a:pt x="113" y="0"/>
                  </a:moveTo>
                  <a:cubicBezTo>
                    <a:pt x="112" y="0"/>
                    <a:pt x="112" y="0"/>
                    <a:pt x="111" y="0"/>
                  </a:cubicBezTo>
                  <a:cubicBezTo>
                    <a:pt x="2" y="63"/>
                    <a:pt x="2" y="63"/>
                    <a:pt x="2" y="63"/>
                  </a:cubicBezTo>
                  <a:cubicBezTo>
                    <a:pt x="1" y="64"/>
                    <a:pt x="0" y="65"/>
                    <a:pt x="0" y="66"/>
                  </a:cubicBezTo>
                  <a:cubicBezTo>
                    <a:pt x="0" y="67"/>
                    <a:pt x="1" y="68"/>
                    <a:pt x="2" y="69"/>
                  </a:cubicBezTo>
                  <a:cubicBezTo>
                    <a:pt x="112" y="133"/>
                    <a:pt x="112" y="133"/>
                    <a:pt x="112" y="133"/>
                  </a:cubicBezTo>
                  <a:cubicBezTo>
                    <a:pt x="112" y="133"/>
                    <a:pt x="113" y="133"/>
                    <a:pt x="114" y="133"/>
                  </a:cubicBezTo>
                  <a:cubicBezTo>
                    <a:pt x="114" y="133"/>
                    <a:pt x="115" y="133"/>
                    <a:pt x="115" y="133"/>
                  </a:cubicBezTo>
                  <a:cubicBezTo>
                    <a:pt x="225" y="69"/>
                    <a:pt x="225" y="69"/>
                    <a:pt x="225" y="69"/>
                  </a:cubicBezTo>
                  <a:cubicBezTo>
                    <a:pt x="226" y="69"/>
                    <a:pt x="226" y="68"/>
                    <a:pt x="226" y="67"/>
                  </a:cubicBezTo>
                  <a:cubicBezTo>
                    <a:pt x="226" y="65"/>
                    <a:pt x="226" y="64"/>
                    <a:pt x="225" y="64"/>
                  </a:cubicBezTo>
                  <a:cubicBezTo>
                    <a:pt x="115" y="0"/>
                    <a:pt x="115" y="0"/>
                    <a:pt x="115" y="0"/>
                  </a:cubicBezTo>
                  <a:cubicBezTo>
                    <a:pt x="114" y="0"/>
                    <a:pt x="114" y="0"/>
                    <a:pt x="113" y="0"/>
                  </a:cubicBezTo>
                </a:path>
              </a:pathLst>
            </a:custGeom>
            <a:solidFill>
              <a:srgbClr val="E5F8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44" name="Freeform 40"/>
            <p:cNvSpPr>
              <a:spLocks/>
            </p:cNvSpPr>
            <p:nvPr/>
          </p:nvSpPr>
          <p:spPr bwMode="auto">
            <a:xfrm>
              <a:off x="2549" y="2488"/>
              <a:ext cx="136" cy="232"/>
            </a:xfrm>
            <a:custGeom>
              <a:avLst/>
              <a:gdLst>
                <a:gd name="T0" fmla="*/ 3 w 116"/>
                <a:gd name="T1" fmla="*/ 0 h 198"/>
                <a:gd name="T2" fmla="*/ 1 w 116"/>
                <a:gd name="T3" fmla="*/ 1 h 198"/>
                <a:gd name="T4" fmla="*/ 0 w 116"/>
                <a:gd name="T5" fmla="*/ 4 h 198"/>
                <a:gd name="T6" fmla="*/ 0 w 116"/>
                <a:gd name="T7" fmla="*/ 131 h 198"/>
                <a:gd name="T8" fmla="*/ 1 w 116"/>
                <a:gd name="T9" fmla="*/ 134 h 198"/>
                <a:gd name="T10" fmla="*/ 111 w 116"/>
                <a:gd name="T11" fmla="*/ 197 h 198"/>
                <a:gd name="T12" fmla="*/ 113 w 116"/>
                <a:gd name="T13" fmla="*/ 198 h 198"/>
                <a:gd name="T14" fmla="*/ 114 w 116"/>
                <a:gd name="T15" fmla="*/ 197 h 198"/>
                <a:gd name="T16" fmla="*/ 116 w 116"/>
                <a:gd name="T17" fmla="*/ 194 h 198"/>
                <a:gd name="T18" fmla="*/ 116 w 116"/>
                <a:gd name="T19" fmla="*/ 67 h 198"/>
                <a:gd name="T20" fmla="*/ 114 w 116"/>
                <a:gd name="T21" fmla="*/ 64 h 198"/>
                <a:gd name="T22" fmla="*/ 5 w 116"/>
                <a:gd name="T23" fmla="*/ 1 h 198"/>
                <a:gd name="T24" fmla="*/ 3 w 116"/>
                <a:gd name="T25"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98">
                  <a:moveTo>
                    <a:pt x="3" y="0"/>
                  </a:moveTo>
                  <a:cubicBezTo>
                    <a:pt x="2" y="0"/>
                    <a:pt x="2" y="0"/>
                    <a:pt x="1" y="1"/>
                  </a:cubicBezTo>
                  <a:cubicBezTo>
                    <a:pt x="0" y="1"/>
                    <a:pt x="0" y="2"/>
                    <a:pt x="0" y="4"/>
                  </a:cubicBezTo>
                  <a:cubicBezTo>
                    <a:pt x="0" y="131"/>
                    <a:pt x="0" y="131"/>
                    <a:pt x="0" y="131"/>
                  </a:cubicBezTo>
                  <a:cubicBezTo>
                    <a:pt x="0" y="132"/>
                    <a:pt x="0" y="133"/>
                    <a:pt x="1" y="134"/>
                  </a:cubicBezTo>
                  <a:cubicBezTo>
                    <a:pt x="111" y="197"/>
                    <a:pt x="111" y="197"/>
                    <a:pt x="111" y="197"/>
                  </a:cubicBezTo>
                  <a:cubicBezTo>
                    <a:pt x="112" y="197"/>
                    <a:pt x="112" y="198"/>
                    <a:pt x="113" y="198"/>
                  </a:cubicBezTo>
                  <a:cubicBezTo>
                    <a:pt x="113" y="198"/>
                    <a:pt x="114" y="197"/>
                    <a:pt x="114" y="197"/>
                  </a:cubicBezTo>
                  <a:cubicBezTo>
                    <a:pt x="115" y="197"/>
                    <a:pt x="116" y="196"/>
                    <a:pt x="116" y="194"/>
                  </a:cubicBezTo>
                  <a:cubicBezTo>
                    <a:pt x="116" y="67"/>
                    <a:pt x="116" y="67"/>
                    <a:pt x="116" y="67"/>
                  </a:cubicBezTo>
                  <a:cubicBezTo>
                    <a:pt x="116" y="66"/>
                    <a:pt x="115" y="65"/>
                    <a:pt x="114" y="64"/>
                  </a:cubicBezTo>
                  <a:cubicBezTo>
                    <a:pt x="5" y="1"/>
                    <a:pt x="5" y="1"/>
                    <a:pt x="5" y="1"/>
                  </a:cubicBezTo>
                  <a:cubicBezTo>
                    <a:pt x="4" y="0"/>
                    <a:pt x="3" y="0"/>
                    <a:pt x="3" y="0"/>
                  </a:cubicBezTo>
                </a:path>
              </a:pathLst>
            </a:custGeom>
            <a:solidFill>
              <a:srgbClr val="CC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45" name="Freeform 41"/>
            <p:cNvSpPr>
              <a:spLocks/>
            </p:cNvSpPr>
            <p:nvPr/>
          </p:nvSpPr>
          <p:spPr bwMode="auto">
            <a:xfrm>
              <a:off x="2714" y="2489"/>
              <a:ext cx="136" cy="231"/>
            </a:xfrm>
            <a:custGeom>
              <a:avLst/>
              <a:gdLst>
                <a:gd name="T0" fmla="*/ 113 w 116"/>
                <a:gd name="T1" fmla="*/ 0 h 197"/>
                <a:gd name="T2" fmla="*/ 111 w 116"/>
                <a:gd name="T3" fmla="*/ 1 h 197"/>
                <a:gd name="T4" fmla="*/ 1 w 116"/>
                <a:gd name="T5" fmla="*/ 64 h 197"/>
                <a:gd name="T6" fmla="*/ 0 w 116"/>
                <a:gd name="T7" fmla="*/ 67 h 197"/>
                <a:gd name="T8" fmla="*/ 0 w 116"/>
                <a:gd name="T9" fmla="*/ 193 h 197"/>
                <a:gd name="T10" fmla="*/ 1 w 116"/>
                <a:gd name="T11" fmla="*/ 196 h 197"/>
                <a:gd name="T12" fmla="*/ 3 w 116"/>
                <a:gd name="T13" fmla="*/ 197 h 197"/>
                <a:gd name="T14" fmla="*/ 5 w 116"/>
                <a:gd name="T15" fmla="*/ 196 h 197"/>
                <a:gd name="T16" fmla="*/ 114 w 116"/>
                <a:gd name="T17" fmla="*/ 133 h 197"/>
                <a:gd name="T18" fmla="*/ 116 w 116"/>
                <a:gd name="T19" fmla="*/ 130 h 197"/>
                <a:gd name="T20" fmla="*/ 116 w 116"/>
                <a:gd name="T21" fmla="*/ 3 h 197"/>
                <a:gd name="T22" fmla="*/ 114 w 116"/>
                <a:gd name="T23" fmla="*/ 1 h 197"/>
                <a:gd name="T24" fmla="*/ 113 w 116"/>
                <a:gd name="T2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97">
                  <a:moveTo>
                    <a:pt x="113" y="0"/>
                  </a:moveTo>
                  <a:cubicBezTo>
                    <a:pt x="112" y="0"/>
                    <a:pt x="112" y="0"/>
                    <a:pt x="111" y="1"/>
                  </a:cubicBezTo>
                  <a:cubicBezTo>
                    <a:pt x="1" y="64"/>
                    <a:pt x="1" y="64"/>
                    <a:pt x="1" y="64"/>
                  </a:cubicBezTo>
                  <a:cubicBezTo>
                    <a:pt x="0" y="65"/>
                    <a:pt x="0" y="66"/>
                    <a:pt x="0" y="67"/>
                  </a:cubicBezTo>
                  <a:cubicBezTo>
                    <a:pt x="0" y="193"/>
                    <a:pt x="0" y="193"/>
                    <a:pt x="0" y="193"/>
                  </a:cubicBezTo>
                  <a:cubicBezTo>
                    <a:pt x="0" y="195"/>
                    <a:pt x="0" y="196"/>
                    <a:pt x="1" y="196"/>
                  </a:cubicBezTo>
                  <a:cubicBezTo>
                    <a:pt x="2" y="196"/>
                    <a:pt x="2" y="197"/>
                    <a:pt x="3" y="197"/>
                  </a:cubicBezTo>
                  <a:cubicBezTo>
                    <a:pt x="3" y="197"/>
                    <a:pt x="4" y="196"/>
                    <a:pt x="5" y="196"/>
                  </a:cubicBezTo>
                  <a:cubicBezTo>
                    <a:pt x="114" y="133"/>
                    <a:pt x="114" y="133"/>
                    <a:pt x="114" y="133"/>
                  </a:cubicBezTo>
                  <a:cubicBezTo>
                    <a:pt x="115" y="132"/>
                    <a:pt x="116" y="131"/>
                    <a:pt x="116" y="130"/>
                  </a:cubicBezTo>
                  <a:cubicBezTo>
                    <a:pt x="116" y="3"/>
                    <a:pt x="116" y="3"/>
                    <a:pt x="116" y="3"/>
                  </a:cubicBezTo>
                  <a:cubicBezTo>
                    <a:pt x="116" y="2"/>
                    <a:pt x="115" y="1"/>
                    <a:pt x="114" y="1"/>
                  </a:cubicBezTo>
                  <a:cubicBezTo>
                    <a:pt x="114" y="0"/>
                    <a:pt x="113" y="0"/>
                    <a:pt x="113" y="0"/>
                  </a:cubicBezTo>
                </a:path>
              </a:pathLst>
            </a:custGeom>
            <a:solidFill>
              <a:srgbClr val="80DD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46" name="Freeform 42"/>
            <p:cNvSpPr>
              <a:spLocks/>
            </p:cNvSpPr>
            <p:nvPr/>
          </p:nvSpPr>
          <p:spPr bwMode="auto">
            <a:xfrm>
              <a:off x="818" y="2424"/>
              <a:ext cx="702" cy="492"/>
            </a:xfrm>
            <a:custGeom>
              <a:avLst/>
              <a:gdLst>
                <a:gd name="T0" fmla="*/ 0 w 599"/>
                <a:gd name="T1" fmla="*/ 398 h 420"/>
                <a:gd name="T2" fmla="*/ 22 w 599"/>
                <a:gd name="T3" fmla="*/ 420 h 420"/>
                <a:gd name="T4" fmla="*/ 577 w 599"/>
                <a:gd name="T5" fmla="*/ 420 h 420"/>
                <a:gd name="T6" fmla="*/ 599 w 599"/>
                <a:gd name="T7" fmla="*/ 398 h 420"/>
                <a:gd name="T8" fmla="*/ 599 w 599"/>
                <a:gd name="T9" fmla="*/ 0 h 420"/>
                <a:gd name="T10" fmla="*/ 0 w 599"/>
                <a:gd name="T11" fmla="*/ 0 h 420"/>
                <a:gd name="T12" fmla="*/ 0 w 599"/>
                <a:gd name="T13" fmla="*/ 398 h 420"/>
              </a:gdLst>
              <a:ahLst/>
              <a:cxnLst>
                <a:cxn ang="0">
                  <a:pos x="T0" y="T1"/>
                </a:cxn>
                <a:cxn ang="0">
                  <a:pos x="T2" y="T3"/>
                </a:cxn>
                <a:cxn ang="0">
                  <a:pos x="T4" y="T5"/>
                </a:cxn>
                <a:cxn ang="0">
                  <a:pos x="T6" y="T7"/>
                </a:cxn>
                <a:cxn ang="0">
                  <a:pos x="T8" y="T9"/>
                </a:cxn>
                <a:cxn ang="0">
                  <a:pos x="T10" y="T11"/>
                </a:cxn>
                <a:cxn ang="0">
                  <a:pos x="T12" y="T13"/>
                </a:cxn>
              </a:cxnLst>
              <a:rect l="0" t="0" r="r" b="b"/>
              <a:pathLst>
                <a:path w="599" h="420">
                  <a:moveTo>
                    <a:pt x="0" y="398"/>
                  </a:moveTo>
                  <a:cubicBezTo>
                    <a:pt x="0" y="410"/>
                    <a:pt x="10" y="420"/>
                    <a:pt x="22" y="420"/>
                  </a:cubicBezTo>
                  <a:cubicBezTo>
                    <a:pt x="577" y="420"/>
                    <a:pt x="577" y="420"/>
                    <a:pt x="577" y="420"/>
                  </a:cubicBezTo>
                  <a:cubicBezTo>
                    <a:pt x="589" y="420"/>
                    <a:pt x="599" y="410"/>
                    <a:pt x="599" y="398"/>
                  </a:cubicBezTo>
                  <a:cubicBezTo>
                    <a:pt x="599" y="0"/>
                    <a:pt x="599" y="0"/>
                    <a:pt x="599" y="0"/>
                  </a:cubicBezTo>
                  <a:cubicBezTo>
                    <a:pt x="0" y="0"/>
                    <a:pt x="0" y="0"/>
                    <a:pt x="0" y="0"/>
                  </a:cubicBezTo>
                  <a:cubicBezTo>
                    <a:pt x="0" y="398"/>
                    <a:pt x="0" y="398"/>
                    <a:pt x="0" y="398"/>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47" name="Freeform 43"/>
            <p:cNvSpPr>
              <a:spLocks/>
            </p:cNvSpPr>
            <p:nvPr/>
          </p:nvSpPr>
          <p:spPr bwMode="auto">
            <a:xfrm>
              <a:off x="818" y="2317"/>
              <a:ext cx="702" cy="107"/>
            </a:xfrm>
            <a:custGeom>
              <a:avLst/>
              <a:gdLst>
                <a:gd name="T0" fmla="*/ 577 w 599"/>
                <a:gd name="T1" fmla="*/ 0 h 91"/>
                <a:gd name="T2" fmla="*/ 22 w 599"/>
                <a:gd name="T3" fmla="*/ 0 h 91"/>
                <a:gd name="T4" fmla="*/ 0 w 599"/>
                <a:gd name="T5" fmla="*/ 22 h 91"/>
                <a:gd name="T6" fmla="*/ 0 w 599"/>
                <a:gd name="T7" fmla="*/ 91 h 91"/>
                <a:gd name="T8" fmla="*/ 599 w 599"/>
                <a:gd name="T9" fmla="*/ 91 h 91"/>
                <a:gd name="T10" fmla="*/ 599 w 599"/>
                <a:gd name="T11" fmla="*/ 22 h 91"/>
                <a:gd name="T12" fmla="*/ 577 w 599"/>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599" h="91">
                  <a:moveTo>
                    <a:pt x="577" y="0"/>
                  </a:moveTo>
                  <a:cubicBezTo>
                    <a:pt x="22" y="0"/>
                    <a:pt x="22" y="0"/>
                    <a:pt x="22" y="0"/>
                  </a:cubicBezTo>
                  <a:cubicBezTo>
                    <a:pt x="10" y="0"/>
                    <a:pt x="0" y="10"/>
                    <a:pt x="0" y="22"/>
                  </a:cubicBezTo>
                  <a:cubicBezTo>
                    <a:pt x="0" y="91"/>
                    <a:pt x="0" y="91"/>
                    <a:pt x="0" y="91"/>
                  </a:cubicBezTo>
                  <a:cubicBezTo>
                    <a:pt x="599" y="91"/>
                    <a:pt x="599" y="91"/>
                    <a:pt x="599" y="91"/>
                  </a:cubicBezTo>
                  <a:cubicBezTo>
                    <a:pt x="599" y="22"/>
                    <a:pt x="599" y="22"/>
                    <a:pt x="599" y="22"/>
                  </a:cubicBezTo>
                  <a:cubicBezTo>
                    <a:pt x="599" y="10"/>
                    <a:pt x="589" y="0"/>
                    <a:pt x="577" y="0"/>
                  </a:cubicBezTo>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48" name="Rectangle 44"/>
            <p:cNvSpPr>
              <a:spLocks noChangeArrowheads="1"/>
            </p:cNvSpPr>
            <p:nvPr/>
          </p:nvSpPr>
          <p:spPr bwMode="auto">
            <a:xfrm>
              <a:off x="1025" y="2577"/>
              <a:ext cx="130" cy="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49" name="Rectangle 45"/>
            <p:cNvSpPr>
              <a:spLocks noChangeArrowheads="1"/>
            </p:cNvSpPr>
            <p:nvPr/>
          </p:nvSpPr>
          <p:spPr bwMode="auto">
            <a:xfrm>
              <a:off x="1025" y="2577"/>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50" name="Rectangle 46"/>
            <p:cNvSpPr>
              <a:spLocks noChangeArrowheads="1"/>
            </p:cNvSpPr>
            <p:nvPr/>
          </p:nvSpPr>
          <p:spPr bwMode="auto">
            <a:xfrm>
              <a:off x="1025" y="2473"/>
              <a:ext cx="130"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51" name="Rectangle 47"/>
            <p:cNvSpPr>
              <a:spLocks noChangeArrowheads="1"/>
            </p:cNvSpPr>
            <p:nvPr/>
          </p:nvSpPr>
          <p:spPr bwMode="auto">
            <a:xfrm>
              <a:off x="1025" y="2473"/>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52" name="Rectangle 48"/>
            <p:cNvSpPr>
              <a:spLocks noChangeArrowheads="1"/>
            </p:cNvSpPr>
            <p:nvPr/>
          </p:nvSpPr>
          <p:spPr bwMode="auto">
            <a:xfrm>
              <a:off x="1025" y="2681"/>
              <a:ext cx="130" cy="79"/>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53" name="Rectangle 49"/>
            <p:cNvSpPr>
              <a:spLocks noChangeArrowheads="1"/>
            </p:cNvSpPr>
            <p:nvPr/>
          </p:nvSpPr>
          <p:spPr bwMode="auto">
            <a:xfrm>
              <a:off x="1025" y="2681"/>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54" name="Rectangle 50"/>
            <p:cNvSpPr>
              <a:spLocks noChangeArrowheads="1"/>
            </p:cNvSpPr>
            <p:nvPr/>
          </p:nvSpPr>
          <p:spPr bwMode="auto">
            <a:xfrm>
              <a:off x="1181" y="2681"/>
              <a:ext cx="130" cy="79"/>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55" name="Rectangle 51"/>
            <p:cNvSpPr>
              <a:spLocks noChangeArrowheads="1"/>
            </p:cNvSpPr>
            <p:nvPr/>
          </p:nvSpPr>
          <p:spPr bwMode="auto">
            <a:xfrm>
              <a:off x="1181" y="2577"/>
              <a:ext cx="130" cy="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56" name="Rectangle 52"/>
            <p:cNvSpPr>
              <a:spLocks noChangeArrowheads="1"/>
            </p:cNvSpPr>
            <p:nvPr/>
          </p:nvSpPr>
          <p:spPr bwMode="auto">
            <a:xfrm>
              <a:off x="1181" y="2577"/>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57" name="Rectangle 53"/>
            <p:cNvSpPr>
              <a:spLocks noChangeArrowheads="1"/>
            </p:cNvSpPr>
            <p:nvPr/>
          </p:nvSpPr>
          <p:spPr bwMode="auto">
            <a:xfrm>
              <a:off x="1181" y="2473"/>
              <a:ext cx="130"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58" name="Rectangle 54"/>
            <p:cNvSpPr>
              <a:spLocks noChangeArrowheads="1"/>
            </p:cNvSpPr>
            <p:nvPr/>
          </p:nvSpPr>
          <p:spPr bwMode="auto">
            <a:xfrm>
              <a:off x="1181" y="2473"/>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59" name="Rectangle 55"/>
            <p:cNvSpPr>
              <a:spLocks noChangeArrowheads="1"/>
            </p:cNvSpPr>
            <p:nvPr/>
          </p:nvSpPr>
          <p:spPr bwMode="auto">
            <a:xfrm>
              <a:off x="870" y="2473"/>
              <a:ext cx="130"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60" name="Rectangle 56"/>
            <p:cNvSpPr>
              <a:spLocks noChangeArrowheads="1"/>
            </p:cNvSpPr>
            <p:nvPr/>
          </p:nvSpPr>
          <p:spPr bwMode="auto">
            <a:xfrm>
              <a:off x="870" y="2473"/>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61" name="Rectangle 57"/>
            <p:cNvSpPr>
              <a:spLocks noChangeArrowheads="1"/>
            </p:cNvSpPr>
            <p:nvPr/>
          </p:nvSpPr>
          <p:spPr bwMode="auto">
            <a:xfrm>
              <a:off x="870" y="2577"/>
              <a:ext cx="130" cy="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62" name="Rectangle 58"/>
            <p:cNvSpPr>
              <a:spLocks noChangeArrowheads="1"/>
            </p:cNvSpPr>
            <p:nvPr/>
          </p:nvSpPr>
          <p:spPr bwMode="auto">
            <a:xfrm>
              <a:off x="870" y="2577"/>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63" name="Rectangle 59"/>
            <p:cNvSpPr>
              <a:spLocks noChangeArrowheads="1"/>
            </p:cNvSpPr>
            <p:nvPr/>
          </p:nvSpPr>
          <p:spPr bwMode="auto">
            <a:xfrm>
              <a:off x="870" y="2681"/>
              <a:ext cx="130" cy="79"/>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64" name="Rectangle 60"/>
            <p:cNvSpPr>
              <a:spLocks noChangeArrowheads="1"/>
            </p:cNvSpPr>
            <p:nvPr/>
          </p:nvSpPr>
          <p:spPr bwMode="auto">
            <a:xfrm>
              <a:off x="870" y="2681"/>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65" name="Rectangle 61"/>
            <p:cNvSpPr>
              <a:spLocks noChangeArrowheads="1"/>
            </p:cNvSpPr>
            <p:nvPr/>
          </p:nvSpPr>
          <p:spPr bwMode="auto">
            <a:xfrm>
              <a:off x="870" y="2786"/>
              <a:ext cx="130" cy="77"/>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66" name="Rectangle 62"/>
            <p:cNvSpPr>
              <a:spLocks noChangeArrowheads="1"/>
            </p:cNvSpPr>
            <p:nvPr/>
          </p:nvSpPr>
          <p:spPr bwMode="auto">
            <a:xfrm>
              <a:off x="870" y="2786"/>
              <a:ext cx="13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67" name="Rectangle 63"/>
            <p:cNvSpPr>
              <a:spLocks noChangeArrowheads="1"/>
            </p:cNvSpPr>
            <p:nvPr/>
          </p:nvSpPr>
          <p:spPr bwMode="auto">
            <a:xfrm>
              <a:off x="1025" y="2786"/>
              <a:ext cx="130" cy="77"/>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68" name="Rectangle 64"/>
            <p:cNvSpPr>
              <a:spLocks noChangeArrowheads="1"/>
            </p:cNvSpPr>
            <p:nvPr/>
          </p:nvSpPr>
          <p:spPr bwMode="auto">
            <a:xfrm>
              <a:off x="1181" y="2786"/>
              <a:ext cx="130" cy="77"/>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69" name="Rectangle 65"/>
            <p:cNvSpPr>
              <a:spLocks noChangeArrowheads="1"/>
            </p:cNvSpPr>
            <p:nvPr/>
          </p:nvSpPr>
          <p:spPr bwMode="auto">
            <a:xfrm>
              <a:off x="1338" y="2681"/>
              <a:ext cx="130" cy="79"/>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70" name="Rectangle 66"/>
            <p:cNvSpPr>
              <a:spLocks noChangeArrowheads="1"/>
            </p:cNvSpPr>
            <p:nvPr/>
          </p:nvSpPr>
          <p:spPr bwMode="auto">
            <a:xfrm>
              <a:off x="1338" y="2577"/>
              <a:ext cx="130" cy="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71" name="Rectangle 67"/>
            <p:cNvSpPr>
              <a:spLocks noChangeArrowheads="1"/>
            </p:cNvSpPr>
            <p:nvPr/>
          </p:nvSpPr>
          <p:spPr bwMode="auto">
            <a:xfrm>
              <a:off x="1338" y="2473"/>
              <a:ext cx="130"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72" name="Rectangle 68"/>
            <p:cNvSpPr>
              <a:spLocks noChangeArrowheads="1"/>
            </p:cNvSpPr>
            <p:nvPr/>
          </p:nvSpPr>
          <p:spPr bwMode="auto">
            <a:xfrm>
              <a:off x="1338" y="2786"/>
              <a:ext cx="130" cy="77"/>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73" name="Freeform 69"/>
            <p:cNvSpPr>
              <a:spLocks noEditPoints="1"/>
            </p:cNvSpPr>
            <p:nvPr/>
          </p:nvSpPr>
          <p:spPr bwMode="auto">
            <a:xfrm>
              <a:off x="840" y="2317"/>
              <a:ext cx="591" cy="0"/>
            </a:xfrm>
            <a:custGeom>
              <a:avLst/>
              <a:gdLst>
                <a:gd name="T0" fmla="*/ 140 w 504"/>
                <a:gd name="T1" fmla="*/ 5 w 504"/>
                <a:gd name="T2" fmla="*/ 0 w 504"/>
                <a:gd name="T3" fmla="*/ 3 w 504"/>
                <a:gd name="T4" fmla="*/ 140 w 504"/>
                <a:gd name="T5" fmla="*/ 140 w 504"/>
                <a:gd name="T6" fmla="*/ 504 w 504"/>
                <a:gd name="T7" fmla="*/ 159 w 504"/>
                <a:gd name="T8" fmla="*/ 159 w 504"/>
                <a:gd name="T9" fmla="*/ 503 w 504"/>
                <a:gd name="T10" fmla="*/ 504 w 50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Lst>
              <a:rect l="0" t="0" r="r" b="b"/>
              <a:pathLst>
                <a:path w="504">
                  <a:moveTo>
                    <a:pt x="140" y="0"/>
                  </a:moveTo>
                  <a:cubicBezTo>
                    <a:pt x="5" y="0"/>
                    <a:pt x="5" y="0"/>
                    <a:pt x="5" y="0"/>
                  </a:cubicBezTo>
                  <a:cubicBezTo>
                    <a:pt x="3" y="0"/>
                    <a:pt x="1" y="0"/>
                    <a:pt x="0" y="0"/>
                  </a:cubicBezTo>
                  <a:cubicBezTo>
                    <a:pt x="1" y="0"/>
                    <a:pt x="2" y="0"/>
                    <a:pt x="3" y="0"/>
                  </a:cubicBezTo>
                  <a:cubicBezTo>
                    <a:pt x="140" y="0"/>
                    <a:pt x="140" y="0"/>
                    <a:pt x="140" y="0"/>
                  </a:cubicBezTo>
                  <a:cubicBezTo>
                    <a:pt x="140" y="0"/>
                    <a:pt x="140" y="0"/>
                    <a:pt x="140" y="0"/>
                  </a:cubicBezTo>
                  <a:moveTo>
                    <a:pt x="504" y="0"/>
                  </a:moveTo>
                  <a:cubicBezTo>
                    <a:pt x="159" y="0"/>
                    <a:pt x="159" y="0"/>
                    <a:pt x="159" y="0"/>
                  </a:cubicBezTo>
                  <a:cubicBezTo>
                    <a:pt x="159" y="0"/>
                    <a:pt x="159" y="0"/>
                    <a:pt x="159" y="0"/>
                  </a:cubicBezTo>
                  <a:cubicBezTo>
                    <a:pt x="503" y="0"/>
                    <a:pt x="503" y="0"/>
                    <a:pt x="503" y="0"/>
                  </a:cubicBezTo>
                  <a:cubicBezTo>
                    <a:pt x="504" y="0"/>
                    <a:pt x="504" y="0"/>
                    <a:pt x="504" y="0"/>
                  </a:cubicBezTo>
                </a:path>
              </a:pathLst>
            </a:custGeom>
            <a:solidFill>
              <a:srgbClr val="1C42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74" name="Freeform 70"/>
            <p:cNvSpPr>
              <a:spLocks/>
            </p:cNvSpPr>
            <p:nvPr/>
          </p:nvSpPr>
          <p:spPr bwMode="auto">
            <a:xfrm>
              <a:off x="1004" y="2317"/>
              <a:ext cx="23" cy="0"/>
            </a:xfrm>
            <a:custGeom>
              <a:avLst/>
              <a:gdLst>
                <a:gd name="T0" fmla="*/ 19 w 19"/>
                <a:gd name="T1" fmla="*/ 0 w 19"/>
                <a:gd name="T2" fmla="*/ 0 w 19"/>
                <a:gd name="T3" fmla="*/ 19 w 19"/>
                <a:gd name="T4" fmla="*/ 19 w 19"/>
              </a:gdLst>
              <a:ahLst/>
              <a:cxnLst>
                <a:cxn ang="0">
                  <a:pos x="T0" y="0"/>
                </a:cxn>
                <a:cxn ang="0">
                  <a:pos x="T1" y="0"/>
                </a:cxn>
                <a:cxn ang="0">
                  <a:pos x="T2" y="0"/>
                </a:cxn>
                <a:cxn ang="0">
                  <a:pos x="T3" y="0"/>
                </a:cxn>
                <a:cxn ang="0">
                  <a:pos x="T4" y="0"/>
                </a:cxn>
              </a:cxnLst>
              <a:rect l="0" t="0" r="r" b="b"/>
              <a:pathLst>
                <a:path w="19">
                  <a:moveTo>
                    <a:pt x="19" y="0"/>
                  </a:moveTo>
                  <a:cubicBezTo>
                    <a:pt x="0" y="0"/>
                    <a:pt x="0" y="0"/>
                    <a:pt x="0" y="0"/>
                  </a:cubicBezTo>
                  <a:cubicBezTo>
                    <a:pt x="0" y="0"/>
                    <a:pt x="0" y="0"/>
                    <a:pt x="0" y="0"/>
                  </a:cubicBezTo>
                  <a:cubicBezTo>
                    <a:pt x="19" y="0"/>
                    <a:pt x="19" y="0"/>
                    <a:pt x="19" y="0"/>
                  </a:cubicBezTo>
                  <a:cubicBezTo>
                    <a:pt x="19" y="0"/>
                    <a:pt x="19" y="0"/>
                    <a:pt x="19" y="0"/>
                  </a:cubicBezTo>
                </a:path>
              </a:pathLst>
            </a:custGeom>
            <a:solidFill>
              <a:srgbClr val="89C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75" name="Freeform 71"/>
            <p:cNvSpPr>
              <a:spLocks/>
            </p:cNvSpPr>
            <p:nvPr/>
          </p:nvSpPr>
          <p:spPr bwMode="auto">
            <a:xfrm>
              <a:off x="842" y="2916"/>
              <a:ext cx="35" cy="0"/>
            </a:xfrm>
            <a:custGeom>
              <a:avLst/>
              <a:gdLst>
                <a:gd name="T0" fmla="*/ 0 w 30"/>
                <a:gd name="T1" fmla="*/ 4 w 30"/>
                <a:gd name="T2" fmla="*/ 30 w 30"/>
                <a:gd name="T3" fmla="*/ 30 w 30"/>
                <a:gd name="T4" fmla="*/ 2 w 30"/>
                <a:gd name="T5" fmla="*/ 0 w 30"/>
              </a:gdLst>
              <a:ahLst/>
              <a:cxnLst>
                <a:cxn ang="0">
                  <a:pos x="T0" y="0"/>
                </a:cxn>
                <a:cxn ang="0">
                  <a:pos x="T1" y="0"/>
                </a:cxn>
                <a:cxn ang="0">
                  <a:pos x="T2" y="0"/>
                </a:cxn>
                <a:cxn ang="0">
                  <a:pos x="T3" y="0"/>
                </a:cxn>
                <a:cxn ang="0">
                  <a:pos x="T4" y="0"/>
                </a:cxn>
                <a:cxn ang="0">
                  <a:pos x="T5" y="0"/>
                </a:cxn>
              </a:cxnLst>
              <a:rect l="0" t="0" r="r" b="b"/>
              <a:pathLst>
                <a:path w="30">
                  <a:moveTo>
                    <a:pt x="0" y="0"/>
                  </a:moveTo>
                  <a:cubicBezTo>
                    <a:pt x="1" y="0"/>
                    <a:pt x="2" y="0"/>
                    <a:pt x="4" y="0"/>
                  </a:cubicBezTo>
                  <a:cubicBezTo>
                    <a:pt x="30" y="0"/>
                    <a:pt x="30" y="0"/>
                    <a:pt x="30" y="0"/>
                  </a:cubicBezTo>
                  <a:cubicBezTo>
                    <a:pt x="30" y="0"/>
                    <a:pt x="30" y="0"/>
                    <a:pt x="30" y="0"/>
                  </a:cubicBezTo>
                  <a:cubicBezTo>
                    <a:pt x="2" y="0"/>
                    <a:pt x="2" y="0"/>
                    <a:pt x="2" y="0"/>
                  </a:cubicBezTo>
                  <a:cubicBezTo>
                    <a:pt x="1" y="0"/>
                    <a:pt x="0" y="0"/>
                    <a:pt x="0" y="0"/>
                  </a:cubicBezTo>
                </a:path>
              </a:pathLst>
            </a:custGeom>
            <a:solidFill>
              <a:srgbClr val="1C42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76" name="Freeform 72"/>
            <p:cNvSpPr>
              <a:spLocks noEditPoints="1"/>
            </p:cNvSpPr>
            <p:nvPr/>
          </p:nvSpPr>
          <p:spPr bwMode="auto">
            <a:xfrm>
              <a:off x="818" y="2424"/>
              <a:ext cx="513" cy="492"/>
            </a:xfrm>
            <a:custGeom>
              <a:avLst/>
              <a:gdLst>
                <a:gd name="T0" fmla="*/ 44 w 438"/>
                <a:gd name="T1" fmla="*/ 287 h 420"/>
                <a:gd name="T2" fmla="*/ 44 w 438"/>
                <a:gd name="T3" fmla="*/ 220 h 420"/>
                <a:gd name="T4" fmla="*/ 155 w 438"/>
                <a:gd name="T5" fmla="*/ 220 h 420"/>
                <a:gd name="T6" fmla="*/ 155 w 438"/>
                <a:gd name="T7" fmla="*/ 287 h 420"/>
                <a:gd name="T8" fmla="*/ 44 w 438"/>
                <a:gd name="T9" fmla="*/ 287 h 420"/>
                <a:gd name="T10" fmla="*/ 44 w 438"/>
                <a:gd name="T11" fmla="*/ 198 h 420"/>
                <a:gd name="T12" fmla="*/ 44 w 438"/>
                <a:gd name="T13" fmla="*/ 131 h 420"/>
                <a:gd name="T14" fmla="*/ 155 w 438"/>
                <a:gd name="T15" fmla="*/ 131 h 420"/>
                <a:gd name="T16" fmla="*/ 155 w 438"/>
                <a:gd name="T17" fmla="*/ 198 h 420"/>
                <a:gd name="T18" fmla="*/ 44 w 438"/>
                <a:gd name="T19" fmla="*/ 198 h 420"/>
                <a:gd name="T20" fmla="*/ 44 w 438"/>
                <a:gd name="T21" fmla="*/ 109 h 420"/>
                <a:gd name="T22" fmla="*/ 44 w 438"/>
                <a:gd name="T23" fmla="*/ 42 h 420"/>
                <a:gd name="T24" fmla="*/ 155 w 438"/>
                <a:gd name="T25" fmla="*/ 42 h 420"/>
                <a:gd name="T26" fmla="*/ 155 w 438"/>
                <a:gd name="T27" fmla="*/ 109 h 420"/>
                <a:gd name="T28" fmla="*/ 44 w 438"/>
                <a:gd name="T29" fmla="*/ 109 h 420"/>
                <a:gd name="T30" fmla="*/ 177 w 438"/>
                <a:gd name="T31" fmla="*/ 109 h 420"/>
                <a:gd name="T32" fmla="*/ 177 w 438"/>
                <a:gd name="T33" fmla="*/ 42 h 420"/>
                <a:gd name="T34" fmla="*/ 288 w 438"/>
                <a:gd name="T35" fmla="*/ 42 h 420"/>
                <a:gd name="T36" fmla="*/ 288 w 438"/>
                <a:gd name="T37" fmla="*/ 109 h 420"/>
                <a:gd name="T38" fmla="*/ 177 w 438"/>
                <a:gd name="T39" fmla="*/ 109 h 420"/>
                <a:gd name="T40" fmla="*/ 438 w 438"/>
                <a:gd name="T41" fmla="*/ 0 h 420"/>
                <a:gd name="T42" fmla="*/ 0 w 438"/>
                <a:gd name="T43" fmla="*/ 0 h 420"/>
                <a:gd name="T44" fmla="*/ 0 w 438"/>
                <a:gd name="T45" fmla="*/ 20 h 420"/>
                <a:gd name="T46" fmla="*/ 0 w 438"/>
                <a:gd name="T47" fmla="*/ 60 h 420"/>
                <a:gd name="T48" fmla="*/ 0 w 438"/>
                <a:gd name="T49" fmla="*/ 396 h 420"/>
                <a:gd name="T50" fmla="*/ 20 w 438"/>
                <a:gd name="T51" fmla="*/ 420 h 420"/>
                <a:gd name="T52" fmla="*/ 22 w 438"/>
                <a:gd name="T53" fmla="*/ 420 h 420"/>
                <a:gd name="T54" fmla="*/ 50 w 438"/>
                <a:gd name="T55" fmla="*/ 420 h 420"/>
                <a:gd name="T56" fmla="*/ 91 w 438"/>
                <a:gd name="T57" fmla="*/ 375 h 420"/>
                <a:gd name="T58" fmla="*/ 44 w 438"/>
                <a:gd name="T59" fmla="*/ 375 h 420"/>
                <a:gd name="T60" fmla="*/ 44 w 438"/>
                <a:gd name="T61" fmla="*/ 309 h 420"/>
                <a:gd name="T62" fmla="*/ 153 w 438"/>
                <a:gd name="T63" fmla="*/ 309 h 420"/>
                <a:gd name="T64" fmla="*/ 177 w 438"/>
                <a:gd name="T65" fmla="*/ 282 h 420"/>
                <a:gd name="T66" fmla="*/ 177 w 438"/>
                <a:gd name="T67" fmla="*/ 220 h 420"/>
                <a:gd name="T68" fmla="*/ 235 w 438"/>
                <a:gd name="T69" fmla="*/ 220 h 420"/>
                <a:gd name="T70" fmla="*/ 255 w 438"/>
                <a:gd name="T71" fmla="*/ 198 h 420"/>
                <a:gd name="T72" fmla="*/ 177 w 438"/>
                <a:gd name="T73" fmla="*/ 198 h 420"/>
                <a:gd name="T74" fmla="*/ 177 w 438"/>
                <a:gd name="T75" fmla="*/ 131 h 420"/>
                <a:gd name="T76" fmla="*/ 288 w 438"/>
                <a:gd name="T77" fmla="*/ 131 h 420"/>
                <a:gd name="T78" fmla="*/ 288 w 438"/>
                <a:gd name="T79" fmla="*/ 162 h 420"/>
                <a:gd name="T80" fmla="*/ 310 w 438"/>
                <a:gd name="T81" fmla="*/ 138 h 420"/>
                <a:gd name="T82" fmla="*/ 310 w 438"/>
                <a:gd name="T83" fmla="*/ 131 h 420"/>
                <a:gd name="T84" fmla="*/ 317 w 438"/>
                <a:gd name="T85" fmla="*/ 131 h 420"/>
                <a:gd name="T86" fmla="*/ 338 w 438"/>
                <a:gd name="T87" fmla="*/ 109 h 420"/>
                <a:gd name="T88" fmla="*/ 310 w 438"/>
                <a:gd name="T89" fmla="*/ 109 h 420"/>
                <a:gd name="T90" fmla="*/ 310 w 438"/>
                <a:gd name="T91" fmla="*/ 42 h 420"/>
                <a:gd name="T92" fmla="*/ 399 w 438"/>
                <a:gd name="T93" fmla="*/ 42 h 420"/>
                <a:gd name="T94" fmla="*/ 438 w 438"/>
                <a:gd name="T95"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8" h="420">
                  <a:moveTo>
                    <a:pt x="44" y="287"/>
                  </a:moveTo>
                  <a:cubicBezTo>
                    <a:pt x="44" y="220"/>
                    <a:pt x="44" y="220"/>
                    <a:pt x="44" y="220"/>
                  </a:cubicBezTo>
                  <a:cubicBezTo>
                    <a:pt x="155" y="220"/>
                    <a:pt x="155" y="220"/>
                    <a:pt x="155" y="220"/>
                  </a:cubicBezTo>
                  <a:cubicBezTo>
                    <a:pt x="155" y="287"/>
                    <a:pt x="155" y="287"/>
                    <a:pt x="155" y="287"/>
                  </a:cubicBezTo>
                  <a:cubicBezTo>
                    <a:pt x="44" y="287"/>
                    <a:pt x="44" y="287"/>
                    <a:pt x="44" y="287"/>
                  </a:cubicBezTo>
                  <a:moveTo>
                    <a:pt x="44" y="198"/>
                  </a:moveTo>
                  <a:cubicBezTo>
                    <a:pt x="44" y="131"/>
                    <a:pt x="44" y="131"/>
                    <a:pt x="44" y="131"/>
                  </a:cubicBezTo>
                  <a:cubicBezTo>
                    <a:pt x="155" y="131"/>
                    <a:pt x="155" y="131"/>
                    <a:pt x="155" y="131"/>
                  </a:cubicBezTo>
                  <a:cubicBezTo>
                    <a:pt x="155" y="198"/>
                    <a:pt x="155" y="198"/>
                    <a:pt x="155" y="198"/>
                  </a:cubicBezTo>
                  <a:cubicBezTo>
                    <a:pt x="44" y="198"/>
                    <a:pt x="44" y="198"/>
                    <a:pt x="44" y="198"/>
                  </a:cubicBezTo>
                  <a:moveTo>
                    <a:pt x="44" y="109"/>
                  </a:moveTo>
                  <a:cubicBezTo>
                    <a:pt x="44" y="42"/>
                    <a:pt x="44" y="42"/>
                    <a:pt x="44" y="42"/>
                  </a:cubicBezTo>
                  <a:cubicBezTo>
                    <a:pt x="155" y="42"/>
                    <a:pt x="155" y="42"/>
                    <a:pt x="155" y="42"/>
                  </a:cubicBezTo>
                  <a:cubicBezTo>
                    <a:pt x="155" y="109"/>
                    <a:pt x="155" y="109"/>
                    <a:pt x="155" y="109"/>
                  </a:cubicBezTo>
                  <a:cubicBezTo>
                    <a:pt x="44" y="109"/>
                    <a:pt x="44" y="109"/>
                    <a:pt x="44" y="109"/>
                  </a:cubicBezTo>
                  <a:moveTo>
                    <a:pt x="177" y="109"/>
                  </a:moveTo>
                  <a:cubicBezTo>
                    <a:pt x="177" y="42"/>
                    <a:pt x="177" y="42"/>
                    <a:pt x="177" y="42"/>
                  </a:cubicBezTo>
                  <a:cubicBezTo>
                    <a:pt x="288" y="42"/>
                    <a:pt x="288" y="42"/>
                    <a:pt x="288" y="42"/>
                  </a:cubicBezTo>
                  <a:cubicBezTo>
                    <a:pt x="288" y="109"/>
                    <a:pt x="288" y="109"/>
                    <a:pt x="288" y="109"/>
                  </a:cubicBezTo>
                  <a:cubicBezTo>
                    <a:pt x="177" y="109"/>
                    <a:pt x="177" y="109"/>
                    <a:pt x="177" y="109"/>
                  </a:cubicBezTo>
                  <a:moveTo>
                    <a:pt x="438" y="0"/>
                  </a:moveTo>
                  <a:cubicBezTo>
                    <a:pt x="0" y="0"/>
                    <a:pt x="0" y="0"/>
                    <a:pt x="0" y="0"/>
                  </a:cubicBezTo>
                  <a:cubicBezTo>
                    <a:pt x="0" y="20"/>
                    <a:pt x="0" y="20"/>
                    <a:pt x="0" y="20"/>
                  </a:cubicBezTo>
                  <a:cubicBezTo>
                    <a:pt x="0" y="60"/>
                    <a:pt x="0" y="60"/>
                    <a:pt x="0" y="60"/>
                  </a:cubicBezTo>
                  <a:cubicBezTo>
                    <a:pt x="0" y="396"/>
                    <a:pt x="0" y="396"/>
                    <a:pt x="0" y="396"/>
                  </a:cubicBezTo>
                  <a:cubicBezTo>
                    <a:pt x="0" y="408"/>
                    <a:pt x="8" y="418"/>
                    <a:pt x="20" y="420"/>
                  </a:cubicBezTo>
                  <a:cubicBezTo>
                    <a:pt x="20" y="420"/>
                    <a:pt x="21" y="420"/>
                    <a:pt x="22" y="420"/>
                  </a:cubicBezTo>
                  <a:cubicBezTo>
                    <a:pt x="50" y="420"/>
                    <a:pt x="50" y="420"/>
                    <a:pt x="50" y="420"/>
                  </a:cubicBezTo>
                  <a:cubicBezTo>
                    <a:pt x="91" y="375"/>
                    <a:pt x="91" y="375"/>
                    <a:pt x="91" y="375"/>
                  </a:cubicBezTo>
                  <a:cubicBezTo>
                    <a:pt x="44" y="375"/>
                    <a:pt x="44" y="375"/>
                    <a:pt x="44" y="375"/>
                  </a:cubicBezTo>
                  <a:cubicBezTo>
                    <a:pt x="44" y="309"/>
                    <a:pt x="44" y="309"/>
                    <a:pt x="44" y="309"/>
                  </a:cubicBezTo>
                  <a:cubicBezTo>
                    <a:pt x="153" y="309"/>
                    <a:pt x="153" y="309"/>
                    <a:pt x="153" y="309"/>
                  </a:cubicBezTo>
                  <a:cubicBezTo>
                    <a:pt x="177" y="282"/>
                    <a:pt x="177" y="282"/>
                    <a:pt x="177" y="282"/>
                  </a:cubicBezTo>
                  <a:cubicBezTo>
                    <a:pt x="177" y="220"/>
                    <a:pt x="177" y="220"/>
                    <a:pt x="177" y="220"/>
                  </a:cubicBezTo>
                  <a:cubicBezTo>
                    <a:pt x="235" y="220"/>
                    <a:pt x="235" y="220"/>
                    <a:pt x="235" y="220"/>
                  </a:cubicBezTo>
                  <a:cubicBezTo>
                    <a:pt x="255" y="198"/>
                    <a:pt x="255" y="198"/>
                    <a:pt x="255" y="198"/>
                  </a:cubicBezTo>
                  <a:cubicBezTo>
                    <a:pt x="177" y="198"/>
                    <a:pt x="177" y="198"/>
                    <a:pt x="177" y="198"/>
                  </a:cubicBezTo>
                  <a:cubicBezTo>
                    <a:pt x="177" y="131"/>
                    <a:pt x="177" y="131"/>
                    <a:pt x="177" y="131"/>
                  </a:cubicBezTo>
                  <a:cubicBezTo>
                    <a:pt x="288" y="131"/>
                    <a:pt x="288" y="131"/>
                    <a:pt x="288" y="131"/>
                  </a:cubicBezTo>
                  <a:cubicBezTo>
                    <a:pt x="288" y="162"/>
                    <a:pt x="288" y="162"/>
                    <a:pt x="288" y="162"/>
                  </a:cubicBezTo>
                  <a:cubicBezTo>
                    <a:pt x="310" y="138"/>
                    <a:pt x="310" y="138"/>
                    <a:pt x="310" y="138"/>
                  </a:cubicBezTo>
                  <a:cubicBezTo>
                    <a:pt x="310" y="131"/>
                    <a:pt x="310" y="131"/>
                    <a:pt x="310" y="131"/>
                  </a:cubicBezTo>
                  <a:cubicBezTo>
                    <a:pt x="317" y="131"/>
                    <a:pt x="317" y="131"/>
                    <a:pt x="317" y="131"/>
                  </a:cubicBezTo>
                  <a:cubicBezTo>
                    <a:pt x="338" y="109"/>
                    <a:pt x="338" y="109"/>
                    <a:pt x="338" y="109"/>
                  </a:cubicBezTo>
                  <a:cubicBezTo>
                    <a:pt x="310" y="109"/>
                    <a:pt x="310" y="109"/>
                    <a:pt x="310" y="109"/>
                  </a:cubicBezTo>
                  <a:cubicBezTo>
                    <a:pt x="310" y="42"/>
                    <a:pt x="310" y="42"/>
                    <a:pt x="310" y="42"/>
                  </a:cubicBezTo>
                  <a:cubicBezTo>
                    <a:pt x="399" y="42"/>
                    <a:pt x="399" y="42"/>
                    <a:pt x="399" y="42"/>
                  </a:cubicBezTo>
                  <a:cubicBezTo>
                    <a:pt x="438" y="0"/>
                    <a:pt x="438" y="0"/>
                    <a:pt x="438" y="0"/>
                  </a:cubicBezTo>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77" name="Freeform 73"/>
            <p:cNvSpPr>
              <a:spLocks/>
            </p:cNvSpPr>
            <p:nvPr/>
          </p:nvSpPr>
          <p:spPr bwMode="auto">
            <a:xfrm>
              <a:off x="818" y="2317"/>
              <a:ext cx="611" cy="107"/>
            </a:xfrm>
            <a:custGeom>
              <a:avLst/>
              <a:gdLst>
                <a:gd name="T0" fmla="*/ 522 w 522"/>
                <a:gd name="T1" fmla="*/ 0 h 91"/>
                <a:gd name="T2" fmla="*/ 178 w 522"/>
                <a:gd name="T3" fmla="*/ 0 h 91"/>
                <a:gd name="T4" fmla="*/ 159 w 522"/>
                <a:gd name="T5" fmla="*/ 0 h 91"/>
                <a:gd name="T6" fmla="*/ 22 w 522"/>
                <a:gd name="T7" fmla="*/ 0 h 91"/>
                <a:gd name="T8" fmla="*/ 19 w 522"/>
                <a:gd name="T9" fmla="*/ 0 h 91"/>
                <a:gd name="T10" fmla="*/ 0 w 522"/>
                <a:gd name="T11" fmla="*/ 24 h 91"/>
                <a:gd name="T12" fmla="*/ 0 w 522"/>
                <a:gd name="T13" fmla="*/ 91 h 91"/>
                <a:gd name="T14" fmla="*/ 438 w 522"/>
                <a:gd name="T15" fmla="*/ 91 h 91"/>
                <a:gd name="T16" fmla="*/ 522 w 522"/>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2" h="91">
                  <a:moveTo>
                    <a:pt x="522" y="0"/>
                  </a:moveTo>
                  <a:cubicBezTo>
                    <a:pt x="178" y="0"/>
                    <a:pt x="178" y="0"/>
                    <a:pt x="178" y="0"/>
                  </a:cubicBezTo>
                  <a:cubicBezTo>
                    <a:pt x="159" y="0"/>
                    <a:pt x="159" y="0"/>
                    <a:pt x="159" y="0"/>
                  </a:cubicBezTo>
                  <a:cubicBezTo>
                    <a:pt x="22" y="0"/>
                    <a:pt x="22" y="0"/>
                    <a:pt x="22" y="0"/>
                  </a:cubicBezTo>
                  <a:cubicBezTo>
                    <a:pt x="21" y="0"/>
                    <a:pt x="20" y="0"/>
                    <a:pt x="19" y="0"/>
                  </a:cubicBezTo>
                  <a:cubicBezTo>
                    <a:pt x="8" y="3"/>
                    <a:pt x="0" y="12"/>
                    <a:pt x="0" y="24"/>
                  </a:cubicBezTo>
                  <a:cubicBezTo>
                    <a:pt x="0" y="91"/>
                    <a:pt x="0" y="91"/>
                    <a:pt x="0" y="91"/>
                  </a:cubicBezTo>
                  <a:cubicBezTo>
                    <a:pt x="438" y="91"/>
                    <a:pt x="438" y="91"/>
                    <a:pt x="438" y="91"/>
                  </a:cubicBezTo>
                  <a:cubicBezTo>
                    <a:pt x="522" y="0"/>
                    <a:pt x="522" y="0"/>
                    <a:pt x="522" y="0"/>
                  </a:cubicBezTo>
                </a:path>
              </a:pathLst>
            </a:custGeom>
            <a:solidFill>
              <a:srgbClr val="99C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78" name="Freeform 74"/>
            <p:cNvSpPr>
              <a:spLocks/>
            </p:cNvSpPr>
            <p:nvPr/>
          </p:nvSpPr>
          <p:spPr bwMode="auto">
            <a:xfrm>
              <a:off x="1025" y="2577"/>
              <a:ext cx="130" cy="79"/>
            </a:xfrm>
            <a:custGeom>
              <a:avLst/>
              <a:gdLst>
                <a:gd name="T0" fmla="*/ 130 w 130"/>
                <a:gd name="T1" fmla="*/ 0 h 79"/>
                <a:gd name="T2" fmla="*/ 0 w 130"/>
                <a:gd name="T3" fmla="*/ 0 h 79"/>
                <a:gd name="T4" fmla="*/ 0 w 130"/>
                <a:gd name="T5" fmla="*/ 79 h 79"/>
                <a:gd name="T6" fmla="*/ 92 w 130"/>
                <a:gd name="T7" fmla="*/ 79 h 79"/>
                <a:gd name="T8" fmla="*/ 130 w 130"/>
                <a:gd name="T9" fmla="*/ 36 h 79"/>
                <a:gd name="T10" fmla="*/ 130 w 130"/>
                <a:gd name="T11" fmla="*/ 0 h 79"/>
              </a:gdLst>
              <a:ahLst/>
              <a:cxnLst>
                <a:cxn ang="0">
                  <a:pos x="T0" y="T1"/>
                </a:cxn>
                <a:cxn ang="0">
                  <a:pos x="T2" y="T3"/>
                </a:cxn>
                <a:cxn ang="0">
                  <a:pos x="T4" y="T5"/>
                </a:cxn>
                <a:cxn ang="0">
                  <a:pos x="T6" y="T7"/>
                </a:cxn>
                <a:cxn ang="0">
                  <a:pos x="T8" y="T9"/>
                </a:cxn>
                <a:cxn ang="0">
                  <a:pos x="T10" y="T11"/>
                </a:cxn>
              </a:cxnLst>
              <a:rect l="0" t="0" r="r" b="b"/>
              <a:pathLst>
                <a:path w="130" h="79">
                  <a:moveTo>
                    <a:pt x="130" y="0"/>
                  </a:moveTo>
                  <a:lnTo>
                    <a:pt x="0" y="0"/>
                  </a:lnTo>
                  <a:lnTo>
                    <a:pt x="0" y="79"/>
                  </a:lnTo>
                  <a:lnTo>
                    <a:pt x="92" y="79"/>
                  </a:lnTo>
                  <a:lnTo>
                    <a:pt x="130" y="36"/>
                  </a:lnTo>
                  <a:lnTo>
                    <a:pt x="1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79" name="Freeform 75"/>
            <p:cNvSpPr>
              <a:spLocks/>
            </p:cNvSpPr>
            <p:nvPr/>
          </p:nvSpPr>
          <p:spPr bwMode="auto">
            <a:xfrm>
              <a:off x="1025" y="2577"/>
              <a:ext cx="130" cy="79"/>
            </a:xfrm>
            <a:custGeom>
              <a:avLst/>
              <a:gdLst>
                <a:gd name="T0" fmla="*/ 130 w 130"/>
                <a:gd name="T1" fmla="*/ 0 h 79"/>
                <a:gd name="T2" fmla="*/ 0 w 130"/>
                <a:gd name="T3" fmla="*/ 0 h 79"/>
                <a:gd name="T4" fmla="*/ 0 w 130"/>
                <a:gd name="T5" fmla="*/ 79 h 79"/>
                <a:gd name="T6" fmla="*/ 92 w 130"/>
                <a:gd name="T7" fmla="*/ 79 h 79"/>
                <a:gd name="T8" fmla="*/ 130 w 130"/>
                <a:gd name="T9" fmla="*/ 36 h 79"/>
                <a:gd name="T10" fmla="*/ 130 w 130"/>
                <a:gd name="T11" fmla="*/ 0 h 79"/>
              </a:gdLst>
              <a:ahLst/>
              <a:cxnLst>
                <a:cxn ang="0">
                  <a:pos x="T0" y="T1"/>
                </a:cxn>
                <a:cxn ang="0">
                  <a:pos x="T2" y="T3"/>
                </a:cxn>
                <a:cxn ang="0">
                  <a:pos x="T4" y="T5"/>
                </a:cxn>
                <a:cxn ang="0">
                  <a:pos x="T6" y="T7"/>
                </a:cxn>
                <a:cxn ang="0">
                  <a:pos x="T8" y="T9"/>
                </a:cxn>
                <a:cxn ang="0">
                  <a:pos x="T10" y="T11"/>
                </a:cxn>
              </a:cxnLst>
              <a:rect l="0" t="0" r="r" b="b"/>
              <a:pathLst>
                <a:path w="130" h="79">
                  <a:moveTo>
                    <a:pt x="130" y="0"/>
                  </a:moveTo>
                  <a:lnTo>
                    <a:pt x="0" y="0"/>
                  </a:lnTo>
                  <a:lnTo>
                    <a:pt x="0" y="79"/>
                  </a:lnTo>
                  <a:lnTo>
                    <a:pt x="92" y="79"/>
                  </a:lnTo>
                  <a:lnTo>
                    <a:pt x="130" y="36"/>
                  </a:lnTo>
                  <a:lnTo>
                    <a:pt x="1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80" name="Rectangle 76"/>
            <p:cNvSpPr>
              <a:spLocks noChangeArrowheads="1"/>
            </p:cNvSpPr>
            <p:nvPr/>
          </p:nvSpPr>
          <p:spPr bwMode="auto">
            <a:xfrm>
              <a:off x="1025" y="2473"/>
              <a:ext cx="130"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81" name="Rectangle 77"/>
            <p:cNvSpPr>
              <a:spLocks noChangeArrowheads="1"/>
            </p:cNvSpPr>
            <p:nvPr/>
          </p:nvSpPr>
          <p:spPr bwMode="auto">
            <a:xfrm>
              <a:off x="1025" y="2473"/>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82" name="Freeform 78"/>
            <p:cNvSpPr>
              <a:spLocks/>
            </p:cNvSpPr>
            <p:nvPr/>
          </p:nvSpPr>
          <p:spPr bwMode="auto">
            <a:xfrm>
              <a:off x="1025" y="2681"/>
              <a:ext cx="68" cy="73"/>
            </a:xfrm>
            <a:custGeom>
              <a:avLst/>
              <a:gdLst>
                <a:gd name="T0" fmla="*/ 68 w 68"/>
                <a:gd name="T1" fmla="*/ 0 h 73"/>
                <a:gd name="T2" fmla="*/ 0 w 68"/>
                <a:gd name="T3" fmla="*/ 0 h 73"/>
                <a:gd name="T4" fmla="*/ 0 w 68"/>
                <a:gd name="T5" fmla="*/ 73 h 73"/>
                <a:gd name="T6" fmla="*/ 68 w 68"/>
                <a:gd name="T7" fmla="*/ 0 h 73"/>
              </a:gdLst>
              <a:ahLst/>
              <a:cxnLst>
                <a:cxn ang="0">
                  <a:pos x="T0" y="T1"/>
                </a:cxn>
                <a:cxn ang="0">
                  <a:pos x="T2" y="T3"/>
                </a:cxn>
                <a:cxn ang="0">
                  <a:pos x="T4" y="T5"/>
                </a:cxn>
                <a:cxn ang="0">
                  <a:pos x="T6" y="T7"/>
                </a:cxn>
              </a:cxnLst>
              <a:rect l="0" t="0" r="r" b="b"/>
              <a:pathLst>
                <a:path w="68" h="73">
                  <a:moveTo>
                    <a:pt x="68" y="0"/>
                  </a:moveTo>
                  <a:lnTo>
                    <a:pt x="0" y="0"/>
                  </a:lnTo>
                  <a:lnTo>
                    <a:pt x="0" y="73"/>
                  </a:lnTo>
                  <a:lnTo>
                    <a:pt x="68" y="0"/>
                  </a:lnTo>
                  <a:close/>
                </a:path>
              </a:pathLst>
            </a:custGeom>
            <a:solidFill>
              <a:srgbClr val="99C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83" name="Freeform 79"/>
            <p:cNvSpPr>
              <a:spLocks/>
            </p:cNvSpPr>
            <p:nvPr/>
          </p:nvSpPr>
          <p:spPr bwMode="auto">
            <a:xfrm>
              <a:off x="1025" y="2681"/>
              <a:ext cx="68" cy="73"/>
            </a:xfrm>
            <a:custGeom>
              <a:avLst/>
              <a:gdLst>
                <a:gd name="T0" fmla="*/ 68 w 68"/>
                <a:gd name="T1" fmla="*/ 0 h 73"/>
                <a:gd name="T2" fmla="*/ 0 w 68"/>
                <a:gd name="T3" fmla="*/ 0 h 73"/>
                <a:gd name="T4" fmla="*/ 0 w 68"/>
                <a:gd name="T5" fmla="*/ 73 h 73"/>
                <a:gd name="T6" fmla="*/ 68 w 68"/>
                <a:gd name="T7" fmla="*/ 0 h 73"/>
              </a:gdLst>
              <a:ahLst/>
              <a:cxnLst>
                <a:cxn ang="0">
                  <a:pos x="T0" y="T1"/>
                </a:cxn>
                <a:cxn ang="0">
                  <a:pos x="T2" y="T3"/>
                </a:cxn>
                <a:cxn ang="0">
                  <a:pos x="T4" y="T5"/>
                </a:cxn>
                <a:cxn ang="0">
                  <a:pos x="T6" y="T7"/>
                </a:cxn>
              </a:cxnLst>
              <a:rect l="0" t="0" r="r" b="b"/>
              <a:pathLst>
                <a:path w="68" h="73">
                  <a:moveTo>
                    <a:pt x="68" y="0"/>
                  </a:moveTo>
                  <a:lnTo>
                    <a:pt x="0" y="0"/>
                  </a:lnTo>
                  <a:lnTo>
                    <a:pt x="0" y="73"/>
                  </a:lnTo>
                  <a:lnTo>
                    <a:pt x="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84" name="Freeform 80"/>
            <p:cNvSpPr>
              <a:spLocks/>
            </p:cNvSpPr>
            <p:nvPr/>
          </p:nvSpPr>
          <p:spPr bwMode="auto">
            <a:xfrm>
              <a:off x="1181" y="2577"/>
              <a:ext cx="8" cy="8"/>
            </a:xfrm>
            <a:custGeom>
              <a:avLst/>
              <a:gdLst>
                <a:gd name="T0" fmla="*/ 8 w 8"/>
                <a:gd name="T1" fmla="*/ 0 h 8"/>
                <a:gd name="T2" fmla="*/ 0 w 8"/>
                <a:gd name="T3" fmla="*/ 0 h 8"/>
                <a:gd name="T4" fmla="*/ 0 w 8"/>
                <a:gd name="T5" fmla="*/ 8 h 8"/>
                <a:gd name="T6" fmla="*/ 8 w 8"/>
                <a:gd name="T7" fmla="*/ 0 h 8"/>
              </a:gdLst>
              <a:ahLst/>
              <a:cxnLst>
                <a:cxn ang="0">
                  <a:pos x="T0" y="T1"/>
                </a:cxn>
                <a:cxn ang="0">
                  <a:pos x="T2" y="T3"/>
                </a:cxn>
                <a:cxn ang="0">
                  <a:pos x="T4" y="T5"/>
                </a:cxn>
                <a:cxn ang="0">
                  <a:pos x="T6" y="T7"/>
                </a:cxn>
              </a:cxnLst>
              <a:rect l="0" t="0" r="r" b="b"/>
              <a:pathLst>
                <a:path w="8" h="8">
                  <a:moveTo>
                    <a:pt x="8" y="0"/>
                  </a:moveTo>
                  <a:lnTo>
                    <a:pt x="0" y="0"/>
                  </a:lnTo>
                  <a:lnTo>
                    <a:pt x="0" y="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85" name="Freeform 81"/>
            <p:cNvSpPr>
              <a:spLocks/>
            </p:cNvSpPr>
            <p:nvPr/>
          </p:nvSpPr>
          <p:spPr bwMode="auto">
            <a:xfrm>
              <a:off x="1181" y="2577"/>
              <a:ext cx="8" cy="8"/>
            </a:xfrm>
            <a:custGeom>
              <a:avLst/>
              <a:gdLst>
                <a:gd name="T0" fmla="*/ 8 w 8"/>
                <a:gd name="T1" fmla="*/ 0 h 8"/>
                <a:gd name="T2" fmla="*/ 0 w 8"/>
                <a:gd name="T3" fmla="*/ 0 h 8"/>
                <a:gd name="T4" fmla="*/ 0 w 8"/>
                <a:gd name="T5" fmla="*/ 8 h 8"/>
                <a:gd name="T6" fmla="*/ 8 w 8"/>
                <a:gd name="T7" fmla="*/ 0 h 8"/>
              </a:gdLst>
              <a:ahLst/>
              <a:cxnLst>
                <a:cxn ang="0">
                  <a:pos x="T0" y="T1"/>
                </a:cxn>
                <a:cxn ang="0">
                  <a:pos x="T2" y="T3"/>
                </a:cxn>
                <a:cxn ang="0">
                  <a:pos x="T4" y="T5"/>
                </a:cxn>
                <a:cxn ang="0">
                  <a:pos x="T6" y="T7"/>
                </a:cxn>
              </a:cxnLst>
              <a:rect l="0" t="0" r="r" b="b"/>
              <a:pathLst>
                <a:path w="8" h="8">
                  <a:moveTo>
                    <a:pt x="8" y="0"/>
                  </a:moveTo>
                  <a:lnTo>
                    <a:pt x="0" y="0"/>
                  </a:lnTo>
                  <a:lnTo>
                    <a:pt x="0" y="8"/>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86" name="Freeform 82"/>
            <p:cNvSpPr>
              <a:spLocks/>
            </p:cNvSpPr>
            <p:nvPr/>
          </p:nvSpPr>
          <p:spPr bwMode="auto">
            <a:xfrm>
              <a:off x="1181" y="2473"/>
              <a:ext cx="104" cy="78"/>
            </a:xfrm>
            <a:custGeom>
              <a:avLst/>
              <a:gdLst>
                <a:gd name="T0" fmla="*/ 104 w 104"/>
                <a:gd name="T1" fmla="*/ 0 h 78"/>
                <a:gd name="T2" fmla="*/ 0 w 104"/>
                <a:gd name="T3" fmla="*/ 0 h 78"/>
                <a:gd name="T4" fmla="*/ 0 w 104"/>
                <a:gd name="T5" fmla="*/ 78 h 78"/>
                <a:gd name="T6" fmla="*/ 33 w 104"/>
                <a:gd name="T7" fmla="*/ 78 h 78"/>
                <a:gd name="T8" fmla="*/ 104 w 104"/>
                <a:gd name="T9" fmla="*/ 0 h 78"/>
              </a:gdLst>
              <a:ahLst/>
              <a:cxnLst>
                <a:cxn ang="0">
                  <a:pos x="T0" y="T1"/>
                </a:cxn>
                <a:cxn ang="0">
                  <a:pos x="T2" y="T3"/>
                </a:cxn>
                <a:cxn ang="0">
                  <a:pos x="T4" y="T5"/>
                </a:cxn>
                <a:cxn ang="0">
                  <a:pos x="T6" y="T7"/>
                </a:cxn>
                <a:cxn ang="0">
                  <a:pos x="T8" y="T9"/>
                </a:cxn>
              </a:cxnLst>
              <a:rect l="0" t="0" r="r" b="b"/>
              <a:pathLst>
                <a:path w="104" h="78">
                  <a:moveTo>
                    <a:pt x="104" y="0"/>
                  </a:moveTo>
                  <a:lnTo>
                    <a:pt x="0" y="0"/>
                  </a:lnTo>
                  <a:lnTo>
                    <a:pt x="0" y="78"/>
                  </a:lnTo>
                  <a:lnTo>
                    <a:pt x="33" y="78"/>
                  </a:lnTo>
                  <a:lnTo>
                    <a:pt x="1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87" name="Freeform 83"/>
            <p:cNvSpPr>
              <a:spLocks/>
            </p:cNvSpPr>
            <p:nvPr/>
          </p:nvSpPr>
          <p:spPr bwMode="auto">
            <a:xfrm>
              <a:off x="1181" y="2473"/>
              <a:ext cx="104" cy="78"/>
            </a:xfrm>
            <a:custGeom>
              <a:avLst/>
              <a:gdLst>
                <a:gd name="T0" fmla="*/ 104 w 104"/>
                <a:gd name="T1" fmla="*/ 0 h 78"/>
                <a:gd name="T2" fmla="*/ 0 w 104"/>
                <a:gd name="T3" fmla="*/ 0 h 78"/>
                <a:gd name="T4" fmla="*/ 0 w 104"/>
                <a:gd name="T5" fmla="*/ 78 h 78"/>
                <a:gd name="T6" fmla="*/ 33 w 104"/>
                <a:gd name="T7" fmla="*/ 78 h 78"/>
                <a:gd name="T8" fmla="*/ 104 w 104"/>
                <a:gd name="T9" fmla="*/ 0 h 78"/>
              </a:gdLst>
              <a:ahLst/>
              <a:cxnLst>
                <a:cxn ang="0">
                  <a:pos x="T0" y="T1"/>
                </a:cxn>
                <a:cxn ang="0">
                  <a:pos x="T2" y="T3"/>
                </a:cxn>
                <a:cxn ang="0">
                  <a:pos x="T4" y="T5"/>
                </a:cxn>
                <a:cxn ang="0">
                  <a:pos x="T6" y="T7"/>
                </a:cxn>
                <a:cxn ang="0">
                  <a:pos x="T8" y="T9"/>
                </a:cxn>
              </a:cxnLst>
              <a:rect l="0" t="0" r="r" b="b"/>
              <a:pathLst>
                <a:path w="104" h="78">
                  <a:moveTo>
                    <a:pt x="104" y="0"/>
                  </a:moveTo>
                  <a:lnTo>
                    <a:pt x="0" y="0"/>
                  </a:lnTo>
                  <a:lnTo>
                    <a:pt x="0" y="78"/>
                  </a:lnTo>
                  <a:lnTo>
                    <a:pt x="33" y="78"/>
                  </a:lnTo>
                  <a:lnTo>
                    <a:pt x="1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88" name="Rectangle 84"/>
            <p:cNvSpPr>
              <a:spLocks noChangeArrowheads="1"/>
            </p:cNvSpPr>
            <p:nvPr/>
          </p:nvSpPr>
          <p:spPr bwMode="auto">
            <a:xfrm>
              <a:off x="870" y="2473"/>
              <a:ext cx="130"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89" name="Rectangle 85"/>
            <p:cNvSpPr>
              <a:spLocks noChangeArrowheads="1"/>
            </p:cNvSpPr>
            <p:nvPr/>
          </p:nvSpPr>
          <p:spPr bwMode="auto">
            <a:xfrm>
              <a:off x="870" y="2473"/>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90" name="Rectangle 86"/>
            <p:cNvSpPr>
              <a:spLocks noChangeArrowheads="1"/>
            </p:cNvSpPr>
            <p:nvPr/>
          </p:nvSpPr>
          <p:spPr bwMode="auto">
            <a:xfrm>
              <a:off x="870" y="2577"/>
              <a:ext cx="130" cy="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91" name="Rectangle 87"/>
            <p:cNvSpPr>
              <a:spLocks noChangeArrowheads="1"/>
            </p:cNvSpPr>
            <p:nvPr/>
          </p:nvSpPr>
          <p:spPr bwMode="auto">
            <a:xfrm>
              <a:off x="870" y="2577"/>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92" name="Rectangle 88"/>
            <p:cNvSpPr>
              <a:spLocks noChangeArrowheads="1"/>
            </p:cNvSpPr>
            <p:nvPr/>
          </p:nvSpPr>
          <p:spPr bwMode="auto">
            <a:xfrm>
              <a:off x="870" y="2681"/>
              <a:ext cx="130" cy="79"/>
            </a:xfrm>
            <a:prstGeom prst="rect">
              <a:avLst/>
            </a:prstGeom>
            <a:solidFill>
              <a:srgbClr val="99CC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93" name="Rectangle 89"/>
            <p:cNvSpPr>
              <a:spLocks noChangeArrowheads="1"/>
            </p:cNvSpPr>
            <p:nvPr/>
          </p:nvSpPr>
          <p:spPr bwMode="auto">
            <a:xfrm>
              <a:off x="870" y="2681"/>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94" name="Freeform 90"/>
            <p:cNvSpPr>
              <a:spLocks/>
            </p:cNvSpPr>
            <p:nvPr/>
          </p:nvSpPr>
          <p:spPr bwMode="auto">
            <a:xfrm>
              <a:off x="870" y="2786"/>
              <a:ext cx="127" cy="77"/>
            </a:xfrm>
            <a:custGeom>
              <a:avLst/>
              <a:gdLst>
                <a:gd name="T0" fmla="*/ 127 w 127"/>
                <a:gd name="T1" fmla="*/ 0 h 77"/>
                <a:gd name="T2" fmla="*/ 0 w 127"/>
                <a:gd name="T3" fmla="*/ 0 h 77"/>
                <a:gd name="T4" fmla="*/ 0 w 127"/>
                <a:gd name="T5" fmla="*/ 77 h 77"/>
                <a:gd name="T6" fmla="*/ 55 w 127"/>
                <a:gd name="T7" fmla="*/ 77 h 77"/>
                <a:gd name="T8" fmla="*/ 127 w 127"/>
                <a:gd name="T9" fmla="*/ 0 h 77"/>
              </a:gdLst>
              <a:ahLst/>
              <a:cxnLst>
                <a:cxn ang="0">
                  <a:pos x="T0" y="T1"/>
                </a:cxn>
                <a:cxn ang="0">
                  <a:pos x="T2" y="T3"/>
                </a:cxn>
                <a:cxn ang="0">
                  <a:pos x="T4" y="T5"/>
                </a:cxn>
                <a:cxn ang="0">
                  <a:pos x="T6" y="T7"/>
                </a:cxn>
                <a:cxn ang="0">
                  <a:pos x="T8" y="T9"/>
                </a:cxn>
              </a:cxnLst>
              <a:rect l="0" t="0" r="r" b="b"/>
              <a:pathLst>
                <a:path w="127" h="77">
                  <a:moveTo>
                    <a:pt x="127" y="0"/>
                  </a:moveTo>
                  <a:lnTo>
                    <a:pt x="0" y="0"/>
                  </a:lnTo>
                  <a:lnTo>
                    <a:pt x="0" y="77"/>
                  </a:lnTo>
                  <a:lnTo>
                    <a:pt x="55" y="77"/>
                  </a:lnTo>
                  <a:lnTo>
                    <a:pt x="127" y="0"/>
                  </a:lnTo>
                  <a:close/>
                </a:path>
              </a:pathLst>
            </a:custGeom>
            <a:solidFill>
              <a:srgbClr val="99C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95" name="Freeform 91"/>
            <p:cNvSpPr>
              <a:spLocks/>
            </p:cNvSpPr>
            <p:nvPr/>
          </p:nvSpPr>
          <p:spPr bwMode="auto">
            <a:xfrm>
              <a:off x="870" y="2786"/>
              <a:ext cx="127" cy="77"/>
            </a:xfrm>
            <a:custGeom>
              <a:avLst/>
              <a:gdLst>
                <a:gd name="T0" fmla="*/ 127 w 127"/>
                <a:gd name="T1" fmla="*/ 0 h 77"/>
                <a:gd name="T2" fmla="*/ 0 w 127"/>
                <a:gd name="T3" fmla="*/ 0 h 77"/>
                <a:gd name="T4" fmla="*/ 0 w 127"/>
                <a:gd name="T5" fmla="*/ 77 h 77"/>
                <a:gd name="T6" fmla="*/ 55 w 127"/>
                <a:gd name="T7" fmla="*/ 77 h 77"/>
                <a:gd name="T8" fmla="*/ 127 w 127"/>
                <a:gd name="T9" fmla="*/ 0 h 77"/>
              </a:gdLst>
              <a:ahLst/>
              <a:cxnLst>
                <a:cxn ang="0">
                  <a:pos x="T0" y="T1"/>
                </a:cxn>
                <a:cxn ang="0">
                  <a:pos x="T2" y="T3"/>
                </a:cxn>
                <a:cxn ang="0">
                  <a:pos x="T4" y="T5"/>
                </a:cxn>
                <a:cxn ang="0">
                  <a:pos x="T6" y="T7"/>
                </a:cxn>
                <a:cxn ang="0">
                  <a:pos x="T8" y="T9"/>
                </a:cxn>
              </a:cxnLst>
              <a:rect l="0" t="0" r="r" b="b"/>
              <a:pathLst>
                <a:path w="127" h="77">
                  <a:moveTo>
                    <a:pt x="127" y="0"/>
                  </a:moveTo>
                  <a:lnTo>
                    <a:pt x="0" y="0"/>
                  </a:lnTo>
                  <a:lnTo>
                    <a:pt x="0" y="77"/>
                  </a:lnTo>
                  <a:lnTo>
                    <a:pt x="55" y="77"/>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96" name="Rectangle 92"/>
            <p:cNvSpPr>
              <a:spLocks noChangeArrowheads="1"/>
            </p:cNvSpPr>
            <p:nvPr/>
          </p:nvSpPr>
          <p:spPr bwMode="auto">
            <a:xfrm>
              <a:off x="1487" y="2092"/>
              <a:ext cx="31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9244"/>
              <a:r>
                <a:rPr lang="en-US" altLang="en-US" sz="1071" b="1">
                  <a:solidFill>
                    <a:srgbClr val="FFFFFF"/>
                  </a:solidFill>
                  <a:latin typeface="Segoe UI Semibold" panose="020B0702040204020203" pitchFamily="34" charset="0"/>
                </a:rPr>
                <a:t>RESOU</a:t>
              </a:r>
              <a:endParaRPr lang="en-US" altLang="en-US" sz="1377">
                <a:solidFill>
                  <a:srgbClr val="00B0F0"/>
                </a:solidFill>
              </a:endParaRPr>
            </a:p>
          </p:txBody>
        </p:sp>
        <p:sp>
          <p:nvSpPr>
            <p:cNvPr id="97" name="Rectangle 93"/>
            <p:cNvSpPr>
              <a:spLocks noChangeArrowheads="1"/>
            </p:cNvSpPr>
            <p:nvPr/>
          </p:nvSpPr>
          <p:spPr bwMode="auto">
            <a:xfrm>
              <a:off x="1838" y="2092"/>
              <a:ext cx="6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9244"/>
              <a:r>
                <a:rPr lang="en-US" altLang="en-US" sz="1071" b="1">
                  <a:solidFill>
                    <a:srgbClr val="FFFFFF"/>
                  </a:solidFill>
                  <a:latin typeface="Segoe UI Semibold" panose="020B0702040204020203" pitchFamily="34" charset="0"/>
                </a:rPr>
                <a:t>R</a:t>
              </a:r>
              <a:endParaRPr lang="en-US" altLang="en-US" sz="1377">
                <a:solidFill>
                  <a:srgbClr val="00B0F0"/>
                </a:solidFill>
              </a:endParaRPr>
            </a:p>
          </p:txBody>
        </p:sp>
        <p:sp>
          <p:nvSpPr>
            <p:cNvPr id="98" name="Rectangle 94"/>
            <p:cNvSpPr>
              <a:spLocks noChangeArrowheads="1"/>
            </p:cNvSpPr>
            <p:nvPr/>
          </p:nvSpPr>
          <p:spPr bwMode="auto">
            <a:xfrm>
              <a:off x="1906" y="2092"/>
              <a:ext cx="21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9244"/>
              <a:r>
                <a:rPr lang="en-US" altLang="en-US" sz="1071" b="1">
                  <a:solidFill>
                    <a:srgbClr val="FFFFFF"/>
                  </a:solidFill>
                  <a:latin typeface="Segoe UI Semibold" panose="020B0702040204020203" pitchFamily="34" charset="0"/>
                </a:rPr>
                <a:t>CE G</a:t>
              </a:r>
              <a:endParaRPr lang="en-US" altLang="en-US" sz="1377">
                <a:solidFill>
                  <a:srgbClr val="00B0F0"/>
                </a:solidFill>
              </a:endParaRPr>
            </a:p>
          </p:txBody>
        </p:sp>
        <p:sp>
          <p:nvSpPr>
            <p:cNvPr id="99" name="Rectangle 95"/>
            <p:cNvSpPr>
              <a:spLocks noChangeArrowheads="1"/>
            </p:cNvSpPr>
            <p:nvPr/>
          </p:nvSpPr>
          <p:spPr bwMode="auto">
            <a:xfrm>
              <a:off x="2142" y="2092"/>
              <a:ext cx="6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9244"/>
              <a:r>
                <a:rPr lang="en-US" altLang="en-US" sz="1071" b="1">
                  <a:solidFill>
                    <a:srgbClr val="FFFFFF"/>
                  </a:solidFill>
                  <a:latin typeface="Segoe UI Semibold" panose="020B0702040204020203" pitchFamily="34" charset="0"/>
                </a:rPr>
                <a:t>R</a:t>
              </a:r>
              <a:endParaRPr lang="en-US" altLang="en-US" sz="1377">
                <a:solidFill>
                  <a:srgbClr val="00B0F0"/>
                </a:solidFill>
              </a:endParaRPr>
            </a:p>
          </p:txBody>
        </p:sp>
        <p:sp>
          <p:nvSpPr>
            <p:cNvPr id="100" name="Rectangle 96"/>
            <p:cNvSpPr>
              <a:spLocks noChangeArrowheads="1"/>
            </p:cNvSpPr>
            <p:nvPr/>
          </p:nvSpPr>
          <p:spPr bwMode="auto">
            <a:xfrm>
              <a:off x="2210" y="2092"/>
              <a:ext cx="20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9244"/>
              <a:r>
                <a:rPr lang="en-US" altLang="en-US" sz="1071" b="1">
                  <a:solidFill>
                    <a:srgbClr val="FFFFFF"/>
                  </a:solidFill>
                  <a:latin typeface="Segoe UI Semibold" panose="020B0702040204020203" pitchFamily="34" charset="0"/>
                </a:rPr>
                <a:t>OUP</a:t>
              </a:r>
              <a:endParaRPr lang="en-US" altLang="en-US" sz="1377">
                <a:solidFill>
                  <a:srgbClr val="00B0F0"/>
                </a:solidFill>
              </a:endParaRPr>
            </a:p>
          </p:txBody>
        </p:sp>
        <p:sp>
          <p:nvSpPr>
            <p:cNvPr id="101" name="Freeform 97"/>
            <p:cNvSpPr>
              <a:spLocks/>
            </p:cNvSpPr>
            <p:nvPr/>
          </p:nvSpPr>
          <p:spPr bwMode="auto">
            <a:xfrm>
              <a:off x="1735" y="1276"/>
              <a:ext cx="90" cy="16"/>
            </a:xfrm>
            <a:custGeom>
              <a:avLst/>
              <a:gdLst>
                <a:gd name="T0" fmla="*/ 7 w 77"/>
                <a:gd name="T1" fmla="*/ 14 h 14"/>
                <a:gd name="T2" fmla="*/ 0 w 77"/>
                <a:gd name="T3" fmla="*/ 7 h 14"/>
                <a:gd name="T4" fmla="*/ 7 w 77"/>
                <a:gd name="T5" fmla="*/ 0 h 14"/>
                <a:gd name="T6" fmla="*/ 70 w 77"/>
                <a:gd name="T7" fmla="*/ 0 h 14"/>
                <a:gd name="T8" fmla="*/ 77 w 77"/>
                <a:gd name="T9" fmla="*/ 7 h 14"/>
                <a:gd name="T10" fmla="*/ 70 w 77"/>
                <a:gd name="T11" fmla="*/ 14 h 14"/>
                <a:gd name="T12" fmla="*/ 7 w 77"/>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77" h="14">
                  <a:moveTo>
                    <a:pt x="7" y="14"/>
                  </a:moveTo>
                  <a:cubicBezTo>
                    <a:pt x="3" y="14"/>
                    <a:pt x="0" y="11"/>
                    <a:pt x="0" y="7"/>
                  </a:cubicBezTo>
                  <a:cubicBezTo>
                    <a:pt x="0" y="3"/>
                    <a:pt x="3" y="0"/>
                    <a:pt x="7" y="0"/>
                  </a:cubicBezTo>
                  <a:cubicBezTo>
                    <a:pt x="70" y="0"/>
                    <a:pt x="70" y="0"/>
                    <a:pt x="70" y="0"/>
                  </a:cubicBezTo>
                  <a:cubicBezTo>
                    <a:pt x="74" y="0"/>
                    <a:pt x="77" y="3"/>
                    <a:pt x="77" y="7"/>
                  </a:cubicBezTo>
                  <a:cubicBezTo>
                    <a:pt x="77" y="11"/>
                    <a:pt x="74" y="14"/>
                    <a:pt x="70" y="14"/>
                  </a:cubicBezTo>
                  <a:lnTo>
                    <a:pt x="7" y="14"/>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102" name="Freeform 98"/>
            <p:cNvSpPr>
              <a:spLocks/>
            </p:cNvSpPr>
            <p:nvPr/>
          </p:nvSpPr>
          <p:spPr bwMode="auto">
            <a:xfrm>
              <a:off x="1735" y="1276"/>
              <a:ext cx="28" cy="16"/>
            </a:xfrm>
            <a:custGeom>
              <a:avLst/>
              <a:gdLst>
                <a:gd name="T0" fmla="*/ 22 w 24"/>
                <a:gd name="T1" fmla="*/ 0 h 14"/>
                <a:gd name="T2" fmla="*/ 7 w 24"/>
                <a:gd name="T3" fmla="*/ 0 h 14"/>
                <a:gd name="T4" fmla="*/ 0 w 24"/>
                <a:gd name="T5" fmla="*/ 7 h 14"/>
                <a:gd name="T6" fmla="*/ 7 w 24"/>
                <a:gd name="T7" fmla="*/ 14 h 14"/>
                <a:gd name="T8" fmla="*/ 22 w 24"/>
                <a:gd name="T9" fmla="*/ 14 h 14"/>
                <a:gd name="T10" fmla="*/ 24 w 24"/>
                <a:gd name="T11" fmla="*/ 7 h 14"/>
                <a:gd name="T12" fmla="*/ 22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22" y="0"/>
                  </a:moveTo>
                  <a:cubicBezTo>
                    <a:pt x="7" y="0"/>
                    <a:pt x="7" y="0"/>
                    <a:pt x="7" y="0"/>
                  </a:cubicBezTo>
                  <a:cubicBezTo>
                    <a:pt x="3" y="0"/>
                    <a:pt x="0" y="3"/>
                    <a:pt x="0" y="7"/>
                  </a:cubicBezTo>
                  <a:cubicBezTo>
                    <a:pt x="0" y="11"/>
                    <a:pt x="3" y="14"/>
                    <a:pt x="7" y="14"/>
                  </a:cubicBezTo>
                  <a:cubicBezTo>
                    <a:pt x="22" y="14"/>
                    <a:pt x="22" y="14"/>
                    <a:pt x="22" y="14"/>
                  </a:cubicBezTo>
                  <a:cubicBezTo>
                    <a:pt x="23" y="12"/>
                    <a:pt x="24" y="10"/>
                    <a:pt x="24" y="7"/>
                  </a:cubicBezTo>
                  <a:cubicBezTo>
                    <a:pt x="24" y="5"/>
                    <a:pt x="23" y="2"/>
                    <a:pt x="22"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103" name="Freeform 99"/>
            <p:cNvSpPr>
              <a:spLocks/>
            </p:cNvSpPr>
            <p:nvPr/>
          </p:nvSpPr>
          <p:spPr bwMode="auto">
            <a:xfrm>
              <a:off x="1776" y="1276"/>
              <a:ext cx="8" cy="16"/>
            </a:xfrm>
            <a:custGeom>
              <a:avLst/>
              <a:gdLst>
                <a:gd name="T0" fmla="*/ 7 w 7"/>
                <a:gd name="T1" fmla="*/ 0 h 14"/>
                <a:gd name="T2" fmla="*/ 0 w 7"/>
                <a:gd name="T3" fmla="*/ 0 h 14"/>
                <a:gd name="T4" fmla="*/ 1 w 7"/>
                <a:gd name="T5" fmla="*/ 7 h 14"/>
                <a:gd name="T6" fmla="*/ 0 w 7"/>
                <a:gd name="T7" fmla="*/ 14 h 14"/>
                <a:gd name="T8" fmla="*/ 7 w 7"/>
                <a:gd name="T9" fmla="*/ 14 h 14"/>
                <a:gd name="T10" fmla="*/ 6 w 7"/>
                <a:gd name="T11" fmla="*/ 7 h 14"/>
                <a:gd name="T12" fmla="*/ 7 w 7"/>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7" h="14">
                  <a:moveTo>
                    <a:pt x="7" y="0"/>
                  </a:moveTo>
                  <a:cubicBezTo>
                    <a:pt x="0" y="0"/>
                    <a:pt x="0" y="0"/>
                    <a:pt x="0" y="0"/>
                  </a:cubicBezTo>
                  <a:cubicBezTo>
                    <a:pt x="1" y="2"/>
                    <a:pt x="1" y="5"/>
                    <a:pt x="1" y="7"/>
                  </a:cubicBezTo>
                  <a:cubicBezTo>
                    <a:pt x="1" y="10"/>
                    <a:pt x="1" y="12"/>
                    <a:pt x="0" y="14"/>
                  </a:cubicBezTo>
                  <a:cubicBezTo>
                    <a:pt x="7" y="14"/>
                    <a:pt x="7" y="14"/>
                    <a:pt x="7" y="14"/>
                  </a:cubicBezTo>
                  <a:cubicBezTo>
                    <a:pt x="6" y="12"/>
                    <a:pt x="6" y="10"/>
                    <a:pt x="6" y="7"/>
                  </a:cubicBezTo>
                  <a:cubicBezTo>
                    <a:pt x="6" y="5"/>
                    <a:pt x="6" y="2"/>
                    <a:pt x="7"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104" name="Freeform 100"/>
            <p:cNvSpPr>
              <a:spLocks/>
            </p:cNvSpPr>
            <p:nvPr/>
          </p:nvSpPr>
          <p:spPr bwMode="auto">
            <a:xfrm>
              <a:off x="1797" y="1276"/>
              <a:ext cx="28" cy="16"/>
            </a:xfrm>
            <a:custGeom>
              <a:avLst/>
              <a:gdLst>
                <a:gd name="T0" fmla="*/ 24 w 24"/>
                <a:gd name="T1" fmla="*/ 7 h 14"/>
                <a:gd name="T2" fmla="*/ 17 w 24"/>
                <a:gd name="T3" fmla="*/ 0 h 14"/>
                <a:gd name="T4" fmla="*/ 2 w 24"/>
                <a:gd name="T5" fmla="*/ 0 h 14"/>
                <a:gd name="T6" fmla="*/ 0 w 24"/>
                <a:gd name="T7" fmla="*/ 7 h 14"/>
                <a:gd name="T8" fmla="*/ 2 w 24"/>
                <a:gd name="T9" fmla="*/ 14 h 14"/>
                <a:gd name="T10" fmla="*/ 17 w 24"/>
                <a:gd name="T11" fmla="*/ 14 h 14"/>
                <a:gd name="T12" fmla="*/ 24 w 24"/>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24" y="7"/>
                  </a:moveTo>
                  <a:cubicBezTo>
                    <a:pt x="24" y="3"/>
                    <a:pt x="21" y="0"/>
                    <a:pt x="17" y="0"/>
                  </a:cubicBezTo>
                  <a:cubicBezTo>
                    <a:pt x="2" y="0"/>
                    <a:pt x="2" y="0"/>
                    <a:pt x="2" y="0"/>
                  </a:cubicBezTo>
                  <a:cubicBezTo>
                    <a:pt x="1" y="2"/>
                    <a:pt x="0" y="5"/>
                    <a:pt x="0" y="7"/>
                  </a:cubicBezTo>
                  <a:cubicBezTo>
                    <a:pt x="0" y="10"/>
                    <a:pt x="1" y="12"/>
                    <a:pt x="2" y="14"/>
                  </a:cubicBezTo>
                  <a:cubicBezTo>
                    <a:pt x="17" y="14"/>
                    <a:pt x="17" y="14"/>
                    <a:pt x="17" y="14"/>
                  </a:cubicBezTo>
                  <a:cubicBezTo>
                    <a:pt x="21" y="14"/>
                    <a:pt x="24" y="11"/>
                    <a:pt x="24" y="7"/>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105" name="Freeform 101"/>
            <p:cNvSpPr>
              <a:spLocks/>
            </p:cNvSpPr>
            <p:nvPr/>
          </p:nvSpPr>
          <p:spPr bwMode="auto">
            <a:xfrm>
              <a:off x="1761" y="1276"/>
              <a:ext cx="16" cy="16"/>
            </a:xfrm>
            <a:custGeom>
              <a:avLst/>
              <a:gdLst>
                <a:gd name="T0" fmla="*/ 13 w 14"/>
                <a:gd name="T1" fmla="*/ 0 h 14"/>
                <a:gd name="T2" fmla="*/ 0 w 14"/>
                <a:gd name="T3" fmla="*/ 0 h 14"/>
                <a:gd name="T4" fmla="*/ 2 w 14"/>
                <a:gd name="T5" fmla="*/ 7 h 14"/>
                <a:gd name="T6" fmla="*/ 0 w 14"/>
                <a:gd name="T7" fmla="*/ 14 h 14"/>
                <a:gd name="T8" fmla="*/ 13 w 14"/>
                <a:gd name="T9" fmla="*/ 14 h 14"/>
                <a:gd name="T10" fmla="*/ 14 w 14"/>
                <a:gd name="T11" fmla="*/ 7 h 14"/>
                <a:gd name="T12" fmla="*/ 13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3" y="0"/>
                  </a:moveTo>
                  <a:cubicBezTo>
                    <a:pt x="0" y="0"/>
                    <a:pt x="0" y="0"/>
                    <a:pt x="0" y="0"/>
                  </a:cubicBezTo>
                  <a:cubicBezTo>
                    <a:pt x="1" y="2"/>
                    <a:pt x="2" y="5"/>
                    <a:pt x="2" y="7"/>
                  </a:cubicBezTo>
                  <a:cubicBezTo>
                    <a:pt x="2" y="10"/>
                    <a:pt x="1" y="12"/>
                    <a:pt x="0" y="14"/>
                  </a:cubicBezTo>
                  <a:cubicBezTo>
                    <a:pt x="13" y="14"/>
                    <a:pt x="13" y="14"/>
                    <a:pt x="13" y="14"/>
                  </a:cubicBezTo>
                  <a:cubicBezTo>
                    <a:pt x="14" y="12"/>
                    <a:pt x="14" y="10"/>
                    <a:pt x="14" y="7"/>
                  </a:cubicBezTo>
                  <a:cubicBezTo>
                    <a:pt x="14" y="5"/>
                    <a:pt x="14" y="2"/>
                    <a:pt x="13"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106" name="Freeform 102"/>
            <p:cNvSpPr>
              <a:spLocks/>
            </p:cNvSpPr>
            <p:nvPr/>
          </p:nvSpPr>
          <p:spPr bwMode="auto">
            <a:xfrm>
              <a:off x="1698" y="1257"/>
              <a:ext cx="76" cy="55"/>
            </a:xfrm>
            <a:custGeom>
              <a:avLst/>
              <a:gdLst>
                <a:gd name="T0" fmla="*/ 45 w 65"/>
                <a:gd name="T1" fmla="*/ 35 h 47"/>
                <a:gd name="T2" fmla="*/ 23 w 65"/>
                <a:gd name="T3" fmla="*/ 35 h 47"/>
                <a:gd name="T4" fmla="*/ 12 w 65"/>
                <a:gd name="T5" fmla="*/ 23 h 47"/>
                <a:gd name="T6" fmla="*/ 23 w 65"/>
                <a:gd name="T7" fmla="*/ 12 h 47"/>
                <a:gd name="T8" fmla="*/ 45 w 65"/>
                <a:gd name="T9" fmla="*/ 12 h 47"/>
                <a:gd name="T10" fmla="*/ 46 w 65"/>
                <a:gd name="T11" fmla="*/ 12 h 47"/>
                <a:gd name="T12" fmla="*/ 65 w 65"/>
                <a:gd name="T13" fmla="*/ 12 h 47"/>
                <a:gd name="T14" fmla="*/ 45 w 65"/>
                <a:gd name="T15" fmla="*/ 0 h 47"/>
                <a:gd name="T16" fmla="*/ 23 w 65"/>
                <a:gd name="T17" fmla="*/ 0 h 47"/>
                <a:gd name="T18" fmla="*/ 0 w 65"/>
                <a:gd name="T19" fmla="*/ 23 h 47"/>
                <a:gd name="T20" fmla="*/ 23 w 65"/>
                <a:gd name="T21" fmla="*/ 47 h 47"/>
                <a:gd name="T22" fmla="*/ 45 w 65"/>
                <a:gd name="T23" fmla="*/ 47 h 47"/>
                <a:gd name="T24" fmla="*/ 65 w 65"/>
                <a:gd name="T25" fmla="*/ 35 h 47"/>
                <a:gd name="T26" fmla="*/ 46 w 65"/>
                <a:gd name="T27" fmla="*/ 35 h 47"/>
                <a:gd name="T28" fmla="*/ 45 w 65"/>
                <a:gd name="T29"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47">
                  <a:moveTo>
                    <a:pt x="45" y="35"/>
                  </a:moveTo>
                  <a:cubicBezTo>
                    <a:pt x="23" y="35"/>
                    <a:pt x="23" y="35"/>
                    <a:pt x="23" y="35"/>
                  </a:cubicBezTo>
                  <a:cubicBezTo>
                    <a:pt x="17" y="35"/>
                    <a:pt x="12" y="30"/>
                    <a:pt x="12" y="23"/>
                  </a:cubicBezTo>
                  <a:cubicBezTo>
                    <a:pt x="12" y="17"/>
                    <a:pt x="17" y="12"/>
                    <a:pt x="23" y="12"/>
                  </a:cubicBezTo>
                  <a:cubicBezTo>
                    <a:pt x="45" y="12"/>
                    <a:pt x="45" y="12"/>
                    <a:pt x="45" y="12"/>
                  </a:cubicBezTo>
                  <a:cubicBezTo>
                    <a:pt x="45" y="12"/>
                    <a:pt x="46" y="12"/>
                    <a:pt x="46" y="12"/>
                  </a:cubicBezTo>
                  <a:cubicBezTo>
                    <a:pt x="65" y="12"/>
                    <a:pt x="65" y="12"/>
                    <a:pt x="65" y="12"/>
                  </a:cubicBezTo>
                  <a:cubicBezTo>
                    <a:pt x="61" y="5"/>
                    <a:pt x="54" y="0"/>
                    <a:pt x="45" y="0"/>
                  </a:cubicBezTo>
                  <a:cubicBezTo>
                    <a:pt x="23" y="0"/>
                    <a:pt x="23" y="0"/>
                    <a:pt x="23" y="0"/>
                  </a:cubicBezTo>
                  <a:cubicBezTo>
                    <a:pt x="10" y="0"/>
                    <a:pt x="0" y="10"/>
                    <a:pt x="0" y="23"/>
                  </a:cubicBezTo>
                  <a:cubicBezTo>
                    <a:pt x="0" y="36"/>
                    <a:pt x="10" y="47"/>
                    <a:pt x="23" y="47"/>
                  </a:cubicBezTo>
                  <a:cubicBezTo>
                    <a:pt x="45" y="47"/>
                    <a:pt x="45" y="47"/>
                    <a:pt x="45" y="47"/>
                  </a:cubicBezTo>
                  <a:cubicBezTo>
                    <a:pt x="54" y="47"/>
                    <a:pt x="61" y="42"/>
                    <a:pt x="65" y="35"/>
                  </a:cubicBezTo>
                  <a:cubicBezTo>
                    <a:pt x="46" y="35"/>
                    <a:pt x="46" y="35"/>
                    <a:pt x="46" y="35"/>
                  </a:cubicBezTo>
                  <a:cubicBezTo>
                    <a:pt x="46" y="35"/>
                    <a:pt x="45" y="35"/>
                    <a:pt x="45" y="35"/>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107" name="Freeform 103"/>
            <p:cNvSpPr>
              <a:spLocks/>
            </p:cNvSpPr>
            <p:nvPr/>
          </p:nvSpPr>
          <p:spPr bwMode="auto">
            <a:xfrm>
              <a:off x="1783" y="1276"/>
              <a:ext cx="17" cy="16"/>
            </a:xfrm>
            <a:custGeom>
              <a:avLst/>
              <a:gdLst>
                <a:gd name="T0" fmla="*/ 14 w 14"/>
                <a:gd name="T1" fmla="*/ 0 h 14"/>
                <a:gd name="T2" fmla="*/ 1 w 14"/>
                <a:gd name="T3" fmla="*/ 0 h 14"/>
                <a:gd name="T4" fmla="*/ 0 w 14"/>
                <a:gd name="T5" fmla="*/ 7 h 14"/>
                <a:gd name="T6" fmla="*/ 1 w 14"/>
                <a:gd name="T7" fmla="*/ 14 h 14"/>
                <a:gd name="T8" fmla="*/ 14 w 14"/>
                <a:gd name="T9" fmla="*/ 14 h 14"/>
                <a:gd name="T10" fmla="*/ 12 w 14"/>
                <a:gd name="T11" fmla="*/ 7 h 14"/>
                <a:gd name="T12" fmla="*/ 14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4" y="0"/>
                  </a:moveTo>
                  <a:cubicBezTo>
                    <a:pt x="1" y="0"/>
                    <a:pt x="1" y="0"/>
                    <a:pt x="1" y="0"/>
                  </a:cubicBezTo>
                  <a:cubicBezTo>
                    <a:pt x="0" y="2"/>
                    <a:pt x="0" y="5"/>
                    <a:pt x="0" y="7"/>
                  </a:cubicBezTo>
                  <a:cubicBezTo>
                    <a:pt x="0" y="10"/>
                    <a:pt x="0" y="12"/>
                    <a:pt x="1" y="14"/>
                  </a:cubicBezTo>
                  <a:cubicBezTo>
                    <a:pt x="14" y="14"/>
                    <a:pt x="14" y="14"/>
                    <a:pt x="14" y="14"/>
                  </a:cubicBezTo>
                  <a:cubicBezTo>
                    <a:pt x="13" y="12"/>
                    <a:pt x="12" y="10"/>
                    <a:pt x="12" y="7"/>
                  </a:cubicBezTo>
                  <a:cubicBezTo>
                    <a:pt x="12" y="5"/>
                    <a:pt x="13" y="2"/>
                    <a:pt x="14"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108" name="Freeform 104"/>
            <p:cNvSpPr>
              <a:spLocks/>
            </p:cNvSpPr>
            <p:nvPr/>
          </p:nvSpPr>
          <p:spPr bwMode="auto">
            <a:xfrm>
              <a:off x="1787" y="1257"/>
              <a:ext cx="77" cy="55"/>
            </a:xfrm>
            <a:custGeom>
              <a:avLst/>
              <a:gdLst>
                <a:gd name="T0" fmla="*/ 42 w 66"/>
                <a:gd name="T1" fmla="*/ 0 h 47"/>
                <a:gd name="T2" fmla="*/ 20 w 66"/>
                <a:gd name="T3" fmla="*/ 0 h 47"/>
                <a:gd name="T4" fmla="*/ 0 w 66"/>
                <a:gd name="T5" fmla="*/ 12 h 47"/>
                <a:gd name="T6" fmla="*/ 19 w 66"/>
                <a:gd name="T7" fmla="*/ 12 h 47"/>
                <a:gd name="T8" fmla="*/ 20 w 66"/>
                <a:gd name="T9" fmla="*/ 12 h 47"/>
                <a:gd name="T10" fmla="*/ 42 w 66"/>
                <a:gd name="T11" fmla="*/ 12 h 47"/>
                <a:gd name="T12" fmla="*/ 54 w 66"/>
                <a:gd name="T13" fmla="*/ 23 h 47"/>
                <a:gd name="T14" fmla="*/ 42 w 66"/>
                <a:gd name="T15" fmla="*/ 35 h 47"/>
                <a:gd name="T16" fmla="*/ 20 w 66"/>
                <a:gd name="T17" fmla="*/ 35 h 47"/>
                <a:gd name="T18" fmla="*/ 19 w 66"/>
                <a:gd name="T19" fmla="*/ 35 h 47"/>
                <a:gd name="T20" fmla="*/ 0 w 66"/>
                <a:gd name="T21" fmla="*/ 35 h 47"/>
                <a:gd name="T22" fmla="*/ 20 w 66"/>
                <a:gd name="T23" fmla="*/ 47 h 47"/>
                <a:gd name="T24" fmla="*/ 42 w 66"/>
                <a:gd name="T25" fmla="*/ 47 h 47"/>
                <a:gd name="T26" fmla="*/ 66 w 66"/>
                <a:gd name="T27" fmla="*/ 23 h 47"/>
                <a:gd name="T28" fmla="*/ 42 w 66"/>
                <a:gd name="T2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47">
                  <a:moveTo>
                    <a:pt x="42" y="0"/>
                  </a:moveTo>
                  <a:cubicBezTo>
                    <a:pt x="20" y="0"/>
                    <a:pt x="20" y="0"/>
                    <a:pt x="20" y="0"/>
                  </a:cubicBezTo>
                  <a:cubicBezTo>
                    <a:pt x="11" y="0"/>
                    <a:pt x="4" y="5"/>
                    <a:pt x="0" y="12"/>
                  </a:cubicBezTo>
                  <a:cubicBezTo>
                    <a:pt x="19" y="12"/>
                    <a:pt x="19" y="12"/>
                    <a:pt x="19" y="12"/>
                  </a:cubicBezTo>
                  <a:cubicBezTo>
                    <a:pt x="19" y="12"/>
                    <a:pt x="20" y="12"/>
                    <a:pt x="20" y="12"/>
                  </a:cubicBezTo>
                  <a:cubicBezTo>
                    <a:pt x="42" y="12"/>
                    <a:pt x="42" y="12"/>
                    <a:pt x="42" y="12"/>
                  </a:cubicBezTo>
                  <a:cubicBezTo>
                    <a:pt x="48" y="12"/>
                    <a:pt x="54" y="17"/>
                    <a:pt x="54" y="23"/>
                  </a:cubicBezTo>
                  <a:cubicBezTo>
                    <a:pt x="54" y="30"/>
                    <a:pt x="48" y="35"/>
                    <a:pt x="42" y="35"/>
                  </a:cubicBezTo>
                  <a:cubicBezTo>
                    <a:pt x="20" y="35"/>
                    <a:pt x="20" y="35"/>
                    <a:pt x="20" y="35"/>
                  </a:cubicBezTo>
                  <a:cubicBezTo>
                    <a:pt x="20" y="35"/>
                    <a:pt x="19" y="35"/>
                    <a:pt x="19" y="35"/>
                  </a:cubicBezTo>
                  <a:cubicBezTo>
                    <a:pt x="0" y="35"/>
                    <a:pt x="0" y="35"/>
                    <a:pt x="0" y="35"/>
                  </a:cubicBezTo>
                  <a:cubicBezTo>
                    <a:pt x="4" y="42"/>
                    <a:pt x="11" y="47"/>
                    <a:pt x="20" y="47"/>
                  </a:cubicBezTo>
                  <a:cubicBezTo>
                    <a:pt x="42" y="47"/>
                    <a:pt x="42" y="47"/>
                    <a:pt x="42" y="47"/>
                  </a:cubicBezTo>
                  <a:cubicBezTo>
                    <a:pt x="55" y="47"/>
                    <a:pt x="66" y="36"/>
                    <a:pt x="66" y="23"/>
                  </a:cubicBezTo>
                  <a:cubicBezTo>
                    <a:pt x="66" y="10"/>
                    <a:pt x="55" y="0"/>
                    <a:pt x="42"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109" name="Freeform 105"/>
            <p:cNvSpPr>
              <a:spLocks noEditPoints="1"/>
            </p:cNvSpPr>
            <p:nvPr/>
          </p:nvSpPr>
          <p:spPr bwMode="auto">
            <a:xfrm>
              <a:off x="1668" y="1172"/>
              <a:ext cx="225" cy="225"/>
            </a:xfrm>
            <a:custGeom>
              <a:avLst/>
              <a:gdLst>
                <a:gd name="T0" fmla="*/ 96 w 192"/>
                <a:gd name="T1" fmla="*/ 12 h 192"/>
                <a:gd name="T2" fmla="*/ 180 w 192"/>
                <a:gd name="T3" fmla="*/ 96 h 192"/>
                <a:gd name="T4" fmla="*/ 96 w 192"/>
                <a:gd name="T5" fmla="*/ 180 h 192"/>
                <a:gd name="T6" fmla="*/ 12 w 192"/>
                <a:gd name="T7" fmla="*/ 96 h 192"/>
                <a:gd name="T8" fmla="*/ 96 w 192"/>
                <a:gd name="T9" fmla="*/ 12 h 192"/>
                <a:gd name="T10" fmla="*/ 96 w 192"/>
                <a:gd name="T11" fmla="*/ 0 h 192"/>
                <a:gd name="T12" fmla="*/ 0 w 192"/>
                <a:gd name="T13" fmla="*/ 96 h 192"/>
                <a:gd name="T14" fmla="*/ 96 w 192"/>
                <a:gd name="T15" fmla="*/ 192 h 192"/>
                <a:gd name="T16" fmla="*/ 192 w 192"/>
                <a:gd name="T17" fmla="*/ 96 h 192"/>
                <a:gd name="T18" fmla="*/ 96 w 192"/>
                <a:gd name="T1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92">
                  <a:moveTo>
                    <a:pt x="96" y="12"/>
                  </a:moveTo>
                  <a:cubicBezTo>
                    <a:pt x="142" y="12"/>
                    <a:pt x="180" y="50"/>
                    <a:pt x="180" y="96"/>
                  </a:cubicBezTo>
                  <a:cubicBezTo>
                    <a:pt x="180" y="143"/>
                    <a:pt x="142" y="180"/>
                    <a:pt x="96" y="180"/>
                  </a:cubicBezTo>
                  <a:cubicBezTo>
                    <a:pt x="49" y="180"/>
                    <a:pt x="12" y="143"/>
                    <a:pt x="12" y="96"/>
                  </a:cubicBezTo>
                  <a:cubicBezTo>
                    <a:pt x="12" y="50"/>
                    <a:pt x="49" y="12"/>
                    <a:pt x="96" y="12"/>
                  </a:cubicBezTo>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grpSp>
      <p:sp>
        <p:nvSpPr>
          <p:cNvPr id="110" name="Subtitle 2"/>
          <p:cNvSpPr txBox="1">
            <a:spLocks/>
          </p:cNvSpPr>
          <p:nvPr/>
        </p:nvSpPr>
        <p:spPr>
          <a:xfrm>
            <a:off x="6262688" y="4402480"/>
            <a:ext cx="4386263" cy="2554287"/>
          </a:xfrm>
          <a:prstGeom prst="rect">
            <a:avLst/>
          </a:prstGeom>
        </p:spPr>
        <p:txBody>
          <a:bodyPr vert="horz" wrap="square" lIns="146304" tIns="91440" rIns="146304" bIns="91440" rtlCol="0">
            <a:normAutofit/>
          </a:bodyPr>
          <a:lstStyle>
            <a:lvl1pPr marL="257141" marR="0" indent="-257141" algn="l" defTabSz="699463"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461963" marR="0" indent="-204788" algn="l" defTabSz="6994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630238"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798513"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914400"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05967" indent="-305967">
              <a:buFont typeface="Wingdings" panose="05000000000000000000" pitchFamily="2" charset="2"/>
              <a:buChar char="à"/>
            </a:pPr>
            <a:r>
              <a:rPr lang="en-US" sz="1836">
                <a:solidFill>
                  <a:schemeClr val="tx1"/>
                </a:solidFill>
                <a:latin typeface="Segoe UI Light" panose="020B0502040204020203" pitchFamily="34" charset="0"/>
                <a:cs typeface="Segoe UI Light" panose="020B0502040204020203" pitchFamily="34" charset="0"/>
              </a:rPr>
              <a:t>container for multiple resources</a:t>
            </a:r>
          </a:p>
          <a:p>
            <a:pPr marL="305967" indent="-305967">
              <a:buFont typeface="Wingdings" panose="05000000000000000000" pitchFamily="2" charset="2"/>
              <a:buChar char="à"/>
            </a:pPr>
            <a:r>
              <a:rPr lang="en-US" sz="1836">
                <a:solidFill>
                  <a:schemeClr val="tx1"/>
                </a:solidFill>
                <a:latin typeface="Segoe UI Light" panose="020B0502040204020203" pitchFamily="34" charset="0"/>
                <a:cs typeface="Segoe UI Light" panose="020B0502040204020203" pitchFamily="34" charset="0"/>
              </a:rPr>
              <a:t>IaaS + PaaS resources</a:t>
            </a:r>
          </a:p>
          <a:p>
            <a:pPr marL="305967" indent="-305967">
              <a:buFont typeface="Wingdings" panose="05000000000000000000" pitchFamily="2" charset="2"/>
              <a:buChar char="à"/>
            </a:pPr>
            <a:r>
              <a:rPr lang="en-US" sz="1836">
                <a:solidFill>
                  <a:schemeClr val="tx1"/>
                </a:solidFill>
                <a:latin typeface="Segoe UI Light" panose="020B0502040204020203" pitchFamily="34" charset="0"/>
                <a:cs typeface="Segoe UI Light" panose="020B0502040204020203" pitchFamily="34" charset="0"/>
              </a:rPr>
              <a:t>resources exist in one* resource group</a:t>
            </a:r>
          </a:p>
          <a:p>
            <a:pPr marL="305967" indent="-305967">
              <a:buFont typeface="Wingdings" panose="05000000000000000000" pitchFamily="2" charset="2"/>
              <a:buChar char="à"/>
            </a:pPr>
            <a:r>
              <a:rPr lang="en-US" sz="1836">
                <a:solidFill>
                  <a:schemeClr val="tx1"/>
                </a:solidFill>
                <a:latin typeface="Segoe UI Light" panose="020B0502040204020203" pitchFamily="34" charset="0"/>
                <a:cs typeface="Segoe UI Light" panose="020B0502040204020203" pitchFamily="34" charset="0"/>
              </a:rPr>
              <a:t>resource groups can span regions</a:t>
            </a:r>
          </a:p>
          <a:p>
            <a:pPr marL="305967" indent="-305967">
              <a:buFont typeface="Wingdings" panose="05000000000000000000" pitchFamily="2" charset="2"/>
              <a:buChar char="à"/>
            </a:pPr>
            <a:r>
              <a:rPr lang="en-US" sz="1836">
                <a:solidFill>
                  <a:schemeClr val="tx1"/>
                </a:solidFill>
                <a:latin typeface="Segoe UI Light" panose="020B0502040204020203" pitchFamily="34" charset="0"/>
                <a:cs typeface="Segoe UI Light" panose="020B0502040204020203" pitchFamily="34" charset="0"/>
              </a:rPr>
              <a:t>resource groups can span services</a:t>
            </a:r>
            <a:endParaRPr lang="en-US">
              <a:solidFill>
                <a:schemeClr val="tx1"/>
              </a:solidFill>
            </a:endParaRPr>
          </a:p>
        </p:txBody>
      </p:sp>
    </p:spTree>
    <p:extLst>
      <p:ext uri="{BB962C8B-B14F-4D97-AF65-F5344CB8AC3E}">
        <p14:creationId xmlns:p14="http://schemas.microsoft.com/office/powerpoint/2010/main" val="256398684"/>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a:latin typeface="Segoe UI Light" panose="020B0502040204020203" pitchFamily="34" charset="0"/>
                <a:cs typeface="Segoe UI Light" panose="020B0502040204020203" pitchFamily="34" charset="0"/>
              </a:rPr>
              <a:t>Role Based Access Control</a:t>
            </a:r>
          </a:p>
        </p:txBody>
      </p:sp>
      <p:grpSp>
        <p:nvGrpSpPr>
          <p:cNvPr id="11" name="Group 10"/>
          <p:cNvGrpSpPr/>
          <p:nvPr/>
        </p:nvGrpSpPr>
        <p:grpSpPr>
          <a:xfrm>
            <a:off x="910610" y="1684186"/>
            <a:ext cx="4495225" cy="3839258"/>
            <a:chOff x="4150827" y="3040062"/>
            <a:chExt cx="4495799" cy="3839748"/>
          </a:xfrm>
        </p:grpSpPr>
        <p:sp>
          <p:nvSpPr>
            <p:cNvPr id="3" name="Isosceles Triangle 2"/>
            <p:cNvSpPr/>
            <p:nvPr/>
          </p:nvSpPr>
          <p:spPr bwMode="auto">
            <a:xfrm>
              <a:off x="4150827" y="3040062"/>
              <a:ext cx="4495799" cy="3810000"/>
            </a:xfrm>
            <a:prstGeom prst="triangle">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algn="ctr" defTabSz="932379"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5" name="Freeform 8"/>
            <p:cNvSpPr>
              <a:spLocks noEditPoints="1"/>
            </p:cNvSpPr>
            <p:nvPr/>
          </p:nvSpPr>
          <p:spPr bwMode="auto">
            <a:xfrm>
              <a:off x="6274872" y="3497263"/>
              <a:ext cx="247708" cy="618616"/>
            </a:xfrm>
            <a:custGeom>
              <a:avLst/>
              <a:gdLst>
                <a:gd name="T0" fmla="*/ 56 w 117"/>
                <a:gd name="T1" fmla="*/ 0 h 292"/>
                <a:gd name="T2" fmla="*/ 82 w 117"/>
                <a:gd name="T3" fmla="*/ 25 h 292"/>
                <a:gd name="T4" fmla="*/ 57 w 117"/>
                <a:gd name="T5" fmla="*/ 51 h 292"/>
                <a:gd name="T6" fmla="*/ 31 w 117"/>
                <a:gd name="T7" fmla="*/ 26 h 292"/>
                <a:gd name="T8" fmla="*/ 56 w 117"/>
                <a:gd name="T9" fmla="*/ 0 h 292"/>
                <a:gd name="T10" fmla="*/ 97 w 117"/>
                <a:gd name="T11" fmla="*/ 181 h 292"/>
                <a:gd name="T12" fmla="*/ 116 w 117"/>
                <a:gd name="T13" fmla="*/ 159 h 292"/>
                <a:gd name="T14" fmla="*/ 115 w 117"/>
                <a:gd name="T15" fmla="*/ 88 h 292"/>
                <a:gd name="T16" fmla="*/ 85 w 117"/>
                <a:gd name="T17" fmla="*/ 59 h 292"/>
                <a:gd name="T18" fmla="*/ 57 w 117"/>
                <a:gd name="T19" fmla="*/ 59 h 292"/>
                <a:gd name="T20" fmla="*/ 30 w 117"/>
                <a:gd name="T21" fmla="*/ 60 h 292"/>
                <a:gd name="T22" fmla="*/ 1 w 117"/>
                <a:gd name="T23" fmla="*/ 90 h 292"/>
                <a:gd name="T24" fmla="*/ 2 w 117"/>
                <a:gd name="T25" fmla="*/ 161 h 292"/>
                <a:gd name="T26" fmla="*/ 22 w 117"/>
                <a:gd name="T27" fmla="*/ 183 h 292"/>
                <a:gd name="T28" fmla="*/ 35 w 117"/>
                <a:gd name="T29" fmla="*/ 292 h 292"/>
                <a:gd name="T30" fmla="*/ 89 w 117"/>
                <a:gd name="T31" fmla="*/ 291 h 292"/>
                <a:gd name="T32" fmla="*/ 97 w 117"/>
                <a:gd name="T33" fmla="*/ 181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292">
                  <a:moveTo>
                    <a:pt x="56" y="0"/>
                  </a:moveTo>
                  <a:cubicBezTo>
                    <a:pt x="70" y="0"/>
                    <a:pt x="82" y="11"/>
                    <a:pt x="82" y="25"/>
                  </a:cubicBezTo>
                  <a:cubicBezTo>
                    <a:pt x="82" y="39"/>
                    <a:pt x="71" y="51"/>
                    <a:pt x="57" y="51"/>
                  </a:cubicBezTo>
                  <a:cubicBezTo>
                    <a:pt x="43" y="51"/>
                    <a:pt x="31" y="40"/>
                    <a:pt x="31" y="26"/>
                  </a:cubicBezTo>
                  <a:cubicBezTo>
                    <a:pt x="31" y="12"/>
                    <a:pt x="42" y="0"/>
                    <a:pt x="56" y="0"/>
                  </a:cubicBezTo>
                  <a:close/>
                  <a:moveTo>
                    <a:pt x="97" y="181"/>
                  </a:moveTo>
                  <a:cubicBezTo>
                    <a:pt x="97" y="181"/>
                    <a:pt x="117" y="179"/>
                    <a:pt x="116" y="159"/>
                  </a:cubicBezTo>
                  <a:cubicBezTo>
                    <a:pt x="115" y="88"/>
                    <a:pt x="115" y="88"/>
                    <a:pt x="115" y="88"/>
                  </a:cubicBezTo>
                  <a:cubicBezTo>
                    <a:pt x="115" y="75"/>
                    <a:pt x="106" y="58"/>
                    <a:pt x="85" y="59"/>
                  </a:cubicBezTo>
                  <a:cubicBezTo>
                    <a:pt x="57" y="59"/>
                    <a:pt x="57" y="59"/>
                    <a:pt x="57" y="59"/>
                  </a:cubicBezTo>
                  <a:cubicBezTo>
                    <a:pt x="30" y="60"/>
                    <a:pt x="30" y="60"/>
                    <a:pt x="30" y="60"/>
                  </a:cubicBezTo>
                  <a:cubicBezTo>
                    <a:pt x="9" y="60"/>
                    <a:pt x="0" y="77"/>
                    <a:pt x="1" y="90"/>
                  </a:cubicBezTo>
                  <a:cubicBezTo>
                    <a:pt x="2" y="161"/>
                    <a:pt x="2" y="161"/>
                    <a:pt x="2" y="161"/>
                  </a:cubicBezTo>
                  <a:cubicBezTo>
                    <a:pt x="3" y="182"/>
                    <a:pt x="22" y="183"/>
                    <a:pt x="22" y="183"/>
                  </a:cubicBezTo>
                  <a:cubicBezTo>
                    <a:pt x="35" y="292"/>
                    <a:pt x="35" y="292"/>
                    <a:pt x="35" y="292"/>
                  </a:cubicBezTo>
                  <a:cubicBezTo>
                    <a:pt x="89" y="291"/>
                    <a:pt x="89" y="291"/>
                    <a:pt x="89" y="291"/>
                  </a:cubicBezTo>
                  <a:lnTo>
                    <a:pt x="97" y="181"/>
                  </a:lnTo>
                  <a:close/>
                </a:path>
              </a:pathLst>
            </a:custGeom>
            <a:solidFill>
              <a:schemeClr val="bg1"/>
            </a:solidFill>
            <a:ln>
              <a:noFill/>
            </a:ln>
            <a:extLst/>
          </p:spPr>
          <p:txBody>
            <a:bodyPr vert="horz" wrap="square" lIns="91428" tIns="45714" rIns="91428" bIns="45714" numCol="1" anchor="t" anchorCtr="0" compatLnSpc="1">
              <a:prstTxWarp prst="textNoShape">
                <a:avLst/>
              </a:prstTxWarp>
            </a:bodyPr>
            <a:lstStyle/>
            <a:p>
              <a:pPr defTabSz="914093"/>
              <a:endParaRPr lang="en-US" sz="1700">
                <a:solidFill>
                  <a:srgbClr val="000000"/>
                </a:solidFill>
              </a:endParaRPr>
            </a:p>
          </p:txBody>
        </p:sp>
        <p:sp>
          <p:nvSpPr>
            <p:cNvPr id="7" name="TextBox 6"/>
            <p:cNvSpPr txBox="1"/>
            <p:nvPr/>
          </p:nvSpPr>
          <p:spPr>
            <a:xfrm>
              <a:off x="5996244" y="4081760"/>
              <a:ext cx="804964" cy="489365"/>
            </a:xfrm>
            <a:prstGeom prst="rect">
              <a:avLst/>
            </a:prstGeom>
            <a:noFill/>
          </p:spPr>
          <p:txBody>
            <a:bodyPr wrap="none" lIns="182857" tIns="146285" rIns="182857" bIns="146285" rtlCol="0">
              <a:spAutoFit/>
            </a:bodyPr>
            <a:lstStyle/>
            <a:p>
              <a:pPr defTabSz="932649">
                <a:lnSpc>
                  <a:spcPct val="90000"/>
                </a:lnSpc>
                <a:spcAft>
                  <a:spcPts val="600"/>
                </a:spcAft>
              </a:pPr>
              <a:r>
                <a:rPr lang="en-US" sz="1400">
                  <a:gradFill>
                    <a:gsLst>
                      <a:gs pos="2917">
                        <a:srgbClr val="FFFFFF"/>
                      </a:gs>
                      <a:gs pos="30000">
                        <a:srgbClr val="FFFFFF"/>
                      </a:gs>
                    </a:gsLst>
                    <a:lin ang="5400000" scaled="0"/>
                  </a:gradFill>
                </a:rPr>
                <a:t>Users</a:t>
              </a:r>
            </a:p>
          </p:txBody>
        </p:sp>
        <p:sp>
          <p:nvSpPr>
            <p:cNvPr id="6" name="Freeform 9"/>
            <p:cNvSpPr>
              <a:spLocks noEditPoints="1"/>
            </p:cNvSpPr>
            <p:nvPr/>
          </p:nvSpPr>
          <p:spPr bwMode="auto">
            <a:xfrm>
              <a:off x="6087576" y="4700376"/>
              <a:ext cx="622300" cy="588962"/>
            </a:xfrm>
            <a:custGeom>
              <a:avLst/>
              <a:gdLst>
                <a:gd name="T0" fmla="*/ 176 w 242"/>
                <a:gd name="T1" fmla="*/ 20 h 229"/>
                <a:gd name="T2" fmla="*/ 195 w 242"/>
                <a:gd name="T3" fmla="*/ 0 h 229"/>
                <a:gd name="T4" fmla="*/ 215 w 242"/>
                <a:gd name="T5" fmla="*/ 19 h 229"/>
                <a:gd name="T6" fmla="*/ 196 w 242"/>
                <a:gd name="T7" fmla="*/ 39 h 229"/>
                <a:gd name="T8" fmla="*/ 176 w 242"/>
                <a:gd name="T9" fmla="*/ 20 h 229"/>
                <a:gd name="T10" fmla="*/ 218 w 242"/>
                <a:gd name="T11" fmla="*/ 46 h 229"/>
                <a:gd name="T12" fmla="*/ 196 w 242"/>
                <a:gd name="T13" fmla="*/ 46 h 229"/>
                <a:gd name="T14" fmla="*/ 175 w 242"/>
                <a:gd name="T15" fmla="*/ 47 h 229"/>
                <a:gd name="T16" fmla="*/ 152 w 242"/>
                <a:gd name="T17" fmla="*/ 70 h 229"/>
                <a:gd name="T18" fmla="*/ 153 w 242"/>
                <a:gd name="T19" fmla="*/ 98 h 229"/>
                <a:gd name="T20" fmla="*/ 154 w 242"/>
                <a:gd name="T21" fmla="*/ 98 h 229"/>
                <a:gd name="T22" fmla="*/ 180 w 242"/>
                <a:gd name="T23" fmla="*/ 128 h 229"/>
                <a:gd name="T24" fmla="*/ 181 w 242"/>
                <a:gd name="T25" fmla="*/ 190 h 229"/>
                <a:gd name="T26" fmla="*/ 180 w 242"/>
                <a:gd name="T27" fmla="*/ 199 h 229"/>
                <a:gd name="T28" fmla="*/ 176 w 242"/>
                <a:gd name="T29" fmla="*/ 206 h 229"/>
                <a:gd name="T30" fmla="*/ 178 w 242"/>
                <a:gd name="T31" fmla="*/ 226 h 229"/>
                <a:gd name="T32" fmla="*/ 222 w 242"/>
                <a:gd name="T33" fmla="*/ 225 h 229"/>
                <a:gd name="T34" fmla="*/ 227 w 242"/>
                <a:gd name="T35" fmla="*/ 141 h 229"/>
                <a:gd name="T36" fmla="*/ 242 w 242"/>
                <a:gd name="T37" fmla="*/ 123 h 229"/>
                <a:gd name="T38" fmla="*/ 241 w 242"/>
                <a:gd name="T39" fmla="*/ 68 h 229"/>
                <a:gd name="T40" fmla="*/ 218 w 242"/>
                <a:gd name="T41" fmla="*/ 46 h 229"/>
                <a:gd name="T42" fmla="*/ 49 w 242"/>
                <a:gd name="T43" fmla="*/ 65 h 229"/>
                <a:gd name="T44" fmla="*/ 70 w 242"/>
                <a:gd name="T45" fmla="*/ 42 h 229"/>
                <a:gd name="T46" fmla="*/ 48 w 242"/>
                <a:gd name="T47" fmla="*/ 20 h 229"/>
                <a:gd name="T48" fmla="*/ 26 w 242"/>
                <a:gd name="T49" fmla="*/ 43 h 229"/>
                <a:gd name="T50" fmla="*/ 49 w 242"/>
                <a:gd name="T51" fmla="*/ 65 h 229"/>
                <a:gd name="T52" fmla="*/ 71 w 242"/>
                <a:gd name="T53" fmla="*/ 192 h 229"/>
                <a:gd name="T54" fmla="*/ 70 w 242"/>
                <a:gd name="T55" fmla="*/ 130 h 229"/>
                <a:gd name="T56" fmla="*/ 99 w 242"/>
                <a:gd name="T57" fmla="*/ 99 h 229"/>
                <a:gd name="T58" fmla="*/ 99 w 242"/>
                <a:gd name="T59" fmla="*/ 99 h 229"/>
                <a:gd name="T60" fmla="*/ 99 w 242"/>
                <a:gd name="T61" fmla="*/ 97 h 229"/>
                <a:gd name="T62" fmla="*/ 73 w 242"/>
                <a:gd name="T63" fmla="*/ 71 h 229"/>
                <a:gd name="T64" fmla="*/ 49 w 242"/>
                <a:gd name="T65" fmla="*/ 72 h 229"/>
                <a:gd name="T66" fmla="*/ 25 w 242"/>
                <a:gd name="T67" fmla="*/ 72 h 229"/>
                <a:gd name="T68" fmla="*/ 0 w 242"/>
                <a:gd name="T69" fmla="*/ 99 h 229"/>
                <a:gd name="T70" fmla="*/ 1 w 242"/>
                <a:gd name="T71" fmla="*/ 160 h 229"/>
                <a:gd name="T72" fmla="*/ 18 w 242"/>
                <a:gd name="T73" fmla="*/ 179 h 229"/>
                <a:gd name="T74" fmla="*/ 24 w 242"/>
                <a:gd name="T75" fmla="*/ 229 h 229"/>
                <a:gd name="T76" fmla="*/ 80 w 242"/>
                <a:gd name="T77" fmla="*/ 228 h 229"/>
                <a:gd name="T78" fmla="*/ 81 w 242"/>
                <a:gd name="T79" fmla="*/ 212 h 229"/>
                <a:gd name="T80" fmla="*/ 78 w 242"/>
                <a:gd name="T81" fmla="*/ 209 h 229"/>
                <a:gd name="T82" fmla="*/ 71 w 242"/>
                <a:gd name="T83" fmla="*/ 192 h 229"/>
                <a:gd name="T84" fmla="*/ 124 w 242"/>
                <a:gd name="T85" fmla="*/ 96 h 229"/>
                <a:gd name="T86" fmla="*/ 146 w 242"/>
                <a:gd name="T87" fmla="*/ 74 h 229"/>
                <a:gd name="T88" fmla="*/ 123 w 242"/>
                <a:gd name="T89" fmla="*/ 52 h 229"/>
                <a:gd name="T90" fmla="*/ 102 w 242"/>
                <a:gd name="T91" fmla="*/ 74 h 229"/>
                <a:gd name="T92" fmla="*/ 124 w 242"/>
                <a:gd name="T93" fmla="*/ 96 h 229"/>
                <a:gd name="T94" fmla="*/ 174 w 242"/>
                <a:gd name="T95" fmla="*/ 128 h 229"/>
                <a:gd name="T96" fmla="*/ 153 w 242"/>
                <a:gd name="T97" fmla="*/ 103 h 229"/>
                <a:gd name="T98" fmla="*/ 148 w 242"/>
                <a:gd name="T99" fmla="*/ 103 h 229"/>
                <a:gd name="T100" fmla="*/ 124 w 242"/>
                <a:gd name="T101" fmla="*/ 103 h 229"/>
                <a:gd name="T102" fmla="*/ 100 w 242"/>
                <a:gd name="T103" fmla="*/ 104 h 229"/>
                <a:gd name="T104" fmla="*/ 99 w 242"/>
                <a:gd name="T105" fmla="*/ 104 h 229"/>
                <a:gd name="T106" fmla="*/ 75 w 242"/>
                <a:gd name="T107" fmla="*/ 130 h 229"/>
                <a:gd name="T108" fmla="*/ 77 w 242"/>
                <a:gd name="T109" fmla="*/ 192 h 229"/>
                <a:gd name="T110" fmla="*/ 82 w 242"/>
                <a:gd name="T111" fmla="*/ 205 h 229"/>
                <a:gd name="T112" fmla="*/ 94 w 242"/>
                <a:gd name="T113" fmla="*/ 210 h 229"/>
                <a:gd name="T114" fmla="*/ 96 w 242"/>
                <a:gd name="T115" fmla="*/ 228 h 229"/>
                <a:gd name="T116" fmla="*/ 158 w 242"/>
                <a:gd name="T117" fmla="*/ 226 h 229"/>
                <a:gd name="T118" fmla="*/ 159 w 242"/>
                <a:gd name="T119" fmla="*/ 209 h 229"/>
                <a:gd name="T120" fmla="*/ 175 w 242"/>
                <a:gd name="T121" fmla="*/ 197 h 229"/>
                <a:gd name="T122" fmla="*/ 176 w 242"/>
                <a:gd name="T123" fmla="*/ 190 h 229"/>
                <a:gd name="T124" fmla="*/ 174 w 242"/>
                <a:gd name="T125" fmla="*/ 12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2" h="229">
                  <a:moveTo>
                    <a:pt x="176" y="20"/>
                  </a:moveTo>
                  <a:cubicBezTo>
                    <a:pt x="176" y="9"/>
                    <a:pt x="184" y="0"/>
                    <a:pt x="195" y="0"/>
                  </a:cubicBezTo>
                  <a:cubicBezTo>
                    <a:pt x="206" y="0"/>
                    <a:pt x="215" y="8"/>
                    <a:pt x="215" y="19"/>
                  </a:cubicBezTo>
                  <a:cubicBezTo>
                    <a:pt x="216" y="30"/>
                    <a:pt x="207" y="39"/>
                    <a:pt x="196" y="39"/>
                  </a:cubicBezTo>
                  <a:cubicBezTo>
                    <a:pt x="185" y="40"/>
                    <a:pt x="176" y="31"/>
                    <a:pt x="176" y="20"/>
                  </a:cubicBezTo>
                  <a:close/>
                  <a:moveTo>
                    <a:pt x="218" y="46"/>
                  </a:moveTo>
                  <a:cubicBezTo>
                    <a:pt x="196" y="46"/>
                    <a:pt x="196" y="46"/>
                    <a:pt x="196" y="46"/>
                  </a:cubicBezTo>
                  <a:cubicBezTo>
                    <a:pt x="175" y="47"/>
                    <a:pt x="175" y="47"/>
                    <a:pt x="175" y="47"/>
                  </a:cubicBezTo>
                  <a:cubicBezTo>
                    <a:pt x="158" y="47"/>
                    <a:pt x="152" y="60"/>
                    <a:pt x="152" y="70"/>
                  </a:cubicBezTo>
                  <a:cubicBezTo>
                    <a:pt x="153" y="98"/>
                    <a:pt x="153" y="98"/>
                    <a:pt x="153" y="98"/>
                  </a:cubicBezTo>
                  <a:cubicBezTo>
                    <a:pt x="153" y="98"/>
                    <a:pt x="153" y="98"/>
                    <a:pt x="154" y="98"/>
                  </a:cubicBezTo>
                  <a:cubicBezTo>
                    <a:pt x="171" y="100"/>
                    <a:pt x="179" y="115"/>
                    <a:pt x="180" y="128"/>
                  </a:cubicBezTo>
                  <a:cubicBezTo>
                    <a:pt x="181" y="190"/>
                    <a:pt x="181" y="190"/>
                    <a:pt x="181" y="190"/>
                  </a:cubicBezTo>
                  <a:cubicBezTo>
                    <a:pt x="181" y="193"/>
                    <a:pt x="181" y="196"/>
                    <a:pt x="180" y="199"/>
                  </a:cubicBezTo>
                  <a:cubicBezTo>
                    <a:pt x="179" y="202"/>
                    <a:pt x="177" y="204"/>
                    <a:pt x="176" y="206"/>
                  </a:cubicBezTo>
                  <a:cubicBezTo>
                    <a:pt x="178" y="226"/>
                    <a:pt x="178" y="226"/>
                    <a:pt x="178" y="226"/>
                  </a:cubicBezTo>
                  <a:cubicBezTo>
                    <a:pt x="222" y="225"/>
                    <a:pt x="222" y="225"/>
                    <a:pt x="222" y="225"/>
                  </a:cubicBezTo>
                  <a:cubicBezTo>
                    <a:pt x="227" y="141"/>
                    <a:pt x="227" y="141"/>
                    <a:pt x="227" y="141"/>
                  </a:cubicBezTo>
                  <a:cubicBezTo>
                    <a:pt x="227" y="141"/>
                    <a:pt x="242" y="139"/>
                    <a:pt x="242" y="123"/>
                  </a:cubicBezTo>
                  <a:cubicBezTo>
                    <a:pt x="241" y="68"/>
                    <a:pt x="241" y="68"/>
                    <a:pt x="241" y="68"/>
                  </a:cubicBezTo>
                  <a:cubicBezTo>
                    <a:pt x="241" y="58"/>
                    <a:pt x="234" y="45"/>
                    <a:pt x="218" y="46"/>
                  </a:cubicBezTo>
                  <a:close/>
                  <a:moveTo>
                    <a:pt x="49" y="65"/>
                  </a:moveTo>
                  <a:cubicBezTo>
                    <a:pt x="61" y="64"/>
                    <a:pt x="71" y="54"/>
                    <a:pt x="70" y="42"/>
                  </a:cubicBezTo>
                  <a:cubicBezTo>
                    <a:pt x="70" y="30"/>
                    <a:pt x="60" y="20"/>
                    <a:pt x="48" y="20"/>
                  </a:cubicBezTo>
                  <a:cubicBezTo>
                    <a:pt x="36" y="21"/>
                    <a:pt x="26" y="31"/>
                    <a:pt x="26" y="43"/>
                  </a:cubicBezTo>
                  <a:cubicBezTo>
                    <a:pt x="27" y="55"/>
                    <a:pt x="37" y="65"/>
                    <a:pt x="49" y="65"/>
                  </a:cubicBezTo>
                  <a:close/>
                  <a:moveTo>
                    <a:pt x="71" y="192"/>
                  </a:moveTo>
                  <a:cubicBezTo>
                    <a:pt x="70" y="130"/>
                    <a:pt x="70" y="130"/>
                    <a:pt x="70" y="130"/>
                  </a:cubicBezTo>
                  <a:cubicBezTo>
                    <a:pt x="70" y="115"/>
                    <a:pt x="80" y="100"/>
                    <a:pt x="99" y="99"/>
                  </a:cubicBezTo>
                  <a:cubicBezTo>
                    <a:pt x="99" y="99"/>
                    <a:pt x="99" y="99"/>
                    <a:pt x="99" y="99"/>
                  </a:cubicBezTo>
                  <a:cubicBezTo>
                    <a:pt x="99" y="97"/>
                    <a:pt x="99" y="97"/>
                    <a:pt x="99" y="97"/>
                  </a:cubicBezTo>
                  <a:cubicBezTo>
                    <a:pt x="99" y="86"/>
                    <a:pt x="91" y="71"/>
                    <a:pt x="73" y="71"/>
                  </a:cubicBezTo>
                  <a:cubicBezTo>
                    <a:pt x="49" y="72"/>
                    <a:pt x="49" y="72"/>
                    <a:pt x="49" y="72"/>
                  </a:cubicBezTo>
                  <a:cubicBezTo>
                    <a:pt x="25" y="72"/>
                    <a:pt x="25" y="72"/>
                    <a:pt x="25" y="72"/>
                  </a:cubicBezTo>
                  <a:cubicBezTo>
                    <a:pt x="7" y="73"/>
                    <a:pt x="0" y="88"/>
                    <a:pt x="0" y="99"/>
                  </a:cubicBezTo>
                  <a:cubicBezTo>
                    <a:pt x="1" y="160"/>
                    <a:pt x="1" y="160"/>
                    <a:pt x="1" y="160"/>
                  </a:cubicBezTo>
                  <a:cubicBezTo>
                    <a:pt x="2" y="178"/>
                    <a:pt x="18" y="179"/>
                    <a:pt x="18" y="179"/>
                  </a:cubicBezTo>
                  <a:cubicBezTo>
                    <a:pt x="24" y="229"/>
                    <a:pt x="24" y="229"/>
                    <a:pt x="24" y="229"/>
                  </a:cubicBezTo>
                  <a:cubicBezTo>
                    <a:pt x="80" y="228"/>
                    <a:pt x="80" y="228"/>
                    <a:pt x="80" y="228"/>
                  </a:cubicBezTo>
                  <a:cubicBezTo>
                    <a:pt x="81" y="212"/>
                    <a:pt x="81" y="212"/>
                    <a:pt x="81" y="212"/>
                  </a:cubicBezTo>
                  <a:cubicBezTo>
                    <a:pt x="80" y="211"/>
                    <a:pt x="79" y="210"/>
                    <a:pt x="78" y="209"/>
                  </a:cubicBezTo>
                  <a:cubicBezTo>
                    <a:pt x="74" y="205"/>
                    <a:pt x="72" y="199"/>
                    <a:pt x="71" y="192"/>
                  </a:cubicBezTo>
                  <a:close/>
                  <a:moveTo>
                    <a:pt x="124" y="96"/>
                  </a:moveTo>
                  <a:cubicBezTo>
                    <a:pt x="136" y="96"/>
                    <a:pt x="146" y="86"/>
                    <a:pt x="146" y="74"/>
                  </a:cubicBezTo>
                  <a:cubicBezTo>
                    <a:pt x="146" y="61"/>
                    <a:pt x="135" y="52"/>
                    <a:pt x="123" y="52"/>
                  </a:cubicBezTo>
                  <a:cubicBezTo>
                    <a:pt x="111" y="52"/>
                    <a:pt x="101" y="62"/>
                    <a:pt x="102" y="74"/>
                  </a:cubicBezTo>
                  <a:cubicBezTo>
                    <a:pt x="102" y="87"/>
                    <a:pt x="112" y="96"/>
                    <a:pt x="124" y="96"/>
                  </a:cubicBezTo>
                  <a:close/>
                  <a:moveTo>
                    <a:pt x="174" y="128"/>
                  </a:moveTo>
                  <a:cubicBezTo>
                    <a:pt x="174" y="118"/>
                    <a:pt x="168" y="105"/>
                    <a:pt x="153" y="103"/>
                  </a:cubicBezTo>
                  <a:cubicBezTo>
                    <a:pt x="151" y="103"/>
                    <a:pt x="150" y="103"/>
                    <a:pt x="148" y="103"/>
                  </a:cubicBezTo>
                  <a:cubicBezTo>
                    <a:pt x="124" y="103"/>
                    <a:pt x="124" y="103"/>
                    <a:pt x="124" y="103"/>
                  </a:cubicBezTo>
                  <a:cubicBezTo>
                    <a:pt x="100" y="104"/>
                    <a:pt x="100" y="104"/>
                    <a:pt x="100" y="104"/>
                  </a:cubicBezTo>
                  <a:cubicBezTo>
                    <a:pt x="100" y="104"/>
                    <a:pt x="100" y="104"/>
                    <a:pt x="99" y="104"/>
                  </a:cubicBezTo>
                  <a:cubicBezTo>
                    <a:pt x="82" y="105"/>
                    <a:pt x="75" y="119"/>
                    <a:pt x="75" y="130"/>
                  </a:cubicBezTo>
                  <a:cubicBezTo>
                    <a:pt x="77" y="192"/>
                    <a:pt x="77" y="192"/>
                    <a:pt x="77" y="192"/>
                  </a:cubicBezTo>
                  <a:cubicBezTo>
                    <a:pt x="77" y="198"/>
                    <a:pt x="79" y="202"/>
                    <a:pt x="82" y="205"/>
                  </a:cubicBezTo>
                  <a:cubicBezTo>
                    <a:pt x="87" y="210"/>
                    <a:pt x="94" y="210"/>
                    <a:pt x="94" y="210"/>
                  </a:cubicBezTo>
                  <a:cubicBezTo>
                    <a:pt x="96" y="228"/>
                    <a:pt x="96" y="228"/>
                    <a:pt x="96" y="228"/>
                  </a:cubicBezTo>
                  <a:cubicBezTo>
                    <a:pt x="158" y="226"/>
                    <a:pt x="158" y="226"/>
                    <a:pt x="158" y="226"/>
                  </a:cubicBezTo>
                  <a:cubicBezTo>
                    <a:pt x="159" y="209"/>
                    <a:pt x="159" y="209"/>
                    <a:pt x="159" y="209"/>
                  </a:cubicBezTo>
                  <a:cubicBezTo>
                    <a:pt x="159" y="209"/>
                    <a:pt x="171" y="208"/>
                    <a:pt x="175" y="197"/>
                  </a:cubicBezTo>
                  <a:cubicBezTo>
                    <a:pt x="175" y="195"/>
                    <a:pt x="176" y="193"/>
                    <a:pt x="176" y="190"/>
                  </a:cubicBezTo>
                  <a:lnTo>
                    <a:pt x="174" y="128"/>
                  </a:lnTo>
                  <a:close/>
                </a:path>
              </a:pathLst>
            </a:custGeom>
            <a:solidFill>
              <a:schemeClr val="bg1"/>
            </a:solidFill>
            <a:ln>
              <a:noFill/>
            </a:ln>
            <a:extLst/>
          </p:spPr>
          <p:txBody>
            <a:bodyPr vert="horz" wrap="square" lIns="91428" tIns="45714" rIns="91428" bIns="45714" numCol="1" anchor="t" anchorCtr="0" compatLnSpc="1">
              <a:prstTxWarp prst="textNoShape">
                <a:avLst/>
              </a:prstTxWarp>
            </a:bodyPr>
            <a:lstStyle/>
            <a:p>
              <a:pPr defTabSz="914093"/>
              <a:endParaRPr lang="en-US" sz="1700">
                <a:solidFill>
                  <a:schemeClr val="bg1"/>
                </a:solidFill>
              </a:endParaRPr>
            </a:p>
          </p:txBody>
        </p:sp>
        <p:sp>
          <p:nvSpPr>
            <p:cNvPr id="8" name="TextBox 7"/>
            <p:cNvSpPr txBox="1"/>
            <p:nvPr/>
          </p:nvSpPr>
          <p:spPr>
            <a:xfrm>
              <a:off x="5927508" y="5272662"/>
              <a:ext cx="942437" cy="489365"/>
            </a:xfrm>
            <a:prstGeom prst="rect">
              <a:avLst/>
            </a:prstGeom>
            <a:noFill/>
          </p:spPr>
          <p:txBody>
            <a:bodyPr wrap="none" lIns="182857" tIns="146285" rIns="182857" bIns="146285" rtlCol="0">
              <a:spAutoFit/>
            </a:bodyPr>
            <a:lstStyle/>
            <a:p>
              <a:pPr defTabSz="932649">
                <a:lnSpc>
                  <a:spcPct val="90000"/>
                </a:lnSpc>
                <a:spcAft>
                  <a:spcPts val="600"/>
                </a:spcAft>
              </a:pPr>
              <a:r>
                <a:rPr lang="en-US" sz="1400">
                  <a:gradFill>
                    <a:gsLst>
                      <a:gs pos="2917">
                        <a:srgbClr val="FFFFFF"/>
                      </a:gs>
                      <a:gs pos="30000">
                        <a:srgbClr val="FFFFFF"/>
                      </a:gs>
                    </a:gsLst>
                    <a:lin ang="5400000" scaled="0"/>
                  </a:gradFill>
                </a:rPr>
                <a:t>Groups</a:t>
              </a:r>
            </a:p>
          </p:txBody>
        </p:sp>
        <p:pic>
          <p:nvPicPr>
            <p:cNvPr id="9" name="Picture 20"/>
            <p:cNvPicPr>
              <a:picLocks noChangeAspect="1"/>
            </p:cNvPicPr>
            <p:nvPr/>
          </p:nvPicPr>
          <p:blipFill>
            <a:blip r:embed="rId2">
              <a:lum bright="100000"/>
              <a:extLst>
                <a:ext uri="{28A0092B-C50C-407E-A947-70E740481C1C}">
                  <a14:useLocalDpi xmlns:a14="http://schemas.microsoft.com/office/drawing/2010/main" val="0"/>
                </a:ext>
              </a:extLst>
            </a:blip>
            <a:srcRect/>
            <a:stretch>
              <a:fillRect/>
            </a:stretch>
          </p:blipFill>
          <p:spPr bwMode="auto">
            <a:xfrm>
              <a:off x="6032298" y="5846712"/>
              <a:ext cx="732856" cy="61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5530379" y="6390445"/>
              <a:ext cx="1736694" cy="489365"/>
            </a:xfrm>
            <a:prstGeom prst="rect">
              <a:avLst/>
            </a:prstGeom>
            <a:noFill/>
          </p:spPr>
          <p:txBody>
            <a:bodyPr wrap="none" lIns="182857" tIns="146285" rIns="182857" bIns="146285" rtlCol="0">
              <a:spAutoFit/>
            </a:bodyPr>
            <a:lstStyle/>
            <a:p>
              <a:pPr defTabSz="932649">
                <a:lnSpc>
                  <a:spcPct val="90000"/>
                </a:lnSpc>
                <a:spcAft>
                  <a:spcPts val="600"/>
                </a:spcAft>
              </a:pPr>
              <a:r>
                <a:rPr lang="en-US" sz="1400">
                  <a:gradFill>
                    <a:gsLst>
                      <a:gs pos="2917">
                        <a:srgbClr val="FFFFFF"/>
                      </a:gs>
                      <a:gs pos="30000">
                        <a:srgbClr val="FFFFFF"/>
                      </a:gs>
                    </a:gsLst>
                    <a:lin ang="5400000" scaled="0"/>
                  </a:gradFill>
                </a:rPr>
                <a:t>Service Principals</a:t>
              </a:r>
            </a:p>
          </p:txBody>
        </p:sp>
      </p:grpSp>
      <p:grpSp>
        <p:nvGrpSpPr>
          <p:cNvPr id="67" name="Group 66"/>
          <p:cNvGrpSpPr/>
          <p:nvPr/>
        </p:nvGrpSpPr>
        <p:grpSpPr>
          <a:xfrm>
            <a:off x="7639550" y="2479461"/>
            <a:ext cx="3329271" cy="3063909"/>
            <a:chOff x="7155741" y="2152405"/>
            <a:chExt cx="3329696" cy="3064300"/>
          </a:xfrm>
        </p:grpSpPr>
        <p:sp>
          <p:nvSpPr>
            <p:cNvPr id="66" name="Rounded Rectangle 65"/>
            <p:cNvSpPr/>
            <p:nvPr/>
          </p:nvSpPr>
          <p:spPr bwMode="auto">
            <a:xfrm>
              <a:off x="7155741" y="2152405"/>
              <a:ext cx="2895599" cy="2614720"/>
            </a:xfrm>
            <a:prstGeom prst="roundRect">
              <a:avLst/>
            </a:prstGeom>
            <a:solidFill>
              <a:schemeClr val="accent6"/>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algn="ctr" defTabSz="932379"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65" name="Rounded Rectangle 64"/>
            <p:cNvSpPr/>
            <p:nvPr/>
          </p:nvSpPr>
          <p:spPr bwMode="auto">
            <a:xfrm>
              <a:off x="7343273" y="2347765"/>
              <a:ext cx="2895599" cy="2614720"/>
            </a:xfrm>
            <a:prstGeom prst="roundRect">
              <a:avLst/>
            </a:prstGeom>
            <a:solidFill>
              <a:srgbClr val="525252"/>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algn="ctr" defTabSz="932379"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7589838" y="2580874"/>
              <a:ext cx="2895599" cy="2614720"/>
            </a:xfrm>
            <a:prstGeom prst="roundRect">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algn="ctr" defTabSz="932379"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p:cNvSpPr txBox="1"/>
            <p:nvPr/>
          </p:nvSpPr>
          <p:spPr>
            <a:xfrm>
              <a:off x="8085197" y="4533441"/>
              <a:ext cx="1904880" cy="683264"/>
            </a:xfrm>
            <a:prstGeom prst="rect">
              <a:avLst/>
            </a:prstGeom>
            <a:noFill/>
            <a:ln>
              <a:noFill/>
            </a:ln>
          </p:spPr>
          <p:txBody>
            <a:bodyPr wrap="none" lIns="182857" tIns="146285" rIns="182857" bIns="146285" rtlCol="0">
              <a:spAutoFit/>
            </a:bodyPr>
            <a:lstStyle/>
            <a:p>
              <a:pPr algn="ctr" defTabSz="932649">
                <a:lnSpc>
                  <a:spcPct val="90000"/>
                </a:lnSpc>
                <a:spcAft>
                  <a:spcPts val="200"/>
                </a:spcAft>
              </a:pPr>
              <a:r>
                <a:rPr lang="en-US" sz="1400">
                  <a:gradFill>
                    <a:gsLst>
                      <a:gs pos="2917">
                        <a:srgbClr val="FFFFFF"/>
                      </a:gs>
                      <a:gs pos="30000">
                        <a:srgbClr val="FFFFFF"/>
                      </a:gs>
                    </a:gsLst>
                    <a:lin ang="5400000" scaled="0"/>
                  </a:gradFill>
                </a:rPr>
                <a:t>Azure Resources </a:t>
              </a:r>
              <a:br>
                <a:rPr lang="en-US" sz="1400">
                  <a:gradFill>
                    <a:gsLst>
                      <a:gs pos="2917">
                        <a:srgbClr val="FFFFFF"/>
                      </a:gs>
                      <a:gs pos="30000">
                        <a:srgbClr val="FFFFFF"/>
                      </a:gs>
                    </a:gsLst>
                    <a:lin ang="5400000" scaled="0"/>
                  </a:gradFill>
                </a:rPr>
              </a:br>
              <a:r>
                <a:rPr lang="en-US" sz="1400">
                  <a:gradFill>
                    <a:gsLst>
                      <a:gs pos="2917">
                        <a:srgbClr val="FFFFFF"/>
                      </a:gs>
                      <a:gs pos="30000">
                        <a:srgbClr val="FFFFFF"/>
                      </a:gs>
                    </a:gsLst>
                    <a:lin ang="5400000" scaled="0"/>
                  </a:gradFill>
                </a:rPr>
                <a:t>in Resource Groups</a:t>
              </a:r>
            </a:p>
          </p:txBody>
        </p:sp>
        <p:grpSp>
          <p:nvGrpSpPr>
            <p:cNvPr id="61" name="Group 60"/>
            <p:cNvGrpSpPr/>
            <p:nvPr/>
          </p:nvGrpSpPr>
          <p:grpSpPr>
            <a:xfrm>
              <a:off x="8343106" y="2961928"/>
              <a:ext cx="1389062" cy="1446213"/>
              <a:chOff x="8248651" y="-161925"/>
              <a:chExt cx="1389062" cy="1446213"/>
            </a:xfrm>
          </p:grpSpPr>
          <p:sp>
            <p:nvSpPr>
              <p:cNvPr id="16" name="Oval 15"/>
              <p:cNvSpPr/>
              <p:nvPr/>
            </p:nvSpPr>
            <p:spPr bwMode="auto">
              <a:xfrm>
                <a:off x="8248651" y="214312"/>
                <a:ext cx="658520" cy="658520"/>
              </a:xfrm>
              <a:prstGeom prst="ellipse">
                <a:avLst/>
              </a:prstGeom>
              <a:solidFill>
                <a:schemeClr val="accent3"/>
              </a:solidFill>
              <a:ln w="28575">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algn="ctr" defTabSz="932379"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cxnSp>
            <p:nvCxnSpPr>
              <p:cNvPr id="28" name="Straight Connector 27"/>
              <p:cNvCxnSpPr/>
              <p:nvPr/>
            </p:nvCxnSpPr>
            <p:spPr>
              <a:xfrm flipV="1">
                <a:off x="8845960" y="230108"/>
                <a:ext cx="231667" cy="142671"/>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859959" y="715646"/>
                <a:ext cx="236416" cy="151129"/>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6" idx="6"/>
                <a:endCxn id="18" idx="2"/>
              </p:cNvCxnSpPr>
              <p:nvPr/>
            </p:nvCxnSpPr>
            <p:spPr>
              <a:xfrm>
                <a:off x="8907171" y="543572"/>
                <a:ext cx="135229" cy="2875"/>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9278937" y="-12700"/>
                <a:ext cx="153988" cy="122389"/>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21" idx="2"/>
              </p:cNvCxnSpPr>
              <p:nvPr/>
            </p:nvCxnSpPr>
            <p:spPr>
              <a:xfrm>
                <a:off x="9334501" y="184645"/>
                <a:ext cx="74612" cy="9774"/>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9299161" y="444500"/>
                <a:ext cx="175039" cy="46525"/>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9286875" y="581025"/>
                <a:ext cx="165100" cy="47625"/>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9278937" y="990600"/>
                <a:ext cx="179388" cy="123825"/>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9283286" y="908050"/>
                <a:ext cx="175039" cy="192"/>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 name="Oval 19"/>
              <p:cNvSpPr/>
              <p:nvPr/>
            </p:nvSpPr>
            <p:spPr bwMode="auto">
              <a:xfrm>
                <a:off x="9409113" y="-161925"/>
                <a:ext cx="228600" cy="228600"/>
              </a:xfrm>
              <a:prstGeom prst="ellipse">
                <a:avLst/>
              </a:prstGeom>
              <a:solidFill>
                <a:schemeClr val="accent3"/>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algn="ctr" defTabSz="932379"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1" name="Oval 20"/>
              <p:cNvSpPr/>
              <p:nvPr/>
            </p:nvSpPr>
            <p:spPr bwMode="auto">
              <a:xfrm>
                <a:off x="9409113" y="80119"/>
                <a:ext cx="228600" cy="228600"/>
              </a:xfrm>
              <a:prstGeom prst="ellipse">
                <a:avLst/>
              </a:prstGeom>
              <a:solidFill>
                <a:schemeClr val="accent3"/>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algn="ctr" defTabSz="932379"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3" name="Oval 22"/>
              <p:cNvSpPr/>
              <p:nvPr/>
            </p:nvSpPr>
            <p:spPr bwMode="auto">
              <a:xfrm>
                <a:off x="9409113" y="325903"/>
                <a:ext cx="228600" cy="228600"/>
              </a:xfrm>
              <a:prstGeom prst="ellipse">
                <a:avLst/>
              </a:prstGeom>
              <a:solidFill>
                <a:schemeClr val="accent3"/>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algn="ctr" defTabSz="932379"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4" name="Oval 23"/>
              <p:cNvSpPr/>
              <p:nvPr/>
            </p:nvSpPr>
            <p:spPr bwMode="auto">
              <a:xfrm>
                <a:off x="9409113" y="567947"/>
                <a:ext cx="228600" cy="228600"/>
              </a:xfrm>
              <a:prstGeom prst="ellipse">
                <a:avLst/>
              </a:prstGeom>
              <a:solidFill>
                <a:schemeClr val="accent3"/>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algn="ctr" defTabSz="932379"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5" name="Oval 24"/>
              <p:cNvSpPr/>
              <p:nvPr/>
            </p:nvSpPr>
            <p:spPr bwMode="auto">
              <a:xfrm>
                <a:off x="9409113" y="813644"/>
                <a:ext cx="228600" cy="228600"/>
              </a:xfrm>
              <a:prstGeom prst="ellipse">
                <a:avLst/>
              </a:prstGeom>
              <a:solidFill>
                <a:schemeClr val="accent3"/>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algn="ctr" defTabSz="932379"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6" name="Oval 25"/>
              <p:cNvSpPr/>
              <p:nvPr/>
            </p:nvSpPr>
            <p:spPr bwMode="auto">
              <a:xfrm>
                <a:off x="9409113" y="1055688"/>
                <a:ext cx="228600" cy="228600"/>
              </a:xfrm>
              <a:prstGeom prst="ellipse">
                <a:avLst/>
              </a:prstGeom>
              <a:solidFill>
                <a:schemeClr val="accent3"/>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algn="ctr" defTabSz="932379"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7" name="Oval 16"/>
              <p:cNvSpPr/>
              <p:nvPr/>
            </p:nvSpPr>
            <p:spPr bwMode="auto">
              <a:xfrm>
                <a:off x="9042400" y="22028"/>
                <a:ext cx="292101" cy="292101"/>
              </a:xfrm>
              <a:prstGeom prst="ellipse">
                <a:avLst/>
              </a:prstGeom>
              <a:solidFill>
                <a:schemeClr val="accent3"/>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algn="ctr" defTabSz="932379"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8" name="Oval 17"/>
              <p:cNvSpPr/>
              <p:nvPr/>
            </p:nvSpPr>
            <p:spPr bwMode="auto">
              <a:xfrm>
                <a:off x="9042400" y="400396"/>
                <a:ext cx="292101" cy="292101"/>
              </a:xfrm>
              <a:prstGeom prst="ellipse">
                <a:avLst/>
              </a:prstGeom>
              <a:solidFill>
                <a:schemeClr val="accent3"/>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algn="ctr" defTabSz="932379"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9" name="Oval 18"/>
              <p:cNvSpPr/>
              <p:nvPr/>
            </p:nvSpPr>
            <p:spPr bwMode="auto">
              <a:xfrm>
                <a:off x="9042400" y="778764"/>
                <a:ext cx="292101" cy="292101"/>
              </a:xfrm>
              <a:prstGeom prst="ellipse">
                <a:avLst/>
              </a:prstGeom>
              <a:solidFill>
                <a:schemeClr val="accent3"/>
              </a:solidFill>
              <a:ln w="1905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7" tIns="146285" rIns="182857" bIns="146285" numCol="1" spcCol="0" rtlCol="0" fromWordArt="0" anchor="t" anchorCtr="0" forceAA="0" compatLnSpc="1">
                <a:prstTxWarp prst="textNoShape">
                  <a:avLst/>
                </a:prstTxWarp>
                <a:noAutofit/>
              </a:bodyPr>
              <a:lstStyle/>
              <a:p>
                <a:pPr algn="ctr" defTabSz="932379"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grpSp>
      <p:sp>
        <p:nvSpPr>
          <p:cNvPr id="63" name="TextBox 62"/>
          <p:cNvSpPr txBox="1"/>
          <p:nvPr/>
        </p:nvSpPr>
        <p:spPr>
          <a:xfrm>
            <a:off x="1714581" y="5584584"/>
            <a:ext cx="2887281" cy="572391"/>
          </a:xfrm>
          <a:prstGeom prst="rect">
            <a:avLst/>
          </a:prstGeom>
          <a:noFill/>
        </p:spPr>
        <p:txBody>
          <a:bodyPr wrap="none" lIns="182857" tIns="146285" rIns="182857" bIns="146285" rtlCol="0">
            <a:spAutoFit/>
          </a:bodyPr>
          <a:lstStyle/>
          <a:p>
            <a:pPr defTabSz="932649">
              <a:lnSpc>
                <a:spcPct val="90000"/>
              </a:lnSpc>
              <a:spcAft>
                <a:spcPts val="600"/>
              </a:spcAft>
            </a:pPr>
            <a:r>
              <a:rPr lang="en-US" sz="2000">
                <a:gradFill>
                  <a:gsLst>
                    <a:gs pos="2917">
                      <a:srgbClr val="FFFFFF"/>
                    </a:gs>
                    <a:gs pos="30000">
                      <a:srgbClr val="FFFFFF"/>
                    </a:gs>
                  </a:gsLst>
                  <a:lin ang="5400000" scaled="0"/>
                </a:gradFill>
              </a:rPr>
              <a:t>Azure Active Directory</a:t>
            </a:r>
          </a:p>
        </p:txBody>
      </p:sp>
      <p:sp>
        <p:nvSpPr>
          <p:cNvPr id="64" name="TextBox 63"/>
          <p:cNvSpPr txBox="1"/>
          <p:nvPr/>
        </p:nvSpPr>
        <p:spPr>
          <a:xfrm>
            <a:off x="8405193" y="5584584"/>
            <a:ext cx="2496005" cy="572391"/>
          </a:xfrm>
          <a:prstGeom prst="rect">
            <a:avLst/>
          </a:prstGeom>
          <a:noFill/>
        </p:spPr>
        <p:txBody>
          <a:bodyPr wrap="none" lIns="182857" tIns="146285" rIns="182857" bIns="146285" rtlCol="0">
            <a:spAutoFit/>
          </a:bodyPr>
          <a:lstStyle/>
          <a:p>
            <a:pPr defTabSz="932649">
              <a:lnSpc>
                <a:spcPct val="90000"/>
              </a:lnSpc>
              <a:spcAft>
                <a:spcPts val="600"/>
              </a:spcAft>
            </a:pPr>
            <a:r>
              <a:rPr lang="en-US" sz="2000">
                <a:gradFill>
                  <a:gsLst>
                    <a:gs pos="2917">
                      <a:srgbClr val="FFFFFF"/>
                    </a:gs>
                    <a:gs pos="30000">
                      <a:srgbClr val="FFFFFF"/>
                    </a:gs>
                  </a:gsLst>
                  <a:lin ang="5400000" scaled="0"/>
                </a:gradFill>
              </a:rPr>
              <a:t>Azure Subscription</a:t>
            </a:r>
          </a:p>
        </p:txBody>
      </p:sp>
      <p:cxnSp>
        <p:nvCxnSpPr>
          <p:cNvPr id="69" name="Straight Arrow Connector 68"/>
          <p:cNvCxnSpPr/>
          <p:nvPr/>
        </p:nvCxnSpPr>
        <p:spPr>
          <a:xfrm flipH="1">
            <a:off x="4601862" y="3665070"/>
            <a:ext cx="2834626" cy="0"/>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068966" y="2760408"/>
            <a:ext cx="2182050" cy="874999"/>
          </a:xfrm>
          <a:prstGeom prst="rect">
            <a:avLst/>
          </a:prstGeom>
          <a:noFill/>
        </p:spPr>
        <p:txBody>
          <a:bodyPr wrap="none" lIns="182857" tIns="146285" rIns="182857" bIns="146285" rtlCol="0">
            <a:spAutoFit/>
          </a:bodyPr>
          <a:lstStyle/>
          <a:p>
            <a:pPr defTabSz="932649">
              <a:lnSpc>
                <a:spcPct val="90000"/>
              </a:lnSpc>
              <a:spcAft>
                <a:spcPts val="200"/>
              </a:spcAft>
            </a:pPr>
            <a:r>
              <a:rPr lang="en-US" sz="2000"/>
              <a:t>Authentication</a:t>
            </a:r>
          </a:p>
          <a:p>
            <a:pPr defTabSz="932649">
              <a:lnSpc>
                <a:spcPct val="90000"/>
              </a:lnSpc>
              <a:spcAft>
                <a:spcPts val="200"/>
              </a:spcAft>
            </a:pPr>
            <a:r>
              <a:rPr lang="en-US" sz="2000"/>
              <a:t>&amp; Authorization</a:t>
            </a:r>
          </a:p>
        </p:txBody>
      </p:sp>
      <p:pic>
        <p:nvPicPr>
          <p:cNvPr id="40" name="Picture 39"/>
          <p:cNvPicPr>
            <a:picLocks noChangeAspect="1"/>
          </p:cNvPicPr>
          <p:nvPr/>
        </p:nvPicPr>
        <p:blipFill rotWithShape="1">
          <a:blip r:embed="rId3"/>
          <a:srcRect l="22526" r="24465" b="43240"/>
          <a:stretch/>
        </p:blipFill>
        <p:spPr>
          <a:xfrm>
            <a:off x="1258090" y="4444277"/>
            <a:ext cx="1066800" cy="1057448"/>
          </a:xfrm>
          <a:prstGeom prst="rect">
            <a:avLst/>
          </a:prstGeom>
        </p:spPr>
      </p:pic>
    </p:spTree>
    <p:extLst>
      <p:ext uri="{BB962C8B-B14F-4D97-AF65-F5344CB8AC3E}">
        <p14:creationId xmlns:p14="http://schemas.microsoft.com/office/powerpoint/2010/main" val="1284307236"/>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7052" y="1636975"/>
            <a:ext cx="6482272" cy="4760610"/>
          </a:xfrm>
        </p:spPr>
        <p:txBody>
          <a:bodyPr/>
          <a:lstStyle/>
          <a:p>
            <a:r>
              <a:rPr lang="en-US" sz="2856"/>
              <a:t>Managing multiple customers – without sharing credentials</a:t>
            </a:r>
          </a:p>
          <a:p>
            <a:endParaRPr lang="en-US" sz="2856"/>
          </a:p>
          <a:p>
            <a:r>
              <a:rPr lang="en-US" sz="2856"/>
              <a:t>Granular RBAC at resource/resource group level</a:t>
            </a:r>
          </a:p>
          <a:p>
            <a:endParaRPr lang="en-US" sz="2856"/>
          </a:p>
          <a:p>
            <a:r>
              <a:rPr lang="en-US" sz="2856"/>
              <a:t>Fast time to solution using templated deployment</a:t>
            </a:r>
          </a:p>
          <a:p>
            <a:endParaRPr lang="en-US" sz="2856"/>
          </a:p>
          <a:p>
            <a:r>
              <a:rPr lang="en-US" sz="2856"/>
              <a:t>Audit Logs/Policy</a:t>
            </a:r>
          </a:p>
        </p:txBody>
      </p:sp>
      <p:sp>
        <p:nvSpPr>
          <p:cNvPr id="3" name="Title 2"/>
          <p:cNvSpPr>
            <a:spLocks noGrp="1"/>
          </p:cNvSpPr>
          <p:nvPr>
            <p:ph type="title"/>
          </p:nvPr>
        </p:nvSpPr>
        <p:spPr>
          <a:xfrm>
            <a:off x="277050" y="275845"/>
            <a:ext cx="11887878" cy="917575"/>
          </a:xfrm>
        </p:spPr>
        <p:txBody>
          <a:bodyPr>
            <a:normAutofit fontScale="90000"/>
          </a:bodyPr>
          <a:lstStyle/>
          <a:p>
            <a:r>
              <a:rPr lang="en-US">
                <a:solidFill>
                  <a:schemeClr val="tx2"/>
                </a:solidFill>
              </a:rPr>
              <a:t>The needs from CSP Partners leading to need for ARM</a:t>
            </a:r>
          </a:p>
        </p:txBody>
      </p:sp>
      <p:sp>
        <p:nvSpPr>
          <p:cNvPr id="4" name="Isosceles Triangle 3"/>
          <p:cNvSpPr/>
          <p:nvPr/>
        </p:nvSpPr>
        <p:spPr bwMode="auto">
          <a:xfrm rot="5400000">
            <a:off x="4680216" y="3738969"/>
            <a:ext cx="5166037" cy="616032"/>
          </a:xfrm>
          <a:prstGeom prst="triangl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err="1">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8042723" y="1420294"/>
            <a:ext cx="4218106" cy="5313273"/>
          </a:xfrm>
          <a:prstGeom prst="rect">
            <a:avLst/>
          </a:prstGeom>
          <a:no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2448">
                <a:solidFill>
                  <a:srgbClr val="0078D7"/>
                </a:solidFill>
                <a:ea typeface="Segoe UI" pitchFamily="34" charset="0"/>
                <a:cs typeface="Segoe UI" pitchFamily="34" charset="0"/>
              </a:rPr>
              <a:t>Azure Resource Manager</a:t>
            </a:r>
          </a:p>
        </p:txBody>
      </p:sp>
    </p:spTree>
    <p:extLst>
      <p:ext uri="{BB962C8B-B14F-4D97-AF65-F5344CB8AC3E}">
        <p14:creationId xmlns:p14="http://schemas.microsoft.com/office/powerpoint/2010/main" val="7601007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1604" y="3251053"/>
            <a:ext cx="269626" cy="461665"/>
          </a:xfrm>
          <a:prstGeom prst="rect">
            <a:avLst/>
          </a:prstGeom>
        </p:spPr>
        <p:txBody>
          <a:bodyPr wrap="none">
            <a:spAutoFit/>
          </a:bodyPr>
          <a:lstStyle/>
          <a:p>
            <a:r>
              <a:rPr lang="en-US" sz="2400">
                <a:solidFill>
                  <a:srgbClr val="505050"/>
                </a:solidFill>
              </a:rPr>
              <a:t> </a:t>
            </a:r>
          </a:p>
        </p:txBody>
      </p:sp>
      <p:sp>
        <p:nvSpPr>
          <p:cNvPr id="3" name="Rectangle 2"/>
          <p:cNvSpPr/>
          <p:nvPr/>
        </p:nvSpPr>
        <p:spPr>
          <a:xfrm>
            <a:off x="6051604" y="3251053"/>
            <a:ext cx="269626" cy="461665"/>
          </a:xfrm>
          <a:prstGeom prst="rect">
            <a:avLst/>
          </a:prstGeom>
        </p:spPr>
        <p:txBody>
          <a:bodyPr wrap="none">
            <a:spAutoFit/>
          </a:bodyPr>
          <a:lstStyle/>
          <a:p>
            <a:r>
              <a:rPr lang="en-US" sz="2400">
                <a:solidFill>
                  <a:srgbClr val="505050"/>
                </a:solidFill>
              </a:rPr>
              <a:t> </a:t>
            </a:r>
          </a:p>
        </p:txBody>
      </p:sp>
      <p:sp>
        <p:nvSpPr>
          <p:cNvPr id="4" name="Rectangle 3"/>
          <p:cNvSpPr/>
          <p:nvPr/>
        </p:nvSpPr>
        <p:spPr>
          <a:xfrm>
            <a:off x="6051604" y="3251053"/>
            <a:ext cx="269626" cy="461665"/>
          </a:xfrm>
          <a:prstGeom prst="rect">
            <a:avLst/>
          </a:prstGeom>
        </p:spPr>
        <p:txBody>
          <a:bodyPr wrap="none">
            <a:spAutoFit/>
          </a:bodyPr>
          <a:lstStyle/>
          <a:p>
            <a:r>
              <a:rPr lang="en-US" sz="2400">
                <a:solidFill>
                  <a:srgbClr val="505050"/>
                </a:solidFill>
              </a:rPr>
              <a:t> </a:t>
            </a:r>
          </a:p>
        </p:txBody>
      </p:sp>
      <p:sp>
        <p:nvSpPr>
          <p:cNvPr id="5" name="Rectangle 4"/>
          <p:cNvSpPr/>
          <p:nvPr/>
        </p:nvSpPr>
        <p:spPr>
          <a:xfrm>
            <a:off x="6051604" y="3251053"/>
            <a:ext cx="269626" cy="461665"/>
          </a:xfrm>
          <a:prstGeom prst="rect">
            <a:avLst/>
          </a:prstGeom>
        </p:spPr>
        <p:txBody>
          <a:bodyPr wrap="none">
            <a:spAutoFit/>
          </a:bodyPr>
          <a:lstStyle/>
          <a:p>
            <a:r>
              <a:rPr lang="en-US" sz="2400">
                <a:solidFill>
                  <a:srgbClr val="505050"/>
                </a:solidFill>
              </a:rPr>
              <a:t> </a:t>
            </a:r>
          </a:p>
        </p:txBody>
      </p:sp>
      <p:sp>
        <p:nvSpPr>
          <p:cNvPr id="11" name="Title 2"/>
          <p:cNvSpPr>
            <a:spLocks noGrp="1"/>
          </p:cNvSpPr>
          <p:nvPr>
            <p:ph type="title"/>
          </p:nvPr>
        </p:nvSpPr>
        <p:spPr>
          <a:xfrm>
            <a:off x="274639" y="295274"/>
            <a:ext cx="11889564" cy="849463"/>
          </a:xfrm>
        </p:spPr>
        <p:txBody>
          <a:bodyPr/>
          <a:lstStyle/>
          <a:p>
            <a:r>
              <a:rPr lang="en-US" sz="4800"/>
              <a:t>ARM Hierarchy and RBAC Roles</a:t>
            </a:r>
          </a:p>
        </p:txBody>
      </p:sp>
      <p:sp>
        <p:nvSpPr>
          <p:cNvPr id="19" name="Text Placeholder 1"/>
          <p:cNvSpPr txBox="1">
            <a:spLocks/>
          </p:cNvSpPr>
          <p:nvPr/>
        </p:nvSpPr>
        <p:spPr>
          <a:xfrm>
            <a:off x="274637" y="1212850"/>
            <a:ext cx="12115799" cy="960263"/>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Font typeface="Wingdings" panose="05000000000000000000" pitchFamily="2" charset="2"/>
              <a:buNone/>
              <a:defRPr/>
            </a:pPr>
            <a:r>
              <a:rPr lang="en-US" sz="2800">
                <a:solidFill>
                  <a:srgbClr val="505050"/>
                </a:solidFill>
              </a:rPr>
              <a:t>ARM provides a more granular Roles Based Access Control (RBAC) model for assigning administrative rights at the resource level. </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837" y="2430463"/>
            <a:ext cx="4084764" cy="3886200"/>
          </a:xfrm>
          <a:prstGeom prst="rect">
            <a:avLst/>
          </a:prstGeom>
        </p:spPr>
      </p:pic>
      <p:graphicFrame>
        <p:nvGraphicFramePr>
          <p:cNvPr id="21" name="Diagram 20"/>
          <p:cNvGraphicFramePr/>
          <p:nvPr>
            <p:extLst/>
          </p:nvPr>
        </p:nvGraphicFramePr>
        <p:xfrm>
          <a:off x="5656512" y="2152653"/>
          <a:ext cx="6124325" cy="43164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86719636"/>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sz="4800">
                <a:latin typeface="Segoe UI Light" panose="020B0502040204020203" pitchFamily="34" charset="0"/>
                <a:cs typeface="Segoe UI Light" panose="020B0502040204020203" pitchFamily="34" charset="0"/>
              </a:rPr>
              <a:t>Least Privilege as a Model</a:t>
            </a:r>
          </a:p>
        </p:txBody>
      </p:sp>
      <p:sp>
        <p:nvSpPr>
          <p:cNvPr id="6" name="Text Placeholder 5"/>
          <p:cNvSpPr>
            <a:spLocks noGrp="1"/>
          </p:cNvSpPr>
          <p:nvPr>
            <p:ph type="body" sz="quarter" idx="4294967295"/>
          </p:nvPr>
        </p:nvSpPr>
        <p:spPr>
          <a:xfrm>
            <a:off x="274605" y="1693041"/>
            <a:ext cx="6095220" cy="3447098"/>
          </a:xfrm>
          <a:prstGeom prst="rect">
            <a:avLst/>
          </a:prstGeom>
        </p:spPr>
        <p:txBody>
          <a:bodyPr/>
          <a:lstStyle/>
          <a:p>
            <a:pPr marL="0" indent="0">
              <a:buNone/>
            </a:pPr>
            <a:r>
              <a:rPr lang="en-US" sz="4000">
                <a:solidFill>
                  <a:schemeClr val="tx2"/>
                </a:solidFill>
              </a:rPr>
              <a:t>Goal</a:t>
            </a:r>
          </a:p>
          <a:p>
            <a:pPr marL="371438" lvl="1" indent="-342866"/>
            <a:r>
              <a:rPr lang="en-US" sz="2400">
                <a:latin typeface="+mj-lt"/>
              </a:rPr>
              <a:t>Users can do the tasks their job requires </a:t>
            </a:r>
          </a:p>
          <a:p>
            <a:pPr marL="371438" lvl="1" indent="-342866"/>
            <a:r>
              <a:rPr lang="en-US" sz="2400">
                <a:latin typeface="+mj-lt"/>
              </a:rPr>
              <a:t>But no more than that</a:t>
            </a:r>
          </a:p>
          <a:p>
            <a:pPr marL="0" indent="0">
              <a:buNone/>
            </a:pPr>
            <a:r>
              <a:rPr lang="en-US" sz="4000">
                <a:solidFill>
                  <a:schemeClr val="tx2"/>
                </a:solidFill>
              </a:rPr>
              <a:t>Best practices</a:t>
            </a:r>
          </a:p>
          <a:p>
            <a:pPr marL="371438" lvl="1" indent="-342866"/>
            <a:r>
              <a:rPr lang="en-US" sz="2400">
                <a:latin typeface="+mj-lt"/>
              </a:rPr>
              <a:t>Use the preview portal and ARM API</a:t>
            </a:r>
          </a:p>
          <a:p>
            <a:pPr marL="371438" lvl="1" indent="-342866"/>
            <a:r>
              <a:rPr lang="en-US" sz="2400">
                <a:latin typeface="+mj-lt"/>
              </a:rPr>
              <a:t>Assign the right role</a:t>
            </a:r>
          </a:p>
          <a:p>
            <a:pPr marL="371438" lvl="1" indent="-342866"/>
            <a:r>
              <a:rPr lang="en-US" sz="2400">
                <a:latin typeface="+mj-lt"/>
              </a:rPr>
              <a:t>Use resource groups</a:t>
            </a:r>
          </a:p>
        </p:txBody>
      </p:sp>
      <p:pic>
        <p:nvPicPr>
          <p:cNvPr id="3" name="Picture 2"/>
          <p:cNvPicPr>
            <a:picLocks noChangeAspect="1"/>
          </p:cNvPicPr>
          <p:nvPr/>
        </p:nvPicPr>
        <p:blipFill>
          <a:blip r:embed="rId3"/>
          <a:stretch>
            <a:fillRect/>
          </a:stretch>
        </p:blipFill>
        <p:spPr>
          <a:xfrm>
            <a:off x="6827044" y="1897062"/>
            <a:ext cx="5038082" cy="3569814"/>
          </a:xfrm>
          <a:prstGeom prst="rect">
            <a:avLst/>
          </a:prstGeom>
        </p:spPr>
      </p:pic>
    </p:spTree>
    <p:extLst>
      <p:ext uri="{BB962C8B-B14F-4D97-AF65-F5344CB8AC3E}">
        <p14:creationId xmlns:p14="http://schemas.microsoft.com/office/powerpoint/2010/main" val="24185269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291324" y="1738481"/>
            <a:ext cx="2644882" cy="2133108"/>
          </a:xfrm>
          <a:prstGeom prst="rect">
            <a:avLst/>
          </a:prstGeom>
          <a:ln w="50800" cap="sq">
            <a:solidFill>
              <a:schemeClr val="accent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274281" rIns="0" bIns="47558" numCol="1" rtlCol="0" anchor="t" anchorCtr="0" compatLnSpc="1">
            <a:prstTxWarp prst="textNoShape">
              <a:avLst/>
            </a:prstTxWarp>
          </a:bodyPr>
          <a:lstStyle/>
          <a:p>
            <a:pPr algn="ctr" defTabSz="950846" fontAlgn="base">
              <a:spcBef>
                <a:spcPct val="0"/>
              </a:spcBef>
              <a:spcAft>
                <a:spcPct val="0"/>
              </a:spcAft>
            </a:pPr>
            <a:endParaRPr lang="en-US" sz="3199">
              <a:gradFill>
                <a:gsLst>
                  <a:gs pos="0">
                    <a:srgbClr val="FFFFFF"/>
                  </a:gs>
                  <a:gs pos="100000">
                    <a:srgbClr val="FFFFFF"/>
                  </a:gs>
                </a:gsLst>
                <a:lin ang="5400000" scaled="0"/>
              </a:gradFill>
              <a:latin typeface="Segoe UI Light"/>
            </a:endParaRPr>
          </a:p>
        </p:txBody>
      </p:sp>
      <p:sp>
        <p:nvSpPr>
          <p:cNvPr id="17" name="Rectangle 16"/>
          <p:cNvSpPr/>
          <p:nvPr/>
        </p:nvSpPr>
        <p:spPr bwMode="auto">
          <a:xfrm>
            <a:off x="5092941" y="1738481"/>
            <a:ext cx="2644882" cy="2133108"/>
          </a:xfrm>
          <a:prstGeom prst="rect">
            <a:avLst/>
          </a:prstGeom>
          <a:ln w="50800" cap="sq">
            <a:solidFill>
              <a:schemeClr val="accent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274281" rIns="0" bIns="47558" numCol="1" rtlCol="0" anchor="t" anchorCtr="0" compatLnSpc="1">
            <a:prstTxWarp prst="textNoShape">
              <a:avLst/>
            </a:prstTxWarp>
          </a:bodyPr>
          <a:lstStyle/>
          <a:p>
            <a:pPr algn="ctr" defTabSz="950846" fontAlgn="base">
              <a:spcBef>
                <a:spcPct val="0"/>
              </a:spcBef>
              <a:spcAft>
                <a:spcPct val="0"/>
              </a:spcAft>
            </a:pPr>
            <a:endParaRPr lang="en-US" sz="3199">
              <a:gradFill>
                <a:gsLst>
                  <a:gs pos="0">
                    <a:srgbClr val="FFFFFF"/>
                  </a:gs>
                  <a:gs pos="100000">
                    <a:srgbClr val="FFFFFF"/>
                  </a:gs>
                </a:gsLst>
                <a:lin ang="5400000" scaled="0"/>
              </a:gradFill>
              <a:latin typeface="Segoe UI Light"/>
            </a:endParaRPr>
          </a:p>
        </p:txBody>
      </p:sp>
      <p:sp>
        <p:nvSpPr>
          <p:cNvPr id="21" name="Rectangle 20"/>
          <p:cNvSpPr/>
          <p:nvPr/>
        </p:nvSpPr>
        <p:spPr bwMode="auto">
          <a:xfrm>
            <a:off x="7877253" y="1738481"/>
            <a:ext cx="2644882" cy="2133108"/>
          </a:xfrm>
          <a:prstGeom prst="rect">
            <a:avLst/>
          </a:prstGeom>
          <a:ln w="50800" cap="sq">
            <a:solidFill>
              <a:schemeClr val="accent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274281" rIns="0" bIns="47558" numCol="1" rtlCol="0" anchor="t" anchorCtr="0" compatLnSpc="1">
            <a:prstTxWarp prst="textNoShape">
              <a:avLst/>
            </a:prstTxWarp>
          </a:bodyPr>
          <a:lstStyle/>
          <a:p>
            <a:pPr algn="ctr" defTabSz="950846" fontAlgn="base">
              <a:spcBef>
                <a:spcPct val="0"/>
              </a:spcBef>
              <a:spcAft>
                <a:spcPct val="0"/>
              </a:spcAft>
            </a:pPr>
            <a:endParaRPr lang="en-US" sz="3199">
              <a:gradFill>
                <a:gsLst>
                  <a:gs pos="0">
                    <a:srgbClr val="FFFFFF"/>
                  </a:gs>
                  <a:gs pos="100000">
                    <a:srgbClr val="FFFFFF"/>
                  </a:gs>
                </a:gsLst>
                <a:lin ang="5400000" scaled="0"/>
              </a:gradFill>
              <a:latin typeface="Segoe UI Light"/>
            </a:endParaRPr>
          </a:p>
        </p:txBody>
      </p:sp>
      <p:grpSp>
        <p:nvGrpSpPr>
          <p:cNvPr id="6" name="Group 5"/>
          <p:cNvGrpSpPr/>
          <p:nvPr/>
        </p:nvGrpSpPr>
        <p:grpSpPr>
          <a:xfrm>
            <a:off x="7874983" y="2658166"/>
            <a:ext cx="2652024" cy="2634825"/>
            <a:chOff x="9361911" y="1940266"/>
            <a:chExt cx="2652401" cy="2635198"/>
          </a:xfrm>
        </p:grpSpPr>
        <p:sp>
          <p:nvSpPr>
            <p:cNvPr id="22" name="Oval 21"/>
            <p:cNvSpPr/>
            <p:nvPr/>
          </p:nvSpPr>
          <p:spPr bwMode="auto">
            <a:xfrm>
              <a:off x="9361911" y="1940266"/>
              <a:ext cx="2652401" cy="2635198"/>
            </a:xfrm>
            <a:prstGeom prst="ellipse">
              <a:avLst/>
            </a:prstGeom>
            <a:solidFill>
              <a:srgbClr val="FFFFFF"/>
            </a:solidFill>
            <a:ln w="47625">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ln w="15875">
                  <a:noFill/>
                </a:ln>
                <a:gradFill>
                  <a:gsLst>
                    <a:gs pos="1250">
                      <a:srgbClr val="EFEFEF"/>
                    </a:gs>
                    <a:gs pos="10417">
                      <a:srgbClr val="EFEFEF"/>
                    </a:gs>
                  </a:gsLst>
                  <a:lin ang="5400000" scaled="0"/>
                </a:gradFill>
              </a:endParaRPr>
            </a:p>
          </p:txBody>
        </p:sp>
        <p:sp>
          <p:nvSpPr>
            <p:cNvPr id="25" name="Freeform 164"/>
            <p:cNvSpPr>
              <a:spLocks noEditPoints="1"/>
            </p:cNvSpPr>
            <p:nvPr/>
          </p:nvSpPr>
          <p:spPr bwMode="black">
            <a:xfrm>
              <a:off x="10085913" y="2260247"/>
              <a:ext cx="1219104" cy="1690181"/>
            </a:xfrm>
            <a:custGeom>
              <a:avLst/>
              <a:gdLst>
                <a:gd name="T0" fmla="*/ 221 w 288"/>
                <a:gd name="T1" fmla="*/ 373 h 399"/>
                <a:gd name="T2" fmla="*/ 194 w 288"/>
                <a:gd name="T3" fmla="*/ 350 h 399"/>
                <a:gd name="T4" fmla="*/ 137 w 288"/>
                <a:gd name="T5" fmla="*/ 150 h 399"/>
                <a:gd name="T6" fmla="*/ 165 w 288"/>
                <a:gd name="T7" fmla="*/ 398 h 399"/>
                <a:gd name="T8" fmla="*/ 94 w 288"/>
                <a:gd name="T9" fmla="*/ 325 h 399"/>
                <a:gd name="T10" fmla="*/ 192 w 288"/>
                <a:gd name="T11" fmla="*/ 269 h 399"/>
                <a:gd name="T12" fmla="*/ 223 w 288"/>
                <a:gd name="T13" fmla="*/ 371 h 399"/>
                <a:gd name="T14" fmla="*/ 135 w 288"/>
                <a:gd name="T15" fmla="*/ 170 h 399"/>
                <a:gd name="T16" fmla="*/ 179 w 288"/>
                <a:gd name="T17" fmla="*/ 395 h 399"/>
                <a:gd name="T18" fmla="*/ 135 w 288"/>
                <a:gd name="T19" fmla="*/ 324 h 399"/>
                <a:gd name="T20" fmla="*/ 154 w 288"/>
                <a:gd name="T21" fmla="*/ 308 h 399"/>
                <a:gd name="T22" fmla="*/ 208 w 288"/>
                <a:gd name="T23" fmla="*/ 382 h 399"/>
                <a:gd name="T24" fmla="*/ 85 w 288"/>
                <a:gd name="T25" fmla="*/ 380 h 399"/>
                <a:gd name="T26" fmla="*/ 143 w 288"/>
                <a:gd name="T27" fmla="*/ 82 h 399"/>
                <a:gd name="T28" fmla="*/ 228 w 288"/>
                <a:gd name="T29" fmla="*/ 288 h 399"/>
                <a:gd name="T30" fmla="*/ 253 w 288"/>
                <a:gd name="T31" fmla="*/ 340 h 399"/>
                <a:gd name="T32" fmla="*/ 247 w 288"/>
                <a:gd name="T33" fmla="*/ 233 h 399"/>
                <a:gd name="T34" fmla="*/ 20 w 288"/>
                <a:gd name="T35" fmla="*/ 263 h 399"/>
                <a:gd name="T36" fmla="*/ 85 w 288"/>
                <a:gd name="T37" fmla="*/ 380 h 399"/>
                <a:gd name="T38" fmla="*/ 219 w 288"/>
                <a:gd name="T39" fmla="*/ 242 h 399"/>
                <a:gd name="T40" fmla="*/ 56 w 288"/>
                <a:gd name="T41" fmla="*/ 305 h 399"/>
                <a:gd name="T42" fmla="*/ 129 w 288"/>
                <a:gd name="T43" fmla="*/ 397 h 399"/>
                <a:gd name="T44" fmla="*/ 137 w 288"/>
                <a:gd name="T45" fmla="*/ 115 h 399"/>
                <a:gd name="T46" fmla="*/ 210 w 288"/>
                <a:gd name="T47" fmla="*/ 334 h 399"/>
                <a:gd name="T48" fmla="*/ 239 w 288"/>
                <a:gd name="T49" fmla="*/ 357 h 399"/>
                <a:gd name="T50" fmla="*/ 0 w 288"/>
                <a:gd name="T51" fmla="*/ 202 h 399"/>
                <a:gd name="T52" fmla="*/ 144 w 288"/>
                <a:gd name="T53" fmla="*/ 51 h 399"/>
                <a:gd name="T54" fmla="*/ 252 w 288"/>
                <a:gd name="T55" fmla="*/ 298 h 399"/>
                <a:gd name="T56" fmla="*/ 266 w 288"/>
                <a:gd name="T57" fmla="*/ 320 h 399"/>
                <a:gd name="T58" fmla="*/ 277 w 288"/>
                <a:gd name="T59" fmla="*/ 221 h 399"/>
                <a:gd name="T60" fmla="*/ 3 w 288"/>
                <a:gd name="T61" fmla="*/ 162 h 399"/>
                <a:gd name="T62" fmla="*/ 0 w 288"/>
                <a:gd name="T63" fmla="*/ 202 h 399"/>
                <a:gd name="T64" fmla="*/ 145 w 288"/>
                <a:gd name="T65" fmla="*/ 0 h 399"/>
                <a:gd name="T66" fmla="*/ 144 w 288"/>
                <a:gd name="T67" fmla="*/ 18 h 399"/>
                <a:gd name="T68" fmla="*/ 142 w 288"/>
                <a:gd name="T69" fmla="*/ 308 h 399"/>
                <a:gd name="T70" fmla="*/ 137 w 288"/>
                <a:gd name="T71" fmla="*/ 201 h 399"/>
                <a:gd name="T72" fmla="*/ 130 w 288"/>
                <a:gd name="T73" fmla="*/ 208 h 399"/>
                <a:gd name="T74" fmla="*/ 142 w 288"/>
                <a:gd name="T75" fmla="*/ 308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8" h="399">
                  <a:moveTo>
                    <a:pt x="223" y="371"/>
                  </a:moveTo>
                  <a:cubicBezTo>
                    <a:pt x="221" y="373"/>
                    <a:pt x="221" y="373"/>
                    <a:pt x="221" y="373"/>
                  </a:cubicBezTo>
                  <a:cubicBezTo>
                    <a:pt x="220" y="374"/>
                    <a:pt x="218" y="375"/>
                    <a:pt x="217" y="376"/>
                  </a:cubicBezTo>
                  <a:cubicBezTo>
                    <a:pt x="215" y="374"/>
                    <a:pt x="205" y="366"/>
                    <a:pt x="194" y="350"/>
                  </a:cubicBezTo>
                  <a:cubicBezTo>
                    <a:pt x="181" y="332"/>
                    <a:pt x="177" y="299"/>
                    <a:pt x="180" y="268"/>
                  </a:cubicBezTo>
                  <a:cubicBezTo>
                    <a:pt x="186" y="212"/>
                    <a:pt x="180" y="148"/>
                    <a:pt x="137" y="150"/>
                  </a:cubicBezTo>
                  <a:cubicBezTo>
                    <a:pt x="90" y="152"/>
                    <a:pt x="69" y="245"/>
                    <a:pt x="106" y="319"/>
                  </a:cubicBezTo>
                  <a:cubicBezTo>
                    <a:pt x="125" y="357"/>
                    <a:pt x="150" y="384"/>
                    <a:pt x="165" y="398"/>
                  </a:cubicBezTo>
                  <a:cubicBezTo>
                    <a:pt x="161" y="398"/>
                    <a:pt x="157" y="399"/>
                    <a:pt x="153" y="399"/>
                  </a:cubicBezTo>
                  <a:cubicBezTo>
                    <a:pt x="137" y="384"/>
                    <a:pt x="115" y="364"/>
                    <a:pt x="94" y="325"/>
                  </a:cubicBezTo>
                  <a:cubicBezTo>
                    <a:pt x="46" y="236"/>
                    <a:pt x="82" y="134"/>
                    <a:pt x="137" y="134"/>
                  </a:cubicBezTo>
                  <a:cubicBezTo>
                    <a:pt x="195" y="134"/>
                    <a:pt x="201" y="201"/>
                    <a:pt x="192" y="269"/>
                  </a:cubicBezTo>
                  <a:cubicBezTo>
                    <a:pt x="188" y="301"/>
                    <a:pt x="191" y="329"/>
                    <a:pt x="202" y="346"/>
                  </a:cubicBezTo>
                  <a:cubicBezTo>
                    <a:pt x="213" y="363"/>
                    <a:pt x="224" y="370"/>
                    <a:pt x="223" y="371"/>
                  </a:cubicBezTo>
                  <a:close/>
                  <a:moveTo>
                    <a:pt x="166" y="306"/>
                  </a:moveTo>
                  <a:cubicBezTo>
                    <a:pt x="163" y="275"/>
                    <a:pt x="185" y="172"/>
                    <a:pt x="135" y="170"/>
                  </a:cubicBezTo>
                  <a:cubicBezTo>
                    <a:pt x="104" y="169"/>
                    <a:pt x="77" y="248"/>
                    <a:pt x="125" y="329"/>
                  </a:cubicBezTo>
                  <a:cubicBezTo>
                    <a:pt x="143" y="361"/>
                    <a:pt x="166" y="383"/>
                    <a:pt x="179" y="395"/>
                  </a:cubicBezTo>
                  <a:cubicBezTo>
                    <a:pt x="182" y="394"/>
                    <a:pt x="185" y="393"/>
                    <a:pt x="188" y="392"/>
                  </a:cubicBezTo>
                  <a:cubicBezTo>
                    <a:pt x="177" y="381"/>
                    <a:pt x="153" y="358"/>
                    <a:pt x="135" y="324"/>
                  </a:cubicBezTo>
                  <a:cubicBezTo>
                    <a:pt x="101" y="266"/>
                    <a:pt x="110" y="186"/>
                    <a:pt x="135" y="186"/>
                  </a:cubicBezTo>
                  <a:cubicBezTo>
                    <a:pt x="168" y="186"/>
                    <a:pt x="149" y="268"/>
                    <a:pt x="154" y="308"/>
                  </a:cubicBezTo>
                  <a:cubicBezTo>
                    <a:pt x="160" y="352"/>
                    <a:pt x="187" y="377"/>
                    <a:pt x="200" y="386"/>
                  </a:cubicBezTo>
                  <a:cubicBezTo>
                    <a:pt x="203" y="385"/>
                    <a:pt x="205" y="384"/>
                    <a:pt x="208" y="382"/>
                  </a:cubicBezTo>
                  <a:cubicBezTo>
                    <a:pt x="199" y="375"/>
                    <a:pt x="170" y="350"/>
                    <a:pt x="166" y="306"/>
                  </a:cubicBezTo>
                  <a:close/>
                  <a:moveTo>
                    <a:pt x="85" y="380"/>
                  </a:moveTo>
                  <a:cubicBezTo>
                    <a:pt x="65" y="357"/>
                    <a:pt x="36" y="313"/>
                    <a:pt x="31" y="261"/>
                  </a:cubicBezTo>
                  <a:cubicBezTo>
                    <a:pt x="25" y="164"/>
                    <a:pt x="66" y="82"/>
                    <a:pt x="143" y="82"/>
                  </a:cubicBezTo>
                  <a:cubicBezTo>
                    <a:pt x="213" y="82"/>
                    <a:pt x="241" y="157"/>
                    <a:pt x="235" y="231"/>
                  </a:cubicBezTo>
                  <a:cubicBezTo>
                    <a:pt x="234" y="251"/>
                    <a:pt x="228" y="269"/>
                    <a:pt x="228" y="288"/>
                  </a:cubicBezTo>
                  <a:cubicBezTo>
                    <a:pt x="227" y="320"/>
                    <a:pt x="236" y="334"/>
                    <a:pt x="248" y="347"/>
                  </a:cubicBezTo>
                  <a:cubicBezTo>
                    <a:pt x="250" y="345"/>
                    <a:pt x="251" y="343"/>
                    <a:pt x="253" y="340"/>
                  </a:cubicBezTo>
                  <a:cubicBezTo>
                    <a:pt x="246" y="330"/>
                    <a:pt x="237" y="313"/>
                    <a:pt x="238" y="289"/>
                  </a:cubicBezTo>
                  <a:cubicBezTo>
                    <a:pt x="239" y="273"/>
                    <a:pt x="243" y="254"/>
                    <a:pt x="247" y="233"/>
                  </a:cubicBezTo>
                  <a:cubicBezTo>
                    <a:pt x="257" y="169"/>
                    <a:pt x="233" y="66"/>
                    <a:pt x="143" y="65"/>
                  </a:cubicBezTo>
                  <a:cubicBezTo>
                    <a:pt x="77" y="64"/>
                    <a:pt x="7" y="129"/>
                    <a:pt x="20" y="263"/>
                  </a:cubicBezTo>
                  <a:cubicBezTo>
                    <a:pt x="24" y="299"/>
                    <a:pt x="39" y="330"/>
                    <a:pt x="54" y="354"/>
                  </a:cubicBezTo>
                  <a:cubicBezTo>
                    <a:pt x="64" y="365"/>
                    <a:pt x="74" y="373"/>
                    <a:pt x="85" y="380"/>
                  </a:cubicBezTo>
                  <a:close/>
                  <a:moveTo>
                    <a:pt x="219" y="331"/>
                  </a:moveTo>
                  <a:cubicBezTo>
                    <a:pt x="211" y="309"/>
                    <a:pt x="212" y="277"/>
                    <a:pt x="219" y="242"/>
                  </a:cubicBezTo>
                  <a:cubicBezTo>
                    <a:pt x="228" y="183"/>
                    <a:pt x="216" y="99"/>
                    <a:pt x="137" y="99"/>
                  </a:cubicBezTo>
                  <a:cubicBezTo>
                    <a:pt x="73" y="99"/>
                    <a:pt x="16" y="198"/>
                    <a:pt x="56" y="305"/>
                  </a:cubicBezTo>
                  <a:cubicBezTo>
                    <a:pt x="72" y="346"/>
                    <a:pt x="96" y="376"/>
                    <a:pt x="113" y="393"/>
                  </a:cubicBezTo>
                  <a:cubicBezTo>
                    <a:pt x="118" y="395"/>
                    <a:pt x="123" y="396"/>
                    <a:pt x="129" y="397"/>
                  </a:cubicBezTo>
                  <a:cubicBezTo>
                    <a:pt x="113" y="382"/>
                    <a:pt x="84" y="348"/>
                    <a:pt x="67" y="300"/>
                  </a:cubicBezTo>
                  <a:cubicBezTo>
                    <a:pt x="37" y="213"/>
                    <a:pt x="79" y="116"/>
                    <a:pt x="137" y="115"/>
                  </a:cubicBezTo>
                  <a:cubicBezTo>
                    <a:pt x="189" y="114"/>
                    <a:pt x="216" y="168"/>
                    <a:pt x="208" y="239"/>
                  </a:cubicBezTo>
                  <a:cubicBezTo>
                    <a:pt x="201" y="274"/>
                    <a:pt x="200" y="310"/>
                    <a:pt x="210" y="334"/>
                  </a:cubicBezTo>
                  <a:cubicBezTo>
                    <a:pt x="217" y="351"/>
                    <a:pt x="228" y="359"/>
                    <a:pt x="233" y="363"/>
                  </a:cubicBezTo>
                  <a:cubicBezTo>
                    <a:pt x="235" y="361"/>
                    <a:pt x="237" y="359"/>
                    <a:pt x="239" y="357"/>
                  </a:cubicBezTo>
                  <a:cubicBezTo>
                    <a:pt x="235" y="354"/>
                    <a:pt x="225" y="347"/>
                    <a:pt x="219" y="331"/>
                  </a:cubicBezTo>
                  <a:close/>
                  <a:moveTo>
                    <a:pt x="0" y="202"/>
                  </a:moveTo>
                  <a:cubicBezTo>
                    <a:pt x="0" y="217"/>
                    <a:pt x="1" y="231"/>
                    <a:pt x="4" y="245"/>
                  </a:cubicBezTo>
                  <a:cubicBezTo>
                    <a:pt x="6" y="146"/>
                    <a:pt x="40" y="49"/>
                    <a:pt x="144" y="51"/>
                  </a:cubicBezTo>
                  <a:cubicBezTo>
                    <a:pt x="230" y="51"/>
                    <a:pt x="271" y="143"/>
                    <a:pt x="262" y="219"/>
                  </a:cubicBezTo>
                  <a:cubicBezTo>
                    <a:pt x="259" y="248"/>
                    <a:pt x="252" y="276"/>
                    <a:pt x="252" y="298"/>
                  </a:cubicBezTo>
                  <a:cubicBezTo>
                    <a:pt x="252" y="315"/>
                    <a:pt x="258" y="326"/>
                    <a:pt x="260" y="330"/>
                  </a:cubicBezTo>
                  <a:cubicBezTo>
                    <a:pt x="262" y="327"/>
                    <a:pt x="264" y="323"/>
                    <a:pt x="266" y="320"/>
                  </a:cubicBezTo>
                  <a:cubicBezTo>
                    <a:pt x="263" y="314"/>
                    <a:pt x="261" y="308"/>
                    <a:pt x="262" y="298"/>
                  </a:cubicBezTo>
                  <a:cubicBezTo>
                    <a:pt x="262" y="279"/>
                    <a:pt x="272" y="252"/>
                    <a:pt x="277" y="221"/>
                  </a:cubicBezTo>
                  <a:cubicBezTo>
                    <a:pt x="288" y="144"/>
                    <a:pt x="247" y="31"/>
                    <a:pt x="144" y="31"/>
                  </a:cubicBezTo>
                  <a:cubicBezTo>
                    <a:pt x="62" y="32"/>
                    <a:pt x="18" y="92"/>
                    <a:pt x="3" y="162"/>
                  </a:cubicBezTo>
                  <a:cubicBezTo>
                    <a:pt x="1" y="175"/>
                    <a:pt x="0" y="188"/>
                    <a:pt x="0" y="201"/>
                  </a:cubicBezTo>
                  <a:cubicBezTo>
                    <a:pt x="0" y="201"/>
                    <a:pt x="0" y="202"/>
                    <a:pt x="0" y="202"/>
                  </a:cubicBezTo>
                  <a:close/>
                  <a:moveTo>
                    <a:pt x="262" y="75"/>
                  </a:moveTo>
                  <a:cubicBezTo>
                    <a:pt x="244" y="44"/>
                    <a:pt x="206" y="0"/>
                    <a:pt x="145" y="0"/>
                  </a:cubicBezTo>
                  <a:cubicBezTo>
                    <a:pt x="108" y="0"/>
                    <a:pt x="80" y="18"/>
                    <a:pt x="58" y="40"/>
                  </a:cubicBezTo>
                  <a:cubicBezTo>
                    <a:pt x="60" y="39"/>
                    <a:pt x="91" y="18"/>
                    <a:pt x="144" y="18"/>
                  </a:cubicBezTo>
                  <a:cubicBezTo>
                    <a:pt x="220" y="18"/>
                    <a:pt x="262" y="75"/>
                    <a:pt x="262" y="75"/>
                  </a:cubicBezTo>
                  <a:close/>
                  <a:moveTo>
                    <a:pt x="142" y="308"/>
                  </a:moveTo>
                  <a:cubicBezTo>
                    <a:pt x="140" y="294"/>
                    <a:pt x="141" y="277"/>
                    <a:pt x="142" y="260"/>
                  </a:cubicBezTo>
                  <a:cubicBezTo>
                    <a:pt x="143" y="238"/>
                    <a:pt x="144" y="209"/>
                    <a:pt x="137" y="201"/>
                  </a:cubicBezTo>
                  <a:cubicBezTo>
                    <a:pt x="137" y="201"/>
                    <a:pt x="137" y="201"/>
                    <a:pt x="135" y="201"/>
                  </a:cubicBezTo>
                  <a:cubicBezTo>
                    <a:pt x="135" y="201"/>
                    <a:pt x="132" y="202"/>
                    <a:pt x="130" y="208"/>
                  </a:cubicBezTo>
                  <a:cubicBezTo>
                    <a:pt x="122" y="227"/>
                    <a:pt x="122" y="271"/>
                    <a:pt x="141" y="308"/>
                  </a:cubicBezTo>
                  <a:cubicBezTo>
                    <a:pt x="141" y="309"/>
                    <a:pt x="142" y="309"/>
                    <a:pt x="142" y="308"/>
                  </a:cubicBezTo>
                  <a:close/>
                </a:path>
              </a:pathLst>
            </a:custGeom>
            <a:solidFill>
              <a:schemeClr val="tx2"/>
            </a:solidFill>
            <a:ln>
              <a:noFill/>
            </a:ln>
            <a:extLst/>
          </p:spPr>
          <p:txBody>
            <a:bodyPr vert="horz" wrap="square" lIns="91427" tIns="45713" rIns="91427" bIns="45713" numCol="1" anchor="t" anchorCtr="0" compatLnSpc="1">
              <a:prstTxWarp prst="textNoShape">
                <a:avLst/>
              </a:prstTxWarp>
            </a:bodyPr>
            <a:lstStyle/>
            <a:p>
              <a:pPr defTabSz="932324"/>
              <a:endParaRPr lang="en-US">
                <a:solidFill>
                  <a:srgbClr val="505050"/>
                </a:solidFill>
              </a:endParaRPr>
            </a:p>
          </p:txBody>
        </p:sp>
      </p:grpSp>
      <p:sp>
        <p:nvSpPr>
          <p:cNvPr id="54" name="Rectangle 53"/>
          <p:cNvSpPr/>
          <p:nvPr/>
        </p:nvSpPr>
        <p:spPr>
          <a:xfrm>
            <a:off x="2570841" y="1972121"/>
            <a:ext cx="2088114" cy="596286"/>
          </a:xfrm>
          <a:prstGeom prst="rect">
            <a:avLst/>
          </a:prstGeom>
        </p:spPr>
        <p:txBody>
          <a:bodyPr wrap="none">
            <a:spAutoFit/>
          </a:bodyPr>
          <a:lstStyle/>
          <a:p>
            <a:pPr algn="ctr" defTabSz="950846" fontAlgn="base">
              <a:spcBef>
                <a:spcPct val="0"/>
              </a:spcBef>
              <a:spcAft>
                <a:spcPct val="0"/>
              </a:spcAft>
            </a:pPr>
            <a:r>
              <a:rPr lang="en-US" sz="3199">
                <a:gradFill>
                  <a:gsLst>
                    <a:gs pos="0">
                      <a:srgbClr val="FFFFFF"/>
                    </a:gs>
                    <a:gs pos="100000">
                      <a:srgbClr val="FFFFFF"/>
                    </a:gs>
                  </a:gsLst>
                  <a:lin ang="5400000" scaled="0"/>
                </a:gradFill>
                <a:latin typeface="Segoe UI Light"/>
              </a:rPr>
              <a:t>Integration</a:t>
            </a:r>
          </a:p>
        </p:txBody>
      </p:sp>
      <p:sp>
        <p:nvSpPr>
          <p:cNvPr id="55" name="Rectangle 54"/>
          <p:cNvSpPr/>
          <p:nvPr/>
        </p:nvSpPr>
        <p:spPr>
          <a:xfrm>
            <a:off x="5088405" y="1969244"/>
            <a:ext cx="2660138" cy="596286"/>
          </a:xfrm>
          <a:prstGeom prst="rect">
            <a:avLst/>
          </a:prstGeom>
        </p:spPr>
        <p:txBody>
          <a:bodyPr wrap="none">
            <a:spAutoFit/>
          </a:bodyPr>
          <a:lstStyle/>
          <a:p>
            <a:pPr algn="ctr" defTabSz="950846" fontAlgn="base">
              <a:spcBef>
                <a:spcPct val="0"/>
              </a:spcBef>
              <a:spcAft>
                <a:spcPct val="0"/>
              </a:spcAft>
            </a:pPr>
            <a:r>
              <a:rPr lang="en-US" sz="3199">
                <a:gradFill>
                  <a:gsLst>
                    <a:gs pos="0">
                      <a:srgbClr val="FFFFFF"/>
                    </a:gs>
                    <a:gs pos="100000">
                      <a:srgbClr val="FFFFFF"/>
                    </a:gs>
                  </a:gsLst>
                  <a:lin ang="5400000" scaled="0"/>
                </a:gradFill>
                <a:latin typeface="Segoe UI Light"/>
              </a:rPr>
              <a:t>Heterogeneity</a:t>
            </a:r>
          </a:p>
        </p:txBody>
      </p:sp>
      <p:sp>
        <p:nvSpPr>
          <p:cNvPr id="56" name="Rectangle 55"/>
          <p:cNvSpPr/>
          <p:nvPr/>
        </p:nvSpPr>
        <p:spPr>
          <a:xfrm>
            <a:off x="8417612" y="1966674"/>
            <a:ext cx="1553496" cy="596286"/>
          </a:xfrm>
          <a:prstGeom prst="rect">
            <a:avLst/>
          </a:prstGeom>
        </p:spPr>
        <p:txBody>
          <a:bodyPr wrap="none">
            <a:spAutoFit/>
          </a:bodyPr>
          <a:lstStyle/>
          <a:p>
            <a:pPr algn="ctr" defTabSz="950846" fontAlgn="base">
              <a:spcBef>
                <a:spcPct val="0"/>
              </a:spcBef>
              <a:spcAft>
                <a:spcPct val="0"/>
              </a:spcAft>
            </a:pPr>
            <a:r>
              <a:rPr lang="en-US" sz="3199">
                <a:gradFill>
                  <a:gsLst>
                    <a:gs pos="0">
                      <a:srgbClr val="FFFFFF"/>
                    </a:gs>
                    <a:gs pos="100000">
                      <a:srgbClr val="FFFFFF"/>
                    </a:gs>
                  </a:gsLst>
                  <a:lin ang="5400000" scaled="0"/>
                </a:gradFill>
                <a:latin typeface="Segoe UI Light"/>
              </a:rPr>
              <a:t>Security</a:t>
            </a:r>
          </a:p>
        </p:txBody>
      </p:sp>
      <p:sp>
        <p:nvSpPr>
          <p:cNvPr id="61" name="Rectangle 60"/>
          <p:cNvSpPr/>
          <p:nvPr/>
        </p:nvSpPr>
        <p:spPr>
          <a:xfrm>
            <a:off x="2279674" y="5303826"/>
            <a:ext cx="2680650" cy="784759"/>
          </a:xfrm>
          <a:prstGeom prst="rect">
            <a:avLst/>
          </a:prstGeom>
        </p:spPr>
        <p:txBody>
          <a:bodyPr wrap="square">
            <a:spAutoFit/>
          </a:bodyPr>
          <a:lstStyle/>
          <a:p>
            <a:pPr algn="ctr" defTabSz="950846" fontAlgn="base">
              <a:spcBef>
                <a:spcPct val="0"/>
              </a:spcBef>
              <a:spcAft>
                <a:spcPct val="0"/>
              </a:spcAft>
            </a:pPr>
            <a:r>
              <a:rPr lang="en-US" sz="2200">
                <a:gradFill>
                  <a:gsLst>
                    <a:gs pos="0">
                      <a:srgbClr val="FFFFFF"/>
                    </a:gs>
                    <a:gs pos="100000">
                      <a:srgbClr val="FFFFFF"/>
                    </a:gs>
                  </a:gsLst>
                  <a:lin ang="5400000" scaled="0"/>
                </a:gradFill>
                <a:latin typeface="Segoe UI Light"/>
              </a:rPr>
              <a:t>On-premises </a:t>
            </a:r>
            <a:br>
              <a:rPr lang="en-US" sz="2200">
                <a:gradFill>
                  <a:gsLst>
                    <a:gs pos="0">
                      <a:srgbClr val="FFFFFF"/>
                    </a:gs>
                    <a:gs pos="100000">
                      <a:srgbClr val="FFFFFF"/>
                    </a:gs>
                  </a:gsLst>
                  <a:lin ang="5400000" scaled="0"/>
                </a:gradFill>
                <a:latin typeface="Segoe UI Light"/>
              </a:rPr>
            </a:br>
            <a:r>
              <a:rPr lang="en-US" sz="2200">
                <a:gradFill>
                  <a:gsLst>
                    <a:gs pos="0">
                      <a:srgbClr val="FFFFFF"/>
                    </a:gs>
                    <a:gs pos="100000">
                      <a:srgbClr val="FFFFFF"/>
                    </a:gs>
                  </a:gsLst>
                  <a:lin ang="5400000" scaled="0"/>
                </a:gradFill>
                <a:latin typeface="Segoe UI Light"/>
              </a:rPr>
              <a:t>and Cloud</a:t>
            </a:r>
          </a:p>
        </p:txBody>
      </p:sp>
      <p:sp>
        <p:nvSpPr>
          <p:cNvPr id="62" name="Rectangle 61"/>
          <p:cNvSpPr/>
          <p:nvPr/>
        </p:nvSpPr>
        <p:spPr>
          <a:xfrm>
            <a:off x="5617418" y="5301567"/>
            <a:ext cx="1679386" cy="847540"/>
          </a:xfrm>
          <a:prstGeom prst="rect">
            <a:avLst/>
          </a:prstGeom>
        </p:spPr>
        <p:txBody>
          <a:bodyPr wrap="none">
            <a:spAutoFit/>
          </a:bodyPr>
          <a:lstStyle/>
          <a:p>
            <a:pPr algn="ctr" defTabSz="950846" fontAlgn="base">
              <a:spcBef>
                <a:spcPct val="0"/>
              </a:spcBef>
              <a:spcAft>
                <a:spcPct val="0"/>
              </a:spcAft>
            </a:pPr>
            <a:r>
              <a:rPr lang="en-US" sz="2400">
                <a:gradFill>
                  <a:gsLst>
                    <a:gs pos="0">
                      <a:srgbClr val="FFFFFF"/>
                    </a:gs>
                    <a:gs pos="100000">
                      <a:srgbClr val="FFFFFF"/>
                    </a:gs>
                  </a:gsLst>
                  <a:lin ang="5400000" scaled="0"/>
                </a:gradFill>
                <a:latin typeface="Segoe UI Light"/>
              </a:rPr>
              <a:t>Broad </a:t>
            </a:r>
            <a:br>
              <a:rPr lang="en-US" sz="2400">
                <a:gradFill>
                  <a:gsLst>
                    <a:gs pos="0">
                      <a:srgbClr val="FFFFFF"/>
                    </a:gs>
                    <a:gs pos="100000">
                      <a:srgbClr val="FFFFFF"/>
                    </a:gs>
                  </a:gsLst>
                  <a:lin ang="5400000" scaled="0"/>
                </a:gradFill>
                <a:latin typeface="Segoe UI Light"/>
              </a:rPr>
            </a:br>
            <a:r>
              <a:rPr lang="en-US" sz="2400">
                <a:gradFill>
                  <a:gsLst>
                    <a:gs pos="0">
                      <a:srgbClr val="FFFFFF"/>
                    </a:gs>
                    <a:gs pos="100000">
                      <a:srgbClr val="FFFFFF"/>
                    </a:gs>
                  </a:gsLst>
                  <a:lin ang="5400000" scaled="0"/>
                </a:gradFill>
                <a:latin typeface="Segoe UI Light"/>
              </a:rPr>
              <a:t>and flexible</a:t>
            </a:r>
          </a:p>
        </p:txBody>
      </p:sp>
      <p:sp>
        <p:nvSpPr>
          <p:cNvPr id="63" name="Rectangle 62"/>
          <p:cNvSpPr/>
          <p:nvPr/>
        </p:nvSpPr>
        <p:spPr>
          <a:xfrm>
            <a:off x="8388743" y="5268793"/>
            <a:ext cx="1712345" cy="847540"/>
          </a:xfrm>
          <a:prstGeom prst="rect">
            <a:avLst/>
          </a:prstGeom>
        </p:spPr>
        <p:txBody>
          <a:bodyPr wrap="none">
            <a:spAutoFit/>
          </a:bodyPr>
          <a:lstStyle/>
          <a:p>
            <a:pPr algn="ctr" defTabSz="950846" fontAlgn="base">
              <a:spcBef>
                <a:spcPct val="0"/>
              </a:spcBef>
              <a:spcAft>
                <a:spcPct val="0"/>
              </a:spcAft>
            </a:pPr>
            <a:r>
              <a:rPr lang="en-US" sz="2400">
                <a:gradFill>
                  <a:gsLst>
                    <a:gs pos="0">
                      <a:srgbClr val="FFFFFF"/>
                    </a:gs>
                    <a:gs pos="100000">
                      <a:srgbClr val="FFFFFF"/>
                    </a:gs>
                  </a:gsLst>
                  <a:lin ang="5400000" scaled="0"/>
                </a:gradFill>
                <a:latin typeface="Segoe UI Light"/>
              </a:rPr>
              <a:t>Secure </a:t>
            </a:r>
            <a:br>
              <a:rPr lang="en-US" sz="2400">
                <a:gradFill>
                  <a:gsLst>
                    <a:gs pos="0">
                      <a:srgbClr val="FFFFFF"/>
                    </a:gs>
                    <a:gs pos="100000">
                      <a:srgbClr val="FFFFFF"/>
                    </a:gs>
                  </a:gsLst>
                  <a:lin ang="5400000" scaled="0"/>
                </a:gradFill>
                <a:latin typeface="Segoe UI Light"/>
              </a:rPr>
            </a:br>
            <a:r>
              <a:rPr lang="en-US" sz="2400">
                <a:gradFill>
                  <a:gsLst>
                    <a:gs pos="0">
                      <a:srgbClr val="FFFFFF"/>
                    </a:gs>
                    <a:gs pos="100000">
                      <a:srgbClr val="FFFFFF"/>
                    </a:gs>
                  </a:gsLst>
                  <a:lin ang="5400000" scaled="0"/>
                </a:gradFill>
                <a:latin typeface="Segoe UI Light"/>
              </a:rPr>
              <a:t>and reliable</a:t>
            </a:r>
          </a:p>
        </p:txBody>
      </p:sp>
      <p:grpSp>
        <p:nvGrpSpPr>
          <p:cNvPr id="4" name="Group 3"/>
          <p:cNvGrpSpPr/>
          <p:nvPr/>
        </p:nvGrpSpPr>
        <p:grpSpPr>
          <a:xfrm>
            <a:off x="2284555" y="2658166"/>
            <a:ext cx="2658764" cy="2634825"/>
            <a:chOff x="3775192" y="1940266"/>
            <a:chExt cx="2654638" cy="2635198"/>
          </a:xfrm>
        </p:grpSpPr>
        <p:sp>
          <p:nvSpPr>
            <p:cNvPr id="5" name="Oval 4"/>
            <p:cNvSpPr/>
            <p:nvPr/>
          </p:nvSpPr>
          <p:spPr bwMode="auto">
            <a:xfrm>
              <a:off x="3775192" y="1940266"/>
              <a:ext cx="2654638" cy="2635198"/>
            </a:xfrm>
            <a:prstGeom prst="ellipse">
              <a:avLst/>
            </a:prstGeom>
            <a:solidFill>
              <a:srgbClr val="FFFFFF"/>
            </a:solidFill>
            <a:ln w="47625">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ln w="15875">
                  <a:noFill/>
                </a:ln>
                <a:gradFill>
                  <a:gsLst>
                    <a:gs pos="1250">
                      <a:srgbClr val="EFEFEF"/>
                    </a:gs>
                    <a:gs pos="10417">
                      <a:srgbClr val="EFEFEF"/>
                    </a:gs>
                  </a:gsLst>
                  <a:lin ang="5400000" scaled="0"/>
                </a:gradFill>
              </a:endParaRPr>
            </a:p>
          </p:txBody>
        </p:sp>
        <p:sp>
          <p:nvSpPr>
            <p:cNvPr id="29" name="Freeform 8"/>
            <p:cNvSpPr>
              <a:spLocks noEditPoints="1"/>
            </p:cNvSpPr>
            <p:nvPr/>
          </p:nvSpPr>
          <p:spPr bwMode="auto">
            <a:xfrm>
              <a:off x="4242537" y="2625660"/>
              <a:ext cx="1836480" cy="953130"/>
            </a:xfrm>
            <a:custGeom>
              <a:avLst/>
              <a:gdLst>
                <a:gd name="T0" fmla="*/ 202 w 251"/>
                <a:gd name="T1" fmla="*/ 60 h 133"/>
                <a:gd name="T2" fmla="*/ 43 w 251"/>
                <a:gd name="T3" fmla="*/ 0 h 133"/>
                <a:gd name="T4" fmla="*/ 37 w 251"/>
                <a:gd name="T5" fmla="*/ 29 h 133"/>
                <a:gd name="T6" fmla="*/ 0 w 251"/>
                <a:gd name="T7" fmla="*/ 41 h 133"/>
                <a:gd name="T8" fmla="*/ 37 w 251"/>
                <a:gd name="T9" fmla="*/ 87 h 133"/>
                <a:gd name="T10" fmla="*/ 0 w 251"/>
                <a:gd name="T11" fmla="*/ 99 h 133"/>
                <a:gd name="T12" fmla="*/ 37 w 251"/>
                <a:gd name="T13" fmla="*/ 127 h 133"/>
                <a:gd name="T14" fmla="*/ 120 w 251"/>
                <a:gd name="T15" fmla="*/ 133 h 133"/>
                <a:gd name="T16" fmla="*/ 251 w 251"/>
                <a:gd name="T17" fmla="*/ 72 h 133"/>
                <a:gd name="T18" fmla="*/ 120 w 251"/>
                <a:gd name="T19" fmla="*/ 121 h 133"/>
                <a:gd name="T20" fmla="*/ 49 w 251"/>
                <a:gd name="T21" fmla="*/ 12 h 133"/>
                <a:gd name="T22" fmla="*/ 191 w 251"/>
                <a:gd name="T23" fmla="*/ 66 h 133"/>
                <a:gd name="T24" fmla="*/ 78 w 251"/>
                <a:gd name="T25" fmla="*/ 50 h 133"/>
                <a:gd name="T26" fmla="*/ 70 w 251"/>
                <a:gd name="T27" fmla="*/ 83 h 133"/>
                <a:gd name="T28" fmla="*/ 87 w 251"/>
                <a:gd name="T29" fmla="*/ 74 h 133"/>
                <a:gd name="T30" fmla="*/ 95 w 251"/>
                <a:gd name="T31" fmla="*/ 83 h 133"/>
                <a:gd name="T32" fmla="*/ 78 w 251"/>
                <a:gd name="T33" fmla="*/ 50 h 133"/>
                <a:gd name="T34" fmla="*/ 80 w 251"/>
                <a:gd name="T35" fmla="*/ 56 h 133"/>
                <a:gd name="T36" fmla="*/ 80 w 251"/>
                <a:gd name="T37" fmla="*/ 54 h 133"/>
                <a:gd name="T38" fmla="*/ 86 w 251"/>
                <a:gd name="T39" fmla="*/ 70 h 133"/>
                <a:gd name="T40" fmla="*/ 137 w 251"/>
                <a:gd name="T41" fmla="*/ 50 h 133"/>
                <a:gd name="T42" fmla="*/ 128 w 251"/>
                <a:gd name="T43" fmla="*/ 83 h 133"/>
                <a:gd name="T44" fmla="*/ 150 w 251"/>
                <a:gd name="T45" fmla="*/ 79 h 133"/>
                <a:gd name="T46" fmla="*/ 137 w 251"/>
                <a:gd name="T47" fmla="*/ 50 h 133"/>
                <a:gd name="T48" fmla="*/ 137 w 251"/>
                <a:gd name="T49" fmla="*/ 80 h 133"/>
                <a:gd name="T50" fmla="*/ 132 w 251"/>
                <a:gd name="T51" fmla="*/ 53 h 133"/>
                <a:gd name="T52" fmla="*/ 151 w 251"/>
                <a:gd name="T53" fmla="*/ 66 h 133"/>
                <a:gd name="T54" fmla="*/ 119 w 251"/>
                <a:gd name="T55" fmla="*/ 50 h 133"/>
                <a:gd name="T56" fmla="*/ 123 w 251"/>
                <a:gd name="T57" fmla="*/ 83 h 133"/>
                <a:gd name="T58" fmla="*/ 101 w 251"/>
                <a:gd name="T59" fmla="*/ 56 h 133"/>
                <a:gd name="T60" fmla="*/ 100 w 251"/>
                <a:gd name="T61" fmla="*/ 54 h 133"/>
                <a:gd name="T62" fmla="*/ 100 w 251"/>
                <a:gd name="T63" fmla="*/ 83 h 133"/>
                <a:gd name="T64" fmla="*/ 96 w 251"/>
                <a:gd name="T65" fmla="*/ 50 h 133"/>
                <a:gd name="T66" fmla="*/ 118 w 251"/>
                <a:gd name="T67" fmla="*/ 76 h 133"/>
                <a:gd name="T68" fmla="*/ 120 w 251"/>
                <a:gd name="T69" fmla="*/ 78 h 133"/>
                <a:gd name="T70" fmla="*/ 119 w 251"/>
                <a:gd name="T71" fmla="*/ 5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1" h="133">
                  <a:moveTo>
                    <a:pt x="251" y="60"/>
                  </a:moveTo>
                  <a:cubicBezTo>
                    <a:pt x="202" y="60"/>
                    <a:pt x="202" y="60"/>
                    <a:pt x="202" y="60"/>
                  </a:cubicBezTo>
                  <a:cubicBezTo>
                    <a:pt x="199" y="26"/>
                    <a:pt x="163" y="0"/>
                    <a:pt x="120" y="0"/>
                  </a:cubicBezTo>
                  <a:cubicBezTo>
                    <a:pt x="43" y="0"/>
                    <a:pt x="43" y="0"/>
                    <a:pt x="43" y="0"/>
                  </a:cubicBezTo>
                  <a:cubicBezTo>
                    <a:pt x="40" y="0"/>
                    <a:pt x="37" y="2"/>
                    <a:pt x="37" y="6"/>
                  </a:cubicBezTo>
                  <a:cubicBezTo>
                    <a:pt x="37" y="29"/>
                    <a:pt x="37" y="29"/>
                    <a:pt x="37" y="29"/>
                  </a:cubicBezTo>
                  <a:cubicBezTo>
                    <a:pt x="0" y="29"/>
                    <a:pt x="0" y="29"/>
                    <a:pt x="0" y="29"/>
                  </a:cubicBezTo>
                  <a:cubicBezTo>
                    <a:pt x="0" y="41"/>
                    <a:pt x="0" y="41"/>
                    <a:pt x="0" y="41"/>
                  </a:cubicBezTo>
                  <a:cubicBezTo>
                    <a:pt x="37" y="41"/>
                    <a:pt x="37" y="41"/>
                    <a:pt x="37" y="41"/>
                  </a:cubicBezTo>
                  <a:cubicBezTo>
                    <a:pt x="37" y="87"/>
                    <a:pt x="37" y="87"/>
                    <a:pt x="37" y="87"/>
                  </a:cubicBezTo>
                  <a:cubicBezTo>
                    <a:pt x="0" y="87"/>
                    <a:pt x="0" y="87"/>
                    <a:pt x="0" y="87"/>
                  </a:cubicBezTo>
                  <a:cubicBezTo>
                    <a:pt x="0" y="99"/>
                    <a:pt x="0" y="99"/>
                    <a:pt x="0" y="99"/>
                  </a:cubicBezTo>
                  <a:cubicBezTo>
                    <a:pt x="37" y="99"/>
                    <a:pt x="37" y="99"/>
                    <a:pt x="37" y="99"/>
                  </a:cubicBezTo>
                  <a:cubicBezTo>
                    <a:pt x="37" y="127"/>
                    <a:pt x="37" y="127"/>
                    <a:pt x="37" y="127"/>
                  </a:cubicBezTo>
                  <a:cubicBezTo>
                    <a:pt x="37" y="130"/>
                    <a:pt x="40" y="133"/>
                    <a:pt x="43" y="133"/>
                  </a:cubicBezTo>
                  <a:cubicBezTo>
                    <a:pt x="120" y="133"/>
                    <a:pt x="120" y="133"/>
                    <a:pt x="120" y="133"/>
                  </a:cubicBezTo>
                  <a:cubicBezTo>
                    <a:pt x="163" y="133"/>
                    <a:pt x="199" y="106"/>
                    <a:pt x="202" y="72"/>
                  </a:cubicBezTo>
                  <a:cubicBezTo>
                    <a:pt x="251" y="72"/>
                    <a:pt x="251" y="72"/>
                    <a:pt x="251" y="72"/>
                  </a:cubicBezTo>
                  <a:lnTo>
                    <a:pt x="251" y="60"/>
                  </a:lnTo>
                  <a:close/>
                  <a:moveTo>
                    <a:pt x="120" y="121"/>
                  </a:moveTo>
                  <a:cubicBezTo>
                    <a:pt x="49" y="121"/>
                    <a:pt x="49" y="121"/>
                    <a:pt x="49" y="121"/>
                  </a:cubicBezTo>
                  <a:cubicBezTo>
                    <a:pt x="49" y="12"/>
                    <a:pt x="49" y="12"/>
                    <a:pt x="49" y="12"/>
                  </a:cubicBezTo>
                  <a:cubicBezTo>
                    <a:pt x="120" y="12"/>
                    <a:pt x="120" y="12"/>
                    <a:pt x="120" y="12"/>
                  </a:cubicBezTo>
                  <a:cubicBezTo>
                    <a:pt x="159" y="12"/>
                    <a:pt x="191" y="36"/>
                    <a:pt x="191" y="66"/>
                  </a:cubicBezTo>
                  <a:cubicBezTo>
                    <a:pt x="191" y="96"/>
                    <a:pt x="159" y="121"/>
                    <a:pt x="120" y="121"/>
                  </a:cubicBezTo>
                  <a:close/>
                  <a:moveTo>
                    <a:pt x="78" y="50"/>
                  </a:moveTo>
                  <a:cubicBezTo>
                    <a:pt x="65" y="83"/>
                    <a:pt x="65" y="83"/>
                    <a:pt x="65" y="83"/>
                  </a:cubicBezTo>
                  <a:cubicBezTo>
                    <a:pt x="70" y="83"/>
                    <a:pt x="70" y="83"/>
                    <a:pt x="70" y="83"/>
                  </a:cubicBezTo>
                  <a:cubicBezTo>
                    <a:pt x="73" y="74"/>
                    <a:pt x="73" y="74"/>
                    <a:pt x="73" y="74"/>
                  </a:cubicBezTo>
                  <a:cubicBezTo>
                    <a:pt x="87" y="74"/>
                    <a:pt x="87" y="74"/>
                    <a:pt x="87" y="74"/>
                  </a:cubicBezTo>
                  <a:cubicBezTo>
                    <a:pt x="91" y="83"/>
                    <a:pt x="91" y="83"/>
                    <a:pt x="91" y="83"/>
                  </a:cubicBezTo>
                  <a:cubicBezTo>
                    <a:pt x="95" y="83"/>
                    <a:pt x="95" y="83"/>
                    <a:pt x="95" y="83"/>
                  </a:cubicBezTo>
                  <a:cubicBezTo>
                    <a:pt x="82" y="50"/>
                    <a:pt x="82" y="50"/>
                    <a:pt x="82" y="50"/>
                  </a:cubicBezTo>
                  <a:lnTo>
                    <a:pt x="78" y="50"/>
                  </a:lnTo>
                  <a:close/>
                  <a:moveTo>
                    <a:pt x="74" y="70"/>
                  </a:moveTo>
                  <a:cubicBezTo>
                    <a:pt x="80" y="56"/>
                    <a:pt x="80" y="56"/>
                    <a:pt x="80" y="56"/>
                  </a:cubicBezTo>
                  <a:cubicBezTo>
                    <a:pt x="80" y="55"/>
                    <a:pt x="80" y="55"/>
                    <a:pt x="80" y="54"/>
                  </a:cubicBezTo>
                  <a:cubicBezTo>
                    <a:pt x="80" y="54"/>
                    <a:pt x="80" y="54"/>
                    <a:pt x="80" y="54"/>
                  </a:cubicBezTo>
                  <a:cubicBezTo>
                    <a:pt x="80" y="55"/>
                    <a:pt x="81" y="56"/>
                    <a:pt x="81" y="56"/>
                  </a:cubicBezTo>
                  <a:cubicBezTo>
                    <a:pt x="86" y="70"/>
                    <a:pt x="86" y="70"/>
                    <a:pt x="86" y="70"/>
                  </a:cubicBezTo>
                  <a:lnTo>
                    <a:pt x="74" y="70"/>
                  </a:lnTo>
                  <a:close/>
                  <a:moveTo>
                    <a:pt x="137" y="50"/>
                  </a:moveTo>
                  <a:cubicBezTo>
                    <a:pt x="128" y="50"/>
                    <a:pt x="128" y="50"/>
                    <a:pt x="128" y="50"/>
                  </a:cubicBezTo>
                  <a:cubicBezTo>
                    <a:pt x="128" y="83"/>
                    <a:pt x="128" y="83"/>
                    <a:pt x="128" y="83"/>
                  </a:cubicBezTo>
                  <a:cubicBezTo>
                    <a:pt x="137" y="83"/>
                    <a:pt x="137" y="83"/>
                    <a:pt x="137" y="83"/>
                  </a:cubicBezTo>
                  <a:cubicBezTo>
                    <a:pt x="142" y="83"/>
                    <a:pt x="147" y="82"/>
                    <a:pt x="150" y="79"/>
                  </a:cubicBezTo>
                  <a:cubicBezTo>
                    <a:pt x="153" y="75"/>
                    <a:pt x="155" y="71"/>
                    <a:pt x="155" y="66"/>
                  </a:cubicBezTo>
                  <a:cubicBezTo>
                    <a:pt x="155" y="55"/>
                    <a:pt x="149" y="50"/>
                    <a:pt x="137" y="50"/>
                  </a:cubicBezTo>
                  <a:close/>
                  <a:moveTo>
                    <a:pt x="147" y="76"/>
                  </a:moveTo>
                  <a:cubicBezTo>
                    <a:pt x="145" y="79"/>
                    <a:pt x="141" y="80"/>
                    <a:pt x="137" y="80"/>
                  </a:cubicBezTo>
                  <a:cubicBezTo>
                    <a:pt x="132" y="80"/>
                    <a:pt x="132" y="80"/>
                    <a:pt x="132" y="80"/>
                  </a:cubicBezTo>
                  <a:cubicBezTo>
                    <a:pt x="132" y="53"/>
                    <a:pt x="132" y="53"/>
                    <a:pt x="132" y="53"/>
                  </a:cubicBezTo>
                  <a:cubicBezTo>
                    <a:pt x="137" y="53"/>
                    <a:pt x="137" y="53"/>
                    <a:pt x="137" y="53"/>
                  </a:cubicBezTo>
                  <a:cubicBezTo>
                    <a:pt x="146" y="53"/>
                    <a:pt x="151" y="58"/>
                    <a:pt x="151" y="66"/>
                  </a:cubicBezTo>
                  <a:cubicBezTo>
                    <a:pt x="151" y="70"/>
                    <a:pt x="150" y="74"/>
                    <a:pt x="147" y="76"/>
                  </a:cubicBezTo>
                  <a:close/>
                  <a:moveTo>
                    <a:pt x="119" y="50"/>
                  </a:moveTo>
                  <a:cubicBezTo>
                    <a:pt x="123" y="50"/>
                    <a:pt x="123" y="50"/>
                    <a:pt x="123" y="50"/>
                  </a:cubicBezTo>
                  <a:cubicBezTo>
                    <a:pt x="123" y="83"/>
                    <a:pt x="123" y="83"/>
                    <a:pt x="123" y="83"/>
                  </a:cubicBezTo>
                  <a:cubicBezTo>
                    <a:pt x="118" y="83"/>
                    <a:pt x="118" y="83"/>
                    <a:pt x="118" y="83"/>
                  </a:cubicBezTo>
                  <a:cubicBezTo>
                    <a:pt x="101" y="56"/>
                    <a:pt x="101" y="56"/>
                    <a:pt x="101" y="56"/>
                  </a:cubicBezTo>
                  <a:cubicBezTo>
                    <a:pt x="101" y="56"/>
                    <a:pt x="100" y="55"/>
                    <a:pt x="100" y="54"/>
                  </a:cubicBezTo>
                  <a:cubicBezTo>
                    <a:pt x="100" y="54"/>
                    <a:pt x="100" y="54"/>
                    <a:pt x="100" y="54"/>
                  </a:cubicBezTo>
                  <a:cubicBezTo>
                    <a:pt x="100" y="55"/>
                    <a:pt x="100" y="57"/>
                    <a:pt x="100" y="59"/>
                  </a:cubicBezTo>
                  <a:cubicBezTo>
                    <a:pt x="100" y="83"/>
                    <a:pt x="100" y="83"/>
                    <a:pt x="100" y="83"/>
                  </a:cubicBezTo>
                  <a:cubicBezTo>
                    <a:pt x="96" y="83"/>
                    <a:pt x="96" y="83"/>
                    <a:pt x="96" y="83"/>
                  </a:cubicBezTo>
                  <a:cubicBezTo>
                    <a:pt x="96" y="50"/>
                    <a:pt x="96" y="50"/>
                    <a:pt x="96" y="50"/>
                  </a:cubicBezTo>
                  <a:cubicBezTo>
                    <a:pt x="101" y="50"/>
                    <a:pt x="101" y="50"/>
                    <a:pt x="101" y="50"/>
                  </a:cubicBezTo>
                  <a:cubicBezTo>
                    <a:pt x="118" y="76"/>
                    <a:pt x="118" y="76"/>
                    <a:pt x="118" y="76"/>
                  </a:cubicBezTo>
                  <a:cubicBezTo>
                    <a:pt x="119" y="77"/>
                    <a:pt x="119" y="78"/>
                    <a:pt x="119" y="78"/>
                  </a:cubicBezTo>
                  <a:cubicBezTo>
                    <a:pt x="120" y="78"/>
                    <a:pt x="120" y="78"/>
                    <a:pt x="120" y="78"/>
                  </a:cubicBezTo>
                  <a:cubicBezTo>
                    <a:pt x="119" y="77"/>
                    <a:pt x="119" y="76"/>
                    <a:pt x="119" y="73"/>
                  </a:cubicBezTo>
                  <a:lnTo>
                    <a:pt x="119" y="50"/>
                  </a:lnTo>
                  <a:close/>
                </a:path>
              </a:pathLst>
            </a:custGeom>
            <a:solidFill>
              <a:schemeClr val="tx2"/>
            </a:solidFill>
            <a:ln>
              <a:noFill/>
            </a:ln>
          </p:spPr>
          <p:txBody>
            <a:bodyPr vert="horz" wrap="square" lIns="91427" tIns="45713" rIns="91427" bIns="45713" numCol="1" anchor="t" anchorCtr="0" compatLnSpc="1">
              <a:prstTxWarp prst="textNoShape">
                <a:avLst/>
              </a:prstTxWarp>
            </a:bodyPr>
            <a:lstStyle/>
            <a:p>
              <a:pPr defTabSz="932324"/>
              <a:endParaRPr lang="en-US">
                <a:solidFill>
                  <a:srgbClr val="505050"/>
                </a:solidFill>
              </a:endParaRPr>
            </a:p>
          </p:txBody>
        </p:sp>
      </p:grpSp>
      <p:grpSp>
        <p:nvGrpSpPr>
          <p:cNvPr id="8" name="Group 7"/>
          <p:cNvGrpSpPr/>
          <p:nvPr/>
        </p:nvGrpSpPr>
        <p:grpSpPr>
          <a:xfrm>
            <a:off x="5088440" y="2658166"/>
            <a:ext cx="2650661" cy="2634825"/>
            <a:chOff x="6574971" y="1940266"/>
            <a:chExt cx="2651037" cy="2635198"/>
          </a:xfrm>
        </p:grpSpPr>
        <p:sp>
          <p:nvSpPr>
            <p:cNvPr id="18" name="Oval 17"/>
            <p:cNvSpPr/>
            <p:nvPr/>
          </p:nvSpPr>
          <p:spPr bwMode="auto">
            <a:xfrm>
              <a:off x="6574971" y="1940266"/>
              <a:ext cx="2651037" cy="2635198"/>
            </a:xfrm>
            <a:prstGeom prst="ellipse">
              <a:avLst/>
            </a:prstGeom>
            <a:solidFill>
              <a:srgbClr val="FFFFFF"/>
            </a:solidFill>
            <a:ln w="47625">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ln w="15875">
                  <a:noFill/>
                </a:ln>
                <a:gradFill>
                  <a:gsLst>
                    <a:gs pos="1250">
                      <a:srgbClr val="EFEFEF"/>
                    </a:gs>
                    <a:gs pos="10417">
                      <a:srgbClr val="EFEFEF"/>
                    </a:gs>
                  </a:gsLst>
                  <a:lin ang="5400000" scaled="0"/>
                </a:gradFill>
              </a:endParaRPr>
            </a:p>
          </p:txBody>
        </p:sp>
        <p:sp>
          <p:nvSpPr>
            <p:cNvPr id="32" name="Freeform 20"/>
            <p:cNvSpPr>
              <a:spLocks noEditPoints="1"/>
            </p:cNvSpPr>
            <p:nvPr/>
          </p:nvSpPr>
          <p:spPr bwMode="auto">
            <a:xfrm>
              <a:off x="6984835" y="2473261"/>
              <a:ext cx="1831308" cy="1257930"/>
            </a:xfrm>
            <a:custGeom>
              <a:avLst/>
              <a:gdLst>
                <a:gd name="T0" fmla="*/ 485 w 485"/>
                <a:gd name="T1" fmla="*/ 245 h 332"/>
                <a:gd name="T2" fmla="*/ 466 w 485"/>
                <a:gd name="T3" fmla="*/ 259 h 332"/>
                <a:gd name="T4" fmla="*/ 461 w 485"/>
                <a:gd name="T5" fmla="*/ 266 h 332"/>
                <a:gd name="T6" fmla="*/ 430 w 485"/>
                <a:gd name="T7" fmla="*/ 291 h 332"/>
                <a:gd name="T8" fmla="*/ 370 w 485"/>
                <a:gd name="T9" fmla="*/ 315 h 332"/>
                <a:gd name="T10" fmla="*/ 273 w 485"/>
                <a:gd name="T11" fmla="*/ 328 h 332"/>
                <a:gd name="T12" fmla="*/ 76 w 485"/>
                <a:gd name="T13" fmla="*/ 293 h 332"/>
                <a:gd name="T14" fmla="*/ 76 w 485"/>
                <a:gd name="T15" fmla="*/ 220 h 332"/>
                <a:gd name="T16" fmla="*/ 144 w 485"/>
                <a:gd name="T17" fmla="*/ 191 h 332"/>
                <a:gd name="T18" fmla="*/ 210 w 485"/>
                <a:gd name="T19" fmla="*/ 196 h 332"/>
                <a:gd name="T20" fmla="*/ 264 w 485"/>
                <a:gd name="T21" fmla="*/ 201 h 332"/>
                <a:gd name="T22" fmla="*/ 320 w 485"/>
                <a:gd name="T23" fmla="*/ 193 h 332"/>
                <a:gd name="T24" fmla="*/ 354 w 485"/>
                <a:gd name="T25" fmla="*/ 214 h 332"/>
                <a:gd name="T26" fmla="*/ 325 w 485"/>
                <a:gd name="T27" fmla="*/ 235 h 332"/>
                <a:gd name="T28" fmla="*/ 281 w 485"/>
                <a:gd name="T29" fmla="*/ 233 h 332"/>
                <a:gd name="T30" fmla="*/ 233 w 485"/>
                <a:gd name="T31" fmla="*/ 246 h 332"/>
                <a:gd name="T32" fmla="*/ 286 w 485"/>
                <a:gd name="T33" fmla="*/ 270 h 332"/>
                <a:gd name="T34" fmla="*/ 361 w 485"/>
                <a:gd name="T35" fmla="*/ 272 h 332"/>
                <a:gd name="T36" fmla="*/ 412 w 485"/>
                <a:gd name="T37" fmla="*/ 257 h 332"/>
                <a:gd name="T38" fmla="*/ 464 w 485"/>
                <a:gd name="T39" fmla="*/ 232 h 332"/>
                <a:gd name="T40" fmla="*/ 485 w 485"/>
                <a:gd name="T41" fmla="*/ 245 h 332"/>
                <a:gd name="T42" fmla="*/ 55 w 485"/>
                <a:gd name="T43" fmla="*/ 200 h 332"/>
                <a:gd name="T44" fmla="*/ 0 w 485"/>
                <a:gd name="T45" fmla="*/ 200 h 332"/>
                <a:gd name="T46" fmla="*/ 0 w 485"/>
                <a:gd name="T47" fmla="*/ 307 h 332"/>
                <a:gd name="T48" fmla="*/ 55 w 485"/>
                <a:gd name="T49" fmla="*/ 307 h 332"/>
                <a:gd name="T50" fmla="*/ 63 w 485"/>
                <a:gd name="T51" fmla="*/ 299 h 332"/>
                <a:gd name="T52" fmla="*/ 63 w 485"/>
                <a:gd name="T53" fmla="*/ 206 h 332"/>
                <a:gd name="T54" fmla="*/ 55 w 485"/>
                <a:gd name="T55" fmla="*/ 200 h 332"/>
                <a:gd name="T56" fmla="*/ 426 w 485"/>
                <a:gd name="T57" fmla="*/ 124 h 332"/>
                <a:gd name="T58" fmla="*/ 364 w 485"/>
                <a:gd name="T59" fmla="*/ 0 h 332"/>
                <a:gd name="T60" fmla="*/ 336 w 485"/>
                <a:gd name="T61" fmla="*/ 57 h 332"/>
                <a:gd name="T62" fmla="*/ 336 w 485"/>
                <a:gd name="T63" fmla="*/ 15 h 332"/>
                <a:gd name="T64" fmla="*/ 196 w 485"/>
                <a:gd name="T65" fmla="*/ 15 h 332"/>
                <a:gd name="T66" fmla="*/ 196 w 485"/>
                <a:gd name="T67" fmla="*/ 33 h 332"/>
                <a:gd name="T68" fmla="*/ 162 w 485"/>
                <a:gd name="T69" fmla="*/ 22 h 332"/>
                <a:gd name="T70" fmla="*/ 101 w 485"/>
                <a:gd name="T71" fmla="*/ 82 h 332"/>
                <a:gd name="T72" fmla="*/ 162 w 485"/>
                <a:gd name="T73" fmla="*/ 143 h 332"/>
                <a:gd name="T74" fmla="*/ 196 w 485"/>
                <a:gd name="T75" fmla="*/ 132 h 332"/>
                <a:gd name="T76" fmla="*/ 196 w 485"/>
                <a:gd name="T77" fmla="*/ 155 h 332"/>
                <a:gd name="T78" fmla="*/ 336 w 485"/>
                <a:gd name="T79" fmla="*/ 155 h 332"/>
                <a:gd name="T80" fmla="*/ 336 w 485"/>
                <a:gd name="T81" fmla="*/ 124 h 332"/>
                <a:gd name="T82" fmla="*/ 426 w 485"/>
                <a:gd name="T83" fmla="*/ 12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5" h="332">
                  <a:moveTo>
                    <a:pt x="485" y="245"/>
                  </a:moveTo>
                  <a:cubicBezTo>
                    <a:pt x="485" y="245"/>
                    <a:pt x="483" y="246"/>
                    <a:pt x="466" y="259"/>
                  </a:cubicBezTo>
                  <a:cubicBezTo>
                    <a:pt x="466" y="259"/>
                    <a:pt x="462" y="266"/>
                    <a:pt x="461" y="266"/>
                  </a:cubicBezTo>
                  <a:cubicBezTo>
                    <a:pt x="453" y="272"/>
                    <a:pt x="445" y="280"/>
                    <a:pt x="430" y="291"/>
                  </a:cubicBezTo>
                  <a:cubicBezTo>
                    <a:pt x="415" y="293"/>
                    <a:pt x="385" y="307"/>
                    <a:pt x="370" y="315"/>
                  </a:cubicBezTo>
                  <a:cubicBezTo>
                    <a:pt x="343" y="314"/>
                    <a:pt x="303" y="320"/>
                    <a:pt x="273" y="328"/>
                  </a:cubicBezTo>
                  <a:cubicBezTo>
                    <a:pt x="231" y="322"/>
                    <a:pt x="226" y="332"/>
                    <a:pt x="76" y="293"/>
                  </a:cubicBezTo>
                  <a:cubicBezTo>
                    <a:pt x="76" y="293"/>
                    <a:pt x="76" y="233"/>
                    <a:pt x="76" y="220"/>
                  </a:cubicBezTo>
                  <a:cubicBezTo>
                    <a:pt x="104" y="214"/>
                    <a:pt x="112" y="196"/>
                    <a:pt x="144" y="191"/>
                  </a:cubicBezTo>
                  <a:cubicBezTo>
                    <a:pt x="167" y="188"/>
                    <a:pt x="188" y="190"/>
                    <a:pt x="210" y="196"/>
                  </a:cubicBezTo>
                  <a:cubicBezTo>
                    <a:pt x="225" y="201"/>
                    <a:pt x="239" y="204"/>
                    <a:pt x="264" y="201"/>
                  </a:cubicBezTo>
                  <a:cubicBezTo>
                    <a:pt x="285" y="200"/>
                    <a:pt x="293" y="193"/>
                    <a:pt x="320" y="193"/>
                  </a:cubicBezTo>
                  <a:cubicBezTo>
                    <a:pt x="338" y="193"/>
                    <a:pt x="356" y="204"/>
                    <a:pt x="354" y="214"/>
                  </a:cubicBezTo>
                  <a:cubicBezTo>
                    <a:pt x="354" y="224"/>
                    <a:pt x="336" y="233"/>
                    <a:pt x="325" y="235"/>
                  </a:cubicBezTo>
                  <a:cubicBezTo>
                    <a:pt x="299" y="235"/>
                    <a:pt x="306" y="233"/>
                    <a:pt x="281" y="233"/>
                  </a:cubicBezTo>
                  <a:cubicBezTo>
                    <a:pt x="252" y="233"/>
                    <a:pt x="251" y="238"/>
                    <a:pt x="233" y="246"/>
                  </a:cubicBezTo>
                  <a:cubicBezTo>
                    <a:pt x="251" y="251"/>
                    <a:pt x="262" y="257"/>
                    <a:pt x="286" y="270"/>
                  </a:cubicBezTo>
                  <a:cubicBezTo>
                    <a:pt x="312" y="267"/>
                    <a:pt x="338" y="270"/>
                    <a:pt x="361" y="272"/>
                  </a:cubicBezTo>
                  <a:cubicBezTo>
                    <a:pt x="380" y="267"/>
                    <a:pt x="390" y="259"/>
                    <a:pt x="412" y="257"/>
                  </a:cubicBezTo>
                  <a:cubicBezTo>
                    <a:pt x="427" y="246"/>
                    <a:pt x="446" y="228"/>
                    <a:pt x="464" y="232"/>
                  </a:cubicBezTo>
                  <a:cubicBezTo>
                    <a:pt x="474" y="233"/>
                    <a:pt x="485" y="245"/>
                    <a:pt x="485" y="245"/>
                  </a:cubicBezTo>
                  <a:close/>
                  <a:moveTo>
                    <a:pt x="55" y="200"/>
                  </a:moveTo>
                  <a:cubicBezTo>
                    <a:pt x="0" y="200"/>
                    <a:pt x="0" y="200"/>
                    <a:pt x="0" y="200"/>
                  </a:cubicBezTo>
                  <a:cubicBezTo>
                    <a:pt x="0" y="307"/>
                    <a:pt x="0" y="307"/>
                    <a:pt x="0" y="307"/>
                  </a:cubicBezTo>
                  <a:cubicBezTo>
                    <a:pt x="55" y="307"/>
                    <a:pt x="55" y="307"/>
                    <a:pt x="55" y="307"/>
                  </a:cubicBezTo>
                  <a:cubicBezTo>
                    <a:pt x="60" y="307"/>
                    <a:pt x="63" y="304"/>
                    <a:pt x="63" y="299"/>
                  </a:cubicBezTo>
                  <a:cubicBezTo>
                    <a:pt x="63" y="206"/>
                    <a:pt x="63" y="206"/>
                    <a:pt x="63" y="206"/>
                  </a:cubicBezTo>
                  <a:cubicBezTo>
                    <a:pt x="63" y="203"/>
                    <a:pt x="60" y="200"/>
                    <a:pt x="55" y="200"/>
                  </a:cubicBezTo>
                  <a:close/>
                  <a:moveTo>
                    <a:pt x="426" y="124"/>
                  </a:moveTo>
                  <a:cubicBezTo>
                    <a:pt x="364" y="0"/>
                    <a:pt x="364" y="0"/>
                    <a:pt x="364" y="0"/>
                  </a:cubicBezTo>
                  <a:cubicBezTo>
                    <a:pt x="336" y="57"/>
                    <a:pt x="336" y="57"/>
                    <a:pt x="336" y="57"/>
                  </a:cubicBezTo>
                  <a:cubicBezTo>
                    <a:pt x="336" y="15"/>
                    <a:pt x="336" y="15"/>
                    <a:pt x="336" y="15"/>
                  </a:cubicBezTo>
                  <a:cubicBezTo>
                    <a:pt x="196" y="15"/>
                    <a:pt x="196" y="15"/>
                    <a:pt x="196" y="15"/>
                  </a:cubicBezTo>
                  <a:cubicBezTo>
                    <a:pt x="196" y="33"/>
                    <a:pt x="196" y="33"/>
                    <a:pt x="196" y="33"/>
                  </a:cubicBezTo>
                  <a:cubicBezTo>
                    <a:pt x="187" y="26"/>
                    <a:pt x="175" y="22"/>
                    <a:pt x="162" y="22"/>
                  </a:cubicBezTo>
                  <a:cubicBezTo>
                    <a:pt x="128" y="22"/>
                    <a:pt x="101" y="49"/>
                    <a:pt x="101" y="82"/>
                  </a:cubicBezTo>
                  <a:cubicBezTo>
                    <a:pt x="101" y="116"/>
                    <a:pt x="128" y="143"/>
                    <a:pt x="162" y="143"/>
                  </a:cubicBezTo>
                  <a:cubicBezTo>
                    <a:pt x="175" y="143"/>
                    <a:pt x="187" y="138"/>
                    <a:pt x="196" y="132"/>
                  </a:cubicBezTo>
                  <a:cubicBezTo>
                    <a:pt x="196" y="155"/>
                    <a:pt x="196" y="155"/>
                    <a:pt x="196" y="155"/>
                  </a:cubicBezTo>
                  <a:cubicBezTo>
                    <a:pt x="336" y="155"/>
                    <a:pt x="336" y="155"/>
                    <a:pt x="336" y="155"/>
                  </a:cubicBezTo>
                  <a:cubicBezTo>
                    <a:pt x="336" y="124"/>
                    <a:pt x="336" y="124"/>
                    <a:pt x="336" y="124"/>
                  </a:cubicBezTo>
                  <a:lnTo>
                    <a:pt x="426" y="124"/>
                  </a:lnTo>
                  <a:close/>
                </a:path>
              </a:pathLst>
            </a:custGeom>
            <a:solidFill>
              <a:schemeClr val="tx2"/>
            </a:solidFill>
            <a:ln>
              <a:noFill/>
            </a:ln>
          </p:spPr>
          <p:txBody>
            <a:bodyPr vert="horz" wrap="square" lIns="91427" tIns="45713" rIns="91427" bIns="45713" numCol="1" anchor="t" anchorCtr="0" compatLnSpc="1">
              <a:prstTxWarp prst="textNoShape">
                <a:avLst/>
              </a:prstTxWarp>
            </a:bodyPr>
            <a:lstStyle/>
            <a:p>
              <a:pPr defTabSz="932324"/>
              <a:endParaRPr lang="en-US">
                <a:solidFill>
                  <a:srgbClr val="505050"/>
                </a:solidFill>
              </a:endParaRPr>
            </a:p>
          </p:txBody>
        </p:sp>
      </p:grpSp>
      <p:sp>
        <p:nvSpPr>
          <p:cNvPr id="3" name="Rectangle 2"/>
          <p:cNvSpPr/>
          <p:nvPr/>
        </p:nvSpPr>
        <p:spPr>
          <a:xfrm>
            <a:off x="2562104" y="5818421"/>
            <a:ext cx="7969996" cy="772072"/>
          </a:xfrm>
          <a:prstGeom prst="rect">
            <a:avLst/>
          </a:prstGeom>
        </p:spPr>
        <p:txBody>
          <a:bodyPr wrap="square">
            <a:spAutoFit/>
          </a:bodyPr>
          <a:lstStyle/>
          <a:p>
            <a:pPr algn="ctr" defTabSz="913923" fontAlgn="base">
              <a:lnSpc>
                <a:spcPct val="90000"/>
              </a:lnSpc>
              <a:spcBef>
                <a:spcPct val="0"/>
              </a:spcBef>
              <a:spcAft>
                <a:spcPct val="0"/>
              </a:spcAft>
            </a:pPr>
            <a:r>
              <a:rPr lang="en-US" sz="4799" b="1" spc="-50">
                <a:gradFill>
                  <a:gsLst>
                    <a:gs pos="36283">
                      <a:srgbClr val="00188F"/>
                    </a:gs>
                    <a:gs pos="28000">
                      <a:srgbClr val="00188F"/>
                    </a:gs>
                  </a:gsLst>
                  <a:lin ang="5400000" scaled="0"/>
                </a:gradFill>
                <a:latin typeface="Segoe UI Light"/>
              </a:rPr>
              <a:t>Ready by design.</a:t>
            </a:r>
          </a:p>
        </p:txBody>
      </p:sp>
      <p:sp>
        <p:nvSpPr>
          <p:cNvPr id="28" name="Rectangle 27"/>
          <p:cNvSpPr/>
          <p:nvPr/>
        </p:nvSpPr>
        <p:spPr>
          <a:xfrm>
            <a:off x="2445799" y="4398664"/>
            <a:ext cx="2269036" cy="772202"/>
          </a:xfrm>
          <a:prstGeom prst="rect">
            <a:avLst/>
          </a:prstGeom>
        </p:spPr>
        <p:txBody>
          <a:bodyPr wrap="square">
            <a:spAutoFit/>
          </a:bodyPr>
          <a:lstStyle/>
          <a:p>
            <a:pPr algn="ctr" defTabSz="913923" fontAlgn="base">
              <a:lnSpc>
                <a:spcPct val="90000"/>
              </a:lnSpc>
              <a:spcBef>
                <a:spcPct val="0"/>
              </a:spcBef>
              <a:spcAft>
                <a:spcPct val="0"/>
              </a:spcAft>
            </a:pPr>
            <a:r>
              <a:rPr lang="en-US" sz="2400" b="1" spc="-50">
                <a:gradFill>
                  <a:gsLst>
                    <a:gs pos="36283">
                      <a:srgbClr val="00188F"/>
                    </a:gs>
                    <a:gs pos="28000">
                      <a:srgbClr val="00188F"/>
                    </a:gs>
                  </a:gsLst>
                  <a:lin ang="5400000" scaled="0"/>
                </a:gradFill>
                <a:latin typeface="Segoe UI Light"/>
              </a:rPr>
              <a:t>On-premises </a:t>
            </a:r>
          </a:p>
          <a:p>
            <a:pPr algn="ctr" defTabSz="913923" fontAlgn="base">
              <a:lnSpc>
                <a:spcPct val="90000"/>
              </a:lnSpc>
              <a:spcBef>
                <a:spcPct val="0"/>
              </a:spcBef>
              <a:spcAft>
                <a:spcPct val="0"/>
              </a:spcAft>
            </a:pPr>
            <a:r>
              <a:rPr lang="en-US" sz="2400" b="1" spc="-50">
                <a:gradFill>
                  <a:gsLst>
                    <a:gs pos="36283">
                      <a:srgbClr val="00188F"/>
                    </a:gs>
                    <a:gs pos="28000">
                      <a:srgbClr val="00188F"/>
                    </a:gs>
                  </a:gsLst>
                  <a:lin ang="5400000" scaled="0"/>
                </a:gradFill>
                <a:latin typeface="Segoe UI Light"/>
              </a:rPr>
              <a:t>AND cloud </a:t>
            </a:r>
          </a:p>
        </p:txBody>
      </p:sp>
      <p:sp>
        <p:nvSpPr>
          <p:cNvPr id="30" name="Rectangle 29"/>
          <p:cNvSpPr/>
          <p:nvPr/>
        </p:nvSpPr>
        <p:spPr>
          <a:xfrm>
            <a:off x="8308547" y="4682161"/>
            <a:ext cx="1872735" cy="433187"/>
          </a:xfrm>
          <a:prstGeom prst="rect">
            <a:avLst/>
          </a:prstGeom>
        </p:spPr>
        <p:txBody>
          <a:bodyPr wrap="square">
            <a:spAutoFit/>
          </a:bodyPr>
          <a:lstStyle/>
          <a:p>
            <a:pPr algn="ctr" defTabSz="913923" fontAlgn="base">
              <a:lnSpc>
                <a:spcPct val="90000"/>
              </a:lnSpc>
              <a:spcBef>
                <a:spcPct val="0"/>
              </a:spcBef>
              <a:spcAft>
                <a:spcPct val="0"/>
              </a:spcAft>
            </a:pPr>
            <a:r>
              <a:rPr lang="en-US" sz="2400" b="1" spc="-50">
                <a:gradFill>
                  <a:gsLst>
                    <a:gs pos="36283">
                      <a:srgbClr val="00188F"/>
                    </a:gs>
                    <a:gs pos="28000">
                      <a:srgbClr val="00188F"/>
                    </a:gs>
                  </a:gsLst>
                  <a:lin ang="5400000" scaled="0"/>
                </a:gradFill>
                <a:latin typeface="Segoe UI Light"/>
              </a:rPr>
              <a:t>Trustworthy</a:t>
            </a:r>
          </a:p>
        </p:txBody>
      </p:sp>
      <p:sp>
        <p:nvSpPr>
          <p:cNvPr id="31" name="Rectangle 30"/>
          <p:cNvSpPr/>
          <p:nvPr/>
        </p:nvSpPr>
        <p:spPr>
          <a:xfrm>
            <a:off x="5496996" y="4493651"/>
            <a:ext cx="1872735" cy="772202"/>
          </a:xfrm>
          <a:prstGeom prst="rect">
            <a:avLst/>
          </a:prstGeom>
        </p:spPr>
        <p:txBody>
          <a:bodyPr wrap="square">
            <a:spAutoFit/>
          </a:bodyPr>
          <a:lstStyle/>
          <a:p>
            <a:pPr algn="ctr" defTabSz="913923" fontAlgn="base">
              <a:lnSpc>
                <a:spcPct val="90000"/>
              </a:lnSpc>
              <a:spcBef>
                <a:spcPct val="0"/>
              </a:spcBef>
              <a:spcAft>
                <a:spcPct val="0"/>
              </a:spcAft>
            </a:pPr>
            <a:r>
              <a:rPr lang="en-US" sz="2400" b="1" spc="-50">
                <a:gradFill>
                  <a:gsLst>
                    <a:gs pos="36283">
                      <a:srgbClr val="00188F"/>
                    </a:gs>
                    <a:gs pos="28000">
                      <a:srgbClr val="00188F"/>
                    </a:gs>
                  </a:gsLst>
                  <a:lin ang="5400000" scaled="0"/>
                </a:gradFill>
                <a:latin typeface="Segoe UI Light"/>
              </a:rPr>
              <a:t>Open, Broad, Flexible</a:t>
            </a:r>
          </a:p>
        </p:txBody>
      </p:sp>
      <p:sp>
        <p:nvSpPr>
          <p:cNvPr id="7" name="Title 6"/>
          <p:cNvSpPr>
            <a:spLocks noGrp="1"/>
          </p:cNvSpPr>
          <p:nvPr>
            <p:ph type="title"/>
          </p:nvPr>
        </p:nvSpPr>
        <p:spPr/>
        <p:txBody>
          <a:bodyPr/>
          <a:lstStyle/>
          <a:p>
            <a:r>
              <a:rPr lang="en-US"/>
              <a:t>Microsoft Azure</a:t>
            </a:r>
          </a:p>
        </p:txBody>
      </p:sp>
    </p:spTree>
    <p:extLst>
      <p:ext uri="{BB962C8B-B14F-4D97-AF65-F5344CB8AC3E}">
        <p14:creationId xmlns:p14="http://schemas.microsoft.com/office/powerpoint/2010/main" val="26125297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par>
                                <p:cTn id="17" presetID="53" presetClass="entr" presetSubtype="16" fill="hold" nodeType="withEffect">
                                  <p:stCondLst>
                                    <p:cond delay="250"/>
                                  </p:stCondLst>
                                  <p:childTnLst>
                                    <p:set>
                                      <p:cBhvr>
                                        <p:cTn id="18" dur="1" fill="hold">
                                          <p:stCondLst>
                                            <p:cond delay="0"/>
                                          </p:stCondLst>
                                        </p:cTn>
                                        <p:tgtEl>
                                          <p:spTgt spid="4"/>
                                        </p:tgtEl>
                                        <p:attrNameLst>
                                          <p:attrName>style.visibility</p:attrName>
                                        </p:attrNameLst>
                                      </p:cBhvr>
                                      <p:to>
                                        <p:strVal val="visible"/>
                                      </p:to>
                                    </p:set>
                                    <p:anim calcmode="lin" valueType="num">
                                      <p:cBhvr>
                                        <p:cTn id="19" dur="250" fill="hold"/>
                                        <p:tgtEl>
                                          <p:spTgt spid="4"/>
                                        </p:tgtEl>
                                        <p:attrNameLst>
                                          <p:attrName>ppt_w</p:attrName>
                                        </p:attrNameLst>
                                      </p:cBhvr>
                                      <p:tavLst>
                                        <p:tav tm="0">
                                          <p:val>
                                            <p:fltVal val="0"/>
                                          </p:val>
                                        </p:tav>
                                        <p:tav tm="100000">
                                          <p:val>
                                            <p:strVal val="#ppt_w"/>
                                          </p:val>
                                        </p:tav>
                                      </p:tavLst>
                                    </p:anim>
                                    <p:anim calcmode="lin" valueType="num">
                                      <p:cBhvr>
                                        <p:cTn id="20" dur="250" fill="hold"/>
                                        <p:tgtEl>
                                          <p:spTgt spid="4"/>
                                        </p:tgtEl>
                                        <p:attrNameLst>
                                          <p:attrName>ppt_h</p:attrName>
                                        </p:attrNameLst>
                                      </p:cBhvr>
                                      <p:tavLst>
                                        <p:tav tm="0">
                                          <p:val>
                                            <p:fltVal val="0"/>
                                          </p:val>
                                        </p:tav>
                                        <p:tav tm="100000">
                                          <p:val>
                                            <p:strVal val="#ppt_h"/>
                                          </p:val>
                                        </p:tav>
                                      </p:tavLst>
                                    </p:anim>
                                    <p:animEffect transition="in" filter="fade">
                                      <p:cBhvr>
                                        <p:cTn id="21" dur="250"/>
                                        <p:tgtEl>
                                          <p:spTgt spid="4"/>
                                        </p:tgtEl>
                                      </p:cBhvr>
                                    </p:animEffect>
                                  </p:childTnLst>
                                </p:cTn>
                              </p:par>
                              <p:par>
                                <p:cTn id="22" presetID="6" presetClass="emph" presetSubtype="0" decel="100000" fill="hold" nodeType="withEffect">
                                  <p:stCondLst>
                                    <p:cond delay="450"/>
                                  </p:stCondLst>
                                  <p:childTnLst>
                                    <p:animScale>
                                      <p:cBhvr>
                                        <p:cTn id="23" dur="250" fill="hold"/>
                                        <p:tgtEl>
                                          <p:spTgt spid="4"/>
                                        </p:tgtEl>
                                      </p:cBhvr>
                                      <p:by x="110000" y="110000"/>
                                    </p:animScale>
                                  </p:childTnLst>
                                </p:cTn>
                              </p:par>
                              <p:par>
                                <p:cTn id="24" presetID="6" presetClass="emph" presetSubtype="0" decel="100000" fill="hold" nodeType="withEffect">
                                  <p:stCondLst>
                                    <p:cond delay="550"/>
                                  </p:stCondLst>
                                  <p:childTnLst>
                                    <p:animScale>
                                      <p:cBhvr>
                                        <p:cTn id="25" dur="250" fill="hold"/>
                                        <p:tgtEl>
                                          <p:spTgt spid="4"/>
                                        </p:tgtEl>
                                      </p:cBhvr>
                                      <p:by x="91000" y="91000"/>
                                    </p:animScale>
                                  </p:childTnLst>
                                </p:cTn>
                              </p:par>
                              <p:par>
                                <p:cTn id="26" presetID="53" presetClass="entr" presetSubtype="16" fill="hold" nodeType="withEffect">
                                  <p:stCondLst>
                                    <p:cond delay="250"/>
                                  </p:stCondLst>
                                  <p:childTnLst>
                                    <p:set>
                                      <p:cBhvr>
                                        <p:cTn id="27" dur="1" fill="hold">
                                          <p:stCondLst>
                                            <p:cond delay="0"/>
                                          </p:stCondLst>
                                        </p:cTn>
                                        <p:tgtEl>
                                          <p:spTgt spid="8"/>
                                        </p:tgtEl>
                                        <p:attrNameLst>
                                          <p:attrName>style.visibility</p:attrName>
                                        </p:attrNameLst>
                                      </p:cBhvr>
                                      <p:to>
                                        <p:strVal val="visible"/>
                                      </p:to>
                                    </p:set>
                                    <p:anim calcmode="lin" valueType="num">
                                      <p:cBhvr>
                                        <p:cTn id="28" dur="250" fill="hold"/>
                                        <p:tgtEl>
                                          <p:spTgt spid="8"/>
                                        </p:tgtEl>
                                        <p:attrNameLst>
                                          <p:attrName>ppt_w</p:attrName>
                                        </p:attrNameLst>
                                      </p:cBhvr>
                                      <p:tavLst>
                                        <p:tav tm="0">
                                          <p:val>
                                            <p:fltVal val="0"/>
                                          </p:val>
                                        </p:tav>
                                        <p:tav tm="100000">
                                          <p:val>
                                            <p:strVal val="#ppt_w"/>
                                          </p:val>
                                        </p:tav>
                                      </p:tavLst>
                                    </p:anim>
                                    <p:anim calcmode="lin" valueType="num">
                                      <p:cBhvr>
                                        <p:cTn id="29" dur="250" fill="hold"/>
                                        <p:tgtEl>
                                          <p:spTgt spid="8"/>
                                        </p:tgtEl>
                                        <p:attrNameLst>
                                          <p:attrName>ppt_h</p:attrName>
                                        </p:attrNameLst>
                                      </p:cBhvr>
                                      <p:tavLst>
                                        <p:tav tm="0">
                                          <p:val>
                                            <p:fltVal val="0"/>
                                          </p:val>
                                        </p:tav>
                                        <p:tav tm="100000">
                                          <p:val>
                                            <p:strVal val="#ppt_h"/>
                                          </p:val>
                                        </p:tav>
                                      </p:tavLst>
                                    </p:anim>
                                    <p:animEffect transition="in" filter="fade">
                                      <p:cBhvr>
                                        <p:cTn id="30" dur="250"/>
                                        <p:tgtEl>
                                          <p:spTgt spid="8"/>
                                        </p:tgtEl>
                                      </p:cBhvr>
                                    </p:animEffect>
                                  </p:childTnLst>
                                </p:cTn>
                              </p:par>
                              <p:par>
                                <p:cTn id="31" presetID="6" presetClass="emph" presetSubtype="0" decel="100000" fill="hold" nodeType="withEffect">
                                  <p:stCondLst>
                                    <p:cond delay="450"/>
                                  </p:stCondLst>
                                  <p:childTnLst>
                                    <p:animScale>
                                      <p:cBhvr>
                                        <p:cTn id="32" dur="250" fill="hold"/>
                                        <p:tgtEl>
                                          <p:spTgt spid="8"/>
                                        </p:tgtEl>
                                      </p:cBhvr>
                                      <p:by x="110000" y="110000"/>
                                    </p:animScale>
                                  </p:childTnLst>
                                </p:cTn>
                              </p:par>
                              <p:par>
                                <p:cTn id="33" presetID="6" presetClass="emph" presetSubtype="0" decel="100000" fill="hold" nodeType="withEffect">
                                  <p:stCondLst>
                                    <p:cond delay="550"/>
                                  </p:stCondLst>
                                  <p:childTnLst>
                                    <p:animScale>
                                      <p:cBhvr>
                                        <p:cTn id="34" dur="250" fill="hold"/>
                                        <p:tgtEl>
                                          <p:spTgt spid="8"/>
                                        </p:tgtEl>
                                      </p:cBhvr>
                                      <p:by x="91000" y="91000"/>
                                    </p:animScale>
                                  </p:childTnLst>
                                </p:cTn>
                              </p:par>
                              <p:par>
                                <p:cTn id="35" presetID="53" presetClass="entr" presetSubtype="16" fill="hold" nodeType="withEffect">
                                  <p:stCondLst>
                                    <p:cond delay="250"/>
                                  </p:stCondLst>
                                  <p:childTnLst>
                                    <p:set>
                                      <p:cBhvr>
                                        <p:cTn id="36" dur="1" fill="hold">
                                          <p:stCondLst>
                                            <p:cond delay="0"/>
                                          </p:stCondLst>
                                        </p:cTn>
                                        <p:tgtEl>
                                          <p:spTgt spid="6"/>
                                        </p:tgtEl>
                                        <p:attrNameLst>
                                          <p:attrName>style.visibility</p:attrName>
                                        </p:attrNameLst>
                                      </p:cBhvr>
                                      <p:to>
                                        <p:strVal val="visible"/>
                                      </p:to>
                                    </p:set>
                                    <p:anim calcmode="lin" valueType="num">
                                      <p:cBhvr>
                                        <p:cTn id="37" dur="250" fill="hold"/>
                                        <p:tgtEl>
                                          <p:spTgt spid="6"/>
                                        </p:tgtEl>
                                        <p:attrNameLst>
                                          <p:attrName>ppt_w</p:attrName>
                                        </p:attrNameLst>
                                      </p:cBhvr>
                                      <p:tavLst>
                                        <p:tav tm="0">
                                          <p:val>
                                            <p:fltVal val="0"/>
                                          </p:val>
                                        </p:tav>
                                        <p:tav tm="100000">
                                          <p:val>
                                            <p:strVal val="#ppt_w"/>
                                          </p:val>
                                        </p:tav>
                                      </p:tavLst>
                                    </p:anim>
                                    <p:anim calcmode="lin" valueType="num">
                                      <p:cBhvr>
                                        <p:cTn id="38" dur="250" fill="hold"/>
                                        <p:tgtEl>
                                          <p:spTgt spid="6"/>
                                        </p:tgtEl>
                                        <p:attrNameLst>
                                          <p:attrName>ppt_h</p:attrName>
                                        </p:attrNameLst>
                                      </p:cBhvr>
                                      <p:tavLst>
                                        <p:tav tm="0">
                                          <p:val>
                                            <p:fltVal val="0"/>
                                          </p:val>
                                        </p:tav>
                                        <p:tav tm="100000">
                                          <p:val>
                                            <p:strVal val="#ppt_h"/>
                                          </p:val>
                                        </p:tav>
                                      </p:tavLst>
                                    </p:anim>
                                    <p:animEffect transition="in" filter="fade">
                                      <p:cBhvr>
                                        <p:cTn id="39" dur="250"/>
                                        <p:tgtEl>
                                          <p:spTgt spid="6"/>
                                        </p:tgtEl>
                                      </p:cBhvr>
                                    </p:animEffect>
                                  </p:childTnLst>
                                </p:cTn>
                              </p:par>
                              <p:par>
                                <p:cTn id="40" presetID="6" presetClass="emph" presetSubtype="0" decel="100000" fill="hold" nodeType="withEffect">
                                  <p:stCondLst>
                                    <p:cond delay="450"/>
                                  </p:stCondLst>
                                  <p:childTnLst>
                                    <p:animScale>
                                      <p:cBhvr>
                                        <p:cTn id="41" dur="250" fill="hold"/>
                                        <p:tgtEl>
                                          <p:spTgt spid="6"/>
                                        </p:tgtEl>
                                      </p:cBhvr>
                                      <p:by x="110000" y="110000"/>
                                    </p:animScale>
                                  </p:childTnLst>
                                </p:cTn>
                              </p:par>
                              <p:par>
                                <p:cTn id="42" presetID="6" presetClass="emph" presetSubtype="0" decel="100000" fill="hold" nodeType="withEffect">
                                  <p:stCondLst>
                                    <p:cond delay="550"/>
                                  </p:stCondLst>
                                  <p:childTnLst>
                                    <p:animScale>
                                      <p:cBhvr>
                                        <p:cTn id="43" dur="250" fill="hold"/>
                                        <p:tgtEl>
                                          <p:spTgt spid="6"/>
                                        </p:tgtEl>
                                      </p:cBhvr>
                                      <p:by x="91000" y="91000"/>
                                    </p:animScale>
                                  </p:childTnLst>
                                </p:cTn>
                              </p:par>
                              <p:par>
                                <p:cTn id="44" presetID="2" presetClass="entr" presetSubtype="1" decel="100000" fill="hold" grpId="0" nodeType="withEffect">
                                  <p:stCondLst>
                                    <p:cond delay="75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fill="hold"/>
                                        <p:tgtEl>
                                          <p:spTgt spid="2"/>
                                        </p:tgtEl>
                                        <p:attrNameLst>
                                          <p:attrName>ppt_x</p:attrName>
                                        </p:attrNameLst>
                                      </p:cBhvr>
                                      <p:tavLst>
                                        <p:tav tm="0">
                                          <p:val>
                                            <p:strVal val="#ppt_x"/>
                                          </p:val>
                                        </p:tav>
                                        <p:tav tm="100000">
                                          <p:val>
                                            <p:strVal val="#ppt_x"/>
                                          </p:val>
                                        </p:tav>
                                      </p:tavLst>
                                    </p:anim>
                                    <p:anim calcmode="lin" valueType="num">
                                      <p:cBhvr additive="base">
                                        <p:cTn id="47" dur="500" fill="hold"/>
                                        <p:tgtEl>
                                          <p:spTgt spid="2"/>
                                        </p:tgtEl>
                                        <p:attrNameLst>
                                          <p:attrName>ppt_y</p:attrName>
                                        </p:attrNameLst>
                                      </p:cBhvr>
                                      <p:tavLst>
                                        <p:tav tm="0">
                                          <p:val>
                                            <p:strVal val="0-#ppt_h/2"/>
                                          </p:val>
                                        </p:tav>
                                        <p:tav tm="100000">
                                          <p:val>
                                            <p:strVal val="#ppt_y"/>
                                          </p:val>
                                        </p:tav>
                                      </p:tavLst>
                                    </p:anim>
                                  </p:childTnLst>
                                </p:cTn>
                              </p:par>
                              <p:par>
                                <p:cTn id="48" presetID="2" presetClass="entr" presetSubtype="1" decel="100000" fill="hold" grpId="0" nodeType="withEffect">
                                  <p:stCondLst>
                                    <p:cond delay="75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0-#ppt_h/2"/>
                                          </p:val>
                                        </p:tav>
                                        <p:tav tm="100000">
                                          <p:val>
                                            <p:strVal val="#ppt_y"/>
                                          </p:val>
                                        </p:tav>
                                      </p:tavLst>
                                    </p:anim>
                                  </p:childTnLst>
                                </p:cTn>
                              </p:par>
                              <p:par>
                                <p:cTn id="52" presetID="2" presetClass="entr" presetSubtype="1" decel="100000" fill="hold" grpId="0" nodeType="withEffect">
                                  <p:stCondLst>
                                    <p:cond delay="750"/>
                                  </p:stCondLst>
                                  <p:childTnLst>
                                    <p:set>
                                      <p:cBhvr>
                                        <p:cTn id="53" dur="1" fill="hold">
                                          <p:stCondLst>
                                            <p:cond delay="0"/>
                                          </p:stCondLst>
                                        </p:cTn>
                                        <p:tgtEl>
                                          <p:spTgt spid="17"/>
                                        </p:tgtEl>
                                        <p:attrNameLst>
                                          <p:attrName>style.visibility</p:attrName>
                                        </p:attrNameLst>
                                      </p:cBhvr>
                                      <p:to>
                                        <p:strVal val="visible"/>
                                      </p:to>
                                    </p:set>
                                    <p:anim calcmode="lin" valueType="num">
                                      <p:cBhvr additive="base">
                                        <p:cTn id="54" dur="500" fill="hold"/>
                                        <p:tgtEl>
                                          <p:spTgt spid="17"/>
                                        </p:tgtEl>
                                        <p:attrNameLst>
                                          <p:attrName>ppt_x</p:attrName>
                                        </p:attrNameLst>
                                      </p:cBhvr>
                                      <p:tavLst>
                                        <p:tav tm="0">
                                          <p:val>
                                            <p:strVal val="#ppt_x"/>
                                          </p:val>
                                        </p:tav>
                                        <p:tav tm="100000">
                                          <p:val>
                                            <p:strVal val="#ppt_x"/>
                                          </p:val>
                                        </p:tav>
                                      </p:tavLst>
                                    </p:anim>
                                    <p:anim calcmode="lin" valueType="num">
                                      <p:cBhvr additive="base">
                                        <p:cTn id="55" dur="500" fill="hold"/>
                                        <p:tgtEl>
                                          <p:spTgt spid="17"/>
                                        </p:tgtEl>
                                        <p:attrNameLst>
                                          <p:attrName>ppt_y</p:attrName>
                                        </p:attrNameLst>
                                      </p:cBhvr>
                                      <p:tavLst>
                                        <p:tav tm="0">
                                          <p:val>
                                            <p:strVal val="0-#ppt_h/2"/>
                                          </p:val>
                                        </p:tav>
                                        <p:tav tm="100000">
                                          <p:val>
                                            <p:strVal val="#ppt_y"/>
                                          </p:val>
                                        </p:tav>
                                      </p:tavLst>
                                    </p:anim>
                                  </p:childTnLst>
                                </p:cTn>
                              </p:par>
                              <p:par>
                                <p:cTn id="56" presetID="10" presetClass="entr" presetSubtype="0" fill="hold" grpId="0" nodeType="withEffect">
                                  <p:stCondLst>
                                    <p:cond delay="200"/>
                                  </p:stCondLst>
                                  <p:childTnLst>
                                    <p:set>
                                      <p:cBhvr>
                                        <p:cTn id="57" dur="1" fill="hold">
                                          <p:stCondLst>
                                            <p:cond delay="0"/>
                                          </p:stCondLst>
                                        </p:cTn>
                                        <p:tgtEl>
                                          <p:spTgt spid="61"/>
                                        </p:tgtEl>
                                        <p:attrNameLst>
                                          <p:attrName>style.visibility</p:attrName>
                                        </p:attrNameLst>
                                      </p:cBhvr>
                                      <p:to>
                                        <p:strVal val="visible"/>
                                      </p:to>
                                    </p:set>
                                    <p:animEffect transition="in" filter="fade">
                                      <p:cBhvr>
                                        <p:cTn id="58" dur="500"/>
                                        <p:tgtEl>
                                          <p:spTgt spid="61"/>
                                        </p:tgtEl>
                                      </p:cBhvr>
                                    </p:animEffect>
                                  </p:childTnLst>
                                </p:cTn>
                              </p:par>
                              <p:par>
                                <p:cTn id="59" presetID="35" presetClass="path" presetSubtype="0" decel="100000" fill="hold" grpId="1" nodeType="withEffect">
                                  <p:stCondLst>
                                    <p:cond delay="0"/>
                                  </p:stCondLst>
                                  <p:childTnLst>
                                    <p:animMotion origin="layout" path="M 0.00013 -0.0463 L 9.39495E-7 7.399E-7 " pathEditMode="relative" rAng="0" ptsTypes="AA">
                                      <p:cBhvr>
                                        <p:cTn id="60" dur="700" fill="hold"/>
                                        <p:tgtEl>
                                          <p:spTgt spid="61"/>
                                        </p:tgtEl>
                                        <p:attrNameLst>
                                          <p:attrName>ppt_x</p:attrName>
                                          <p:attrName>ppt_y</p:attrName>
                                        </p:attrNameLst>
                                      </p:cBhvr>
                                      <p:rCtr x="-13" y="2315"/>
                                    </p:animMotion>
                                  </p:childTnLst>
                                </p:cTn>
                              </p:par>
                              <p:par>
                                <p:cTn id="61" presetID="10" presetClass="entr" presetSubtype="0" fill="hold" grpId="0" nodeType="withEffect">
                                  <p:stCondLst>
                                    <p:cond delay="200"/>
                                  </p:stCondLst>
                                  <p:childTnLst>
                                    <p:set>
                                      <p:cBhvr>
                                        <p:cTn id="62" dur="1" fill="hold">
                                          <p:stCondLst>
                                            <p:cond delay="0"/>
                                          </p:stCondLst>
                                        </p:cTn>
                                        <p:tgtEl>
                                          <p:spTgt spid="62"/>
                                        </p:tgtEl>
                                        <p:attrNameLst>
                                          <p:attrName>style.visibility</p:attrName>
                                        </p:attrNameLst>
                                      </p:cBhvr>
                                      <p:to>
                                        <p:strVal val="visible"/>
                                      </p:to>
                                    </p:set>
                                    <p:animEffect transition="in" filter="fade">
                                      <p:cBhvr>
                                        <p:cTn id="63" dur="500"/>
                                        <p:tgtEl>
                                          <p:spTgt spid="62"/>
                                        </p:tgtEl>
                                      </p:cBhvr>
                                    </p:animEffect>
                                  </p:childTnLst>
                                </p:cTn>
                              </p:par>
                              <p:par>
                                <p:cTn id="64" presetID="35" presetClass="path" presetSubtype="0" decel="100000" fill="hold" grpId="1" nodeType="withEffect">
                                  <p:stCondLst>
                                    <p:cond delay="0"/>
                                  </p:stCondLst>
                                  <p:childTnLst>
                                    <p:animMotion origin="layout" path="M 0.00013 -0.0463 L -4.95532E-6 -4.59828E-6 " pathEditMode="relative" rAng="0" ptsTypes="AA">
                                      <p:cBhvr>
                                        <p:cTn id="65" dur="700" fill="hold"/>
                                        <p:tgtEl>
                                          <p:spTgt spid="62"/>
                                        </p:tgtEl>
                                        <p:attrNameLst>
                                          <p:attrName>ppt_x</p:attrName>
                                          <p:attrName>ppt_y</p:attrName>
                                        </p:attrNameLst>
                                      </p:cBhvr>
                                      <p:rCtr x="-13" y="2315"/>
                                    </p:animMotion>
                                  </p:childTnLst>
                                </p:cTn>
                              </p:par>
                              <p:par>
                                <p:cTn id="66" presetID="10" presetClass="entr" presetSubtype="0" fill="hold" grpId="0" nodeType="withEffect">
                                  <p:stCondLst>
                                    <p:cond delay="20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500"/>
                                        <p:tgtEl>
                                          <p:spTgt spid="63"/>
                                        </p:tgtEl>
                                      </p:cBhvr>
                                    </p:animEffect>
                                  </p:childTnLst>
                                </p:cTn>
                              </p:par>
                              <p:par>
                                <p:cTn id="69" presetID="35" presetClass="path" presetSubtype="0" decel="100000" fill="hold" grpId="1" nodeType="withEffect">
                                  <p:stCondLst>
                                    <p:cond delay="0"/>
                                  </p:stCondLst>
                                  <p:childTnLst>
                                    <p:animMotion origin="layout" path="M 0.00012 -0.04631 L 3.9086E-6 4.66636E-6 " pathEditMode="relative" rAng="0" ptsTypes="AA">
                                      <p:cBhvr>
                                        <p:cTn id="70" dur="700" fill="hold"/>
                                        <p:tgtEl>
                                          <p:spTgt spid="63"/>
                                        </p:tgtEl>
                                        <p:attrNameLst>
                                          <p:attrName>ppt_x</p:attrName>
                                          <p:attrName>ppt_y</p:attrName>
                                        </p:attrNameLst>
                                      </p:cBhvr>
                                      <p:rCtr x="-13" y="2315"/>
                                    </p:animMotion>
                                  </p:childTnLst>
                                </p:cTn>
                              </p:par>
                            </p:childTnLst>
                          </p:cTn>
                        </p:par>
                        <p:par>
                          <p:cTn id="71" fill="hold">
                            <p:stCondLst>
                              <p:cond delay="1250"/>
                            </p:stCondLst>
                            <p:childTnLst>
                              <p:par>
                                <p:cTn id="72" presetID="10" presetClass="entr" presetSubtype="0" fill="hold" grpId="0" nodeType="after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fade">
                                      <p:cBhvr>
                                        <p:cTn id="7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21" grpId="0" animBg="1"/>
      <p:bldP spid="61" grpId="0"/>
      <p:bldP spid="61" grpId="1"/>
      <p:bldP spid="62" grpId="0"/>
      <p:bldP spid="62" grpId="1"/>
      <p:bldP spid="63" grpId="0"/>
      <p:bldP spid="63" grpId="1"/>
      <p:bldP spid="3" grpId="0"/>
      <p:bldP spid="28" grpId="0"/>
      <p:bldP spid="30"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264464" y="1350962"/>
            <a:ext cx="10287000" cy="5610225"/>
          </a:xfrm>
          <a:prstGeom prst="rect">
            <a:avLst/>
          </a:prstGeom>
          <a:solidFill>
            <a:schemeClr val="bg1">
              <a:lumMod val="6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91428" tIns="91428" rIns="34290" bIns="34290" rtlCol="0" anchor="b" anchorCtr="0"/>
          <a:lstStyle/>
          <a:p>
            <a:pPr algn="r" defTabSz="932313"/>
            <a:endParaRPr lang="en-US">
              <a:gradFill>
                <a:gsLst>
                  <a:gs pos="0">
                    <a:srgbClr val="FFFFFF"/>
                  </a:gs>
                  <a:gs pos="100000">
                    <a:srgbClr val="FFFFFF"/>
                  </a:gs>
                </a:gsLst>
                <a:lin ang="5400000" scaled="0"/>
              </a:gradFill>
              <a:ea typeface="Segoe UI" pitchFamily="34" charset="0"/>
              <a:cs typeface="Segoe UI" pitchFamily="34" charset="0"/>
            </a:endParaRPr>
          </a:p>
        </p:txBody>
      </p:sp>
      <p:sp>
        <p:nvSpPr>
          <p:cNvPr id="5" name="Title 1"/>
          <p:cNvSpPr>
            <a:spLocks noGrp="1"/>
          </p:cNvSpPr>
          <p:nvPr>
            <p:ph type="title"/>
          </p:nvPr>
        </p:nvSpPr>
        <p:spPr>
          <a:xfrm>
            <a:off x="274605" y="295683"/>
            <a:ext cx="11888046" cy="917458"/>
          </a:xfrm>
        </p:spPr>
        <p:txBody>
          <a:bodyPr/>
          <a:lstStyle/>
          <a:p>
            <a:r>
              <a:rPr lang="en-US" sz="4800"/>
              <a:t>Role Based Access Control</a:t>
            </a:r>
          </a:p>
        </p:txBody>
      </p:sp>
      <p:pic>
        <p:nvPicPr>
          <p:cNvPr id="6" name="Picture 5"/>
          <p:cNvPicPr>
            <a:picLocks noChangeAspect="1"/>
          </p:cNvPicPr>
          <p:nvPr/>
        </p:nvPicPr>
        <p:blipFill>
          <a:blip r:embed="rId2"/>
          <a:stretch>
            <a:fillRect/>
          </a:stretch>
        </p:blipFill>
        <p:spPr>
          <a:xfrm>
            <a:off x="1416844" y="1450583"/>
            <a:ext cx="9990971" cy="5214289"/>
          </a:xfrm>
          <a:prstGeom prst="rect">
            <a:avLst/>
          </a:prstGeom>
        </p:spPr>
      </p:pic>
    </p:spTree>
    <p:extLst>
      <p:ext uri="{BB962C8B-B14F-4D97-AF65-F5344CB8AC3E}">
        <p14:creationId xmlns:p14="http://schemas.microsoft.com/office/powerpoint/2010/main" val="3997497775"/>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a:solidFill>
                  <a:schemeClr val="tx1"/>
                </a:solidFill>
              </a:rPr>
              <a:t>Key RBAC Concepts</a:t>
            </a:r>
          </a:p>
        </p:txBody>
      </p:sp>
      <p:sp>
        <p:nvSpPr>
          <p:cNvPr id="5" name="Content Placeholder 2"/>
          <p:cNvSpPr txBox="1">
            <a:spLocks/>
          </p:cNvSpPr>
          <p:nvPr/>
        </p:nvSpPr>
        <p:spPr>
          <a:xfrm>
            <a:off x="577880" y="1668695"/>
            <a:ext cx="5563374" cy="403690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ctr">
              <a:lnSpc>
                <a:spcPct val="100000"/>
              </a:lnSpc>
              <a:buFont typeface="Arial" panose="020B0604020202020204" pitchFamily="34" charset="0"/>
              <a:buNone/>
            </a:pPr>
            <a:r>
              <a:rPr lang="en-US">
                <a:solidFill>
                  <a:srgbClr val="505050"/>
                </a:solidFill>
                <a:latin typeface="Segoe UI Light"/>
                <a:ea typeface="Segoe UI" pitchFamily="34" charset="0"/>
                <a:cs typeface="Segoe UI" pitchFamily="34" charset="0"/>
              </a:rPr>
              <a:t>Role Definitions</a:t>
            </a:r>
          </a:p>
          <a:p>
            <a:pPr fontAlgn="ctr">
              <a:lnSpc>
                <a:spcPct val="100000"/>
              </a:lnSpc>
            </a:pPr>
            <a:endParaRPr lang="en-US" sz="2000" b="1">
              <a:solidFill>
                <a:srgbClr val="505050"/>
              </a:solidFill>
              <a:ea typeface="Segoe UI" pitchFamily="34" charset="0"/>
              <a:cs typeface="Segoe UI" pitchFamily="34" charset="0"/>
            </a:endParaRPr>
          </a:p>
          <a:p>
            <a:pPr fontAlgn="ctr">
              <a:lnSpc>
                <a:spcPct val="100000"/>
              </a:lnSpc>
            </a:pPr>
            <a:r>
              <a:rPr lang="en-US" sz="2800">
                <a:solidFill>
                  <a:srgbClr val="505050"/>
                </a:solidFill>
                <a:latin typeface="Segoe UI Light"/>
                <a:ea typeface="Segoe UI" pitchFamily="34" charset="0"/>
                <a:cs typeface="Segoe UI" pitchFamily="34" charset="0"/>
              </a:rPr>
              <a:t>describes the set of permissions (e.g. read actions)</a:t>
            </a:r>
          </a:p>
          <a:p>
            <a:pPr fontAlgn="ctr">
              <a:lnSpc>
                <a:spcPct val="100000"/>
              </a:lnSpc>
            </a:pPr>
            <a:r>
              <a:rPr lang="en-US" sz="2800">
                <a:solidFill>
                  <a:srgbClr val="505050"/>
                </a:solidFill>
                <a:latin typeface="Segoe UI Light"/>
                <a:ea typeface="Segoe UI" pitchFamily="34" charset="0"/>
                <a:cs typeface="Segoe UI" pitchFamily="34" charset="0"/>
              </a:rPr>
              <a:t>can be used in multiple assignments</a:t>
            </a:r>
          </a:p>
          <a:p>
            <a:pPr marL="457154" lvl="1" indent="0" fontAlgn="ctr">
              <a:lnSpc>
                <a:spcPct val="100000"/>
              </a:lnSpc>
              <a:buFont typeface="Arial" panose="020B0604020202020204" pitchFamily="34" charset="0"/>
              <a:buNone/>
            </a:pPr>
            <a:endParaRPr lang="en-US" sz="2000">
              <a:solidFill>
                <a:srgbClr val="505050"/>
              </a:solidFill>
              <a:latin typeface="Segoe UI Light"/>
              <a:ea typeface="Segoe UI" pitchFamily="34" charset="0"/>
              <a:cs typeface="Segoe UI" pitchFamily="34" charset="0"/>
            </a:endParaRPr>
          </a:p>
        </p:txBody>
      </p:sp>
      <p:sp>
        <p:nvSpPr>
          <p:cNvPr id="6" name="Content Placeholder 2"/>
          <p:cNvSpPr txBox="1">
            <a:spLocks/>
          </p:cNvSpPr>
          <p:nvPr/>
        </p:nvSpPr>
        <p:spPr>
          <a:xfrm>
            <a:off x="6356780" y="1606258"/>
            <a:ext cx="5727316" cy="4774135"/>
          </a:xfrm>
          <a:prstGeom prst="rect">
            <a:avLst/>
          </a:prstGeom>
        </p:spPr>
        <p:txBody>
          <a:bodyPr vert="horz" lIns="186497" tIns="149198" rIns="186497" bIns="149198" rtlCol="0">
            <a:noAutofit/>
          </a:bodyPr>
          <a:lstStyle>
            <a:lvl1pPr marL="0" indent="0" algn="l" defTabSz="896157" rtl="0" eaLnBrk="1" latinLnBrk="0" hangingPunct="1">
              <a:spcBef>
                <a:spcPct val="20000"/>
              </a:spcBef>
              <a:buFont typeface="Arial" pitchFamily="34" charset="0"/>
              <a:buNone/>
              <a:defRPr sz="3529" kern="1200">
                <a:solidFill>
                  <a:schemeClr val="bg1"/>
                </a:solidFill>
                <a:latin typeface="+mj-lt"/>
                <a:ea typeface="+mn-ea"/>
                <a:cs typeface="+mn-cs"/>
              </a:defRPr>
            </a:lvl1pPr>
            <a:lvl2pPr marL="0" indent="0" algn="l" defTabSz="896157" rtl="0" eaLnBrk="1" latinLnBrk="0" hangingPunct="1">
              <a:spcBef>
                <a:spcPct val="20000"/>
              </a:spcBef>
              <a:buFont typeface="Arial" pitchFamily="34" charset="0"/>
              <a:buNone/>
              <a:defRPr sz="2745" kern="1200">
                <a:solidFill>
                  <a:schemeClr val="bg1"/>
                </a:solidFill>
                <a:latin typeface="+mn-lt"/>
                <a:ea typeface="+mn-ea"/>
                <a:cs typeface="+mn-cs"/>
              </a:defRPr>
            </a:lvl2pPr>
            <a:lvl3pPr marL="448077" indent="-224039" algn="l" defTabSz="896157" rtl="0" eaLnBrk="1" latinLnBrk="0" hangingPunct="1">
              <a:spcBef>
                <a:spcPct val="20000"/>
              </a:spcBef>
              <a:buFont typeface="Arial" pitchFamily="34" charset="0"/>
              <a:buChar char="•"/>
              <a:defRPr sz="2353" kern="1200">
                <a:solidFill>
                  <a:schemeClr val="bg1"/>
                </a:solidFill>
                <a:latin typeface="+mn-lt"/>
                <a:ea typeface="+mn-ea"/>
                <a:cs typeface="+mn-cs"/>
              </a:defRPr>
            </a:lvl3pPr>
            <a:lvl4pPr marL="725016" indent="-276938" algn="l" defTabSz="896157" rtl="0" eaLnBrk="1" latinLnBrk="0" hangingPunct="1">
              <a:spcBef>
                <a:spcPct val="20000"/>
              </a:spcBef>
              <a:buFont typeface="Arial" pitchFamily="34" charset="0"/>
              <a:buChar char="–"/>
              <a:defRPr sz="1961" kern="1200">
                <a:solidFill>
                  <a:schemeClr val="bg1"/>
                </a:solidFill>
                <a:latin typeface="+mn-lt"/>
                <a:ea typeface="+mn-ea"/>
                <a:cs typeface="+mn-cs"/>
              </a:defRPr>
            </a:lvl4pPr>
            <a:lvl5pPr marL="1012845" indent="-287828" algn="l" defTabSz="896157" rtl="0" eaLnBrk="1" latinLnBrk="0" hangingPunct="1">
              <a:spcBef>
                <a:spcPct val="20000"/>
              </a:spcBef>
              <a:buFont typeface="Arial" pitchFamily="34" charset="0"/>
              <a:buChar char="»"/>
              <a:defRPr sz="1765" kern="1200">
                <a:solidFill>
                  <a:schemeClr val="bg1"/>
                </a:solidFill>
                <a:latin typeface="+mn-lt"/>
                <a:ea typeface="+mn-ea"/>
                <a:cs typeface="+mn-cs"/>
              </a:defRPr>
            </a:lvl5pPr>
            <a:lvl6pPr marL="2464431" indent="-224039" algn="l" defTabSz="89615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12509" indent="-224039" algn="l" defTabSz="89615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360588" indent="-224039" algn="l" defTabSz="89615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08665" indent="-224039" algn="l" defTabSz="89615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fontAlgn="ctr"/>
            <a:r>
              <a:rPr lang="en-US" sz="3600">
                <a:solidFill>
                  <a:srgbClr val="505050"/>
                </a:solidFill>
                <a:ea typeface="Segoe UI" pitchFamily="34" charset="0"/>
                <a:cs typeface="Segoe UI Light" panose="020B0502040204020203" pitchFamily="34" charset="0"/>
              </a:rPr>
              <a:t>Role Assignments</a:t>
            </a:r>
            <a:endParaRPr lang="en-US" sz="2856">
              <a:solidFill>
                <a:srgbClr val="505050"/>
              </a:solidFill>
              <a:ea typeface="Segoe UI" pitchFamily="34" charset="0"/>
              <a:cs typeface="Segoe UI Light" panose="020B0502040204020203" pitchFamily="34" charset="0"/>
            </a:endParaRPr>
          </a:p>
          <a:p>
            <a:pPr marL="342866" lvl="1" indent="-342866">
              <a:buFont typeface="Arial" pitchFamily="34" charset="0"/>
              <a:buChar char="•"/>
            </a:pPr>
            <a:endParaRPr lang="en-US" sz="2000">
              <a:solidFill>
                <a:srgbClr val="505050"/>
              </a:solidFill>
              <a:ea typeface="Segoe UI" pitchFamily="34" charset="0"/>
              <a:cs typeface="Segoe UI" pitchFamily="34" charset="0"/>
            </a:endParaRPr>
          </a:p>
          <a:p>
            <a:pPr marL="228577" lvl="1" indent="-228577" defTabSz="914309" fontAlgn="ctr">
              <a:spcBef>
                <a:spcPts val="1000"/>
              </a:spcBef>
              <a:buFont typeface="Arial" pitchFamily="34" charset="0"/>
              <a:buChar char="•"/>
            </a:pPr>
            <a:r>
              <a:rPr lang="en-US" sz="2800">
                <a:solidFill>
                  <a:srgbClr val="505050"/>
                </a:solidFill>
                <a:latin typeface="Segoe UI Light"/>
                <a:ea typeface="Segoe UI" pitchFamily="34" charset="0"/>
                <a:cs typeface="Segoe UI" pitchFamily="34" charset="0"/>
              </a:rPr>
              <a:t>associate role definitions with an identity (e.g. user/group) at a scope (e.g. resource group)</a:t>
            </a:r>
          </a:p>
          <a:p>
            <a:pPr marL="228577" lvl="1" indent="-228577" defTabSz="914309" fontAlgn="ctr">
              <a:spcBef>
                <a:spcPts val="1000"/>
              </a:spcBef>
              <a:buFont typeface="Arial" pitchFamily="34" charset="0"/>
              <a:buChar char="•"/>
            </a:pPr>
            <a:r>
              <a:rPr lang="en-US" sz="2800">
                <a:solidFill>
                  <a:srgbClr val="505050"/>
                </a:solidFill>
                <a:latin typeface="Segoe UI Light"/>
                <a:ea typeface="Segoe UI" pitchFamily="34" charset="0"/>
                <a:cs typeface="Segoe UI" pitchFamily="34" charset="0"/>
              </a:rPr>
              <a:t>always inherited – subscription assignments apply to all resources</a:t>
            </a:r>
          </a:p>
          <a:p>
            <a:pPr marL="228577" lvl="1" indent="-228577" defTabSz="914309" fontAlgn="ctr">
              <a:spcBef>
                <a:spcPts val="1000"/>
              </a:spcBef>
              <a:buFont typeface="Arial" pitchFamily="34" charset="0"/>
              <a:buChar char="•"/>
            </a:pPr>
            <a:endParaRPr lang="en-US" sz="2800">
              <a:solidFill>
                <a:srgbClr val="505050"/>
              </a:solidFill>
              <a:latin typeface="Segoe UI Light"/>
              <a:ea typeface="Segoe UI" pitchFamily="34" charset="0"/>
              <a:cs typeface="Segoe UI" pitchFamily="34" charset="0"/>
            </a:endParaRPr>
          </a:p>
          <a:p>
            <a:pPr lvl="1"/>
            <a:endParaRPr lang="en-US" sz="2800">
              <a:solidFill>
                <a:srgbClr val="505050"/>
              </a:solidFill>
              <a:latin typeface="Segoe UI Light"/>
              <a:ea typeface="Segoe UI" pitchFamily="34" charset="0"/>
              <a:cs typeface="Segoe UI" pitchFamily="34" charset="0"/>
            </a:endParaRPr>
          </a:p>
        </p:txBody>
      </p:sp>
      <p:cxnSp>
        <p:nvCxnSpPr>
          <p:cNvPr id="8" name="Straight Connector 7"/>
          <p:cNvCxnSpPr/>
          <p:nvPr/>
        </p:nvCxnSpPr>
        <p:spPr>
          <a:xfrm>
            <a:off x="725151" y="2465511"/>
            <a:ext cx="48827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542503" y="2465871"/>
            <a:ext cx="493207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3134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a:solidFill>
                  <a:schemeClr val="tx1"/>
                </a:solidFill>
              </a:rPr>
              <a:t>RBAC - Granular Scopes</a:t>
            </a:r>
          </a:p>
        </p:txBody>
      </p:sp>
      <p:sp>
        <p:nvSpPr>
          <p:cNvPr id="3" name="Content Placeholder 2"/>
          <p:cNvSpPr>
            <a:spLocks noGrp="1"/>
          </p:cNvSpPr>
          <p:nvPr>
            <p:ph idx="4294967295"/>
          </p:nvPr>
        </p:nvSpPr>
        <p:spPr>
          <a:xfrm>
            <a:off x="883" y="2024553"/>
            <a:ext cx="12433123" cy="632968"/>
          </a:xfrm>
          <a:prstGeom prst="rect">
            <a:avLst/>
          </a:prstGeom>
        </p:spPr>
        <p:txBody>
          <a:bodyPr>
            <a:noAutofit/>
          </a:bodyPr>
          <a:lstStyle/>
          <a:p>
            <a:pPr marL="0" indent="0" algn="ctr">
              <a:buNone/>
            </a:pPr>
            <a:r>
              <a:rPr lang="en-US" sz="3264">
                <a:solidFill>
                  <a:schemeClr val="tx1"/>
                </a:solidFill>
              </a:rPr>
              <a:t>/subscriptions/{id}/</a:t>
            </a:r>
            <a:r>
              <a:rPr lang="en-US" sz="3264" err="1">
                <a:solidFill>
                  <a:schemeClr val="tx1"/>
                </a:solidFill>
              </a:rPr>
              <a:t>resourceGroups</a:t>
            </a:r>
            <a:r>
              <a:rPr lang="en-US" sz="3264">
                <a:solidFill>
                  <a:schemeClr val="tx1"/>
                </a:solidFill>
              </a:rPr>
              <a:t>/{name}/providers/…/sites/{site}</a:t>
            </a:r>
          </a:p>
        </p:txBody>
      </p:sp>
      <p:sp>
        <p:nvSpPr>
          <p:cNvPr id="4" name="Content Placeholder 2"/>
          <p:cNvSpPr txBox="1">
            <a:spLocks/>
          </p:cNvSpPr>
          <p:nvPr/>
        </p:nvSpPr>
        <p:spPr>
          <a:xfrm>
            <a:off x="280405" y="3233054"/>
            <a:ext cx="4034548" cy="1145625"/>
          </a:xfrm>
          <a:prstGeom prst="rect">
            <a:avLst/>
          </a:prstGeom>
        </p:spPr>
        <p:txBody>
          <a:bodyPr vert="horz" lIns="93248" tIns="46624" rIns="93248" bIns="46624"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US" sz="2448">
                <a:solidFill>
                  <a:schemeClr val="tx1"/>
                </a:solidFill>
                <a:latin typeface="+mj-lt"/>
              </a:rPr>
              <a:t>subscription level – grants permissions to all resources in the sub</a:t>
            </a:r>
          </a:p>
        </p:txBody>
      </p:sp>
      <p:cxnSp>
        <p:nvCxnSpPr>
          <p:cNvPr id="5" name="Elbow Connector 4"/>
          <p:cNvCxnSpPr/>
          <p:nvPr/>
        </p:nvCxnSpPr>
        <p:spPr>
          <a:xfrm rot="5400000" flipH="1" flipV="1">
            <a:off x="2607375" y="2554873"/>
            <a:ext cx="652290" cy="622990"/>
          </a:xfrm>
          <a:prstGeom prst="bentConnector3">
            <a:avLst>
              <a:gd name="adj1" fmla="val 48757"/>
            </a:avLst>
          </a:prstGeom>
          <a:ln w="222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15" idx="0"/>
          </p:cNvCxnSpPr>
          <p:nvPr/>
        </p:nvCxnSpPr>
        <p:spPr>
          <a:xfrm rot="5400000" flipH="1" flipV="1">
            <a:off x="5501289" y="2827267"/>
            <a:ext cx="1721157" cy="1295017"/>
          </a:xfrm>
          <a:prstGeom prst="bentConnector3">
            <a:avLst>
              <a:gd name="adj1" fmla="val 50000"/>
            </a:avLst>
          </a:prstGeom>
          <a:ln w="222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5" name="Content Placeholder 2"/>
          <p:cNvSpPr txBox="1">
            <a:spLocks/>
          </p:cNvSpPr>
          <p:nvPr/>
        </p:nvSpPr>
        <p:spPr>
          <a:xfrm>
            <a:off x="3697085" y="4335355"/>
            <a:ext cx="4034548" cy="1145625"/>
          </a:xfrm>
          <a:prstGeom prst="rect">
            <a:avLst/>
          </a:prstGeom>
        </p:spPr>
        <p:txBody>
          <a:bodyPr vert="horz" lIns="93248" tIns="46624" rIns="93248" bIns="46624"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US" sz="2448">
                <a:solidFill>
                  <a:schemeClr val="tx1"/>
                </a:solidFill>
                <a:latin typeface="+mj-lt"/>
              </a:rPr>
              <a:t>resource group level – grants permissions to all resources in the group </a:t>
            </a:r>
          </a:p>
        </p:txBody>
      </p:sp>
      <p:cxnSp>
        <p:nvCxnSpPr>
          <p:cNvPr id="17" name="Elbow Connector 16"/>
          <p:cNvCxnSpPr>
            <a:stCxn id="18" idx="0"/>
          </p:cNvCxnSpPr>
          <p:nvPr/>
        </p:nvCxnSpPr>
        <p:spPr>
          <a:xfrm rot="5400000" flipH="1" flipV="1">
            <a:off x="9384500" y="3192430"/>
            <a:ext cx="2492075" cy="1422259"/>
          </a:xfrm>
          <a:prstGeom prst="bentConnector3">
            <a:avLst>
              <a:gd name="adj1" fmla="val 50000"/>
            </a:avLst>
          </a:prstGeom>
          <a:ln w="2222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8" name="Content Placeholder 2"/>
          <p:cNvSpPr txBox="1">
            <a:spLocks/>
          </p:cNvSpPr>
          <p:nvPr/>
        </p:nvSpPr>
        <p:spPr>
          <a:xfrm>
            <a:off x="7902134" y="5149595"/>
            <a:ext cx="4034548" cy="1145625"/>
          </a:xfrm>
          <a:prstGeom prst="rect">
            <a:avLst/>
          </a:prstGeom>
        </p:spPr>
        <p:txBody>
          <a:bodyPr vert="horz" lIns="93248" tIns="46624" rIns="93248" bIns="46624"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US" sz="2448">
                <a:solidFill>
                  <a:schemeClr val="tx1"/>
                </a:solidFill>
                <a:latin typeface="+mj-lt"/>
              </a:rPr>
              <a:t>resource level – grants permissions to the specific resource</a:t>
            </a:r>
          </a:p>
        </p:txBody>
      </p:sp>
    </p:spTree>
    <p:extLst>
      <p:ext uri="{BB962C8B-B14F-4D97-AF65-F5344CB8AC3E}">
        <p14:creationId xmlns:p14="http://schemas.microsoft.com/office/powerpoint/2010/main" val="30461241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a:t>Roles for Azure subscription resources</a:t>
            </a:r>
          </a:p>
        </p:txBody>
      </p:sp>
      <p:sp>
        <p:nvSpPr>
          <p:cNvPr id="3" name="Text Placeholder 2"/>
          <p:cNvSpPr>
            <a:spLocks noGrp="1"/>
          </p:cNvSpPr>
          <p:nvPr>
            <p:ph type="body" sz="quarter" idx="4294967295"/>
          </p:nvPr>
        </p:nvSpPr>
        <p:spPr>
          <a:xfrm>
            <a:off x="578643" y="1457267"/>
            <a:ext cx="11584007" cy="4985344"/>
          </a:xfrm>
          <a:prstGeom prst="rect">
            <a:avLst/>
          </a:prstGeom>
        </p:spPr>
        <p:txBody>
          <a:bodyPr/>
          <a:lstStyle/>
          <a:p>
            <a:pPr marL="0" indent="0">
              <a:buNone/>
            </a:pPr>
            <a:r>
              <a:rPr lang="en-US" sz="3600">
                <a:solidFill>
                  <a:schemeClr val="tx2"/>
                </a:solidFill>
              </a:rPr>
              <a:t>Three primary roles</a:t>
            </a:r>
            <a:r>
              <a:rPr lang="en-US" sz="2400"/>
              <a:t>: </a:t>
            </a:r>
          </a:p>
          <a:p>
            <a:r>
              <a:rPr lang="en-US" sz="2400"/>
              <a:t>Owner, Contributor, Reader</a:t>
            </a:r>
          </a:p>
          <a:p>
            <a:pPr marL="342866" indent="-342866"/>
            <a:r>
              <a:rPr lang="en-US" sz="2400"/>
              <a:t>Permissions on all Azure resources</a:t>
            </a:r>
          </a:p>
          <a:p>
            <a:pPr marL="0" indent="0">
              <a:buNone/>
            </a:pPr>
            <a:r>
              <a:rPr lang="en-US" sz="3600">
                <a:solidFill>
                  <a:schemeClr val="tx2"/>
                </a:solidFill>
              </a:rPr>
              <a:t>20+ resource-specific roles</a:t>
            </a:r>
          </a:p>
          <a:p>
            <a:pPr marL="342866" indent="-342866"/>
            <a:r>
              <a:rPr lang="en-US" sz="2400"/>
              <a:t>Website contributor, Virtual machine contributor, etc.</a:t>
            </a:r>
          </a:p>
          <a:p>
            <a:pPr marL="342866" indent="-342866"/>
            <a:r>
              <a:rPr lang="en-US" sz="2400"/>
              <a:t>Permissions scoped to resources and actions typically required by customers</a:t>
            </a:r>
          </a:p>
          <a:p>
            <a:pPr marL="342866" indent="-342866"/>
            <a:r>
              <a:rPr lang="en-US" sz="2400"/>
              <a:t>Will add more as new Azure resources come online</a:t>
            </a:r>
          </a:p>
          <a:p>
            <a:pPr marL="0" indent="0">
              <a:buNone/>
            </a:pPr>
            <a:r>
              <a:rPr lang="en-US" sz="3600">
                <a:solidFill>
                  <a:schemeClr val="tx2"/>
                </a:solidFill>
              </a:rPr>
              <a:t>Custom roles</a:t>
            </a:r>
          </a:p>
          <a:p>
            <a:pPr marL="342866" indent="-342866"/>
            <a:r>
              <a:rPr lang="en-US" sz="2400"/>
              <a:t>Currently in private preview, public preview coming soon</a:t>
            </a:r>
          </a:p>
          <a:p>
            <a:pPr marL="342866" indent="-342866"/>
            <a:endParaRPr lang="en-US" sz="2400">
              <a:latin typeface="+mn-lt"/>
            </a:endParaRPr>
          </a:p>
          <a:p>
            <a:endParaRPr lang="en-US" sz="2400">
              <a:latin typeface="+mn-lt"/>
            </a:endParaRPr>
          </a:p>
        </p:txBody>
      </p:sp>
    </p:spTree>
    <p:extLst>
      <p:ext uri="{BB962C8B-B14F-4D97-AF65-F5344CB8AC3E}">
        <p14:creationId xmlns:p14="http://schemas.microsoft.com/office/powerpoint/2010/main" val="2251073525"/>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Built-in Roles</a:t>
            </a:r>
          </a:p>
        </p:txBody>
      </p:sp>
      <p:graphicFrame>
        <p:nvGraphicFramePr>
          <p:cNvPr id="4" name="Table 3"/>
          <p:cNvGraphicFramePr>
            <a:graphicFrameLocks noGrp="1"/>
          </p:cNvGraphicFramePr>
          <p:nvPr/>
        </p:nvGraphicFramePr>
        <p:xfrm>
          <a:off x="274605" y="2231345"/>
          <a:ext cx="11885683" cy="2541880"/>
        </p:xfrm>
        <a:graphic>
          <a:graphicData uri="http://schemas.openxmlformats.org/drawingml/2006/table">
            <a:tbl>
              <a:tblPr firstRow="1" bandRow="1">
                <a:tableStyleId>{5C22544A-7EE6-4342-B048-85BDC9FD1C3A}</a:tableStyleId>
              </a:tblPr>
              <a:tblGrid>
                <a:gridCol w="4858170">
                  <a:extLst>
                    <a:ext uri="{9D8B030D-6E8A-4147-A177-3AD203B41FA5}">
                      <a16:colId xmlns:a16="http://schemas.microsoft.com/office/drawing/2014/main" val="20000"/>
                    </a:ext>
                  </a:extLst>
                </a:gridCol>
                <a:gridCol w="2663236">
                  <a:extLst>
                    <a:ext uri="{9D8B030D-6E8A-4147-A177-3AD203B41FA5}">
                      <a16:colId xmlns:a16="http://schemas.microsoft.com/office/drawing/2014/main" val="20001"/>
                    </a:ext>
                  </a:extLst>
                </a:gridCol>
                <a:gridCol w="4364277">
                  <a:extLst>
                    <a:ext uri="{9D8B030D-6E8A-4147-A177-3AD203B41FA5}">
                      <a16:colId xmlns:a16="http://schemas.microsoft.com/office/drawing/2014/main" val="20002"/>
                    </a:ext>
                  </a:extLst>
                </a:gridCol>
              </a:tblGrid>
              <a:tr h="566856">
                <a:tc>
                  <a:txBody>
                    <a:bodyPr/>
                    <a:lstStyle/>
                    <a:p>
                      <a:r>
                        <a:rPr lang="en-US" sz="1800" dirty="0"/>
                        <a:t>BUILT-IN ROLE</a:t>
                      </a:r>
                    </a:p>
                  </a:txBody>
                  <a:tcPr marL="182857" marR="182857" marT="146285" marB="146285" anchor="ctr"/>
                </a:tc>
                <a:tc>
                  <a:txBody>
                    <a:bodyPr/>
                    <a:lstStyle/>
                    <a:p>
                      <a:r>
                        <a:rPr lang="en-US" sz="1800" dirty="0"/>
                        <a:t>ACTIONS</a:t>
                      </a:r>
                    </a:p>
                  </a:txBody>
                  <a:tcPr marL="182857" marR="182857" marT="146285" marB="146285"/>
                </a:tc>
                <a:tc>
                  <a:txBody>
                    <a:bodyPr/>
                    <a:lstStyle/>
                    <a:p>
                      <a:r>
                        <a:rPr lang="en-US" sz="1800" dirty="0"/>
                        <a:t>NOT ACTIONS</a:t>
                      </a:r>
                    </a:p>
                  </a:txBody>
                  <a:tcPr marL="182857" marR="182857" marT="146285" marB="146285"/>
                </a:tc>
                <a:extLst>
                  <a:ext uri="{0D108BD9-81ED-4DB2-BD59-A6C34878D82A}">
                    <a16:rowId xmlns:a16="http://schemas.microsoft.com/office/drawing/2014/main" val="10000"/>
                  </a:ext>
                </a:extLst>
              </a:tr>
              <a:tr h="566856">
                <a:tc>
                  <a:txBody>
                    <a:bodyPr/>
                    <a:lstStyle/>
                    <a:p>
                      <a:r>
                        <a:rPr lang="en-US" sz="1800" dirty="0"/>
                        <a:t>Owner (allow all actions)</a:t>
                      </a:r>
                    </a:p>
                  </a:txBody>
                  <a:tcPr marL="182857" marR="182857" marT="146285" marB="146285"/>
                </a:tc>
                <a:tc>
                  <a:txBody>
                    <a:bodyPr/>
                    <a:lstStyle/>
                    <a:p>
                      <a:pPr algn="l"/>
                      <a:r>
                        <a:rPr lang="en-US" sz="1800" dirty="0"/>
                        <a:t>*</a:t>
                      </a:r>
                    </a:p>
                  </a:txBody>
                  <a:tcPr marL="182857" marR="182857" marT="146285" marB="146285"/>
                </a:tc>
                <a:tc>
                  <a:txBody>
                    <a:bodyPr/>
                    <a:lstStyle/>
                    <a:p>
                      <a:endParaRPr lang="en-US" sz="1800" dirty="0"/>
                    </a:p>
                  </a:txBody>
                  <a:tcPr marL="182857" marR="182857" marT="146285" marB="146285"/>
                </a:tc>
                <a:extLst>
                  <a:ext uri="{0D108BD9-81ED-4DB2-BD59-A6C34878D82A}">
                    <a16:rowId xmlns:a16="http://schemas.microsoft.com/office/drawing/2014/main" val="10001"/>
                  </a:ext>
                </a:extLst>
              </a:tr>
              <a:tr h="841141">
                <a:tc>
                  <a:txBody>
                    <a:bodyPr/>
                    <a:lstStyle/>
                    <a:p>
                      <a:r>
                        <a:rPr lang="en-US" sz="1800" dirty="0"/>
                        <a:t>Contributor (allow all actions except writing or deleting role assignments)</a:t>
                      </a:r>
                    </a:p>
                  </a:txBody>
                  <a:tcPr marL="182857" marR="182857" marT="146285" marB="146285"/>
                </a:tc>
                <a:tc>
                  <a:txBody>
                    <a:bodyPr/>
                    <a:lstStyle/>
                    <a:p>
                      <a:pPr algn="l"/>
                      <a:r>
                        <a:rPr lang="en-US" sz="1800" dirty="0"/>
                        <a:t>*</a:t>
                      </a:r>
                    </a:p>
                  </a:txBody>
                  <a:tcPr marL="182857" marR="182857" marT="146285" marB="146285"/>
                </a:tc>
                <a:tc>
                  <a:txBody>
                    <a:bodyPr/>
                    <a:lstStyle/>
                    <a:p>
                      <a:r>
                        <a:rPr lang="en-US" sz="1800" dirty="0" err="1"/>
                        <a:t>Microsoft.Authorization</a:t>
                      </a:r>
                      <a:r>
                        <a:rPr lang="en-US" sz="1800" dirty="0"/>
                        <a:t>/*/Write,</a:t>
                      </a:r>
                      <a:r>
                        <a:rPr lang="en-US" sz="1800" baseline="0" dirty="0"/>
                        <a:t> </a:t>
                      </a:r>
                      <a:r>
                        <a:rPr lang="en-US" sz="1800" baseline="0" dirty="0" err="1"/>
                        <a:t>Microsoft.Authorization</a:t>
                      </a:r>
                      <a:r>
                        <a:rPr lang="en-US" sz="1800" baseline="0" dirty="0"/>
                        <a:t>/*/Delete</a:t>
                      </a:r>
                      <a:endParaRPr lang="en-US" sz="1800" dirty="0"/>
                    </a:p>
                  </a:txBody>
                  <a:tcPr marL="182857" marR="182857" marT="146285" marB="146285"/>
                </a:tc>
                <a:extLst>
                  <a:ext uri="{0D108BD9-81ED-4DB2-BD59-A6C34878D82A}">
                    <a16:rowId xmlns:a16="http://schemas.microsoft.com/office/drawing/2014/main" val="10002"/>
                  </a:ext>
                </a:extLst>
              </a:tr>
              <a:tr h="566856">
                <a:tc>
                  <a:txBody>
                    <a:bodyPr/>
                    <a:lstStyle/>
                    <a:p>
                      <a:r>
                        <a:rPr lang="en-US" sz="1800" dirty="0"/>
                        <a:t>Reader (allow all read actions)</a:t>
                      </a:r>
                    </a:p>
                  </a:txBody>
                  <a:tcPr marL="182857" marR="182857" marT="146285" marB="146285"/>
                </a:tc>
                <a:tc>
                  <a:txBody>
                    <a:bodyPr/>
                    <a:lstStyle/>
                    <a:p>
                      <a:pPr algn="l"/>
                      <a:r>
                        <a:rPr lang="en-US" sz="1800" dirty="0"/>
                        <a:t>*/Read</a:t>
                      </a:r>
                    </a:p>
                  </a:txBody>
                  <a:tcPr marL="182857" marR="182857" marT="146285" marB="146285"/>
                </a:tc>
                <a:tc>
                  <a:txBody>
                    <a:bodyPr/>
                    <a:lstStyle/>
                    <a:p>
                      <a:endParaRPr lang="en-US" sz="1800" dirty="0"/>
                    </a:p>
                  </a:txBody>
                  <a:tcPr marL="182857" marR="182857" marT="146285" marB="14628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21148726"/>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bwMode="auto">
          <a:xfrm>
            <a:off x="274605" y="1594092"/>
            <a:ext cx="7238074" cy="2969834"/>
          </a:xfrm>
          <a:prstGeom prst="rect">
            <a:avLst/>
          </a:prstGeom>
          <a:solidFill>
            <a:schemeClr val="tx1">
              <a:alpha val="20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endParaRPr lang="en-US" sz="2000">
              <a:solidFill>
                <a:schemeClr val="bg1"/>
              </a:solidFill>
            </a:endParaRPr>
          </a:p>
        </p:txBody>
      </p:sp>
      <p:sp>
        <p:nvSpPr>
          <p:cNvPr id="2" name="Title 1"/>
          <p:cNvSpPr>
            <a:spLocks noGrp="1"/>
          </p:cNvSpPr>
          <p:nvPr>
            <p:ph type="title"/>
          </p:nvPr>
        </p:nvSpPr>
        <p:spPr/>
        <p:txBody>
          <a:bodyPr/>
          <a:lstStyle/>
          <a:p>
            <a:r>
              <a:rPr lang="en-US" sz="4800"/>
              <a:t>Resource Groups (Review)</a:t>
            </a:r>
          </a:p>
        </p:txBody>
      </p:sp>
      <p:sp>
        <p:nvSpPr>
          <p:cNvPr id="3" name="Rectangle 2"/>
          <p:cNvSpPr/>
          <p:nvPr/>
        </p:nvSpPr>
        <p:spPr bwMode="auto">
          <a:xfrm>
            <a:off x="445784" y="1694212"/>
            <a:ext cx="2876430" cy="228571"/>
          </a:xfrm>
          <a:prstGeom prst="rect">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r>
              <a:rPr lang="en-US" sz="1200">
                <a:solidFill>
                  <a:schemeClr val="bg1"/>
                </a:solidFill>
              </a:rPr>
              <a:t>Subscription</a:t>
            </a:r>
          </a:p>
        </p:txBody>
      </p:sp>
      <p:sp>
        <p:nvSpPr>
          <p:cNvPr id="30" name="Rectangle 29"/>
          <p:cNvSpPr/>
          <p:nvPr/>
        </p:nvSpPr>
        <p:spPr bwMode="auto">
          <a:xfrm>
            <a:off x="2255550" y="3192501"/>
            <a:ext cx="3123801" cy="228571"/>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r>
              <a:rPr lang="en-US" sz="1200">
                <a:solidFill>
                  <a:schemeClr val="bg1"/>
                </a:solidFill>
              </a:rPr>
              <a:t>Resource Group</a:t>
            </a:r>
          </a:p>
        </p:txBody>
      </p:sp>
      <p:sp>
        <p:nvSpPr>
          <p:cNvPr id="32" name="Rectangle 31"/>
          <p:cNvSpPr/>
          <p:nvPr/>
        </p:nvSpPr>
        <p:spPr bwMode="auto">
          <a:xfrm>
            <a:off x="2255550" y="2049647"/>
            <a:ext cx="3123801" cy="228571"/>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r>
              <a:rPr lang="en-US" sz="1200">
                <a:solidFill>
                  <a:schemeClr val="bg1"/>
                </a:solidFill>
              </a:rPr>
              <a:t>Resource Group</a:t>
            </a:r>
          </a:p>
        </p:txBody>
      </p:sp>
      <p:sp>
        <p:nvSpPr>
          <p:cNvPr id="35" name="Rectangle 34"/>
          <p:cNvSpPr/>
          <p:nvPr/>
        </p:nvSpPr>
        <p:spPr bwMode="auto">
          <a:xfrm>
            <a:off x="4183626" y="2811549"/>
            <a:ext cx="2643340" cy="228571"/>
          </a:xfrm>
          <a:prstGeom prst="rect">
            <a:avLst/>
          </a:prstGeom>
          <a:ln>
            <a:solidFill>
              <a:srgbClr val="32145A"/>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r>
              <a:rPr lang="en-US" sz="1200">
                <a:solidFill>
                  <a:schemeClr val="bg1"/>
                </a:solidFill>
              </a:rPr>
              <a:t>Resource</a:t>
            </a:r>
          </a:p>
        </p:txBody>
      </p:sp>
      <p:sp>
        <p:nvSpPr>
          <p:cNvPr id="31" name="Rectangle 30"/>
          <p:cNvSpPr/>
          <p:nvPr/>
        </p:nvSpPr>
        <p:spPr bwMode="auto">
          <a:xfrm>
            <a:off x="4183627" y="2430598"/>
            <a:ext cx="2643340" cy="228571"/>
          </a:xfrm>
          <a:prstGeom prst="rect">
            <a:avLst/>
          </a:prstGeom>
          <a:ln>
            <a:solidFill>
              <a:srgbClr val="32145A"/>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r>
              <a:rPr lang="en-US" sz="1200">
                <a:solidFill>
                  <a:schemeClr val="bg1"/>
                </a:solidFill>
              </a:rPr>
              <a:t>Resource</a:t>
            </a:r>
          </a:p>
        </p:txBody>
      </p:sp>
      <p:sp>
        <p:nvSpPr>
          <p:cNvPr id="37" name="Rectangle 36"/>
          <p:cNvSpPr/>
          <p:nvPr/>
        </p:nvSpPr>
        <p:spPr bwMode="auto">
          <a:xfrm>
            <a:off x="4183626" y="3954404"/>
            <a:ext cx="2643340" cy="228571"/>
          </a:xfrm>
          <a:prstGeom prst="rect">
            <a:avLst/>
          </a:prstGeom>
          <a:ln>
            <a:solidFill>
              <a:srgbClr val="32145A"/>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r>
              <a:rPr lang="en-US" sz="1200">
                <a:solidFill>
                  <a:schemeClr val="bg1"/>
                </a:solidFill>
              </a:rPr>
              <a:t>Resource</a:t>
            </a:r>
          </a:p>
        </p:txBody>
      </p:sp>
      <p:sp>
        <p:nvSpPr>
          <p:cNvPr id="38" name="Rectangle 37"/>
          <p:cNvSpPr/>
          <p:nvPr/>
        </p:nvSpPr>
        <p:spPr bwMode="auto">
          <a:xfrm>
            <a:off x="4183627" y="3573452"/>
            <a:ext cx="2643340" cy="228571"/>
          </a:xfrm>
          <a:prstGeom prst="rect">
            <a:avLst/>
          </a:prstGeom>
          <a:ln>
            <a:solidFill>
              <a:srgbClr val="32145A"/>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r>
              <a:rPr lang="en-US" sz="1200">
                <a:solidFill>
                  <a:schemeClr val="bg1"/>
                </a:solidFill>
              </a:rPr>
              <a:t>Resource</a:t>
            </a:r>
          </a:p>
        </p:txBody>
      </p:sp>
      <p:cxnSp>
        <p:nvCxnSpPr>
          <p:cNvPr id="44" name="Elbow Connector 43"/>
          <p:cNvCxnSpPr>
            <a:stCxn id="3" idx="2"/>
            <a:endCxn id="32" idx="1"/>
          </p:cNvCxnSpPr>
          <p:nvPr/>
        </p:nvCxnSpPr>
        <p:spPr>
          <a:xfrm rot="16200000" flipH="1">
            <a:off x="1949200" y="1857582"/>
            <a:ext cx="241149" cy="371551"/>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3" idx="2"/>
            <a:endCxn id="30" idx="1"/>
          </p:cNvCxnSpPr>
          <p:nvPr/>
        </p:nvCxnSpPr>
        <p:spPr>
          <a:xfrm rot="16200000" flipH="1">
            <a:off x="1377773" y="2429009"/>
            <a:ext cx="1384003" cy="371551"/>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32" idx="2"/>
            <a:endCxn id="31" idx="1"/>
          </p:cNvCxnSpPr>
          <p:nvPr/>
        </p:nvCxnSpPr>
        <p:spPr>
          <a:xfrm rot="16200000" flipH="1">
            <a:off x="3867205" y="2228463"/>
            <a:ext cx="266666" cy="366176"/>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32" idx="2"/>
            <a:endCxn id="35" idx="1"/>
          </p:cNvCxnSpPr>
          <p:nvPr/>
        </p:nvCxnSpPr>
        <p:spPr>
          <a:xfrm rot="16200000" flipH="1">
            <a:off x="3676730" y="2418939"/>
            <a:ext cx="647617" cy="366175"/>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30" idx="2"/>
            <a:endCxn id="38" idx="1"/>
          </p:cNvCxnSpPr>
          <p:nvPr/>
        </p:nvCxnSpPr>
        <p:spPr>
          <a:xfrm rot="16200000" flipH="1">
            <a:off x="3867205" y="3371317"/>
            <a:ext cx="266666" cy="366176"/>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30" idx="2"/>
            <a:endCxn id="37" idx="1"/>
          </p:cNvCxnSpPr>
          <p:nvPr/>
        </p:nvCxnSpPr>
        <p:spPr>
          <a:xfrm rot="16200000" flipH="1">
            <a:off x="3676730" y="3561793"/>
            <a:ext cx="647617" cy="366175"/>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6" name="Text Placeholder 5"/>
          <p:cNvSpPr txBox="1">
            <a:spLocks/>
          </p:cNvSpPr>
          <p:nvPr/>
        </p:nvSpPr>
        <p:spPr>
          <a:xfrm>
            <a:off x="7707918" y="1594093"/>
            <a:ext cx="4478793" cy="1446028"/>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a:t>Collection of Azure resources</a:t>
            </a:r>
          </a:p>
          <a:p>
            <a:r>
              <a:rPr lang="en-US" sz="2400"/>
              <a:t>Hierarchical</a:t>
            </a:r>
          </a:p>
          <a:p>
            <a:r>
              <a:rPr lang="en-US" sz="2400"/>
              <a:t>One level deep</a:t>
            </a:r>
          </a:p>
          <a:p>
            <a:endParaRPr lang="en-US" sz="2400"/>
          </a:p>
        </p:txBody>
      </p:sp>
      <p:sp>
        <p:nvSpPr>
          <p:cNvPr id="77" name="Text Placeholder 5"/>
          <p:cNvSpPr txBox="1">
            <a:spLocks/>
          </p:cNvSpPr>
          <p:nvPr/>
        </p:nvSpPr>
        <p:spPr>
          <a:xfrm>
            <a:off x="4991838" y="1592506"/>
            <a:ext cx="2444651" cy="45555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endParaRPr lang="en-US" sz="2000">
              <a:solidFill>
                <a:schemeClr val="bg1"/>
              </a:solidFill>
            </a:endParaRPr>
          </a:p>
        </p:txBody>
      </p:sp>
      <p:sp>
        <p:nvSpPr>
          <p:cNvPr id="34" name="Text Placeholder 5"/>
          <p:cNvSpPr txBox="1">
            <a:spLocks/>
          </p:cNvSpPr>
          <p:nvPr/>
        </p:nvSpPr>
        <p:spPr>
          <a:xfrm>
            <a:off x="366170" y="5001520"/>
            <a:ext cx="10802934" cy="1446028"/>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a:t>Can assign access at any node in the solution hierarchy</a:t>
            </a:r>
          </a:p>
          <a:p>
            <a:r>
              <a:rPr lang="en-US" sz="2400"/>
              <a:t>Access assignments at parent node are inherited by child resources</a:t>
            </a:r>
          </a:p>
          <a:p>
            <a:endParaRPr lang="en-US" sz="2400"/>
          </a:p>
        </p:txBody>
      </p:sp>
    </p:spTree>
    <p:extLst>
      <p:ext uri="{BB962C8B-B14F-4D97-AF65-F5344CB8AC3E}">
        <p14:creationId xmlns:p14="http://schemas.microsoft.com/office/powerpoint/2010/main" val="31555598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bwMode="auto">
          <a:xfrm>
            <a:off x="274605" y="1213141"/>
            <a:ext cx="7238074" cy="5407923"/>
          </a:xfrm>
          <a:prstGeom prst="rect">
            <a:avLst/>
          </a:prstGeom>
          <a:solidFill>
            <a:schemeClr val="tx1">
              <a:alpha val="20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endParaRPr lang="en-US" sz="2000">
              <a:solidFill>
                <a:schemeClr val="bg1"/>
              </a:solidFill>
            </a:endParaRPr>
          </a:p>
        </p:txBody>
      </p:sp>
      <p:sp>
        <p:nvSpPr>
          <p:cNvPr id="2" name="Title 1"/>
          <p:cNvSpPr>
            <a:spLocks noGrp="1"/>
          </p:cNvSpPr>
          <p:nvPr>
            <p:ph type="title"/>
          </p:nvPr>
        </p:nvSpPr>
        <p:spPr/>
        <p:txBody>
          <a:bodyPr/>
          <a:lstStyle/>
          <a:p>
            <a:r>
              <a:rPr lang="en-US" sz="4800"/>
              <a:t>Resource Groups and Access Management</a:t>
            </a:r>
          </a:p>
        </p:txBody>
      </p:sp>
      <p:sp>
        <p:nvSpPr>
          <p:cNvPr id="3" name="Rectangle 2"/>
          <p:cNvSpPr/>
          <p:nvPr/>
        </p:nvSpPr>
        <p:spPr bwMode="auto">
          <a:xfrm>
            <a:off x="445784" y="1313261"/>
            <a:ext cx="2876430" cy="228571"/>
          </a:xfrm>
          <a:prstGeom prst="rect">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r>
              <a:rPr lang="en-US" sz="1200">
                <a:solidFill>
                  <a:schemeClr val="bg1"/>
                </a:solidFill>
              </a:rPr>
              <a:t>Marketing Subscription</a:t>
            </a:r>
          </a:p>
        </p:txBody>
      </p:sp>
      <p:sp>
        <p:nvSpPr>
          <p:cNvPr id="27" name="Rectangle 26"/>
          <p:cNvSpPr/>
          <p:nvPr/>
        </p:nvSpPr>
        <p:spPr bwMode="auto">
          <a:xfrm>
            <a:off x="2255550" y="4335355"/>
            <a:ext cx="3123801" cy="228571"/>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r>
              <a:rPr lang="en-US" sz="1200">
                <a:solidFill>
                  <a:schemeClr val="bg1"/>
                </a:solidFill>
              </a:rPr>
              <a:t>Shared Infrastructure Resource Group</a:t>
            </a:r>
          </a:p>
        </p:txBody>
      </p:sp>
      <p:sp>
        <p:nvSpPr>
          <p:cNvPr id="30" name="Rectangle 29"/>
          <p:cNvSpPr/>
          <p:nvPr/>
        </p:nvSpPr>
        <p:spPr bwMode="auto">
          <a:xfrm>
            <a:off x="2255550" y="2811549"/>
            <a:ext cx="3123801" cy="228571"/>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r>
              <a:rPr lang="en-US" sz="1200">
                <a:solidFill>
                  <a:schemeClr val="bg1"/>
                </a:solidFill>
              </a:rPr>
              <a:t>Solution 2 Resource Group</a:t>
            </a:r>
          </a:p>
        </p:txBody>
      </p:sp>
      <p:sp>
        <p:nvSpPr>
          <p:cNvPr id="32" name="Rectangle 31"/>
          <p:cNvSpPr/>
          <p:nvPr/>
        </p:nvSpPr>
        <p:spPr bwMode="auto">
          <a:xfrm>
            <a:off x="2255550" y="1668695"/>
            <a:ext cx="3123801" cy="228571"/>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r>
              <a:rPr lang="en-US" sz="1200">
                <a:solidFill>
                  <a:schemeClr val="bg1"/>
                </a:solidFill>
              </a:rPr>
              <a:t>Solution 1 Resource Group</a:t>
            </a:r>
          </a:p>
        </p:txBody>
      </p:sp>
      <p:sp>
        <p:nvSpPr>
          <p:cNvPr id="35" name="Rectangle 34"/>
          <p:cNvSpPr/>
          <p:nvPr/>
        </p:nvSpPr>
        <p:spPr bwMode="auto">
          <a:xfrm>
            <a:off x="4183626" y="2430598"/>
            <a:ext cx="2643340" cy="228571"/>
          </a:xfrm>
          <a:prstGeom prst="rect">
            <a:avLst/>
          </a:prstGeom>
          <a:ln>
            <a:solidFill>
              <a:srgbClr val="32145A"/>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r>
              <a:rPr lang="en-US" sz="1200">
                <a:solidFill>
                  <a:schemeClr val="bg1"/>
                </a:solidFill>
              </a:rPr>
              <a:t>Storage account</a:t>
            </a:r>
          </a:p>
        </p:txBody>
      </p:sp>
      <p:sp>
        <p:nvSpPr>
          <p:cNvPr id="31" name="Rectangle 30"/>
          <p:cNvSpPr/>
          <p:nvPr/>
        </p:nvSpPr>
        <p:spPr bwMode="auto">
          <a:xfrm>
            <a:off x="4183627" y="2049647"/>
            <a:ext cx="2643340" cy="228571"/>
          </a:xfrm>
          <a:prstGeom prst="rect">
            <a:avLst/>
          </a:prstGeom>
          <a:ln>
            <a:solidFill>
              <a:srgbClr val="32145A"/>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r>
              <a:rPr lang="en-US" sz="1200">
                <a:solidFill>
                  <a:schemeClr val="bg1"/>
                </a:solidFill>
              </a:rPr>
              <a:t>Virtual machine</a:t>
            </a:r>
          </a:p>
        </p:txBody>
      </p:sp>
      <p:sp>
        <p:nvSpPr>
          <p:cNvPr id="37" name="Rectangle 36"/>
          <p:cNvSpPr/>
          <p:nvPr/>
        </p:nvSpPr>
        <p:spPr bwMode="auto">
          <a:xfrm>
            <a:off x="4183626" y="3573452"/>
            <a:ext cx="2643340" cy="228571"/>
          </a:xfrm>
          <a:prstGeom prst="rect">
            <a:avLst/>
          </a:prstGeom>
          <a:ln>
            <a:solidFill>
              <a:srgbClr val="32145A"/>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r>
              <a:rPr lang="en-US" sz="1200">
                <a:solidFill>
                  <a:schemeClr val="bg1"/>
                </a:solidFill>
              </a:rPr>
              <a:t>Storage account</a:t>
            </a:r>
          </a:p>
        </p:txBody>
      </p:sp>
      <p:sp>
        <p:nvSpPr>
          <p:cNvPr id="38" name="Rectangle 37"/>
          <p:cNvSpPr/>
          <p:nvPr/>
        </p:nvSpPr>
        <p:spPr bwMode="auto">
          <a:xfrm>
            <a:off x="4183627" y="3192501"/>
            <a:ext cx="2643340" cy="228571"/>
          </a:xfrm>
          <a:prstGeom prst="rect">
            <a:avLst/>
          </a:prstGeom>
          <a:ln>
            <a:solidFill>
              <a:srgbClr val="32145A"/>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r>
              <a:rPr lang="en-US" sz="1200">
                <a:solidFill>
                  <a:schemeClr val="bg1"/>
                </a:solidFill>
              </a:rPr>
              <a:t>Virtual machine</a:t>
            </a:r>
          </a:p>
        </p:txBody>
      </p:sp>
      <p:sp>
        <p:nvSpPr>
          <p:cNvPr id="39" name="Rectangle 38"/>
          <p:cNvSpPr/>
          <p:nvPr/>
        </p:nvSpPr>
        <p:spPr bwMode="auto">
          <a:xfrm>
            <a:off x="4183625" y="3954404"/>
            <a:ext cx="2643340" cy="228571"/>
          </a:xfrm>
          <a:prstGeom prst="rect">
            <a:avLst/>
          </a:prstGeom>
          <a:ln>
            <a:solidFill>
              <a:srgbClr val="32145A"/>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r>
              <a:rPr lang="en-US" sz="1200">
                <a:solidFill>
                  <a:schemeClr val="bg1"/>
                </a:solidFill>
              </a:rPr>
              <a:t>SQL Server</a:t>
            </a:r>
          </a:p>
        </p:txBody>
      </p:sp>
      <p:sp>
        <p:nvSpPr>
          <p:cNvPr id="40" name="Rectangle 39"/>
          <p:cNvSpPr/>
          <p:nvPr/>
        </p:nvSpPr>
        <p:spPr bwMode="auto">
          <a:xfrm>
            <a:off x="4153466" y="4716306"/>
            <a:ext cx="2643340" cy="228571"/>
          </a:xfrm>
          <a:prstGeom prst="rect">
            <a:avLst/>
          </a:prstGeom>
          <a:ln>
            <a:solidFill>
              <a:srgbClr val="32145A"/>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r>
              <a:rPr lang="en-US" sz="1200">
                <a:solidFill>
                  <a:schemeClr val="bg1"/>
                </a:solidFill>
              </a:rPr>
              <a:t>Virtual Network</a:t>
            </a:r>
          </a:p>
        </p:txBody>
      </p:sp>
      <p:cxnSp>
        <p:nvCxnSpPr>
          <p:cNvPr id="44" name="Elbow Connector 43"/>
          <p:cNvCxnSpPr>
            <a:stCxn id="3" idx="2"/>
            <a:endCxn id="32" idx="1"/>
          </p:cNvCxnSpPr>
          <p:nvPr/>
        </p:nvCxnSpPr>
        <p:spPr>
          <a:xfrm rot="16200000" flipH="1">
            <a:off x="1949200" y="1476631"/>
            <a:ext cx="241149" cy="371551"/>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3" idx="2"/>
            <a:endCxn id="30" idx="1"/>
          </p:cNvCxnSpPr>
          <p:nvPr/>
        </p:nvCxnSpPr>
        <p:spPr>
          <a:xfrm rot="16200000" flipH="1">
            <a:off x="1377773" y="2048058"/>
            <a:ext cx="1384003" cy="371551"/>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8" name="Elbow Connector 47"/>
          <p:cNvCxnSpPr>
            <a:stCxn id="3" idx="2"/>
            <a:endCxn id="27" idx="1"/>
          </p:cNvCxnSpPr>
          <p:nvPr/>
        </p:nvCxnSpPr>
        <p:spPr>
          <a:xfrm rot="16200000" flipH="1">
            <a:off x="615870" y="2809961"/>
            <a:ext cx="2907809" cy="371551"/>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32" idx="2"/>
            <a:endCxn id="31" idx="1"/>
          </p:cNvCxnSpPr>
          <p:nvPr/>
        </p:nvCxnSpPr>
        <p:spPr>
          <a:xfrm rot="16200000" flipH="1">
            <a:off x="3867205" y="1847511"/>
            <a:ext cx="266666" cy="366176"/>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32" idx="2"/>
            <a:endCxn id="35" idx="1"/>
          </p:cNvCxnSpPr>
          <p:nvPr/>
        </p:nvCxnSpPr>
        <p:spPr>
          <a:xfrm rot="16200000" flipH="1">
            <a:off x="3676730" y="2037987"/>
            <a:ext cx="647617" cy="366175"/>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a:stCxn id="30" idx="2"/>
            <a:endCxn id="38" idx="1"/>
          </p:cNvCxnSpPr>
          <p:nvPr/>
        </p:nvCxnSpPr>
        <p:spPr>
          <a:xfrm rot="16200000" flipH="1">
            <a:off x="3867205" y="2990365"/>
            <a:ext cx="266666" cy="366176"/>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30" idx="2"/>
            <a:endCxn id="37" idx="1"/>
          </p:cNvCxnSpPr>
          <p:nvPr/>
        </p:nvCxnSpPr>
        <p:spPr>
          <a:xfrm rot="16200000" flipH="1">
            <a:off x="3676730" y="3180842"/>
            <a:ext cx="647617" cy="366175"/>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30" idx="2"/>
            <a:endCxn id="39" idx="1"/>
          </p:cNvCxnSpPr>
          <p:nvPr/>
        </p:nvCxnSpPr>
        <p:spPr>
          <a:xfrm rot="16200000" flipH="1">
            <a:off x="3486253" y="3371318"/>
            <a:ext cx="1028569" cy="366174"/>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27" idx="2"/>
            <a:endCxn id="40" idx="1"/>
          </p:cNvCxnSpPr>
          <p:nvPr/>
        </p:nvCxnSpPr>
        <p:spPr>
          <a:xfrm rot="16200000" flipH="1">
            <a:off x="3852125" y="4529251"/>
            <a:ext cx="266666" cy="336015"/>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bwMode="auto">
          <a:xfrm>
            <a:off x="426984" y="5021067"/>
            <a:ext cx="2876430" cy="228571"/>
          </a:xfrm>
          <a:prstGeom prst="rect">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r>
              <a:rPr lang="en-US" sz="1200">
                <a:solidFill>
                  <a:schemeClr val="bg1"/>
                </a:solidFill>
              </a:rPr>
              <a:t>Finance Subscription</a:t>
            </a:r>
          </a:p>
        </p:txBody>
      </p:sp>
      <p:sp>
        <p:nvSpPr>
          <p:cNvPr id="68" name="Rectangle 67"/>
          <p:cNvSpPr/>
          <p:nvPr/>
        </p:nvSpPr>
        <p:spPr bwMode="auto">
          <a:xfrm>
            <a:off x="2255550" y="5478209"/>
            <a:ext cx="3123801" cy="228571"/>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r>
              <a:rPr lang="en-US" sz="1200">
                <a:solidFill>
                  <a:schemeClr val="bg1"/>
                </a:solidFill>
              </a:rPr>
              <a:t>Solution A Resource Group</a:t>
            </a:r>
          </a:p>
        </p:txBody>
      </p:sp>
      <p:sp>
        <p:nvSpPr>
          <p:cNvPr id="69" name="Rectangle 68"/>
          <p:cNvSpPr/>
          <p:nvPr/>
        </p:nvSpPr>
        <p:spPr bwMode="auto">
          <a:xfrm>
            <a:off x="4183626" y="6240112"/>
            <a:ext cx="2643340" cy="228571"/>
          </a:xfrm>
          <a:prstGeom prst="rect">
            <a:avLst/>
          </a:prstGeom>
          <a:ln>
            <a:solidFill>
              <a:srgbClr val="32145A"/>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r>
              <a:rPr lang="en-US" sz="1200">
                <a:solidFill>
                  <a:schemeClr val="bg1"/>
                </a:solidFill>
              </a:rPr>
              <a:t>SQL Server</a:t>
            </a:r>
          </a:p>
        </p:txBody>
      </p:sp>
      <p:sp>
        <p:nvSpPr>
          <p:cNvPr id="70" name="Rectangle 69"/>
          <p:cNvSpPr/>
          <p:nvPr/>
        </p:nvSpPr>
        <p:spPr bwMode="auto">
          <a:xfrm>
            <a:off x="4183627" y="5859160"/>
            <a:ext cx="2643340" cy="228571"/>
          </a:xfrm>
          <a:prstGeom prst="rect">
            <a:avLst/>
          </a:prstGeom>
          <a:ln>
            <a:solidFill>
              <a:srgbClr val="32145A"/>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r>
              <a:rPr lang="en-US" sz="1200">
                <a:solidFill>
                  <a:schemeClr val="bg1"/>
                </a:solidFill>
              </a:rPr>
              <a:t>Web app</a:t>
            </a:r>
          </a:p>
        </p:txBody>
      </p:sp>
      <p:cxnSp>
        <p:nvCxnSpPr>
          <p:cNvPr id="71" name="Elbow Connector 70"/>
          <p:cNvCxnSpPr>
            <a:stCxn id="68" idx="2"/>
            <a:endCxn id="70" idx="1"/>
          </p:cNvCxnSpPr>
          <p:nvPr/>
        </p:nvCxnSpPr>
        <p:spPr>
          <a:xfrm rot="16200000" flipH="1">
            <a:off x="3867205" y="5657025"/>
            <a:ext cx="266666" cy="366176"/>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2" name="Elbow Connector 71"/>
          <p:cNvCxnSpPr>
            <a:stCxn id="68" idx="2"/>
            <a:endCxn id="69" idx="1"/>
          </p:cNvCxnSpPr>
          <p:nvPr/>
        </p:nvCxnSpPr>
        <p:spPr>
          <a:xfrm rot="16200000" flipH="1">
            <a:off x="3676730" y="5847501"/>
            <a:ext cx="647617" cy="366175"/>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4" name="Elbow Connector 73"/>
          <p:cNvCxnSpPr>
            <a:endCxn id="68" idx="1"/>
          </p:cNvCxnSpPr>
          <p:nvPr/>
        </p:nvCxnSpPr>
        <p:spPr>
          <a:xfrm rot="16200000" flipH="1">
            <a:off x="1888946" y="5225891"/>
            <a:ext cx="342856" cy="390351"/>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6" name="Text Placeholder 5"/>
          <p:cNvSpPr txBox="1">
            <a:spLocks/>
          </p:cNvSpPr>
          <p:nvPr/>
        </p:nvSpPr>
        <p:spPr>
          <a:xfrm>
            <a:off x="7683857" y="1213141"/>
            <a:ext cx="4478793" cy="5255542"/>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a:solidFill>
                  <a:schemeClr val="tx2"/>
                </a:solidFill>
              </a:rPr>
              <a:t>Best practices</a:t>
            </a:r>
          </a:p>
          <a:p>
            <a:r>
              <a:rPr lang="en-US" sz="2000"/>
              <a:t>Organize resources to meet access management requirements</a:t>
            </a:r>
          </a:p>
          <a:p>
            <a:r>
              <a:rPr lang="en-US" sz="2000"/>
              <a:t>Grant access at resource group when appropriate</a:t>
            </a:r>
          </a:p>
          <a:p>
            <a:endParaRPr lang="en-US" sz="2000"/>
          </a:p>
          <a:p>
            <a:pPr marL="0" indent="0">
              <a:buNone/>
            </a:pPr>
            <a:r>
              <a:rPr lang="en-US" sz="2800">
                <a:solidFill>
                  <a:schemeClr val="tx2"/>
                </a:solidFill>
              </a:rPr>
              <a:t>Benefits</a:t>
            </a:r>
          </a:p>
          <a:p>
            <a:r>
              <a:rPr lang="en-US" sz="2000"/>
              <a:t>More granularity</a:t>
            </a:r>
          </a:p>
          <a:p>
            <a:r>
              <a:rPr lang="en-US" sz="2000"/>
              <a:t>Aligns with resource-specific roles</a:t>
            </a:r>
          </a:p>
          <a:p>
            <a:r>
              <a:rPr lang="en-US" sz="2000"/>
              <a:t>Ongoing manageability</a:t>
            </a:r>
          </a:p>
        </p:txBody>
      </p:sp>
      <p:sp>
        <p:nvSpPr>
          <p:cNvPr id="77" name="Text Placeholder 5"/>
          <p:cNvSpPr txBox="1">
            <a:spLocks/>
          </p:cNvSpPr>
          <p:nvPr/>
        </p:nvSpPr>
        <p:spPr>
          <a:xfrm>
            <a:off x="4991838" y="1211554"/>
            <a:ext cx="2444651" cy="45555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000" b="1">
                <a:solidFill>
                  <a:schemeClr val="tx1"/>
                </a:solidFill>
              </a:rPr>
              <a:t>Example</a:t>
            </a:r>
          </a:p>
        </p:txBody>
      </p:sp>
    </p:spTree>
    <p:extLst>
      <p:ext uri="{BB962C8B-B14F-4D97-AF65-F5344CB8AC3E}">
        <p14:creationId xmlns:p14="http://schemas.microsoft.com/office/powerpoint/2010/main" val="24024915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a:t>Assigning Resource-specific Roles</a:t>
            </a:r>
          </a:p>
        </p:txBody>
      </p:sp>
      <p:sp>
        <p:nvSpPr>
          <p:cNvPr id="5" name="Text Placeholder 5"/>
          <p:cNvSpPr txBox="1">
            <a:spLocks/>
          </p:cNvSpPr>
          <p:nvPr/>
        </p:nvSpPr>
        <p:spPr>
          <a:xfrm>
            <a:off x="426984" y="1440125"/>
            <a:ext cx="11735667" cy="5255542"/>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solidFill>
                  <a:schemeClr val="tx2"/>
                </a:solidFill>
              </a:rPr>
              <a:t>Requirement</a:t>
            </a:r>
          </a:p>
          <a:p>
            <a:r>
              <a:rPr lang="en-US" sz="2400"/>
              <a:t>Map existing organizational roles (web, DB…) to their cloud solutions</a:t>
            </a:r>
          </a:p>
          <a:p>
            <a:r>
              <a:rPr lang="en-US" sz="2400"/>
              <a:t>Many Azure resources that work together are peers in the same resource group</a:t>
            </a:r>
          </a:p>
          <a:p>
            <a:pPr lvl="1"/>
            <a:r>
              <a:rPr lang="en-US">
                <a:latin typeface="+mj-lt"/>
              </a:rPr>
              <a:t>Virtual machine and storage account, web app and </a:t>
            </a:r>
            <a:r>
              <a:rPr lang="en-US" err="1">
                <a:latin typeface="+mj-lt"/>
              </a:rPr>
              <a:t>AppInsights</a:t>
            </a:r>
            <a:endParaRPr lang="en-US">
              <a:latin typeface="+mj-lt"/>
            </a:endParaRPr>
          </a:p>
          <a:p>
            <a:r>
              <a:rPr lang="en-US" sz="2400"/>
              <a:t>To fully manage a resource, a user may also need to manage its related peers</a:t>
            </a:r>
          </a:p>
          <a:p>
            <a:pPr marL="0" indent="0">
              <a:spcBef>
                <a:spcPts val="2000"/>
              </a:spcBef>
              <a:buNone/>
            </a:pPr>
            <a:r>
              <a:rPr lang="en-US">
                <a:solidFill>
                  <a:schemeClr val="tx2"/>
                </a:solidFill>
              </a:rPr>
              <a:t>Best Practice</a:t>
            </a:r>
          </a:p>
          <a:p>
            <a:r>
              <a:rPr lang="en-US" sz="2400"/>
              <a:t>Assign resource-specific role on the resource group</a:t>
            </a:r>
          </a:p>
          <a:p>
            <a:pPr marL="0" indent="0">
              <a:spcBef>
                <a:spcPts val="2000"/>
              </a:spcBef>
              <a:buNone/>
            </a:pPr>
            <a:r>
              <a:rPr lang="en-US">
                <a:solidFill>
                  <a:schemeClr val="tx2"/>
                </a:solidFill>
              </a:rPr>
              <a:t>Alternative</a:t>
            </a:r>
          </a:p>
          <a:p>
            <a:r>
              <a:rPr lang="en-US" sz="2400"/>
              <a:t>Assign access to each resource individually</a:t>
            </a:r>
          </a:p>
        </p:txBody>
      </p:sp>
    </p:spTree>
    <p:extLst>
      <p:ext uri="{BB962C8B-B14F-4D97-AF65-F5344CB8AC3E}">
        <p14:creationId xmlns:p14="http://schemas.microsoft.com/office/powerpoint/2010/main" val="117323470"/>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bwMode="auto">
          <a:xfrm>
            <a:off x="274605" y="1213141"/>
            <a:ext cx="7238074" cy="5407923"/>
          </a:xfrm>
          <a:prstGeom prst="rect">
            <a:avLst/>
          </a:prstGeom>
          <a:solidFill>
            <a:schemeClr val="tx1">
              <a:alpha val="20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endParaRPr lang="en-US" sz="200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sz="4800"/>
              <a:t>Example RBAC Assignment</a:t>
            </a:r>
          </a:p>
        </p:txBody>
      </p:sp>
      <p:sp>
        <p:nvSpPr>
          <p:cNvPr id="3" name="Rectangle 2"/>
          <p:cNvSpPr/>
          <p:nvPr/>
        </p:nvSpPr>
        <p:spPr bwMode="auto">
          <a:xfrm>
            <a:off x="445784" y="1313261"/>
            <a:ext cx="2876430" cy="228571"/>
          </a:xfrm>
          <a:prstGeom prst="rect">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r>
              <a:rPr lang="en-US" sz="1200">
                <a:solidFill>
                  <a:schemeClr val="bg1"/>
                </a:solidFill>
              </a:rPr>
              <a:t>Marketing Subscription</a:t>
            </a:r>
          </a:p>
        </p:txBody>
      </p:sp>
      <p:sp>
        <p:nvSpPr>
          <p:cNvPr id="32" name="Rectangle 31"/>
          <p:cNvSpPr/>
          <p:nvPr/>
        </p:nvSpPr>
        <p:spPr bwMode="auto">
          <a:xfrm>
            <a:off x="2255550" y="1668695"/>
            <a:ext cx="3123801" cy="228571"/>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r>
              <a:rPr lang="en-US" sz="1200">
                <a:solidFill>
                  <a:schemeClr val="bg1"/>
                </a:solidFill>
              </a:rPr>
              <a:t>Solution 1 Resource Group</a:t>
            </a:r>
          </a:p>
        </p:txBody>
      </p:sp>
      <p:sp>
        <p:nvSpPr>
          <p:cNvPr id="35" name="Rectangle 34"/>
          <p:cNvSpPr/>
          <p:nvPr/>
        </p:nvSpPr>
        <p:spPr bwMode="auto">
          <a:xfrm>
            <a:off x="4183626" y="2430598"/>
            <a:ext cx="2643340" cy="228571"/>
          </a:xfrm>
          <a:prstGeom prst="rect">
            <a:avLst/>
          </a:prstGeom>
          <a:ln>
            <a:solidFill>
              <a:srgbClr val="32145A"/>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r>
              <a:rPr lang="en-US" sz="1200">
                <a:gradFill>
                  <a:gsLst>
                    <a:gs pos="0">
                      <a:srgbClr val="FFFFFF"/>
                    </a:gs>
                    <a:gs pos="100000">
                      <a:srgbClr val="FFFFFF"/>
                    </a:gs>
                  </a:gsLst>
                  <a:lin ang="5400000" scaled="0"/>
                </a:gradFill>
              </a:rPr>
              <a:t>Application Insights B</a:t>
            </a:r>
          </a:p>
        </p:txBody>
      </p:sp>
      <p:sp>
        <p:nvSpPr>
          <p:cNvPr id="31" name="Rectangle 30"/>
          <p:cNvSpPr/>
          <p:nvPr/>
        </p:nvSpPr>
        <p:spPr bwMode="auto">
          <a:xfrm>
            <a:off x="4183627" y="2049647"/>
            <a:ext cx="2643340" cy="228571"/>
          </a:xfrm>
          <a:prstGeom prst="rect">
            <a:avLst/>
          </a:prstGeom>
          <a:ln>
            <a:solidFill>
              <a:srgbClr val="32145A"/>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r>
              <a:rPr lang="en-US" sz="1200">
                <a:gradFill>
                  <a:gsLst>
                    <a:gs pos="0">
                      <a:srgbClr val="FFFFFF"/>
                    </a:gs>
                    <a:gs pos="100000">
                      <a:srgbClr val="FFFFFF"/>
                    </a:gs>
                  </a:gsLst>
                  <a:lin ang="5400000" scaled="0"/>
                </a:gradFill>
              </a:rPr>
              <a:t>Web app A</a:t>
            </a:r>
          </a:p>
        </p:txBody>
      </p:sp>
      <p:cxnSp>
        <p:nvCxnSpPr>
          <p:cNvPr id="44" name="Elbow Connector 43"/>
          <p:cNvCxnSpPr>
            <a:stCxn id="3" idx="2"/>
            <a:endCxn id="32" idx="1"/>
          </p:cNvCxnSpPr>
          <p:nvPr/>
        </p:nvCxnSpPr>
        <p:spPr>
          <a:xfrm rot="16200000" flipH="1">
            <a:off x="1949200" y="1476631"/>
            <a:ext cx="241149" cy="371551"/>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32" idx="2"/>
            <a:endCxn id="31" idx="1"/>
          </p:cNvCxnSpPr>
          <p:nvPr/>
        </p:nvCxnSpPr>
        <p:spPr>
          <a:xfrm rot="16200000" flipH="1">
            <a:off x="3867205" y="1847511"/>
            <a:ext cx="266666" cy="366176"/>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32" idx="2"/>
            <a:endCxn id="35" idx="1"/>
          </p:cNvCxnSpPr>
          <p:nvPr/>
        </p:nvCxnSpPr>
        <p:spPr>
          <a:xfrm rot="16200000" flipH="1">
            <a:off x="3676730" y="2037987"/>
            <a:ext cx="647617" cy="366175"/>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6" name="Text Placeholder 5"/>
          <p:cNvSpPr txBox="1">
            <a:spLocks/>
          </p:cNvSpPr>
          <p:nvPr/>
        </p:nvSpPr>
        <p:spPr>
          <a:xfrm>
            <a:off x="7683857" y="1213141"/>
            <a:ext cx="4478793" cy="5255542"/>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a:solidFill>
                  <a:schemeClr val="tx2"/>
                </a:solidFill>
              </a:rPr>
              <a:t>Requirement (example)</a:t>
            </a:r>
          </a:p>
          <a:p>
            <a:r>
              <a:rPr lang="en-US" sz="2000"/>
              <a:t>User needs to manage “Web app A” and related resources such as “Application Insights B”</a:t>
            </a:r>
          </a:p>
          <a:p>
            <a:r>
              <a:rPr lang="en-US" sz="2000"/>
              <a:t>User shouldn’t manage “Virtual Machine C” or “Storage account D”</a:t>
            </a:r>
          </a:p>
          <a:p>
            <a:endParaRPr lang="en-US" sz="2000"/>
          </a:p>
          <a:p>
            <a:pPr marL="0" indent="0">
              <a:buNone/>
            </a:pPr>
            <a:r>
              <a:rPr lang="en-US" sz="2800">
                <a:solidFill>
                  <a:schemeClr val="tx2"/>
                </a:solidFill>
              </a:rPr>
              <a:t>Best practice</a:t>
            </a:r>
          </a:p>
          <a:p>
            <a:r>
              <a:rPr lang="en-US" sz="2000"/>
              <a:t>Assign </a:t>
            </a:r>
            <a:r>
              <a:rPr lang="en-US" sz="2000" i="1"/>
              <a:t>Web app contributor</a:t>
            </a:r>
            <a:r>
              <a:rPr lang="en-US" sz="2000"/>
              <a:t> role on ‘Solution 1 resource group’</a:t>
            </a:r>
          </a:p>
          <a:p>
            <a:endParaRPr lang="en-US" sz="2000"/>
          </a:p>
          <a:p>
            <a:pPr marL="0" indent="0">
              <a:buNone/>
            </a:pPr>
            <a:r>
              <a:rPr lang="en-US" sz="2800">
                <a:solidFill>
                  <a:schemeClr val="tx2"/>
                </a:solidFill>
              </a:rPr>
              <a:t>Alternative: Two assignments</a:t>
            </a:r>
          </a:p>
          <a:p>
            <a:r>
              <a:rPr lang="en-US" sz="2000" i="1"/>
              <a:t>Contributor</a:t>
            </a:r>
            <a:r>
              <a:rPr lang="en-US" sz="2000"/>
              <a:t> role on ‘Virtual Web App” and</a:t>
            </a:r>
          </a:p>
          <a:p>
            <a:r>
              <a:rPr lang="en-US" sz="2000" i="1"/>
              <a:t>Contributor</a:t>
            </a:r>
            <a:r>
              <a:rPr lang="en-US" sz="2000"/>
              <a:t> role on “Storage account B”</a:t>
            </a:r>
          </a:p>
        </p:txBody>
      </p:sp>
      <p:sp>
        <p:nvSpPr>
          <p:cNvPr id="77" name="Text Placeholder 5"/>
          <p:cNvSpPr txBox="1">
            <a:spLocks/>
          </p:cNvSpPr>
          <p:nvPr/>
        </p:nvSpPr>
        <p:spPr>
          <a:xfrm>
            <a:off x="4991838" y="1211554"/>
            <a:ext cx="2444651" cy="45555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endParaRPr lang="en-US" sz="2000"/>
          </a:p>
        </p:txBody>
      </p:sp>
      <p:sp>
        <p:nvSpPr>
          <p:cNvPr id="36" name="Rectangle 35"/>
          <p:cNvSpPr/>
          <p:nvPr/>
        </p:nvSpPr>
        <p:spPr bwMode="auto">
          <a:xfrm>
            <a:off x="4183626" y="2809205"/>
            <a:ext cx="2643340" cy="228571"/>
          </a:xfrm>
          <a:prstGeom prst="rect">
            <a:avLst/>
          </a:prstGeom>
          <a:ln>
            <a:solidFill>
              <a:srgbClr val="32145A"/>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r>
              <a:rPr lang="en-US" sz="1200">
                <a:gradFill>
                  <a:gsLst>
                    <a:gs pos="0">
                      <a:srgbClr val="FFFFFF"/>
                    </a:gs>
                    <a:gs pos="100000">
                      <a:srgbClr val="FFFFFF"/>
                    </a:gs>
                  </a:gsLst>
                  <a:lin ang="5400000" scaled="0"/>
                </a:gradFill>
              </a:rPr>
              <a:t>Virtual Machine C</a:t>
            </a:r>
          </a:p>
        </p:txBody>
      </p:sp>
      <p:sp>
        <p:nvSpPr>
          <p:cNvPr id="41" name="Rectangle 40"/>
          <p:cNvSpPr/>
          <p:nvPr/>
        </p:nvSpPr>
        <p:spPr bwMode="auto">
          <a:xfrm>
            <a:off x="4183626" y="3186093"/>
            <a:ext cx="2643340" cy="228571"/>
          </a:xfrm>
          <a:prstGeom prst="rect">
            <a:avLst/>
          </a:prstGeom>
          <a:ln>
            <a:solidFill>
              <a:srgbClr val="32145A"/>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r>
              <a:rPr lang="en-US" sz="1200">
                <a:gradFill>
                  <a:gsLst>
                    <a:gs pos="0">
                      <a:srgbClr val="FFFFFF"/>
                    </a:gs>
                    <a:gs pos="100000">
                      <a:srgbClr val="FFFFFF"/>
                    </a:gs>
                  </a:gsLst>
                  <a:lin ang="5400000" scaled="0"/>
                </a:gradFill>
              </a:rPr>
              <a:t>Storage account D</a:t>
            </a:r>
          </a:p>
        </p:txBody>
      </p:sp>
      <p:cxnSp>
        <p:nvCxnSpPr>
          <p:cNvPr id="7" name="Elbow Connector 6"/>
          <p:cNvCxnSpPr>
            <a:endCxn id="41" idx="1"/>
          </p:cNvCxnSpPr>
          <p:nvPr/>
        </p:nvCxnSpPr>
        <p:spPr>
          <a:xfrm rot="16200000" flipH="1">
            <a:off x="3298982" y="2415733"/>
            <a:ext cx="1403112" cy="366177"/>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a:endCxn id="36" idx="1"/>
          </p:cNvCxnSpPr>
          <p:nvPr/>
        </p:nvCxnSpPr>
        <p:spPr>
          <a:xfrm rot="16200000" flipH="1">
            <a:off x="3487424" y="2227288"/>
            <a:ext cx="1026226" cy="366178"/>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bwMode="auto">
          <a:xfrm>
            <a:off x="3322214" y="1973457"/>
            <a:ext cx="3961894" cy="759558"/>
          </a:xfrm>
          <a:prstGeom prst="rect">
            <a:avLst/>
          </a:prstGeom>
          <a:noFill/>
          <a:ln w="3175">
            <a:solidFill>
              <a:srgbClr val="5C005C"/>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endParaRPr lang="en-US" sz="2000">
              <a:gradFill>
                <a:gsLst>
                  <a:gs pos="0">
                    <a:srgbClr val="FFFFFF"/>
                  </a:gs>
                  <a:gs pos="100000">
                    <a:srgbClr val="FFFFFF"/>
                  </a:gs>
                </a:gsLst>
                <a:lin ang="5400000" scaled="0"/>
              </a:gradFill>
            </a:endParaRPr>
          </a:p>
        </p:txBody>
      </p:sp>
      <p:cxnSp>
        <p:nvCxnSpPr>
          <p:cNvPr id="10" name="Straight Arrow Connector 9"/>
          <p:cNvCxnSpPr>
            <a:endCxn id="4" idx="1"/>
          </p:cNvCxnSpPr>
          <p:nvPr/>
        </p:nvCxnSpPr>
        <p:spPr>
          <a:xfrm flipV="1">
            <a:off x="2484121" y="2353236"/>
            <a:ext cx="838093" cy="305933"/>
          </a:xfrm>
          <a:prstGeom prst="straightConnector1">
            <a:avLst/>
          </a:prstGeom>
          <a:ln>
            <a:solidFill>
              <a:srgbClr val="5C005C"/>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2188" y="2472970"/>
            <a:ext cx="2381196" cy="2775791"/>
          </a:xfrm>
          <a:prstGeom prst="rect">
            <a:avLst/>
          </a:prstGeom>
          <a:noFill/>
        </p:spPr>
        <p:txBody>
          <a:bodyPr wrap="square" lIns="182857" tIns="146285" rIns="182857" bIns="146285" rtlCol="0">
            <a:spAutoFit/>
          </a:bodyPr>
          <a:lstStyle/>
          <a:p>
            <a:pPr>
              <a:lnSpc>
                <a:spcPct val="90000"/>
              </a:lnSpc>
              <a:spcAft>
                <a:spcPts val="600"/>
              </a:spcAft>
            </a:pPr>
            <a:r>
              <a:rPr lang="en-US" sz="1400">
                <a:solidFill>
                  <a:schemeClr val="accent5">
                    <a:lumMod val="75000"/>
                  </a:schemeClr>
                </a:solidFill>
                <a:latin typeface="+mj-lt"/>
              </a:rPr>
              <a:t>Assigning role Web app contributor on Solution 1 resource group</a:t>
            </a:r>
          </a:p>
          <a:p>
            <a:pPr marL="285721" indent="-285721">
              <a:lnSpc>
                <a:spcPct val="90000"/>
              </a:lnSpc>
              <a:spcAft>
                <a:spcPts val="600"/>
              </a:spcAft>
              <a:buFont typeface="Arial" panose="020B0604020202020204" pitchFamily="34" charset="0"/>
              <a:buChar char="•"/>
            </a:pPr>
            <a:r>
              <a:rPr lang="en-US" sz="1400">
                <a:solidFill>
                  <a:schemeClr val="accent5">
                    <a:lumMod val="75000"/>
                  </a:schemeClr>
                </a:solidFill>
                <a:latin typeface="+mj-lt"/>
              </a:rPr>
              <a:t>Conveys permissions on web apps and Application Insights instances in the resource group</a:t>
            </a:r>
          </a:p>
          <a:p>
            <a:pPr marL="285721" indent="-285721">
              <a:lnSpc>
                <a:spcPct val="90000"/>
              </a:lnSpc>
              <a:spcAft>
                <a:spcPts val="600"/>
              </a:spcAft>
              <a:buFont typeface="Arial" panose="020B0604020202020204" pitchFamily="34" charset="0"/>
              <a:buChar char="•"/>
            </a:pPr>
            <a:r>
              <a:rPr lang="en-US" sz="1400">
                <a:solidFill>
                  <a:schemeClr val="accent5">
                    <a:lumMod val="75000"/>
                  </a:schemeClr>
                </a:solidFill>
                <a:latin typeface="+mj-lt"/>
              </a:rPr>
              <a:t>Does not convey permissions on virtual machines or storage accounts</a:t>
            </a:r>
          </a:p>
        </p:txBody>
      </p:sp>
    </p:spTree>
    <p:extLst>
      <p:ext uri="{BB962C8B-B14F-4D97-AF65-F5344CB8AC3E}">
        <p14:creationId xmlns:p14="http://schemas.microsoft.com/office/powerpoint/2010/main" val="30742200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a:t>Azure Active Directory Integration</a:t>
            </a:r>
          </a:p>
        </p:txBody>
      </p:sp>
      <p:sp>
        <p:nvSpPr>
          <p:cNvPr id="4" name="Rectangle 3"/>
          <p:cNvSpPr/>
          <p:nvPr/>
        </p:nvSpPr>
        <p:spPr bwMode="auto">
          <a:xfrm>
            <a:off x="274605" y="1287745"/>
            <a:ext cx="8838070" cy="5104747"/>
          </a:xfrm>
          <a:prstGeom prst="rect">
            <a:avLst/>
          </a:prstGeom>
          <a:solidFill>
            <a:schemeClr val="tx1">
              <a:alpha val="20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endParaRPr lang="en-US" sz="2000">
              <a:gradFill>
                <a:gsLst>
                  <a:gs pos="0">
                    <a:srgbClr val="FFFFFF"/>
                  </a:gs>
                  <a:gs pos="100000">
                    <a:srgbClr val="FFFFFF"/>
                  </a:gs>
                </a:gsLst>
                <a:lin ang="5400000" scaled="0"/>
              </a:gradFill>
            </a:endParaRPr>
          </a:p>
        </p:txBody>
      </p:sp>
      <p:sp>
        <p:nvSpPr>
          <p:cNvPr id="5" name="Rectangle 4"/>
          <p:cNvSpPr/>
          <p:nvPr/>
        </p:nvSpPr>
        <p:spPr bwMode="auto">
          <a:xfrm>
            <a:off x="2098650" y="2176870"/>
            <a:ext cx="2876430" cy="228571"/>
          </a:xfrm>
          <a:prstGeom prst="rect">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r>
              <a:rPr lang="en-US" sz="1200">
                <a:gradFill>
                  <a:gsLst>
                    <a:gs pos="0">
                      <a:srgbClr val="FFFFFF"/>
                    </a:gs>
                    <a:gs pos="100000">
                      <a:srgbClr val="FFFFFF"/>
                    </a:gs>
                  </a:gsLst>
                  <a:lin ang="5400000" scaled="0"/>
                </a:gradFill>
              </a:rPr>
              <a:t>Marketing Subscription</a:t>
            </a:r>
          </a:p>
        </p:txBody>
      </p:sp>
      <p:sp>
        <p:nvSpPr>
          <p:cNvPr id="6" name="Rectangle 5"/>
          <p:cNvSpPr/>
          <p:nvPr/>
        </p:nvSpPr>
        <p:spPr bwMode="auto">
          <a:xfrm>
            <a:off x="3908416" y="3675159"/>
            <a:ext cx="3123801" cy="228571"/>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r>
              <a:rPr lang="en-US" sz="1200">
                <a:solidFill>
                  <a:schemeClr val="bg1"/>
                </a:solidFill>
              </a:rPr>
              <a:t>Resource Group 2 </a:t>
            </a:r>
          </a:p>
        </p:txBody>
      </p:sp>
      <p:sp>
        <p:nvSpPr>
          <p:cNvPr id="7" name="Rectangle 6"/>
          <p:cNvSpPr/>
          <p:nvPr/>
        </p:nvSpPr>
        <p:spPr bwMode="auto">
          <a:xfrm>
            <a:off x="3908416" y="2532305"/>
            <a:ext cx="3123801" cy="228571"/>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r>
              <a:rPr lang="en-US" sz="1200">
                <a:solidFill>
                  <a:schemeClr val="bg1"/>
                </a:solidFill>
              </a:rPr>
              <a:t>Resource Group 1</a:t>
            </a:r>
          </a:p>
        </p:txBody>
      </p:sp>
      <p:sp>
        <p:nvSpPr>
          <p:cNvPr id="8" name="Rectangle 7"/>
          <p:cNvSpPr/>
          <p:nvPr/>
        </p:nvSpPr>
        <p:spPr bwMode="auto">
          <a:xfrm>
            <a:off x="5836492" y="3294208"/>
            <a:ext cx="2643340" cy="228571"/>
          </a:xfrm>
          <a:prstGeom prst="rect">
            <a:avLst/>
          </a:prstGeom>
          <a:ln>
            <a:solidFill>
              <a:srgbClr val="32145A"/>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r>
              <a:rPr lang="en-US" sz="1200">
                <a:gradFill>
                  <a:gsLst>
                    <a:gs pos="0">
                      <a:srgbClr val="FFFFFF"/>
                    </a:gs>
                    <a:gs pos="100000">
                      <a:srgbClr val="FFFFFF"/>
                    </a:gs>
                  </a:gsLst>
                  <a:lin ang="5400000" scaled="0"/>
                </a:gradFill>
              </a:rPr>
              <a:t>Resource</a:t>
            </a:r>
          </a:p>
        </p:txBody>
      </p:sp>
      <p:sp>
        <p:nvSpPr>
          <p:cNvPr id="9" name="Rectangle 8"/>
          <p:cNvSpPr/>
          <p:nvPr/>
        </p:nvSpPr>
        <p:spPr bwMode="auto">
          <a:xfrm>
            <a:off x="5836493" y="2913256"/>
            <a:ext cx="2643340" cy="228571"/>
          </a:xfrm>
          <a:prstGeom prst="rect">
            <a:avLst/>
          </a:prstGeom>
          <a:ln>
            <a:solidFill>
              <a:srgbClr val="32145A"/>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r>
              <a:rPr lang="en-US" sz="1200">
                <a:gradFill>
                  <a:gsLst>
                    <a:gs pos="0">
                      <a:srgbClr val="FFFFFF"/>
                    </a:gs>
                    <a:gs pos="100000">
                      <a:srgbClr val="FFFFFF"/>
                    </a:gs>
                  </a:gsLst>
                  <a:lin ang="5400000" scaled="0"/>
                </a:gradFill>
              </a:rPr>
              <a:t>Resource</a:t>
            </a:r>
          </a:p>
        </p:txBody>
      </p:sp>
      <p:sp>
        <p:nvSpPr>
          <p:cNvPr id="10" name="Rectangle 9"/>
          <p:cNvSpPr/>
          <p:nvPr/>
        </p:nvSpPr>
        <p:spPr bwMode="auto">
          <a:xfrm>
            <a:off x="5836492" y="4437062"/>
            <a:ext cx="2643340" cy="228571"/>
          </a:xfrm>
          <a:prstGeom prst="rect">
            <a:avLst/>
          </a:prstGeom>
          <a:ln>
            <a:solidFill>
              <a:srgbClr val="32145A"/>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r>
              <a:rPr lang="en-US" sz="1200">
                <a:gradFill>
                  <a:gsLst>
                    <a:gs pos="0">
                      <a:srgbClr val="FFFFFF"/>
                    </a:gs>
                    <a:gs pos="100000">
                      <a:srgbClr val="FFFFFF"/>
                    </a:gs>
                  </a:gsLst>
                  <a:lin ang="5400000" scaled="0"/>
                </a:gradFill>
              </a:rPr>
              <a:t>Resource</a:t>
            </a:r>
          </a:p>
        </p:txBody>
      </p:sp>
      <p:sp>
        <p:nvSpPr>
          <p:cNvPr id="11" name="Rectangle 10"/>
          <p:cNvSpPr/>
          <p:nvPr/>
        </p:nvSpPr>
        <p:spPr bwMode="auto">
          <a:xfrm>
            <a:off x="5836493" y="4056111"/>
            <a:ext cx="2643340" cy="228571"/>
          </a:xfrm>
          <a:prstGeom prst="rect">
            <a:avLst/>
          </a:prstGeom>
          <a:ln>
            <a:solidFill>
              <a:srgbClr val="32145A"/>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r>
              <a:rPr lang="en-US" sz="1200">
                <a:gradFill>
                  <a:gsLst>
                    <a:gs pos="0">
                      <a:srgbClr val="FFFFFF"/>
                    </a:gs>
                    <a:gs pos="100000">
                      <a:srgbClr val="FFFFFF"/>
                    </a:gs>
                  </a:gsLst>
                  <a:lin ang="5400000" scaled="0"/>
                </a:gradFill>
              </a:rPr>
              <a:t>Resource</a:t>
            </a:r>
          </a:p>
        </p:txBody>
      </p:sp>
      <p:cxnSp>
        <p:nvCxnSpPr>
          <p:cNvPr id="12" name="Elbow Connector 11"/>
          <p:cNvCxnSpPr>
            <a:stCxn id="5" idx="2"/>
            <a:endCxn id="7" idx="1"/>
          </p:cNvCxnSpPr>
          <p:nvPr/>
        </p:nvCxnSpPr>
        <p:spPr>
          <a:xfrm rot="16200000" flipH="1">
            <a:off x="3602066" y="2340240"/>
            <a:ext cx="241149" cy="371551"/>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5" idx="2"/>
            <a:endCxn id="6" idx="1"/>
          </p:cNvCxnSpPr>
          <p:nvPr/>
        </p:nvCxnSpPr>
        <p:spPr>
          <a:xfrm rot="16200000" flipH="1">
            <a:off x="3030639" y="2911668"/>
            <a:ext cx="1384003" cy="371551"/>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7" idx="2"/>
            <a:endCxn id="9" idx="1"/>
          </p:cNvCxnSpPr>
          <p:nvPr/>
        </p:nvCxnSpPr>
        <p:spPr>
          <a:xfrm rot="16200000" flipH="1">
            <a:off x="5520071" y="2711121"/>
            <a:ext cx="266666" cy="366176"/>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7" idx="2"/>
            <a:endCxn id="8" idx="1"/>
          </p:cNvCxnSpPr>
          <p:nvPr/>
        </p:nvCxnSpPr>
        <p:spPr>
          <a:xfrm rot="16200000" flipH="1">
            <a:off x="5329596" y="2901597"/>
            <a:ext cx="647617" cy="366175"/>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6" idx="2"/>
            <a:endCxn id="11" idx="1"/>
          </p:cNvCxnSpPr>
          <p:nvPr/>
        </p:nvCxnSpPr>
        <p:spPr>
          <a:xfrm rot="16200000" flipH="1">
            <a:off x="5520071" y="3853975"/>
            <a:ext cx="266666" cy="366176"/>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6" idx="2"/>
            <a:endCxn id="10" idx="1"/>
          </p:cNvCxnSpPr>
          <p:nvPr/>
        </p:nvCxnSpPr>
        <p:spPr>
          <a:xfrm rot="16200000" flipH="1">
            <a:off x="5329596" y="4044451"/>
            <a:ext cx="647617" cy="366175"/>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Text Placeholder 5"/>
          <p:cNvSpPr txBox="1">
            <a:spLocks/>
          </p:cNvSpPr>
          <p:nvPr/>
        </p:nvSpPr>
        <p:spPr>
          <a:xfrm>
            <a:off x="4991838" y="1592506"/>
            <a:ext cx="2444651" cy="455555"/>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endParaRPr lang="en-US" sz="2000"/>
          </a:p>
        </p:txBody>
      </p:sp>
      <p:sp>
        <p:nvSpPr>
          <p:cNvPr id="20" name="Rectangle 19"/>
          <p:cNvSpPr/>
          <p:nvPr/>
        </p:nvSpPr>
        <p:spPr bwMode="auto">
          <a:xfrm>
            <a:off x="2121970" y="4818013"/>
            <a:ext cx="2876430" cy="228571"/>
          </a:xfrm>
          <a:prstGeom prst="rect">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r>
              <a:rPr lang="en-US" sz="1200">
                <a:gradFill>
                  <a:gsLst>
                    <a:gs pos="0">
                      <a:srgbClr val="FFFFFF"/>
                    </a:gs>
                    <a:gs pos="100000">
                      <a:srgbClr val="FFFFFF"/>
                    </a:gs>
                  </a:gsLst>
                  <a:lin ang="5400000" scaled="0"/>
                </a:gradFill>
              </a:rPr>
              <a:t>Finance Subscription</a:t>
            </a:r>
          </a:p>
        </p:txBody>
      </p:sp>
      <p:sp>
        <p:nvSpPr>
          <p:cNvPr id="21" name="Rectangle 20"/>
          <p:cNvSpPr/>
          <p:nvPr/>
        </p:nvSpPr>
        <p:spPr bwMode="auto">
          <a:xfrm>
            <a:off x="3931736" y="5173448"/>
            <a:ext cx="3123801" cy="228571"/>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r>
              <a:rPr lang="en-US" sz="1200">
                <a:solidFill>
                  <a:schemeClr val="bg1"/>
                </a:solidFill>
              </a:rPr>
              <a:t>Resource Group A</a:t>
            </a:r>
          </a:p>
        </p:txBody>
      </p:sp>
      <p:sp>
        <p:nvSpPr>
          <p:cNvPr id="22" name="Rectangle 21"/>
          <p:cNvSpPr/>
          <p:nvPr/>
        </p:nvSpPr>
        <p:spPr bwMode="auto">
          <a:xfrm>
            <a:off x="5859812" y="5935351"/>
            <a:ext cx="2643340" cy="228571"/>
          </a:xfrm>
          <a:prstGeom prst="rect">
            <a:avLst/>
          </a:prstGeom>
          <a:ln>
            <a:solidFill>
              <a:srgbClr val="32145A"/>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r>
              <a:rPr lang="en-US" sz="1200">
                <a:gradFill>
                  <a:gsLst>
                    <a:gs pos="0">
                      <a:srgbClr val="FFFFFF"/>
                    </a:gs>
                    <a:gs pos="100000">
                      <a:srgbClr val="FFFFFF"/>
                    </a:gs>
                  </a:gsLst>
                  <a:lin ang="5400000" scaled="0"/>
                </a:gradFill>
              </a:rPr>
              <a:t>Resource</a:t>
            </a:r>
          </a:p>
        </p:txBody>
      </p:sp>
      <p:sp>
        <p:nvSpPr>
          <p:cNvPr id="23" name="Rectangle 22"/>
          <p:cNvSpPr/>
          <p:nvPr/>
        </p:nvSpPr>
        <p:spPr bwMode="auto">
          <a:xfrm>
            <a:off x="5859813" y="5554399"/>
            <a:ext cx="2643340" cy="228571"/>
          </a:xfrm>
          <a:prstGeom prst="rect">
            <a:avLst/>
          </a:prstGeom>
          <a:ln>
            <a:solidFill>
              <a:srgbClr val="32145A"/>
            </a:solid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1" rIns="0" bIns="46631" numCol="1" rtlCol="0" anchor="ctr" anchorCtr="0" compatLnSpc="1">
            <a:prstTxWarp prst="textNoShape">
              <a:avLst/>
            </a:prstTxWarp>
          </a:bodyPr>
          <a:lstStyle/>
          <a:p>
            <a:pPr algn="ctr" defTabSz="932379" fontAlgn="base">
              <a:spcBef>
                <a:spcPct val="0"/>
              </a:spcBef>
              <a:spcAft>
                <a:spcPct val="0"/>
              </a:spcAft>
            </a:pPr>
            <a:r>
              <a:rPr lang="en-US" sz="1200">
                <a:gradFill>
                  <a:gsLst>
                    <a:gs pos="0">
                      <a:srgbClr val="FFFFFF"/>
                    </a:gs>
                    <a:gs pos="100000">
                      <a:srgbClr val="FFFFFF"/>
                    </a:gs>
                  </a:gsLst>
                  <a:lin ang="5400000" scaled="0"/>
                </a:gradFill>
              </a:rPr>
              <a:t>Resource</a:t>
            </a:r>
          </a:p>
        </p:txBody>
      </p:sp>
      <p:cxnSp>
        <p:nvCxnSpPr>
          <p:cNvPr id="24" name="Elbow Connector 23"/>
          <p:cNvCxnSpPr>
            <a:stCxn id="20" idx="2"/>
            <a:endCxn id="21" idx="1"/>
          </p:cNvCxnSpPr>
          <p:nvPr/>
        </p:nvCxnSpPr>
        <p:spPr>
          <a:xfrm rot="16200000" flipH="1">
            <a:off x="3625386" y="4981383"/>
            <a:ext cx="241149" cy="371551"/>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21" idx="2"/>
            <a:endCxn id="23" idx="1"/>
          </p:cNvCxnSpPr>
          <p:nvPr/>
        </p:nvCxnSpPr>
        <p:spPr>
          <a:xfrm rot="16200000" flipH="1">
            <a:off x="5543391" y="5352264"/>
            <a:ext cx="266666" cy="366176"/>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21" idx="2"/>
            <a:endCxn id="22" idx="1"/>
          </p:cNvCxnSpPr>
          <p:nvPr/>
        </p:nvCxnSpPr>
        <p:spPr>
          <a:xfrm rot="16200000" flipH="1">
            <a:off x="5352916" y="5542740"/>
            <a:ext cx="647617" cy="366175"/>
          </a:xfrm>
          <a:prstGeom prst="bentConnector2">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149590" y="1445566"/>
            <a:ext cx="1371425" cy="683226"/>
          </a:xfrm>
          <a:prstGeom prst="rect">
            <a:avLst/>
          </a:prstGeom>
          <a:noFill/>
        </p:spPr>
        <p:txBody>
          <a:bodyPr wrap="square" lIns="182857" tIns="146285" rIns="182857" bIns="146285" rtlCol="0">
            <a:spAutoFit/>
          </a:bodyPr>
          <a:lstStyle/>
          <a:p>
            <a:pPr algn="ctr">
              <a:lnSpc>
                <a:spcPct val="90000"/>
              </a:lnSpc>
              <a:spcAft>
                <a:spcPts val="600"/>
              </a:spcAft>
            </a:pPr>
            <a:r>
              <a:rPr lang="en-US" sz="1400" b="1">
                <a:latin typeface="+mj-lt"/>
              </a:rPr>
              <a:t>Customer</a:t>
            </a:r>
            <a:br>
              <a:rPr lang="en-US" sz="1400" b="1">
                <a:latin typeface="+mj-lt"/>
              </a:rPr>
            </a:br>
            <a:r>
              <a:rPr lang="en-US" sz="1400" b="1">
                <a:latin typeface="+mj-lt"/>
              </a:rPr>
              <a:t>Azure AD</a:t>
            </a:r>
          </a:p>
        </p:txBody>
      </p:sp>
      <p:cxnSp>
        <p:nvCxnSpPr>
          <p:cNvPr id="30" name="Elbow Connector 29"/>
          <p:cNvCxnSpPr/>
          <p:nvPr/>
        </p:nvCxnSpPr>
        <p:spPr>
          <a:xfrm rot="16200000" flipH="1">
            <a:off x="1459254" y="1607703"/>
            <a:ext cx="140454" cy="1138333"/>
          </a:xfrm>
          <a:prstGeom prst="bentConnector2">
            <a:avLst/>
          </a:prstGeom>
          <a:ln>
            <a:solidFill>
              <a:srgbClr val="00188F"/>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p:cNvCxnSpPr>
            <a:endCxn id="20" idx="1"/>
          </p:cNvCxnSpPr>
          <p:nvPr/>
        </p:nvCxnSpPr>
        <p:spPr>
          <a:xfrm rot="16200000" flipH="1">
            <a:off x="163429" y="2973758"/>
            <a:ext cx="2755428" cy="1161653"/>
          </a:xfrm>
          <a:prstGeom prst="bentConnector2">
            <a:avLst/>
          </a:prstGeom>
          <a:ln>
            <a:solidFill>
              <a:srgbClr val="00188F"/>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960316" y="2037068"/>
            <a:ext cx="0" cy="253473"/>
          </a:xfrm>
          <a:prstGeom prst="line">
            <a:avLst/>
          </a:prstGeom>
          <a:ln>
            <a:solidFill>
              <a:srgbClr val="00188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8" name="Text Placeholder 5"/>
          <p:cNvSpPr txBox="1">
            <a:spLocks/>
          </p:cNvSpPr>
          <p:nvPr/>
        </p:nvSpPr>
        <p:spPr>
          <a:xfrm>
            <a:off x="9265055" y="1213141"/>
            <a:ext cx="2897595" cy="5255542"/>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a:solidFill>
                  <a:schemeClr val="tx2"/>
                </a:solidFill>
              </a:rPr>
              <a:t>Best practice</a:t>
            </a:r>
          </a:p>
          <a:p>
            <a:r>
              <a:rPr lang="en-US" sz="2000"/>
              <a:t>All organizational Azure subscriptions use the same Azure AD for access control.</a:t>
            </a:r>
          </a:p>
          <a:p>
            <a:r>
              <a:rPr lang="en-US" sz="2000"/>
              <a:t>I.e., don’t have each subscription in the organization relying on its own Default directory.</a:t>
            </a:r>
          </a:p>
          <a:p>
            <a:pPr marL="0" indent="0">
              <a:buNone/>
            </a:pPr>
            <a:endParaRPr lang="en-US" sz="2000"/>
          </a:p>
          <a:p>
            <a:pPr marL="0" indent="0">
              <a:buNone/>
            </a:pPr>
            <a:r>
              <a:rPr lang="en-US" sz="2800">
                <a:solidFill>
                  <a:schemeClr val="tx2"/>
                </a:solidFill>
              </a:rPr>
              <a:t>Benefits</a:t>
            </a:r>
          </a:p>
          <a:p>
            <a:r>
              <a:rPr lang="en-US" sz="2000"/>
              <a:t>Manageability</a:t>
            </a:r>
          </a:p>
          <a:p>
            <a:r>
              <a:rPr lang="en-US" sz="2000"/>
              <a:t>Compliance</a:t>
            </a:r>
          </a:p>
        </p:txBody>
      </p:sp>
      <p:pic>
        <p:nvPicPr>
          <p:cNvPr id="31" name="Picture 30"/>
          <p:cNvPicPr>
            <a:picLocks noChangeAspect="1"/>
          </p:cNvPicPr>
          <p:nvPr/>
        </p:nvPicPr>
        <p:blipFill rotWithShape="1">
          <a:blip r:embed="rId2"/>
          <a:srcRect l="22526" r="24465" b="43240"/>
          <a:stretch/>
        </p:blipFill>
        <p:spPr>
          <a:xfrm>
            <a:off x="506457" y="1397439"/>
            <a:ext cx="901001" cy="893102"/>
          </a:xfrm>
          <a:prstGeom prst="rect">
            <a:avLst/>
          </a:prstGeom>
        </p:spPr>
      </p:pic>
    </p:spTree>
    <p:extLst>
      <p:ext uri="{BB962C8B-B14F-4D97-AF65-F5344CB8AC3E}">
        <p14:creationId xmlns:p14="http://schemas.microsoft.com/office/powerpoint/2010/main" val="57021871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55" name="Map PNG"/>
          <p:cNvPicPr>
            <a:picLocks noChangeAspect="1"/>
          </p:cNvPicPr>
          <p:nvPr/>
        </p:nvPicPr>
        <p:blipFill>
          <a:blip r:embed="rId3"/>
          <a:stretch>
            <a:fillRect/>
          </a:stretch>
        </p:blipFill>
        <p:spPr>
          <a:xfrm>
            <a:off x="1586628" y="1287779"/>
            <a:ext cx="10423585" cy="5114261"/>
          </a:xfrm>
          <a:prstGeom prst="rect">
            <a:avLst/>
          </a:prstGeom>
        </p:spPr>
      </p:pic>
      <p:sp>
        <p:nvSpPr>
          <p:cNvPr id="2" name="Rectangle 1"/>
          <p:cNvSpPr/>
          <p:nvPr/>
        </p:nvSpPr>
        <p:spPr bwMode="auto">
          <a:xfrm>
            <a:off x="88" y="1119690"/>
            <a:ext cx="12707918" cy="5874339"/>
          </a:xfrm>
          <a:prstGeom prst="rect">
            <a:avLst/>
          </a:prstGeom>
          <a:solidFill>
            <a:srgbClr val="FFFFFF">
              <a:alpha val="50196"/>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sp>
        <p:nvSpPr>
          <p:cNvPr id="2538" name="Rectangle 2537"/>
          <p:cNvSpPr/>
          <p:nvPr/>
        </p:nvSpPr>
        <p:spPr bwMode="auto">
          <a:xfrm>
            <a:off x="91" y="3544347"/>
            <a:ext cx="7535487" cy="118855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281" tIns="411421" rIns="182828" bIns="0" numCol="1" spcCol="0" rtlCol="0" fromWordArt="0" anchor="ctr" anchorCtr="0" forceAA="0" compatLnSpc="1">
            <a:prstTxWarp prst="textNoShape">
              <a:avLst/>
            </a:prstTxWarp>
            <a:noAutofit/>
          </a:bodyPr>
          <a:lstStyle/>
          <a:p>
            <a:pPr defTabSz="776827">
              <a:defRPr/>
            </a:pPr>
            <a:r>
              <a:rPr lang="en-US" sz="4799" kern="0" baseline="30000">
                <a:gradFill>
                  <a:gsLst>
                    <a:gs pos="0">
                      <a:srgbClr val="00188F">
                        <a:lumMod val="5000"/>
                        <a:lumOff val="95000"/>
                      </a:srgbClr>
                    </a:gs>
                    <a:gs pos="100000">
                      <a:srgbClr val="EFEFEF"/>
                    </a:gs>
                  </a:gsLst>
                  <a:lin ang="5400000" scaled="1"/>
                </a:gradFill>
                <a:latin typeface="Segoe UI Light"/>
              </a:rPr>
              <a:t>data </a:t>
            </a:r>
            <a:br>
              <a:rPr lang="en-US" sz="4799" kern="0" baseline="30000">
                <a:gradFill>
                  <a:gsLst>
                    <a:gs pos="0">
                      <a:srgbClr val="00188F">
                        <a:lumMod val="5000"/>
                        <a:lumOff val="95000"/>
                      </a:srgbClr>
                    </a:gs>
                    <a:gs pos="100000">
                      <a:srgbClr val="EFEFEF"/>
                    </a:gs>
                  </a:gsLst>
                  <a:lin ang="5400000" scaled="1"/>
                </a:gradFill>
                <a:latin typeface="Segoe UI Light"/>
              </a:rPr>
            </a:br>
            <a:r>
              <a:rPr lang="en-US" sz="4799" kern="0" baseline="30000">
                <a:gradFill>
                  <a:gsLst>
                    <a:gs pos="0">
                      <a:srgbClr val="00188F">
                        <a:lumMod val="5000"/>
                        <a:lumOff val="95000"/>
                      </a:srgbClr>
                    </a:gs>
                    <a:gs pos="100000">
                      <a:srgbClr val="EFEFEF"/>
                    </a:gs>
                  </a:gsLst>
                  <a:lin ang="5400000" scaled="1"/>
                </a:gradFill>
                <a:latin typeface="Segoe UI Light"/>
              </a:rPr>
              <a:t>services</a:t>
            </a:r>
          </a:p>
        </p:txBody>
      </p:sp>
      <p:sp>
        <p:nvSpPr>
          <p:cNvPr id="2534" name="Rectangle 2533"/>
          <p:cNvSpPr/>
          <p:nvPr/>
        </p:nvSpPr>
        <p:spPr bwMode="auto">
          <a:xfrm>
            <a:off x="4493074" y="3689672"/>
            <a:ext cx="914063" cy="8314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a:gradFill>
                  <a:gsLst>
                    <a:gs pos="0">
                      <a:srgbClr val="FFFFFF"/>
                    </a:gs>
                    <a:gs pos="100000">
                      <a:srgbClr val="FFFFFF"/>
                    </a:gs>
                  </a:gsLst>
                  <a:lin ang="5400000" scaled="0"/>
                </a:gradFill>
              </a:rPr>
              <a:t>table</a:t>
            </a:r>
          </a:p>
        </p:txBody>
      </p:sp>
      <p:sp>
        <p:nvSpPr>
          <p:cNvPr id="2532" name="Rectangle 2531"/>
          <p:cNvSpPr/>
          <p:nvPr/>
        </p:nvSpPr>
        <p:spPr bwMode="auto">
          <a:xfrm>
            <a:off x="3577940" y="3689672"/>
            <a:ext cx="914063" cy="8314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err="1">
                <a:gradFill>
                  <a:gsLst>
                    <a:gs pos="0">
                      <a:srgbClr val="FFFFFF"/>
                    </a:gs>
                    <a:gs pos="100000">
                      <a:srgbClr val="FFFFFF"/>
                    </a:gs>
                  </a:gsLst>
                  <a:lin ang="5400000" scaled="0"/>
                </a:gradFill>
              </a:rPr>
              <a:t>HDInsight</a:t>
            </a:r>
            <a:endParaRPr lang="en-US" sz="1067">
              <a:gradFill>
                <a:gsLst>
                  <a:gs pos="0">
                    <a:srgbClr val="FFFFFF"/>
                  </a:gs>
                  <a:gs pos="100000">
                    <a:srgbClr val="FFFFFF"/>
                  </a:gs>
                </a:gsLst>
                <a:lin ang="5400000" scaled="0"/>
              </a:gradFill>
            </a:endParaRPr>
          </a:p>
        </p:txBody>
      </p:sp>
      <p:sp>
        <p:nvSpPr>
          <p:cNvPr id="2530" name="Rectangle 2529"/>
          <p:cNvSpPr/>
          <p:nvPr/>
        </p:nvSpPr>
        <p:spPr bwMode="auto">
          <a:xfrm>
            <a:off x="5510255" y="3713248"/>
            <a:ext cx="914063" cy="8314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a:gradFill>
                  <a:gsLst>
                    <a:gs pos="0">
                      <a:srgbClr val="FFFFFF"/>
                    </a:gs>
                    <a:gs pos="100000">
                      <a:srgbClr val="FFFFFF"/>
                    </a:gs>
                  </a:gsLst>
                  <a:lin ang="5400000" scaled="0"/>
                </a:gradFill>
              </a:rPr>
              <a:t>blob storage</a:t>
            </a:r>
          </a:p>
        </p:txBody>
      </p:sp>
      <p:sp>
        <p:nvSpPr>
          <p:cNvPr id="2536" name="Rectangle 2535"/>
          <p:cNvSpPr/>
          <p:nvPr/>
        </p:nvSpPr>
        <p:spPr bwMode="auto">
          <a:xfrm>
            <a:off x="2624350" y="3689672"/>
            <a:ext cx="914063" cy="8314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a:gradFill>
                  <a:gsLst>
                    <a:gs pos="0">
                      <a:srgbClr val="FFFFFF"/>
                    </a:gs>
                    <a:gs pos="100000">
                      <a:srgbClr val="FFFFFF"/>
                    </a:gs>
                  </a:gsLst>
                  <a:lin ang="5400000" scaled="0"/>
                </a:gradFill>
              </a:rPr>
              <a:t>SQL database</a:t>
            </a:r>
          </a:p>
        </p:txBody>
      </p:sp>
      <p:sp>
        <p:nvSpPr>
          <p:cNvPr id="2566" name="Rectangle 2565"/>
          <p:cNvSpPr/>
          <p:nvPr/>
        </p:nvSpPr>
        <p:spPr bwMode="auto">
          <a:xfrm>
            <a:off x="-26830" y="1501213"/>
            <a:ext cx="7562408" cy="19841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274281" tIns="1279979" rIns="124307" bIns="62152" numCol="1" rtlCol="0" anchor="ctr" anchorCtr="0" compatLnSpc="1">
            <a:prstTxWarp prst="textNoShape">
              <a:avLst/>
            </a:prstTxWarp>
          </a:bodyPr>
          <a:lstStyle/>
          <a:p>
            <a:pPr defTabSz="776827">
              <a:defRPr/>
            </a:pPr>
            <a:r>
              <a:rPr lang="en-US" sz="4799" kern="0" baseline="30000">
                <a:gradFill>
                  <a:gsLst>
                    <a:gs pos="0">
                      <a:srgbClr val="00188F">
                        <a:lumMod val="5000"/>
                        <a:lumOff val="95000"/>
                      </a:srgbClr>
                    </a:gs>
                    <a:gs pos="100000">
                      <a:srgbClr val="EFEFEF"/>
                    </a:gs>
                  </a:gsLst>
                  <a:lin ang="5400000" scaled="1"/>
                </a:gradFill>
                <a:latin typeface="Segoe UI Light"/>
              </a:rPr>
              <a:t>app </a:t>
            </a:r>
            <a:br>
              <a:rPr lang="en-US" sz="4799" kern="0" baseline="30000">
                <a:gradFill>
                  <a:gsLst>
                    <a:gs pos="0">
                      <a:srgbClr val="00188F">
                        <a:lumMod val="5000"/>
                        <a:lumOff val="95000"/>
                      </a:srgbClr>
                    </a:gs>
                    <a:gs pos="100000">
                      <a:srgbClr val="EFEFEF"/>
                    </a:gs>
                  </a:gsLst>
                  <a:lin ang="5400000" scaled="1"/>
                </a:gradFill>
                <a:latin typeface="Segoe UI Light"/>
              </a:rPr>
            </a:br>
            <a:r>
              <a:rPr lang="en-US" sz="4799" kern="0" baseline="30000">
                <a:gradFill>
                  <a:gsLst>
                    <a:gs pos="0">
                      <a:srgbClr val="00188F">
                        <a:lumMod val="5000"/>
                        <a:lumOff val="95000"/>
                      </a:srgbClr>
                    </a:gs>
                    <a:gs pos="100000">
                      <a:srgbClr val="EFEFEF"/>
                    </a:gs>
                  </a:gsLst>
                  <a:lin ang="5400000" scaled="1"/>
                </a:gradFill>
                <a:latin typeface="Segoe UI Light"/>
              </a:rPr>
              <a:t>services</a:t>
            </a:r>
          </a:p>
        </p:txBody>
      </p:sp>
      <p:sp>
        <p:nvSpPr>
          <p:cNvPr id="2564" name="Rectangle 2563"/>
          <p:cNvSpPr/>
          <p:nvPr/>
        </p:nvSpPr>
        <p:spPr bwMode="auto">
          <a:xfrm>
            <a:off x="6527435" y="1601839"/>
            <a:ext cx="914063" cy="8314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a:gradFill>
                  <a:gsLst>
                    <a:gs pos="0">
                      <a:srgbClr val="FFFFFF"/>
                    </a:gs>
                    <a:gs pos="100000">
                      <a:srgbClr val="FFFFFF"/>
                    </a:gs>
                  </a:gsLst>
                  <a:lin ang="5400000" scaled="0"/>
                </a:gradFill>
              </a:rPr>
              <a:t>media</a:t>
            </a:r>
          </a:p>
        </p:txBody>
      </p:sp>
      <p:sp>
        <p:nvSpPr>
          <p:cNvPr id="2555" name="Rectangle 2554"/>
          <p:cNvSpPr/>
          <p:nvPr/>
        </p:nvSpPr>
        <p:spPr bwMode="auto">
          <a:xfrm>
            <a:off x="5510255" y="2523185"/>
            <a:ext cx="914063" cy="8314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err="1">
                <a:gradFill>
                  <a:gsLst>
                    <a:gs pos="0">
                      <a:srgbClr val="FFFFFF"/>
                    </a:gs>
                    <a:gs pos="100000">
                      <a:srgbClr val="FFFFFF"/>
                    </a:gs>
                  </a:gsLst>
                  <a:lin ang="5400000" scaled="0"/>
                </a:gradFill>
              </a:rPr>
              <a:t>hpc</a:t>
            </a:r>
            <a:endParaRPr lang="en-US" sz="1067">
              <a:gradFill>
                <a:gsLst>
                  <a:gs pos="0">
                    <a:srgbClr val="FFFFFF"/>
                  </a:gs>
                  <a:gs pos="100000">
                    <a:srgbClr val="FFFFFF"/>
                  </a:gs>
                </a:gsLst>
                <a:lin ang="5400000" scaled="0"/>
              </a:gradFill>
            </a:endParaRPr>
          </a:p>
        </p:txBody>
      </p:sp>
      <p:sp>
        <p:nvSpPr>
          <p:cNvPr id="2553" name="Rectangle 2552"/>
          <p:cNvSpPr/>
          <p:nvPr/>
        </p:nvSpPr>
        <p:spPr bwMode="auto">
          <a:xfrm>
            <a:off x="4493074" y="2523899"/>
            <a:ext cx="914063" cy="8314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a:gradFill>
                  <a:gsLst>
                    <a:gs pos="0">
                      <a:srgbClr val="FFFFFF"/>
                    </a:gs>
                    <a:gs pos="100000">
                      <a:srgbClr val="FFFFFF"/>
                    </a:gs>
                  </a:gsLst>
                  <a:lin ang="5400000" scaled="0"/>
                </a:gradFill>
              </a:rPr>
              <a:t>integration</a:t>
            </a:r>
          </a:p>
        </p:txBody>
      </p:sp>
      <p:sp>
        <p:nvSpPr>
          <p:cNvPr id="2549" name="Rectangle 2548"/>
          <p:cNvSpPr/>
          <p:nvPr/>
        </p:nvSpPr>
        <p:spPr bwMode="auto">
          <a:xfrm>
            <a:off x="6526623" y="2523186"/>
            <a:ext cx="914063" cy="8314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a:gradFill>
                  <a:gsLst>
                    <a:gs pos="0">
                      <a:srgbClr val="FFFFFF"/>
                    </a:gs>
                    <a:gs pos="100000">
                      <a:srgbClr val="FFFFFF"/>
                    </a:gs>
                  </a:gsLst>
                  <a:lin ang="5400000" scaled="0"/>
                </a:gradFill>
              </a:rPr>
              <a:t>analytics</a:t>
            </a:r>
          </a:p>
        </p:txBody>
      </p:sp>
      <p:sp>
        <p:nvSpPr>
          <p:cNvPr id="2557" name="Rectangle 2556"/>
          <p:cNvSpPr/>
          <p:nvPr/>
        </p:nvSpPr>
        <p:spPr bwMode="auto">
          <a:xfrm>
            <a:off x="3516981" y="1601839"/>
            <a:ext cx="914063" cy="8314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spcBef>
                <a:spcPct val="0"/>
              </a:spcBef>
              <a:spcAft>
                <a:spcPct val="0"/>
              </a:spcAft>
            </a:pPr>
            <a:r>
              <a:rPr lang="en-US" sz="1067">
                <a:gradFill>
                  <a:gsLst>
                    <a:gs pos="0">
                      <a:srgbClr val="FFFFFF"/>
                    </a:gs>
                    <a:gs pos="100000">
                      <a:srgbClr val="FFFFFF"/>
                    </a:gs>
                  </a:gsLst>
                  <a:lin ang="5400000" scaled="0"/>
                </a:gradFill>
              </a:rPr>
              <a:t>caching</a:t>
            </a:r>
          </a:p>
        </p:txBody>
      </p:sp>
      <p:sp>
        <p:nvSpPr>
          <p:cNvPr id="2551" name="Rectangle 2550"/>
          <p:cNvSpPr/>
          <p:nvPr/>
        </p:nvSpPr>
        <p:spPr bwMode="auto">
          <a:xfrm>
            <a:off x="4493074" y="1614419"/>
            <a:ext cx="914063" cy="8314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spcBef>
                <a:spcPct val="0"/>
              </a:spcBef>
              <a:spcAft>
                <a:spcPct val="0"/>
              </a:spcAft>
            </a:pPr>
            <a:r>
              <a:rPr lang="en-US" sz="1067">
                <a:gradFill>
                  <a:gsLst>
                    <a:gs pos="0">
                      <a:srgbClr val="FFFFFF"/>
                    </a:gs>
                    <a:gs pos="100000">
                      <a:srgbClr val="FFFFFF"/>
                    </a:gs>
                  </a:gsLst>
                  <a:lin ang="5400000" scaled="0"/>
                </a:gradFill>
              </a:rPr>
              <a:t>identity</a:t>
            </a:r>
          </a:p>
        </p:txBody>
      </p:sp>
      <p:sp>
        <p:nvSpPr>
          <p:cNvPr id="2562" name="Rectangle 2561"/>
          <p:cNvSpPr/>
          <p:nvPr/>
        </p:nvSpPr>
        <p:spPr bwMode="auto">
          <a:xfrm>
            <a:off x="5510254" y="1601839"/>
            <a:ext cx="914063" cy="8314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a:gradFill>
                  <a:gsLst>
                    <a:gs pos="0">
                      <a:srgbClr val="FFFFFF"/>
                    </a:gs>
                    <a:gs pos="100000">
                      <a:srgbClr val="FFFFFF"/>
                    </a:gs>
                  </a:gsLst>
                  <a:lin ang="5400000" scaled="0"/>
                </a:gradFill>
              </a:rPr>
              <a:t>service bus</a:t>
            </a:r>
          </a:p>
        </p:txBody>
      </p:sp>
      <p:sp>
        <p:nvSpPr>
          <p:cNvPr id="2503" name="Rectangle 2502"/>
          <p:cNvSpPr/>
          <p:nvPr/>
        </p:nvSpPr>
        <p:spPr bwMode="auto">
          <a:xfrm>
            <a:off x="3577940" y="2546505"/>
            <a:ext cx="914063" cy="8314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a:gradFill>
                  <a:gsLst>
                    <a:gs pos="0">
                      <a:srgbClr val="FFFFFF"/>
                    </a:gs>
                    <a:gs pos="100000">
                      <a:srgbClr val="FFFFFF"/>
                    </a:gs>
                  </a:gsLst>
                  <a:lin ang="5400000" scaled="0"/>
                </a:gradFill>
              </a:rPr>
              <a:t>web sites</a:t>
            </a:r>
          </a:p>
        </p:txBody>
      </p:sp>
      <p:sp>
        <p:nvSpPr>
          <p:cNvPr id="2507" name="Mobile Services - Label"/>
          <p:cNvSpPr/>
          <p:nvPr/>
        </p:nvSpPr>
        <p:spPr bwMode="auto">
          <a:xfrm>
            <a:off x="2624350" y="2557603"/>
            <a:ext cx="914063" cy="8314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a:gradFill>
                  <a:gsLst>
                    <a:gs pos="0">
                      <a:srgbClr val="FFFFFF"/>
                    </a:gs>
                    <a:gs pos="100000">
                      <a:srgbClr val="FFFFFF"/>
                    </a:gs>
                  </a:gsLst>
                  <a:lin ang="5400000" scaled="0"/>
                </a:gradFill>
              </a:rPr>
              <a:t>mobile services</a:t>
            </a:r>
          </a:p>
        </p:txBody>
      </p:sp>
      <p:sp>
        <p:nvSpPr>
          <p:cNvPr id="2501" name="Rectangle 2500"/>
          <p:cNvSpPr/>
          <p:nvPr/>
        </p:nvSpPr>
        <p:spPr bwMode="auto">
          <a:xfrm>
            <a:off x="2624812" y="1600196"/>
            <a:ext cx="914063" cy="8314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a:gradFill>
                  <a:gsLst>
                    <a:gs pos="0">
                      <a:srgbClr val="FFFFFF"/>
                    </a:gs>
                    <a:gs pos="100000">
                      <a:srgbClr val="FFFFFF"/>
                    </a:gs>
                  </a:gsLst>
                  <a:lin ang="5400000" scaled="0"/>
                </a:gradFill>
              </a:rPr>
              <a:t>cloud services</a:t>
            </a:r>
          </a:p>
        </p:txBody>
      </p:sp>
      <p:pic>
        <p:nvPicPr>
          <p:cNvPr id="2558" name="Picture 25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7444" y="1704904"/>
            <a:ext cx="431789" cy="427953"/>
          </a:xfrm>
          <a:prstGeom prst="rect">
            <a:avLst/>
          </a:prstGeom>
        </p:spPr>
      </p:pic>
      <p:sp>
        <p:nvSpPr>
          <p:cNvPr id="5102" name="L-Shape 5101"/>
          <p:cNvSpPr/>
          <p:nvPr/>
        </p:nvSpPr>
        <p:spPr bwMode="auto">
          <a:xfrm>
            <a:off x="3650485" y="1647158"/>
            <a:ext cx="860758" cy="825827"/>
          </a:xfrm>
          <a:prstGeom prst="corner">
            <a:avLst>
              <a:gd name="adj1" fmla="val 38444"/>
              <a:gd name="adj2" fmla="val 73305"/>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pic>
        <p:nvPicPr>
          <p:cNvPr id="2552" name="Picture 7" descr="C:\Users\Jonahs\Dropbox\Projects SCOTT\MEET Windows Azure\source\Background\tile-icon-identit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2305" y="1744202"/>
            <a:ext cx="375601" cy="375600"/>
          </a:xfrm>
          <a:prstGeom prst="rect">
            <a:avLst/>
          </a:prstGeom>
          <a:noFill/>
          <a:extLst>
            <a:ext uri="{909E8E84-426E-40DD-AFC4-6F175D3DCCD1}">
              <a14:hiddenFill xmlns:a14="http://schemas.microsoft.com/office/drawing/2010/main">
                <a:solidFill>
                  <a:srgbClr val="FFFFFF"/>
                </a:solidFill>
              </a14:hiddenFill>
            </a:ext>
          </a:extLst>
        </p:spPr>
      </p:pic>
      <p:sp>
        <p:nvSpPr>
          <p:cNvPr id="5103" name="L-Shape 5102"/>
          <p:cNvSpPr/>
          <p:nvPr/>
        </p:nvSpPr>
        <p:spPr bwMode="auto">
          <a:xfrm flipH="1" flipV="1">
            <a:off x="4337472" y="1647158"/>
            <a:ext cx="990963" cy="825827"/>
          </a:xfrm>
          <a:prstGeom prst="corner">
            <a:avLst>
              <a:gd name="adj1" fmla="val 47670"/>
              <a:gd name="adj2" fmla="val 82321"/>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sp>
        <p:nvSpPr>
          <p:cNvPr id="5082" name="Freeform 25"/>
          <p:cNvSpPr>
            <a:spLocks noEditPoints="1"/>
          </p:cNvSpPr>
          <p:nvPr/>
        </p:nvSpPr>
        <p:spPr bwMode="black">
          <a:xfrm>
            <a:off x="4791434" y="2678023"/>
            <a:ext cx="348290" cy="348692"/>
          </a:xfrm>
          <a:custGeom>
            <a:avLst/>
            <a:gdLst>
              <a:gd name="T0" fmla="*/ 0 w 708"/>
              <a:gd name="T1" fmla="*/ 709 h 709"/>
              <a:gd name="T2" fmla="*/ 212 w 708"/>
              <a:gd name="T3" fmla="*/ 567 h 709"/>
              <a:gd name="T4" fmla="*/ 708 w 708"/>
              <a:gd name="T5" fmla="*/ 567 h 709"/>
              <a:gd name="T6" fmla="*/ 496 w 708"/>
              <a:gd name="T7" fmla="*/ 709 h 709"/>
              <a:gd name="T8" fmla="*/ 708 w 708"/>
              <a:gd name="T9" fmla="*/ 567 h 709"/>
              <a:gd name="T10" fmla="*/ 248 w 708"/>
              <a:gd name="T11" fmla="*/ 567 h 709"/>
              <a:gd name="T12" fmla="*/ 460 w 708"/>
              <a:gd name="T13" fmla="*/ 709 h 709"/>
              <a:gd name="T14" fmla="*/ 212 w 708"/>
              <a:gd name="T15" fmla="*/ 227 h 709"/>
              <a:gd name="T16" fmla="*/ 0 w 708"/>
              <a:gd name="T17" fmla="*/ 369 h 709"/>
              <a:gd name="T18" fmla="*/ 212 w 708"/>
              <a:gd name="T19" fmla="*/ 227 h 709"/>
              <a:gd name="T20" fmla="*/ 496 w 708"/>
              <a:gd name="T21" fmla="*/ 14 h 709"/>
              <a:gd name="T22" fmla="*/ 708 w 708"/>
              <a:gd name="T23" fmla="*/ 156 h 709"/>
              <a:gd name="T24" fmla="*/ 460 w 708"/>
              <a:gd name="T25" fmla="*/ 156 h 709"/>
              <a:gd name="T26" fmla="*/ 248 w 708"/>
              <a:gd name="T27" fmla="*/ 298 h 709"/>
              <a:gd name="T28" fmla="*/ 460 w 708"/>
              <a:gd name="T29" fmla="*/ 156 h 709"/>
              <a:gd name="T30" fmla="*/ 127 w 708"/>
              <a:gd name="T31" fmla="*/ 397 h 709"/>
              <a:gd name="T32" fmla="*/ 340 w 708"/>
              <a:gd name="T33" fmla="*/ 539 h 709"/>
              <a:gd name="T34" fmla="*/ 97 w 708"/>
              <a:gd name="T35" fmla="*/ 397 h 709"/>
              <a:gd name="T36" fmla="*/ 0 w 708"/>
              <a:gd name="T37" fmla="*/ 539 h 709"/>
              <a:gd name="T38" fmla="*/ 97 w 708"/>
              <a:gd name="T39" fmla="*/ 397 h 709"/>
              <a:gd name="T40" fmla="*/ 0 w 708"/>
              <a:gd name="T41" fmla="*/ 57 h 709"/>
              <a:gd name="T42" fmla="*/ 97 w 708"/>
              <a:gd name="T43" fmla="*/ 199 h 709"/>
              <a:gd name="T44" fmla="*/ 583 w 708"/>
              <a:gd name="T45" fmla="*/ 397 h 709"/>
              <a:gd name="T46" fmla="*/ 371 w 708"/>
              <a:gd name="T47" fmla="*/ 539 h 709"/>
              <a:gd name="T48" fmla="*/ 583 w 708"/>
              <a:gd name="T49" fmla="*/ 397 h 709"/>
              <a:gd name="T50" fmla="*/ 614 w 708"/>
              <a:gd name="T51" fmla="*/ 397 h 709"/>
              <a:gd name="T52" fmla="*/ 708 w 708"/>
              <a:gd name="T53" fmla="*/ 539 h 709"/>
              <a:gd name="T54" fmla="*/ 354 w 708"/>
              <a:gd name="T55" fmla="*/ 132 h 709"/>
              <a:gd name="T56" fmla="*/ 392 w 708"/>
              <a:gd name="T57" fmla="*/ 47 h 709"/>
              <a:gd name="T58" fmla="*/ 316 w 708"/>
              <a:gd name="T59" fmla="*/ 0 h 709"/>
              <a:gd name="T60" fmla="*/ 269 w 708"/>
              <a:gd name="T61" fmla="*/ 47 h 709"/>
              <a:gd name="T62" fmla="*/ 602 w 708"/>
              <a:gd name="T63" fmla="*/ 343 h 709"/>
              <a:gd name="T64" fmla="*/ 640 w 708"/>
              <a:gd name="T65" fmla="*/ 258 h 709"/>
              <a:gd name="T66" fmla="*/ 564 w 708"/>
              <a:gd name="T67" fmla="*/ 210 h 709"/>
              <a:gd name="T68" fmla="*/ 517 w 708"/>
              <a:gd name="T69" fmla="*/ 258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8" h="709">
                <a:moveTo>
                  <a:pt x="212" y="709"/>
                </a:moveTo>
                <a:lnTo>
                  <a:pt x="0" y="709"/>
                </a:lnTo>
                <a:lnTo>
                  <a:pt x="0" y="567"/>
                </a:lnTo>
                <a:lnTo>
                  <a:pt x="212" y="567"/>
                </a:lnTo>
                <a:lnTo>
                  <a:pt x="212" y="709"/>
                </a:lnTo>
                <a:close/>
                <a:moveTo>
                  <a:pt x="708" y="567"/>
                </a:moveTo>
                <a:lnTo>
                  <a:pt x="496" y="567"/>
                </a:lnTo>
                <a:lnTo>
                  <a:pt x="496" y="709"/>
                </a:lnTo>
                <a:lnTo>
                  <a:pt x="708" y="709"/>
                </a:lnTo>
                <a:lnTo>
                  <a:pt x="708" y="567"/>
                </a:lnTo>
                <a:close/>
                <a:moveTo>
                  <a:pt x="460" y="567"/>
                </a:moveTo>
                <a:lnTo>
                  <a:pt x="248" y="567"/>
                </a:lnTo>
                <a:lnTo>
                  <a:pt x="248" y="709"/>
                </a:lnTo>
                <a:lnTo>
                  <a:pt x="460" y="709"/>
                </a:lnTo>
                <a:lnTo>
                  <a:pt x="460" y="567"/>
                </a:lnTo>
                <a:close/>
                <a:moveTo>
                  <a:pt x="212" y="227"/>
                </a:moveTo>
                <a:lnTo>
                  <a:pt x="0" y="227"/>
                </a:lnTo>
                <a:lnTo>
                  <a:pt x="0" y="369"/>
                </a:lnTo>
                <a:lnTo>
                  <a:pt x="212" y="369"/>
                </a:lnTo>
                <a:lnTo>
                  <a:pt x="212" y="227"/>
                </a:lnTo>
                <a:close/>
                <a:moveTo>
                  <a:pt x="708" y="14"/>
                </a:moveTo>
                <a:lnTo>
                  <a:pt x="496" y="14"/>
                </a:lnTo>
                <a:lnTo>
                  <a:pt x="496" y="156"/>
                </a:lnTo>
                <a:lnTo>
                  <a:pt x="708" y="156"/>
                </a:lnTo>
                <a:lnTo>
                  <a:pt x="708" y="14"/>
                </a:lnTo>
                <a:close/>
                <a:moveTo>
                  <a:pt x="460" y="156"/>
                </a:moveTo>
                <a:lnTo>
                  <a:pt x="248" y="156"/>
                </a:lnTo>
                <a:lnTo>
                  <a:pt x="248" y="298"/>
                </a:lnTo>
                <a:lnTo>
                  <a:pt x="460" y="298"/>
                </a:lnTo>
                <a:lnTo>
                  <a:pt x="460" y="156"/>
                </a:lnTo>
                <a:close/>
                <a:moveTo>
                  <a:pt x="340" y="397"/>
                </a:moveTo>
                <a:lnTo>
                  <a:pt x="127" y="397"/>
                </a:lnTo>
                <a:lnTo>
                  <a:pt x="127" y="539"/>
                </a:lnTo>
                <a:lnTo>
                  <a:pt x="340" y="539"/>
                </a:lnTo>
                <a:lnTo>
                  <a:pt x="340" y="397"/>
                </a:lnTo>
                <a:close/>
                <a:moveTo>
                  <a:pt x="97" y="397"/>
                </a:moveTo>
                <a:lnTo>
                  <a:pt x="0" y="397"/>
                </a:lnTo>
                <a:lnTo>
                  <a:pt x="0" y="539"/>
                </a:lnTo>
                <a:lnTo>
                  <a:pt x="97" y="539"/>
                </a:lnTo>
                <a:lnTo>
                  <a:pt x="97" y="397"/>
                </a:lnTo>
                <a:close/>
                <a:moveTo>
                  <a:pt x="97" y="57"/>
                </a:moveTo>
                <a:lnTo>
                  <a:pt x="0" y="57"/>
                </a:lnTo>
                <a:lnTo>
                  <a:pt x="0" y="199"/>
                </a:lnTo>
                <a:lnTo>
                  <a:pt x="97" y="199"/>
                </a:lnTo>
                <a:lnTo>
                  <a:pt x="97" y="57"/>
                </a:lnTo>
                <a:close/>
                <a:moveTo>
                  <a:pt x="583" y="397"/>
                </a:moveTo>
                <a:lnTo>
                  <a:pt x="371" y="397"/>
                </a:lnTo>
                <a:lnTo>
                  <a:pt x="371" y="539"/>
                </a:lnTo>
                <a:lnTo>
                  <a:pt x="583" y="539"/>
                </a:lnTo>
                <a:lnTo>
                  <a:pt x="583" y="397"/>
                </a:lnTo>
                <a:close/>
                <a:moveTo>
                  <a:pt x="708" y="397"/>
                </a:moveTo>
                <a:lnTo>
                  <a:pt x="614" y="397"/>
                </a:lnTo>
                <a:lnTo>
                  <a:pt x="614" y="539"/>
                </a:lnTo>
                <a:lnTo>
                  <a:pt x="708" y="539"/>
                </a:lnTo>
                <a:lnTo>
                  <a:pt x="708" y="397"/>
                </a:lnTo>
                <a:close/>
                <a:moveTo>
                  <a:pt x="354" y="132"/>
                </a:moveTo>
                <a:lnTo>
                  <a:pt x="439" y="47"/>
                </a:lnTo>
                <a:lnTo>
                  <a:pt x="392" y="47"/>
                </a:lnTo>
                <a:lnTo>
                  <a:pt x="392" y="0"/>
                </a:lnTo>
                <a:lnTo>
                  <a:pt x="316" y="0"/>
                </a:lnTo>
                <a:lnTo>
                  <a:pt x="316" y="47"/>
                </a:lnTo>
                <a:lnTo>
                  <a:pt x="269" y="47"/>
                </a:lnTo>
                <a:lnTo>
                  <a:pt x="354" y="132"/>
                </a:lnTo>
                <a:close/>
                <a:moveTo>
                  <a:pt x="602" y="343"/>
                </a:moveTo>
                <a:lnTo>
                  <a:pt x="687" y="258"/>
                </a:lnTo>
                <a:lnTo>
                  <a:pt x="640" y="258"/>
                </a:lnTo>
                <a:lnTo>
                  <a:pt x="640" y="210"/>
                </a:lnTo>
                <a:lnTo>
                  <a:pt x="564" y="210"/>
                </a:lnTo>
                <a:lnTo>
                  <a:pt x="564" y="258"/>
                </a:lnTo>
                <a:lnTo>
                  <a:pt x="517" y="258"/>
                </a:lnTo>
                <a:lnTo>
                  <a:pt x="602"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3" tIns="41147" rIns="82293" bIns="41147" numCol="1" anchor="t" anchorCtr="0" compatLnSpc="1">
            <a:prstTxWarp prst="textNoShape">
              <a:avLst/>
            </a:prstTxWarp>
          </a:bodyPr>
          <a:lstStyle/>
          <a:p>
            <a:pPr defTabSz="932324"/>
            <a:endParaRPr lang="en-US" sz="1599">
              <a:solidFill>
                <a:srgbClr val="505050"/>
              </a:solidFill>
            </a:endParaRPr>
          </a:p>
        </p:txBody>
      </p:sp>
      <p:sp>
        <p:nvSpPr>
          <p:cNvPr id="5104" name="L-Shape 5103"/>
          <p:cNvSpPr/>
          <p:nvPr/>
        </p:nvSpPr>
        <p:spPr bwMode="auto">
          <a:xfrm flipH="1" flipV="1">
            <a:off x="4317979" y="2571106"/>
            <a:ext cx="1009042" cy="767991"/>
          </a:xfrm>
          <a:prstGeom prst="corner">
            <a:avLst>
              <a:gd name="adj1" fmla="val 38444"/>
              <a:gd name="adj2" fmla="val 98307"/>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pic>
        <p:nvPicPr>
          <p:cNvPr id="2563" name="Picture 2562"/>
          <p:cNvPicPr>
            <a:picLocks noChangeAspect="1"/>
          </p:cNvPicPr>
          <p:nvPr/>
        </p:nvPicPr>
        <p:blipFill>
          <a:blip r:embed="rId6"/>
          <a:stretch>
            <a:fillRect/>
          </a:stretch>
        </p:blipFill>
        <p:spPr>
          <a:xfrm>
            <a:off x="5786532" y="1713650"/>
            <a:ext cx="384491" cy="435145"/>
          </a:xfrm>
          <a:prstGeom prst="rect">
            <a:avLst/>
          </a:prstGeom>
        </p:spPr>
      </p:pic>
      <p:sp>
        <p:nvSpPr>
          <p:cNvPr id="5148" name="L-Shape 5147"/>
          <p:cNvSpPr/>
          <p:nvPr/>
        </p:nvSpPr>
        <p:spPr bwMode="auto">
          <a:xfrm flipV="1">
            <a:off x="5569644" y="1650542"/>
            <a:ext cx="969630" cy="825827"/>
          </a:xfrm>
          <a:prstGeom prst="corner">
            <a:avLst>
              <a:gd name="adj1" fmla="val 50745"/>
              <a:gd name="adj2" fmla="val 100563"/>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sp>
        <p:nvSpPr>
          <p:cNvPr id="5080" name="Freeform 25"/>
          <p:cNvSpPr>
            <a:spLocks noEditPoints="1"/>
          </p:cNvSpPr>
          <p:nvPr/>
        </p:nvSpPr>
        <p:spPr bwMode="black">
          <a:xfrm flipH="1">
            <a:off x="6782229" y="1697784"/>
            <a:ext cx="432229" cy="432403"/>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9" tIns="45705" rIns="91409" bIns="45705" numCol="1" anchor="t" anchorCtr="0" compatLnSpc="1">
            <a:prstTxWarp prst="textNoShape">
              <a:avLst/>
            </a:prstTxWarp>
          </a:bodyPr>
          <a:lstStyle/>
          <a:p>
            <a:pPr defTabSz="914010"/>
            <a:endParaRPr lang="en-US">
              <a:solidFill>
                <a:srgbClr val="000000"/>
              </a:solidFill>
            </a:endParaRPr>
          </a:p>
        </p:txBody>
      </p:sp>
      <p:sp>
        <p:nvSpPr>
          <p:cNvPr id="5161" name="L-Shape 5160"/>
          <p:cNvSpPr/>
          <p:nvPr/>
        </p:nvSpPr>
        <p:spPr bwMode="auto">
          <a:xfrm flipH="1">
            <a:off x="6483707" y="1650542"/>
            <a:ext cx="837501" cy="825827"/>
          </a:xfrm>
          <a:prstGeom prst="corner">
            <a:avLst>
              <a:gd name="adj1" fmla="val 38444"/>
              <a:gd name="adj2" fmla="val 82531"/>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pic>
        <p:nvPicPr>
          <p:cNvPr id="2556" name="Picture 2" descr="\\MAGNUM\Projects\Microsoft\Cloud Power FY12\Design\Icons\PNGs\Cloud_on_your_terms.png"/>
          <p:cNvPicPr>
            <a:picLocks noChangeAspect="1" noChangeArrowheads="1"/>
          </p:cNvPicPr>
          <p:nvPr/>
        </p:nvPicPr>
        <p:blipFill>
          <a:blip r:embed="rId7" cstate="print">
            <a:lum bright="100000"/>
          </a:blip>
          <a:stretch>
            <a:fillRect/>
          </a:stretch>
        </p:blipFill>
        <p:spPr bwMode="auto">
          <a:xfrm>
            <a:off x="5682361" y="2523858"/>
            <a:ext cx="620420" cy="620507"/>
          </a:xfrm>
          <a:prstGeom prst="rect">
            <a:avLst/>
          </a:prstGeom>
          <a:noFill/>
          <a:ln>
            <a:noFill/>
          </a:ln>
        </p:spPr>
      </p:pic>
      <p:sp>
        <p:nvSpPr>
          <p:cNvPr id="5164" name="L-Shape 5163"/>
          <p:cNvSpPr/>
          <p:nvPr/>
        </p:nvSpPr>
        <p:spPr bwMode="auto">
          <a:xfrm>
            <a:off x="5569644" y="2571106"/>
            <a:ext cx="860758" cy="767991"/>
          </a:xfrm>
          <a:prstGeom prst="corner">
            <a:avLst>
              <a:gd name="adj1" fmla="val 38444"/>
              <a:gd name="adj2" fmla="val 89961"/>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sp>
        <p:nvSpPr>
          <p:cNvPr id="2550" name="Freeform 2549"/>
          <p:cNvSpPr>
            <a:spLocks noEditPoints="1"/>
          </p:cNvSpPr>
          <p:nvPr/>
        </p:nvSpPr>
        <p:spPr bwMode="auto">
          <a:xfrm>
            <a:off x="6814369" y="2726049"/>
            <a:ext cx="340195" cy="299985"/>
          </a:xfrm>
          <a:custGeom>
            <a:avLst/>
            <a:gdLst>
              <a:gd name="T0" fmla="*/ 2220 w 3152"/>
              <a:gd name="T1" fmla="*/ 905 h 2780"/>
              <a:gd name="T2" fmla="*/ 2131 w 3152"/>
              <a:gd name="T3" fmla="*/ 764 h 2780"/>
              <a:gd name="T4" fmla="*/ 1420 w 3152"/>
              <a:gd name="T5" fmla="*/ 92 h 2780"/>
              <a:gd name="T6" fmla="*/ 1243 w 3152"/>
              <a:gd name="T7" fmla="*/ 2 h 2780"/>
              <a:gd name="T8" fmla="*/ 1243 w 3152"/>
              <a:gd name="T9" fmla="*/ 2 h 2780"/>
              <a:gd name="T10" fmla="*/ 1243 w 3152"/>
              <a:gd name="T11" fmla="*/ 2 h 2780"/>
              <a:gd name="T12" fmla="*/ 266 w 3152"/>
              <a:gd name="T13" fmla="*/ 2 h 2780"/>
              <a:gd name="T14" fmla="*/ 0 w 3152"/>
              <a:gd name="T15" fmla="*/ 226 h 2780"/>
              <a:gd name="T16" fmla="*/ 0 w 3152"/>
              <a:gd name="T17" fmla="*/ 2511 h 2780"/>
              <a:gd name="T18" fmla="*/ 266 w 3152"/>
              <a:gd name="T19" fmla="*/ 2780 h 2780"/>
              <a:gd name="T20" fmla="*/ 1953 w 3152"/>
              <a:gd name="T21" fmla="*/ 2780 h 2780"/>
              <a:gd name="T22" fmla="*/ 2220 w 3152"/>
              <a:gd name="T23" fmla="*/ 2511 h 2780"/>
              <a:gd name="T24" fmla="*/ 2220 w 3152"/>
              <a:gd name="T25" fmla="*/ 943 h 2780"/>
              <a:gd name="T26" fmla="*/ 2220 w 3152"/>
              <a:gd name="T27" fmla="*/ 905 h 2780"/>
              <a:gd name="T28" fmla="*/ 1243 w 3152"/>
              <a:gd name="T29" fmla="*/ 226 h 2780"/>
              <a:gd name="T30" fmla="*/ 1953 w 3152"/>
              <a:gd name="T31" fmla="*/ 943 h 2780"/>
              <a:gd name="T32" fmla="*/ 1243 w 3152"/>
              <a:gd name="T33" fmla="*/ 943 h 2780"/>
              <a:gd name="T34" fmla="*/ 1243 w 3152"/>
              <a:gd name="T35" fmla="*/ 226 h 2780"/>
              <a:gd name="T36" fmla="*/ 1243 w 3152"/>
              <a:gd name="T37" fmla="*/ 226 h 2780"/>
              <a:gd name="T38" fmla="*/ 1953 w 3152"/>
              <a:gd name="T39" fmla="*/ 2511 h 2780"/>
              <a:gd name="T40" fmla="*/ 266 w 3152"/>
              <a:gd name="T41" fmla="*/ 2511 h 2780"/>
              <a:gd name="T42" fmla="*/ 266 w 3152"/>
              <a:gd name="T43" fmla="*/ 226 h 2780"/>
              <a:gd name="T44" fmla="*/ 1021 w 3152"/>
              <a:gd name="T45" fmla="*/ 226 h 2780"/>
              <a:gd name="T46" fmla="*/ 1021 w 3152"/>
              <a:gd name="T47" fmla="*/ 943 h 2780"/>
              <a:gd name="T48" fmla="*/ 1243 w 3152"/>
              <a:gd name="T49" fmla="*/ 1212 h 2780"/>
              <a:gd name="T50" fmla="*/ 1953 w 3152"/>
              <a:gd name="T51" fmla="*/ 1212 h 2780"/>
              <a:gd name="T52" fmla="*/ 1953 w 3152"/>
              <a:gd name="T53" fmla="*/ 2511 h 2780"/>
              <a:gd name="T54" fmla="*/ 1953 w 3152"/>
              <a:gd name="T55" fmla="*/ 2511 h 2780"/>
              <a:gd name="T56" fmla="*/ 2575 w 3152"/>
              <a:gd name="T57" fmla="*/ 630 h 2780"/>
              <a:gd name="T58" fmla="*/ 2664 w 3152"/>
              <a:gd name="T59" fmla="*/ 854 h 2780"/>
              <a:gd name="T60" fmla="*/ 2664 w 3152"/>
              <a:gd name="T61" fmla="*/ 2511 h 2780"/>
              <a:gd name="T62" fmla="*/ 2442 w 3152"/>
              <a:gd name="T63" fmla="*/ 2780 h 2780"/>
              <a:gd name="T64" fmla="*/ 2353 w 3152"/>
              <a:gd name="T65" fmla="*/ 2780 h 2780"/>
              <a:gd name="T66" fmla="*/ 2442 w 3152"/>
              <a:gd name="T67" fmla="*/ 2556 h 2780"/>
              <a:gd name="T68" fmla="*/ 2442 w 3152"/>
              <a:gd name="T69" fmla="*/ 943 h 2780"/>
              <a:gd name="T70" fmla="*/ 2353 w 3152"/>
              <a:gd name="T71" fmla="*/ 674 h 2780"/>
              <a:gd name="T72" fmla="*/ 1642 w 3152"/>
              <a:gd name="T73" fmla="*/ 2 h 2780"/>
              <a:gd name="T74" fmla="*/ 1642 w 3152"/>
              <a:gd name="T75" fmla="*/ 2 h 2780"/>
              <a:gd name="T76" fmla="*/ 1731 w 3152"/>
              <a:gd name="T77" fmla="*/ 2 h 2780"/>
              <a:gd name="T78" fmla="*/ 1776 w 3152"/>
              <a:gd name="T79" fmla="*/ 2 h 2780"/>
              <a:gd name="T80" fmla="*/ 2086 w 3152"/>
              <a:gd name="T81" fmla="*/ 137 h 2780"/>
              <a:gd name="T82" fmla="*/ 2575 w 3152"/>
              <a:gd name="T83" fmla="*/ 630 h 2780"/>
              <a:gd name="T84" fmla="*/ 3063 w 3152"/>
              <a:gd name="T85" fmla="*/ 585 h 2780"/>
              <a:gd name="T86" fmla="*/ 3152 w 3152"/>
              <a:gd name="T87" fmla="*/ 764 h 2780"/>
              <a:gd name="T88" fmla="*/ 3152 w 3152"/>
              <a:gd name="T89" fmla="*/ 2511 h 2780"/>
              <a:gd name="T90" fmla="*/ 2886 w 3152"/>
              <a:gd name="T91" fmla="*/ 2780 h 2780"/>
              <a:gd name="T92" fmla="*/ 2841 w 3152"/>
              <a:gd name="T93" fmla="*/ 2780 h 2780"/>
              <a:gd name="T94" fmla="*/ 2886 w 3152"/>
              <a:gd name="T95" fmla="*/ 2556 h 2780"/>
              <a:gd name="T96" fmla="*/ 2886 w 3152"/>
              <a:gd name="T97" fmla="*/ 809 h 2780"/>
              <a:gd name="T98" fmla="*/ 2841 w 3152"/>
              <a:gd name="T99" fmla="*/ 630 h 2780"/>
              <a:gd name="T100" fmla="*/ 2220 w 3152"/>
              <a:gd name="T101" fmla="*/ 2 h 2780"/>
              <a:gd name="T102" fmla="*/ 2220 w 3152"/>
              <a:gd name="T103" fmla="*/ 2 h 2780"/>
              <a:gd name="T104" fmla="*/ 2264 w 3152"/>
              <a:gd name="T105" fmla="*/ 2 h 2780"/>
              <a:gd name="T106" fmla="*/ 2308 w 3152"/>
              <a:gd name="T107" fmla="*/ 2 h 2780"/>
              <a:gd name="T108" fmla="*/ 2619 w 3152"/>
              <a:gd name="T109" fmla="*/ 137 h 2780"/>
              <a:gd name="T110" fmla="*/ 3063 w 3152"/>
              <a:gd name="T111" fmla="*/ 585 h 2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52" h="2780">
                <a:moveTo>
                  <a:pt x="2220" y="905"/>
                </a:moveTo>
                <a:cubicBezTo>
                  <a:pt x="2220" y="860"/>
                  <a:pt x="2204" y="833"/>
                  <a:pt x="2131" y="764"/>
                </a:cubicBezTo>
                <a:cubicBezTo>
                  <a:pt x="1419" y="93"/>
                  <a:pt x="1420" y="92"/>
                  <a:pt x="1420" y="92"/>
                </a:cubicBezTo>
                <a:cubicBezTo>
                  <a:pt x="1358" y="23"/>
                  <a:pt x="1304" y="2"/>
                  <a:pt x="1243" y="2"/>
                </a:cubicBezTo>
                <a:cubicBezTo>
                  <a:pt x="1243" y="2"/>
                  <a:pt x="1243" y="2"/>
                  <a:pt x="1243" y="2"/>
                </a:cubicBezTo>
                <a:cubicBezTo>
                  <a:pt x="1243" y="2"/>
                  <a:pt x="1243" y="2"/>
                  <a:pt x="1243" y="2"/>
                </a:cubicBezTo>
                <a:cubicBezTo>
                  <a:pt x="266" y="2"/>
                  <a:pt x="266" y="2"/>
                  <a:pt x="266" y="2"/>
                </a:cubicBezTo>
                <a:cubicBezTo>
                  <a:pt x="133" y="2"/>
                  <a:pt x="0" y="92"/>
                  <a:pt x="0" y="226"/>
                </a:cubicBezTo>
                <a:cubicBezTo>
                  <a:pt x="0" y="2511"/>
                  <a:pt x="0" y="2511"/>
                  <a:pt x="0" y="2511"/>
                </a:cubicBezTo>
                <a:cubicBezTo>
                  <a:pt x="0" y="2646"/>
                  <a:pt x="133" y="2780"/>
                  <a:pt x="266" y="2780"/>
                </a:cubicBezTo>
                <a:cubicBezTo>
                  <a:pt x="1953" y="2780"/>
                  <a:pt x="1953" y="2780"/>
                  <a:pt x="1953" y="2780"/>
                </a:cubicBezTo>
                <a:cubicBezTo>
                  <a:pt x="2086" y="2780"/>
                  <a:pt x="2220" y="2646"/>
                  <a:pt x="2220" y="2511"/>
                </a:cubicBezTo>
                <a:cubicBezTo>
                  <a:pt x="2220" y="943"/>
                  <a:pt x="2220" y="943"/>
                  <a:pt x="2220" y="943"/>
                </a:cubicBezTo>
                <a:lnTo>
                  <a:pt x="2220" y="905"/>
                </a:lnTo>
                <a:close/>
                <a:moveTo>
                  <a:pt x="1243" y="226"/>
                </a:moveTo>
                <a:cubicBezTo>
                  <a:pt x="1953" y="943"/>
                  <a:pt x="1953" y="943"/>
                  <a:pt x="1953" y="943"/>
                </a:cubicBezTo>
                <a:cubicBezTo>
                  <a:pt x="1243" y="943"/>
                  <a:pt x="1243" y="943"/>
                  <a:pt x="1243" y="943"/>
                </a:cubicBezTo>
                <a:cubicBezTo>
                  <a:pt x="1243" y="226"/>
                  <a:pt x="1243" y="226"/>
                  <a:pt x="1243" y="226"/>
                </a:cubicBezTo>
                <a:cubicBezTo>
                  <a:pt x="1243" y="226"/>
                  <a:pt x="1243" y="226"/>
                  <a:pt x="1243" y="226"/>
                </a:cubicBezTo>
                <a:close/>
                <a:moveTo>
                  <a:pt x="1953" y="2511"/>
                </a:moveTo>
                <a:cubicBezTo>
                  <a:pt x="266" y="2511"/>
                  <a:pt x="266" y="2511"/>
                  <a:pt x="266" y="2511"/>
                </a:cubicBezTo>
                <a:cubicBezTo>
                  <a:pt x="266" y="226"/>
                  <a:pt x="266" y="226"/>
                  <a:pt x="266" y="226"/>
                </a:cubicBezTo>
                <a:cubicBezTo>
                  <a:pt x="1021" y="226"/>
                  <a:pt x="1021" y="226"/>
                  <a:pt x="1021" y="226"/>
                </a:cubicBezTo>
                <a:cubicBezTo>
                  <a:pt x="1021" y="943"/>
                  <a:pt x="1021" y="943"/>
                  <a:pt x="1021" y="943"/>
                </a:cubicBezTo>
                <a:cubicBezTo>
                  <a:pt x="1021" y="1078"/>
                  <a:pt x="1110" y="1212"/>
                  <a:pt x="1243" y="1212"/>
                </a:cubicBezTo>
                <a:cubicBezTo>
                  <a:pt x="1953" y="1212"/>
                  <a:pt x="1953" y="1212"/>
                  <a:pt x="1953" y="1212"/>
                </a:cubicBezTo>
                <a:cubicBezTo>
                  <a:pt x="1953" y="2511"/>
                  <a:pt x="1953" y="2511"/>
                  <a:pt x="1953" y="2511"/>
                </a:cubicBezTo>
                <a:cubicBezTo>
                  <a:pt x="1953" y="2511"/>
                  <a:pt x="1953" y="2511"/>
                  <a:pt x="1953" y="2511"/>
                </a:cubicBezTo>
                <a:close/>
                <a:moveTo>
                  <a:pt x="2575" y="630"/>
                </a:moveTo>
                <a:cubicBezTo>
                  <a:pt x="2619" y="674"/>
                  <a:pt x="2664" y="764"/>
                  <a:pt x="2664" y="854"/>
                </a:cubicBezTo>
                <a:cubicBezTo>
                  <a:pt x="2664" y="2511"/>
                  <a:pt x="2664" y="2511"/>
                  <a:pt x="2664" y="2511"/>
                </a:cubicBezTo>
                <a:cubicBezTo>
                  <a:pt x="2664" y="2646"/>
                  <a:pt x="2575" y="2780"/>
                  <a:pt x="2442" y="2780"/>
                </a:cubicBezTo>
                <a:cubicBezTo>
                  <a:pt x="2353" y="2780"/>
                  <a:pt x="2353" y="2780"/>
                  <a:pt x="2353" y="2780"/>
                </a:cubicBezTo>
                <a:cubicBezTo>
                  <a:pt x="2397" y="2691"/>
                  <a:pt x="2442" y="2646"/>
                  <a:pt x="2442" y="2556"/>
                </a:cubicBezTo>
                <a:cubicBezTo>
                  <a:pt x="2442" y="943"/>
                  <a:pt x="2442" y="943"/>
                  <a:pt x="2442" y="943"/>
                </a:cubicBezTo>
                <a:cubicBezTo>
                  <a:pt x="2442" y="854"/>
                  <a:pt x="2452" y="769"/>
                  <a:pt x="2353" y="674"/>
                </a:cubicBezTo>
                <a:cubicBezTo>
                  <a:pt x="1645" y="0"/>
                  <a:pt x="1642" y="2"/>
                  <a:pt x="1642" y="2"/>
                </a:cubicBezTo>
                <a:cubicBezTo>
                  <a:pt x="1642" y="2"/>
                  <a:pt x="1642" y="2"/>
                  <a:pt x="1642" y="2"/>
                </a:cubicBezTo>
                <a:cubicBezTo>
                  <a:pt x="1731" y="2"/>
                  <a:pt x="1731" y="2"/>
                  <a:pt x="1731" y="2"/>
                </a:cubicBezTo>
                <a:cubicBezTo>
                  <a:pt x="1776" y="2"/>
                  <a:pt x="1776" y="2"/>
                  <a:pt x="1776" y="2"/>
                </a:cubicBezTo>
                <a:cubicBezTo>
                  <a:pt x="1820" y="2"/>
                  <a:pt x="1953" y="2"/>
                  <a:pt x="2086" y="137"/>
                </a:cubicBezTo>
                <a:cubicBezTo>
                  <a:pt x="2575" y="630"/>
                  <a:pt x="2575" y="630"/>
                  <a:pt x="2575" y="630"/>
                </a:cubicBezTo>
                <a:moveTo>
                  <a:pt x="3063" y="585"/>
                </a:moveTo>
                <a:cubicBezTo>
                  <a:pt x="3108" y="630"/>
                  <a:pt x="3152" y="719"/>
                  <a:pt x="3152" y="764"/>
                </a:cubicBezTo>
                <a:cubicBezTo>
                  <a:pt x="3152" y="2511"/>
                  <a:pt x="3152" y="2511"/>
                  <a:pt x="3152" y="2511"/>
                </a:cubicBezTo>
                <a:cubicBezTo>
                  <a:pt x="3152" y="2646"/>
                  <a:pt x="3019" y="2780"/>
                  <a:pt x="2886" y="2780"/>
                </a:cubicBezTo>
                <a:cubicBezTo>
                  <a:pt x="2841" y="2780"/>
                  <a:pt x="2841" y="2780"/>
                  <a:pt x="2841" y="2780"/>
                </a:cubicBezTo>
                <a:cubicBezTo>
                  <a:pt x="2886" y="2691"/>
                  <a:pt x="2886" y="2646"/>
                  <a:pt x="2886" y="2556"/>
                </a:cubicBezTo>
                <a:cubicBezTo>
                  <a:pt x="2886" y="809"/>
                  <a:pt x="2886" y="809"/>
                  <a:pt x="2886" y="809"/>
                </a:cubicBezTo>
                <a:cubicBezTo>
                  <a:pt x="2886" y="764"/>
                  <a:pt x="2886" y="674"/>
                  <a:pt x="2841" y="630"/>
                </a:cubicBezTo>
                <a:cubicBezTo>
                  <a:pt x="2220" y="2"/>
                  <a:pt x="2220" y="2"/>
                  <a:pt x="2220" y="2"/>
                </a:cubicBezTo>
                <a:cubicBezTo>
                  <a:pt x="2220" y="2"/>
                  <a:pt x="2220" y="2"/>
                  <a:pt x="2220" y="2"/>
                </a:cubicBezTo>
                <a:cubicBezTo>
                  <a:pt x="2264" y="2"/>
                  <a:pt x="2264" y="2"/>
                  <a:pt x="2264" y="2"/>
                </a:cubicBezTo>
                <a:cubicBezTo>
                  <a:pt x="2308" y="2"/>
                  <a:pt x="2308" y="2"/>
                  <a:pt x="2308" y="2"/>
                </a:cubicBezTo>
                <a:cubicBezTo>
                  <a:pt x="2397" y="2"/>
                  <a:pt x="2486" y="2"/>
                  <a:pt x="2619" y="137"/>
                </a:cubicBezTo>
                <a:cubicBezTo>
                  <a:pt x="3063" y="585"/>
                  <a:pt x="3063" y="585"/>
                  <a:pt x="3063" y="585"/>
                </a:cubicBezTo>
              </a:path>
            </a:pathLst>
          </a:custGeom>
          <a:solidFill>
            <a:schemeClr val="bg1"/>
          </a:solidFill>
          <a:ln>
            <a:noFill/>
          </a:ln>
        </p:spPr>
        <p:txBody>
          <a:bodyPr vert="horz" wrap="square" lIns="124312" tIns="62155" rIns="124312" bIns="62155" numCol="1" anchor="t" anchorCtr="0" compatLnSpc="1">
            <a:prstTxWarp prst="textNoShape">
              <a:avLst/>
            </a:prstTxWarp>
          </a:bodyPr>
          <a:lstStyle/>
          <a:p>
            <a:pPr defTabSz="1214305"/>
            <a:endParaRPr lang="en-US" sz="2400">
              <a:solidFill>
                <a:srgbClr val="292929"/>
              </a:solidFill>
            </a:endParaRPr>
          </a:p>
        </p:txBody>
      </p:sp>
      <p:sp>
        <p:nvSpPr>
          <p:cNvPr id="5168" name="Analytics - blue"/>
          <p:cNvSpPr/>
          <p:nvPr/>
        </p:nvSpPr>
        <p:spPr bwMode="auto">
          <a:xfrm flipH="1" flipV="1">
            <a:off x="6377455" y="2571106"/>
            <a:ext cx="943754" cy="779388"/>
          </a:xfrm>
          <a:prstGeom prst="corner">
            <a:avLst>
              <a:gd name="adj1" fmla="val 46590"/>
              <a:gd name="adj2" fmla="val 102672"/>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sp>
        <p:nvSpPr>
          <p:cNvPr id="2509" name="Rectangle 2508"/>
          <p:cNvSpPr/>
          <p:nvPr/>
        </p:nvSpPr>
        <p:spPr bwMode="auto">
          <a:xfrm>
            <a:off x="-9799" y="4791891"/>
            <a:ext cx="7545375" cy="1188551"/>
          </a:xfrm>
          <a:prstGeom prst="rect">
            <a:avLst/>
          </a:prstGeom>
          <a:solidFill>
            <a:srgbClr val="8CC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274281" tIns="411421" rIns="124307" bIns="0" numCol="1" rtlCol="0" anchor="ctr" anchorCtr="0" compatLnSpc="1">
            <a:prstTxWarp prst="textNoShape">
              <a:avLst/>
            </a:prstTxWarp>
          </a:bodyPr>
          <a:lstStyle/>
          <a:p>
            <a:pPr defTabSz="776827">
              <a:defRPr/>
            </a:pPr>
            <a:r>
              <a:rPr lang="en-US" sz="4799" kern="0" baseline="30000">
                <a:gradFill>
                  <a:gsLst>
                    <a:gs pos="0">
                      <a:srgbClr val="00188F">
                        <a:lumMod val="5000"/>
                        <a:lumOff val="95000"/>
                      </a:srgbClr>
                    </a:gs>
                    <a:gs pos="100000">
                      <a:srgbClr val="EFEFEF"/>
                    </a:gs>
                  </a:gsLst>
                  <a:lin ang="5400000" scaled="1"/>
                </a:gradFill>
                <a:latin typeface="Segoe UI Light"/>
              </a:rPr>
              <a:t>infrastructure </a:t>
            </a:r>
            <a:br>
              <a:rPr lang="en-US" sz="4799" kern="0" baseline="30000">
                <a:gradFill>
                  <a:gsLst>
                    <a:gs pos="0">
                      <a:srgbClr val="00188F">
                        <a:lumMod val="5000"/>
                        <a:lumOff val="95000"/>
                      </a:srgbClr>
                    </a:gs>
                    <a:gs pos="100000">
                      <a:srgbClr val="EFEFEF"/>
                    </a:gs>
                  </a:gsLst>
                  <a:lin ang="5400000" scaled="1"/>
                </a:gradFill>
                <a:latin typeface="Segoe UI Light"/>
              </a:rPr>
            </a:br>
            <a:r>
              <a:rPr lang="en-US" sz="4799" kern="0" baseline="30000">
                <a:gradFill>
                  <a:gsLst>
                    <a:gs pos="0">
                      <a:srgbClr val="00188F">
                        <a:lumMod val="5000"/>
                        <a:lumOff val="95000"/>
                      </a:srgbClr>
                    </a:gs>
                    <a:gs pos="100000">
                      <a:srgbClr val="EFEFEF"/>
                    </a:gs>
                  </a:gsLst>
                  <a:lin ang="5400000" scaled="1"/>
                </a:gradFill>
                <a:latin typeface="Segoe UI Light"/>
              </a:rPr>
              <a:t>services</a:t>
            </a:r>
          </a:p>
        </p:txBody>
      </p:sp>
      <p:sp>
        <p:nvSpPr>
          <p:cNvPr id="2560" name="Rectangle 2559"/>
          <p:cNvSpPr/>
          <p:nvPr/>
        </p:nvSpPr>
        <p:spPr bwMode="auto">
          <a:xfrm>
            <a:off x="6526623" y="4960080"/>
            <a:ext cx="914063" cy="8314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err="1">
                <a:gradFill>
                  <a:gsLst>
                    <a:gs pos="0">
                      <a:srgbClr val="FFFFFF"/>
                    </a:gs>
                    <a:gs pos="100000">
                      <a:srgbClr val="FFFFFF"/>
                    </a:gs>
                  </a:gsLst>
                  <a:lin ang="5400000" scaled="0"/>
                </a:gradFill>
              </a:rPr>
              <a:t>cdn</a:t>
            </a:r>
            <a:endParaRPr lang="en-US" sz="1067">
              <a:gradFill>
                <a:gsLst>
                  <a:gs pos="0">
                    <a:srgbClr val="FFFFFF"/>
                  </a:gs>
                  <a:gs pos="100000">
                    <a:srgbClr val="FFFFFF"/>
                  </a:gs>
                </a:gsLst>
                <a:lin ang="5400000" scaled="0"/>
              </a:gradFill>
            </a:endParaRPr>
          </a:p>
        </p:txBody>
      </p:sp>
      <p:sp>
        <p:nvSpPr>
          <p:cNvPr id="2505" name="Virtual Machines - Label"/>
          <p:cNvSpPr/>
          <p:nvPr/>
        </p:nvSpPr>
        <p:spPr bwMode="auto">
          <a:xfrm>
            <a:off x="2624350" y="4960079"/>
            <a:ext cx="914063" cy="8314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a:gradFill>
                  <a:gsLst>
                    <a:gs pos="0">
                      <a:srgbClr val="FFFFFF"/>
                    </a:gs>
                    <a:gs pos="100000">
                      <a:srgbClr val="FFFFFF"/>
                    </a:gs>
                  </a:gsLst>
                  <a:lin ang="5400000" scaled="0"/>
                </a:gradFill>
              </a:rPr>
              <a:t>virtual machines</a:t>
            </a:r>
          </a:p>
        </p:txBody>
      </p:sp>
      <p:sp>
        <p:nvSpPr>
          <p:cNvPr id="2518" name="Rectangle 2517"/>
          <p:cNvSpPr/>
          <p:nvPr/>
        </p:nvSpPr>
        <p:spPr bwMode="auto">
          <a:xfrm>
            <a:off x="3577940" y="4960079"/>
            <a:ext cx="914063" cy="8314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a:gradFill>
                  <a:gsLst>
                    <a:gs pos="0">
                      <a:srgbClr val="FFFFFF"/>
                    </a:gs>
                    <a:gs pos="100000">
                      <a:srgbClr val="FFFFFF"/>
                    </a:gs>
                  </a:gsLst>
                  <a:lin ang="5400000" scaled="0"/>
                </a:gradFill>
              </a:rPr>
              <a:t>virtual network</a:t>
            </a:r>
          </a:p>
        </p:txBody>
      </p:sp>
      <p:sp>
        <p:nvSpPr>
          <p:cNvPr id="2520" name="Rectangle 2519"/>
          <p:cNvSpPr/>
          <p:nvPr/>
        </p:nvSpPr>
        <p:spPr bwMode="auto">
          <a:xfrm>
            <a:off x="4493074" y="4960079"/>
            <a:ext cx="914063" cy="8314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err="1">
                <a:gradFill>
                  <a:gsLst>
                    <a:gs pos="0">
                      <a:srgbClr val="FFFFFF"/>
                    </a:gs>
                    <a:gs pos="100000">
                      <a:srgbClr val="FFFFFF"/>
                    </a:gs>
                  </a:gsLst>
                  <a:lin ang="5400000" scaled="0"/>
                </a:gradFill>
              </a:rPr>
              <a:t>vpn</a:t>
            </a:r>
            <a:endParaRPr lang="en-US" sz="1067">
              <a:gradFill>
                <a:gsLst>
                  <a:gs pos="0">
                    <a:srgbClr val="FFFFFF"/>
                  </a:gs>
                  <a:gs pos="100000">
                    <a:srgbClr val="FFFFFF"/>
                  </a:gs>
                </a:gsLst>
                <a:lin ang="5400000" scaled="0"/>
              </a:gradFill>
            </a:endParaRPr>
          </a:p>
        </p:txBody>
      </p:sp>
      <p:sp>
        <p:nvSpPr>
          <p:cNvPr id="2516" name="Rectangle 2515"/>
          <p:cNvSpPr/>
          <p:nvPr/>
        </p:nvSpPr>
        <p:spPr bwMode="auto">
          <a:xfrm>
            <a:off x="5510255" y="4960079"/>
            <a:ext cx="914063" cy="8314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a:gradFill>
                  <a:gsLst>
                    <a:gs pos="0">
                      <a:srgbClr val="FFFFFF"/>
                    </a:gs>
                    <a:gs pos="100000">
                      <a:srgbClr val="FFFFFF"/>
                    </a:gs>
                  </a:gsLst>
                  <a:lin ang="5400000" scaled="0"/>
                </a:gradFill>
              </a:rPr>
              <a:t>traffic manager</a:t>
            </a:r>
          </a:p>
        </p:txBody>
      </p:sp>
      <p:pic>
        <p:nvPicPr>
          <p:cNvPr id="2506" name="Picture 250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89440" y="5043062"/>
            <a:ext cx="383884" cy="347298"/>
          </a:xfrm>
          <a:prstGeom prst="rect">
            <a:avLst/>
          </a:prstGeom>
          <a:noFill/>
          <a:ln>
            <a:noFill/>
          </a:ln>
        </p:spPr>
      </p:pic>
      <p:sp>
        <p:nvSpPr>
          <p:cNvPr id="5174" name="L-Shape 5173"/>
          <p:cNvSpPr/>
          <p:nvPr/>
        </p:nvSpPr>
        <p:spPr bwMode="auto">
          <a:xfrm flipV="1">
            <a:off x="2677187" y="4973253"/>
            <a:ext cx="860758" cy="822843"/>
          </a:xfrm>
          <a:prstGeom prst="corner">
            <a:avLst>
              <a:gd name="adj1" fmla="val 38444"/>
              <a:gd name="adj2" fmla="val 93695"/>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pic>
        <p:nvPicPr>
          <p:cNvPr id="2504" name="Picture 250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81394" y="2640622"/>
            <a:ext cx="383885" cy="383939"/>
          </a:xfrm>
          <a:prstGeom prst="rect">
            <a:avLst/>
          </a:prstGeom>
          <a:noFill/>
        </p:spPr>
      </p:pic>
      <p:sp>
        <p:nvSpPr>
          <p:cNvPr id="5175" name="L-Shape 5174"/>
          <p:cNvSpPr/>
          <p:nvPr/>
        </p:nvSpPr>
        <p:spPr bwMode="auto">
          <a:xfrm>
            <a:off x="3648378" y="2576180"/>
            <a:ext cx="787021" cy="770413"/>
          </a:xfrm>
          <a:prstGeom prst="corner">
            <a:avLst>
              <a:gd name="adj1" fmla="val 46867"/>
              <a:gd name="adj2" fmla="val 71126"/>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pic>
        <p:nvPicPr>
          <p:cNvPr id="2508" name="Picture 2507"/>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958744" y="2653764"/>
            <a:ext cx="245277" cy="355128"/>
          </a:xfrm>
          <a:prstGeom prst="rect">
            <a:avLst/>
          </a:prstGeom>
          <a:noFill/>
        </p:spPr>
      </p:pic>
      <p:sp>
        <p:nvSpPr>
          <p:cNvPr id="5176" name="L-Shape 5175"/>
          <p:cNvSpPr/>
          <p:nvPr/>
        </p:nvSpPr>
        <p:spPr bwMode="auto">
          <a:xfrm rot="5400000" flipH="1">
            <a:off x="2686826" y="2533426"/>
            <a:ext cx="806048" cy="820286"/>
          </a:xfrm>
          <a:prstGeom prst="corner">
            <a:avLst>
              <a:gd name="adj1" fmla="val 38444"/>
              <a:gd name="adj2" fmla="val 90894"/>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pic>
        <p:nvPicPr>
          <p:cNvPr id="2502" name="Picture 2501"/>
          <p:cNvPicPr>
            <a:picLocks noChangeAspect="1"/>
          </p:cNvPicPr>
          <p:nvPr/>
        </p:nvPicPr>
        <p:blipFill>
          <a:blip r:embed="rId11"/>
          <a:stretch>
            <a:fillRect/>
          </a:stretch>
        </p:blipFill>
        <p:spPr>
          <a:xfrm>
            <a:off x="2857994" y="1679597"/>
            <a:ext cx="447702" cy="378879"/>
          </a:xfrm>
          <a:prstGeom prst="rect">
            <a:avLst/>
          </a:prstGeom>
          <a:noFill/>
        </p:spPr>
      </p:pic>
      <p:sp>
        <p:nvSpPr>
          <p:cNvPr id="5177" name="L-Shape 5176"/>
          <p:cNvSpPr/>
          <p:nvPr/>
        </p:nvSpPr>
        <p:spPr bwMode="auto">
          <a:xfrm rot="5400000" flipV="1">
            <a:off x="2666178" y="1639172"/>
            <a:ext cx="835173" cy="832458"/>
          </a:xfrm>
          <a:prstGeom prst="corner">
            <a:avLst>
              <a:gd name="adj1" fmla="val 38444"/>
              <a:gd name="adj2" fmla="val 91737"/>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sp>
        <p:nvSpPr>
          <p:cNvPr id="2519" name="Freeform 78"/>
          <p:cNvSpPr>
            <a:spLocks noEditPoints="1"/>
          </p:cNvSpPr>
          <p:nvPr/>
        </p:nvSpPr>
        <p:spPr bwMode="black">
          <a:xfrm>
            <a:off x="3837979" y="5022508"/>
            <a:ext cx="393984" cy="377102"/>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FFFFFF"/>
          </a:solidFill>
          <a:ln>
            <a:noFill/>
          </a:ln>
        </p:spPr>
        <p:txBody>
          <a:bodyPr vert="horz" wrap="square" lIns="82264" tIns="41132" rIns="82264" bIns="41132" numCol="1" anchor="t" anchorCtr="0" compatLnSpc="1">
            <a:prstTxWarp prst="textNoShape">
              <a:avLst/>
            </a:prstTxWarp>
          </a:bodyPr>
          <a:lstStyle/>
          <a:p>
            <a:pPr defTabSz="684405"/>
            <a:endParaRPr lang="en-US" sz="933">
              <a:solidFill>
                <a:srgbClr val="FFFFFF"/>
              </a:solidFill>
            </a:endParaRPr>
          </a:p>
        </p:txBody>
      </p:sp>
      <p:sp>
        <p:nvSpPr>
          <p:cNvPr id="5178" name="L-Shape 5177"/>
          <p:cNvSpPr/>
          <p:nvPr/>
        </p:nvSpPr>
        <p:spPr bwMode="auto">
          <a:xfrm flipH="1">
            <a:off x="3544366" y="4973253"/>
            <a:ext cx="853990" cy="822843"/>
          </a:xfrm>
          <a:prstGeom prst="corner">
            <a:avLst>
              <a:gd name="adj1" fmla="val 38444"/>
              <a:gd name="adj2" fmla="val 86106"/>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sp>
        <p:nvSpPr>
          <p:cNvPr id="2521" name="Freeform 58"/>
          <p:cNvSpPr>
            <a:spLocks noEditPoints="1"/>
          </p:cNvSpPr>
          <p:nvPr/>
        </p:nvSpPr>
        <p:spPr bwMode="black">
          <a:xfrm>
            <a:off x="4758350" y="5065220"/>
            <a:ext cx="383508" cy="411107"/>
          </a:xfrm>
          <a:custGeom>
            <a:avLst/>
            <a:gdLst>
              <a:gd name="T0" fmla="*/ 181 w 182"/>
              <a:gd name="T1" fmla="*/ 65 h 195"/>
              <a:gd name="T2" fmla="*/ 88 w 182"/>
              <a:gd name="T3" fmla="*/ 0 h 195"/>
              <a:gd name="T4" fmla="*/ 88 w 182"/>
              <a:gd name="T5" fmla="*/ 40 h 195"/>
              <a:gd name="T6" fmla="*/ 1 w 182"/>
              <a:gd name="T7" fmla="*/ 40 h 195"/>
              <a:gd name="T8" fmla="*/ 1 w 182"/>
              <a:gd name="T9" fmla="*/ 89 h 195"/>
              <a:gd name="T10" fmla="*/ 57 w 182"/>
              <a:gd name="T11" fmla="*/ 89 h 195"/>
              <a:gd name="T12" fmla="*/ 88 w 182"/>
              <a:gd name="T13" fmla="*/ 68 h 195"/>
              <a:gd name="T14" fmla="*/ 88 w 182"/>
              <a:gd name="T15" fmla="*/ 130 h 195"/>
              <a:gd name="T16" fmla="*/ 181 w 182"/>
              <a:gd name="T17" fmla="*/ 65 h 195"/>
              <a:gd name="T18" fmla="*/ 19 w 182"/>
              <a:gd name="T19" fmla="*/ 127 h 195"/>
              <a:gd name="T20" fmla="*/ 88 w 182"/>
              <a:gd name="T21" fmla="*/ 172 h 195"/>
              <a:gd name="T22" fmla="*/ 88 w 182"/>
              <a:gd name="T23" fmla="*/ 142 h 195"/>
              <a:gd name="T24" fmla="*/ 178 w 182"/>
              <a:gd name="T25" fmla="*/ 142 h 195"/>
              <a:gd name="T26" fmla="*/ 178 w 182"/>
              <a:gd name="T27" fmla="*/ 153 h 195"/>
              <a:gd name="T28" fmla="*/ 100 w 182"/>
              <a:gd name="T29" fmla="*/ 153 h 195"/>
              <a:gd name="T30" fmla="*/ 100 w 182"/>
              <a:gd name="T31" fmla="*/ 195 h 195"/>
              <a:gd name="T32" fmla="*/ 0 w 182"/>
              <a:gd name="T33" fmla="*/ 127 h 195"/>
              <a:gd name="T34" fmla="*/ 19 w 182"/>
              <a:gd name="T35" fmla="*/ 12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solidFill>
            <a:srgbClr val="FFFFFF"/>
          </a:solidFill>
          <a:ln>
            <a:noFill/>
          </a:ln>
        </p:spPr>
        <p:txBody>
          <a:bodyPr vert="horz" wrap="square" lIns="82264" tIns="41132" rIns="82264" bIns="41132" numCol="1" anchor="t" anchorCtr="0" compatLnSpc="1">
            <a:prstTxWarp prst="textNoShape">
              <a:avLst/>
            </a:prstTxWarp>
          </a:bodyPr>
          <a:lstStyle/>
          <a:p>
            <a:pPr defTabSz="684405"/>
            <a:endParaRPr lang="en-US" sz="933">
              <a:solidFill>
                <a:srgbClr val="FFFFFF"/>
              </a:solidFill>
            </a:endParaRPr>
          </a:p>
        </p:txBody>
      </p:sp>
      <p:sp>
        <p:nvSpPr>
          <p:cNvPr id="5179" name="L-Shape 5178"/>
          <p:cNvSpPr/>
          <p:nvPr/>
        </p:nvSpPr>
        <p:spPr bwMode="auto">
          <a:xfrm flipV="1">
            <a:off x="4599501" y="4973253"/>
            <a:ext cx="879716" cy="822843"/>
          </a:xfrm>
          <a:prstGeom prst="corner">
            <a:avLst>
              <a:gd name="adj1" fmla="val 43057"/>
              <a:gd name="adj2" fmla="val 74857"/>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pic>
        <p:nvPicPr>
          <p:cNvPr id="2517"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5776461" y="5039868"/>
            <a:ext cx="381652" cy="381707"/>
          </a:xfrm>
          <a:prstGeom prst="rect">
            <a:avLst/>
          </a:prstGeom>
          <a:noFill/>
          <a:extLst>
            <a:ext uri="{909E8E84-426E-40DD-AFC4-6F175D3DCCD1}">
              <a14:hiddenFill xmlns:a14="http://schemas.microsoft.com/office/drawing/2010/main">
                <a:solidFill>
                  <a:srgbClr val="FFFFFF"/>
                </a:solidFill>
              </a14:hiddenFill>
            </a:ext>
          </a:extLst>
        </p:spPr>
      </p:pic>
      <p:sp>
        <p:nvSpPr>
          <p:cNvPr id="5180" name="L-Shape 5179"/>
          <p:cNvSpPr/>
          <p:nvPr/>
        </p:nvSpPr>
        <p:spPr bwMode="auto">
          <a:xfrm flipH="1">
            <a:off x="5291896" y="4973253"/>
            <a:ext cx="990668" cy="822843"/>
          </a:xfrm>
          <a:prstGeom prst="corner">
            <a:avLst>
              <a:gd name="adj1" fmla="val 49207"/>
              <a:gd name="adj2" fmla="val 90202"/>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pic>
        <p:nvPicPr>
          <p:cNvPr id="2561" name="Picture 5" descr="C:\Users\Jonahs\Dropbox\Projects SCOTT\MEET Windows Azure\source\Background\tile-icon-CDN.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35049" y="5014475"/>
            <a:ext cx="495588" cy="491183"/>
          </a:xfrm>
          <a:prstGeom prst="rect">
            <a:avLst/>
          </a:prstGeom>
          <a:noFill/>
          <a:extLst>
            <a:ext uri="{909E8E84-426E-40DD-AFC4-6F175D3DCCD1}">
              <a14:hiddenFill xmlns:a14="http://schemas.microsoft.com/office/drawing/2010/main">
                <a:solidFill>
                  <a:srgbClr val="FFFFFF"/>
                </a:solidFill>
              </a14:hiddenFill>
            </a:ext>
          </a:extLst>
        </p:spPr>
      </p:pic>
      <p:sp>
        <p:nvSpPr>
          <p:cNvPr id="5181" name="L-Shape 5180"/>
          <p:cNvSpPr/>
          <p:nvPr/>
        </p:nvSpPr>
        <p:spPr bwMode="auto">
          <a:xfrm rot="5400000" flipV="1">
            <a:off x="6482686" y="4979418"/>
            <a:ext cx="835173" cy="822843"/>
          </a:xfrm>
          <a:prstGeom prst="corner">
            <a:avLst>
              <a:gd name="adj1" fmla="val 80102"/>
              <a:gd name="adj2" fmla="val 91737"/>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nvGrpSpPr>
          <p:cNvPr id="5183" name="Group 5182"/>
          <p:cNvGrpSpPr/>
          <p:nvPr/>
        </p:nvGrpSpPr>
        <p:grpSpPr>
          <a:xfrm>
            <a:off x="8190587" y="3957142"/>
            <a:ext cx="832458" cy="835173"/>
            <a:chOff x="2667824" y="1637549"/>
            <a:chExt cx="832576" cy="835291"/>
          </a:xfrm>
        </p:grpSpPr>
        <p:pic>
          <p:nvPicPr>
            <p:cNvPr id="5184" name="Picture 5183"/>
            <p:cNvPicPr>
              <a:picLocks noChangeAspect="1"/>
            </p:cNvPicPr>
            <p:nvPr/>
          </p:nvPicPr>
          <p:blipFill>
            <a:blip r:embed="rId11">
              <a:lum bright="-100000"/>
            </a:blip>
            <a:stretch>
              <a:fillRect/>
            </a:stretch>
          </p:blipFill>
          <p:spPr>
            <a:xfrm>
              <a:off x="2858309" y="1679339"/>
              <a:ext cx="447765" cy="378933"/>
            </a:xfrm>
            <a:prstGeom prst="rect">
              <a:avLst/>
            </a:prstGeom>
            <a:noFill/>
          </p:spPr>
        </p:pic>
        <p:sp>
          <p:nvSpPr>
            <p:cNvPr id="5185" name="L-Shape 5184"/>
            <p:cNvSpPr/>
            <p:nvPr/>
          </p:nvSpPr>
          <p:spPr bwMode="auto">
            <a:xfrm rot="5400000" flipV="1">
              <a:off x="2666466" y="1638907"/>
              <a:ext cx="835291" cy="832576"/>
            </a:xfrm>
            <a:prstGeom prst="corner">
              <a:avLst>
                <a:gd name="adj1" fmla="val 38444"/>
                <a:gd name="adj2" fmla="val 91737"/>
              </a:avLst>
            </a:prstGeom>
            <a:noFill/>
            <a:ln w="22225" cap="sq">
              <a:solidFill>
                <a:schemeClr val="bg1">
                  <a:lumMod val="10000"/>
                </a:schemeClr>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grpSp>
        <p:nvGrpSpPr>
          <p:cNvPr id="5186" name="Group 5185"/>
          <p:cNvGrpSpPr/>
          <p:nvPr/>
        </p:nvGrpSpPr>
        <p:grpSpPr>
          <a:xfrm>
            <a:off x="7775478" y="4795921"/>
            <a:ext cx="820286" cy="806048"/>
            <a:chOff x="2679998" y="2540409"/>
            <a:chExt cx="820402" cy="806162"/>
          </a:xfrm>
        </p:grpSpPr>
        <p:pic>
          <p:nvPicPr>
            <p:cNvPr id="5187" name="Picture 5186"/>
            <p:cNvPicPr>
              <a:picLocks noChangeAspect="1"/>
            </p:cNvPicPr>
            <p:nvPr/>
          </p:nvPicPr>
          <p:blipFill>
            <a:blip r:embed="rId14" cstate="print">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a:ext>
              </a:extLst>
            </a:blip>
            <a:stretch>
              <a:fillRect/>
            </a:stretch>
          </p:blipFill>
          <p:spPr>
            <a:xfrm>
              <a:off x="2959074" y="2653644"/>
              <a:ext cx="245311" cy="355178"/>
            </a:xfrm>
            <a:prstGeom prst="rect">
              <a:avLst/>
            </a:prstGeom>
            <a:noFill/>
          </p:spPr>
        </p:pic>
        <p:sp>
          <p:nvSpPr>
            <p:cNvPr id="5188" name="L-Shape 5187"/>
            <p:cNvSpPr/>
            <p:nvPr/>
          </p:nvSpPr>
          <p:spPr bwMode="auto">
            <a:xfrm rot="5400000" flipH="1">
              <a:off x="2687118" y="2533289"/>
              <a:ext cx="806162" cy="820402"/>
            </a:xfrm>
            <a:prstGeom prst="corner">
              <a:avLst>
                <a:gd name="adj1" fmla="val 38444"/>
                <a:gd name="adj2" fmla="val 90894"/>
              </a:avLst>
            </a:prstGeom>
            <a:noFill/>
            <a:ln w="22225" cap="sq">
              <a:solidFill>
                <a:schemeClr val="bg1">
                  <a:lumMod val="10000"/>
                </a:schemeClr>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grpSp>
        <p:nvGrpSpPr>
          <p:cNvPr id="5197" name="Group 5196"/>
          <p:cNvGrpSpPr/>
          <p:nvPr/>
        </p:nvGrpSpPr>
        <p:grpSpPr>
          <a:xfrm>
            <a:off x="8695110" y="5228404"/>
            <a:ext cx="860758" cy="825827"/>
            <a:chOff x="3650914" y="1646896"/>
            <a:chExt cx="860880" cy="825944"/>
          </a:xfrm>
        </p:grpSpPr>
        <p:pic>
          <p:nvPicPr>
            <p:cNvPr id="5198" name="Picture 5197"/>
            <p:cNvPicPr>
              <a:picLocks noChangeAspect="1"/>
            </p:cNvPicPr>
            <p:nvPr/>
          </p:nvPicPr>
          <p:blipFill>
            <a:blip r:embed="rId16" cstate="print">
              <a:extLst>
                <a:ext uri="{BEBA8EAE-BF5A-486C-A8C5-ECC9F3942E4B}">
                  <a14:imgProps xmlns:a14="http://schemas.microsoft.com/office/drawing/2010/main">
                    <a14:imgLayer r:embed="rId1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727883" y="1704650"/>
              <a:ext cx="431850" cy="428014"/>
            </a:xfrm>
            <a:prstGeom prst="rect">
              <a:avLst/>
            </a:prstGeom>
          </p:spPr>
        </p:pic>
        <p:sp>
          <p:nvSpPr>
            <p:cNvPr id="5199" name="L-Shape 5198"/>
            <p:cNvSpPr/>
            <p:nvPr/>
          </p:nvSpPr>
          <p:spPr bwMode="auto">
            <a:xfrm>
              <a:off x="3650914" y="1646896"/>
              <a:ext cx="860880" cy="825944"/>
            </a:xfrm>
            <a:prstGeom prst="corner">
              <a:avLst>
                <a:gd name="adj1" fmla="val 38444"/>
                <a:gd name="adj2" fmla="val 73305"/>
              </a:avLst>
            </a:prstGeom>
            <a:noFill/>
            <a:ln w="22225" cap="sq">
              <a:solidFill>
                <a:schemeClr val="bg1">
                  <a:lumMod val="10000"/>
                </a:schemeClr>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grpSp>
        <p:nvGrpSpPr>
          <p:cNvPr id="5200" name="Group 5199"/>
          <p:cNvGrpSpPr/>
          <p:nvPr/>
        </p:nvGrpSpPr>
        <p:grpSpPr>
          <a:xfrm>
            <a:off x="9386065" y="4604599"/>
            <a:ext cx="787021" cy="770413"/>
            <a:chOff x="3648807" y="2576049"/>
            <a:chExt cx="787132" cy="770522"/>
          </a:xfrm>
        </p:grpSpPr>
        <p:pic>
          <p:nvPicPr>
            <p:cNvPr id="5201" name="Picture 5200"/>
            <p:cNvPicPr>
              <a:picLocks noChangeAspect="1"/>
            </p:cNvPicPr>
            <p:nvPr/>
          </p:nvPicPr>
          <p:blipFill>
            <a:blip r:embed="rId18" cstate="print">
              <a:extLst>
                <a:ext uri="{BEBA8EAE-BF5A-486C-A8C5-ECC9F3942E4B}">
                  <a14:imgProps xmlns:a14="http://schemas.microsoft.com/office/drawing/2010/main">
                    <a14:imgLayer r:embed="rId1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781841" y="2640500"/>
              <a:ext cx="383939" cy="383993"/>
            </a:xfrm>
            <a:prstGeom prst="rect">
              <a:avLst/>
            </a:prstGeom>
            <a:noFill/>
          </p:spPr>
        </p:pic>
        <p:sp>
          <p:nvSpPr>
            <p:cNvPr id="5202" name="L-Shape 5201"/>
            <p:cNvSpPr/>
            <p:nvPr/>
          </p:nvSpPr>
          <p:spPr bwMode="auto">
            <a:xfrm>
              <a:off x="3648807" y="2576049"/>
              <a:ext cx="787132" cy="770522"/>
            </a:xfrm>
            <a:prstGeom prst="corner">
              <a:avLst>
                <a:gd name="adj1" fmla="val 46867"/>
                <a:gd name="adj2" fmla="val 71126"/>
              </a:avLst>
            </a:prstGeom>
            <a:noFill/>
            <a:ln w="22225" cap="sq">
              <a:solidFill>
                <a:schemeClr val="bg1">
                  <a:lumMod val="10000"/>
                </a:schemeClr>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grpSp>
        <p:nvGrpSpPr>
          <p:cNvPr id="5203" name="Group 5202"/>
          <p:cNvGrpSpPr/>
          <p:nvPr/>
        </p:nvGrpSpPr>
        <p:grpSpPr>
          <a:xfrm>
            <a:off x="9094412" y="3673596"/>
            <a:ext cx="990963" cy="825827"/>
            <a:chOff x="4337997" y="1646896"/>
            <a:chExt cx="991104" cy="825944"/>
          </a:xfrm>
        </p:grpSpPr>
        <p:pic>
          <p:nvPicPr>
            <p:cNvPr id="5204" name="Picture 7" descr="C:\Users\Jonahs\Dropbox\Projects SCOTT\MEET Windows Azure\source\Background\tile-icon-identity.png"/>
            <p:cNvPicPr>
              <a:picLocks noChangeAspect="1" noChangeArrowheads="1"/>
            </p:cNvPicPr>
            <p:nvPr/>
          </p:nvPicPr>
          <p:blipFill>
            <a:blip r:embed="rId20" cstate="print">
              <a:extLst>
                <a:ext uri="{BEBA8EAE-BF5A-486C-A8C5-ECC9F3942E4B}">
                  <a14:imgProps xmlns:a14="http://schemas.microsoft.com/office/drawing/2010/main">
                    <a14:imgLayer r:embed="rId21">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762890" y="1743952"/>
              <a:ext cx="375655" cy="375654"/>
            </a:xfrm>
            <a:prstGeom prst="rect">
              <a:avLst/>
            </a:prstGeom>
            <a:noFill/>
            <a:extLst>
              <a:ext uri="{909E8E84-426E-40DD-AFC4-6F175D3DCCD1}">
                <a14:hiddenFill xmlns:a14="http://schemas.microsoft.com/office/drawing/2010/main">
                  <a:solidFill>
                    <a:srgbClr val="FFFFFF"/>
                  </a:solidFill>
                </a14:hiddenFill>
              </a:ext>
            </a:extLst>
          </p:spPr>
        </p:pic>
        <p:sp>
          <p:nvSpPr>
            <p:cNvPr id="5205" name="L-Shape 5204"/>
            <p:cNvSpPr/>
            <p:nvPr/>
          </p:nvSpPr>
          <p:spPr bwMode="auto">
            <a:xfrm flipH="1" flipV="1">
              <a:off x="4337997" y="1646896"/>
              <a:ext cx="991104" cy="825944"/>
            </a:xfrm>
            <a:prstGeom prst="corner">
              <a:avLst>
                <a:gd name="adj1" fmla="val 47670"/>
                <a:gd name="adj2" fmla="val 82321"/>
              </a:avLst>
            </a:prstGeom>
            <a:noFill/>
            <a:ln w="22225" cap="sq">
              <a:solidFill>
                <a:schemeClr val="bg1">
                  <a:lumMod val="10000"/>
                </a:schemeClr>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grpSp>
        <p:nvGrpSpPr>
          <p:cNvPr id="5212" name="Group 5211"/>
          <p:cNvGrpSpPr/>
          <p:nvPr/>
        </p:nvGrpSpPr>
        <p:grpSpPr>
          <a:xfrm>
            <a:off x="10727347" y="5501337"/>
            <a:ext cx="860758" cy="815241"/>
            <a:chOff x="5570345" y="2523718"/>
            <a:chExt cx="860880" cy="815356"/>
          </a:xfrm>
        </p:grpSpPr>
        <p:pic>
          <p:nvPicPr>
            <p:cNvPr id="5213" name="Picture 2" descr="\\MAGNUM\Projects\Microsoft\Cloud Power FY12\Design\Icons\PNGs\Cloud_on_your_terms.png"/>
            <p:cNvPicPr>
              <a:picLocks noChangeAspect="1" noChangeArrowheads="1"/>
            </p:cNvPicPr>
            <p:nvPr/>
          </p:nvPicPr>
          <p:blipFill>
            <a:blip r:embed="rId22" cstate="print">
              <a:extLst>
                <a:ext uri="{BEBA8EAE-BF5A-486C-A8C5-ECC9F3942E4B}">
                  <a14:imgProps xmlns:a14="http://schemas.microsoft.com/office/drawing/2010/main">
                    <a14:imgLayer r:embed="rId23">
                      <a14:imgEffect>
                        <a14:brightnessContrast bright="-100000"/>
                      </a14:imgEffect>
                    </a14:imgLayer>
                  </a14:imgProps>
                </a:ext>
              </a:extLst>
            </a:blip>
            <a:stretch>
              <a:fillRect/>
            </a:stretch>
          </p:blipFill>
          <p:spPr bwMode="auto">
            <a:xfrm>
              <a:off x="5683078" y="2523718"/>
              <a:ext cx="620508" cy="620595"/>
            </a:xfrm>
            <a:prstGeom prst="rect">
              <a:avLst/>
            </a:prstGeom>
            <a:noFill/>
            <a:ln>
              <a:noFill/>
            </a:ln>
          </p:spPr>
        </p:pic>
        <p:sp>
          <p:nvSpPr>
            <p:cNvPr id="5214" name="L-Shape 5213"/>
            <p:cNvSpPr/>
            <p:nvPr/>
          </p:nvSpPr>
          <p:spPr bwMode="auto">
            <a:xfrm>
              <a:off x="5570345" y="2570974"/>
              <a:ext cx="860880" cy="768100"/>
            </a:xfrm>
            <a:prstGeom prst="corner">
              <a:avLst>
                <a:gd name="adj1" fmla="val 38444"/>
                <a:gd name="adj2" fmla="val 89961"/>
              </a:avLst>
            </a:prstGeom>
            <a:noFill/>
            <a:ln w="22225" cap="sq">
              <a:solidFill>
                <a:schemeClr val="bg1">
                  <a:lumMod val="10000"/>
                </a:schemeClr>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grpSp>
        <p:nvGrpSpPr>
          <p:cNvPr id="5215" name="Group 5214"/>
          <p:cNvGrpSpPr/>
          <p:nvPr/>
        </p:nvGrpSpPr>
        <p:grpSpPr>
          <a:xfrm>
            <a:off x="10509980" y="4675526"/>
            <a:ext cx="943754" cy="779388"/>
            <a:chOff x="6378270" y="2570974"/>
            <a:chExt cx="943888" cy="779498"/>
          </a:xfrm>
        </p:grpSpPr>
        <p:sp>
          <p:nvSpPr>
            <p:cNvPr id="5216" name="Freeform 5215"/>
            <p:cNvSpPr>
              <a:spLocks noEditPoints="1"/>
            </p:cNvSpPr>
            <p:nvPr/>
          </p:nvSpPr>
          <p:spPr bwMode="auto">
            <a:xfrm>
              <a:off x="6815246" y="2725939"/>
              <a:ext cx="340243" cy="300028"/>
            </a:xfrm>
            <a:custGeom>
              <a:avLst/>
              <a:gdLst>
                <a:gd name="T0" fmla="*/ 2220 w 3152"/>
                <a:gd name="T1" fmla="*/ 905 h 2780"/>
                <a:gd name="T2" fmla="*/ 2131 w 3152"/>
                <a:gd name="T3" fmla="*/ 764 h 2780"/>
                <a:gd name="T4" fmla="*/ 1420 w 3152"/>
                <a:gd name="T5" fmla="*/ 92 h 2780"/>
                <a:gd name="T6" fmla="*/ 1243 w 3152"/>
                <a:gd name="T7" fmla="*/ 2 h 2780"/>
                <a:gd name="T8" fmla="*/ 1243 w 3152"/>
                <a:gd name="T9" fmla="*/ 2 h 2780"/>
                <a:gd name="T10" fmla="*/ 1243 w 3152"/>
                <a:gd name="T11" fmla="*/ 2 h 2780"/>
                <a:gd name="T12" fmla="*/ 266 w 3152"/>
                <a:gd name="T13" fmla="*/ 2 h 2780"/>
                <a:gd name="T14" fmla="*/ 0 w 3152"/>
                <a:gd name="T15" fmla="*/ 226 h 2780"/>
                <a:gd name="T16" fmla="*/ 0 w 3152"/>
                <a:gd name="T17" fmla="*/ 2511 h 2780"/>
                <a:gd name="T18" fmla="*/ 266 w 3152"/>
                <a:gd name="T19" fmla="*/ 2780 h 2780"/>
                <a:gd name="T20" fmla="*/ 1953 w 3152"/>
                <a:gd name="T21" fmla="*/ 2780 h 2780"/>
                <a:gd name="T22" fmla="*/ 2220 w 3152"/>
                <a:gd name="T23" fmla="*/ 2511 h 2780"/>
                <a:gd name="T24" fmla="*/ 2220 w 3152"/>
                <a:gd name="T25" fmla="*/ 943 h 2780"/>
                <a:gd name="T26" fmla="*/ 2220 w 3152"/>
                <a:gd name="T27" fmla="*/ 905 h 2780"/>
                <a:gd name="T28" fmla="*/ 1243 w 3152"/>
                <a:gd name="T29" fmla="*/ 226 h 2780"/>
                <a:gd name="T30" fmla="*/ 1953 w 3152"/>
                <a:gd name="T31" fmla="*/ 943 h 2780"/>
                <a:gd name="T32" fmla="*/ 1243 w 3152"/>
                <a:gd name="T33" fmla="*/ 943 h 2780"/>
                <a:gd name="T34" fmla="*/ 1243 w 3152"/>
                <a:gd name="T35" fmla="*/ 226 h 2780"/>
                <a:gd name="T36" fmla="*/ 1243 w 3152"/>
                <a:gd name="T37" fmla="*/ 226 h 2780"/>
                <a:gd name="T38" fmla="*/ 1953 w 3152"/>
                <a:gd name="T39" fmla="*/ 2511 h 2780"/>
                <a:gd name="T40" fmla="*/ 266 w 3152"/>
                <a:gd name="T41" fmla="*/ 2511 h 2780"/>
                <a:gd name="T42" fmla="*/ 266 w 3152"/>
                <a:gd name="T43" fmla="*/ 226 h 2780"/>
                <a:gd name="T44" fmla="*/ 1021 w 3152"/>
                <a:gd name="T45" fmla="*/ 226 h 2780"/>
                <a:gd name="T46" fmla="*/ 1021 w 3152"/>
                <a:gd name="T47" fmla="*/ 943 h 2780"/>
                <a:gd name="T48" fmla="*/ 1243 w 3152"/>
                <a:gd name="T49" fmla="*/ 1212 h 2780"/>
                <a:gd name="T50" fmla="*/ 1953 w 3152"/>
                <a:gd name="T51" fmla="*/ 1212 h 2780"/>
                <a:gd name="T52" fmla="*/ 1953 w 3152"/>
                <a:gd name="T53" fmla="*/ 2511 h 2780"/>
                <a:gd name="T54" fmla="*/ 1953 w 3152"/>
                <a:gd name="T55" fmla="*/ 2511 h 2780"/>
                <a:gd name="T56" fmla="*/ 2575 w 3152"/>
                <a:gd name="T57" fmla="*/ 630 h 2780"/>
                <a:gd name="T58" fmla="*/ 2664 w 3152"/>
                <a:gd name="T59" fmla="*/ 854 h 2780"/>
                <a:gd name="T60" fmla="*/ 2664 w 3152"/>
                <a:gd name="T61" fmla="*/ 2511 h 2780"/>
                <a:gd name="T62" fmla="*/ 2442 w 3152"/>
                <a:gd name="T63" fmla="*/ 2780 h 2780"/>
                <a:gd name="T64" fmla="*/ 2353 w 3152"/>
                <a:gd name="T65" fmla="*/ 2780 h 2780"/>
                <a:gd name="T66" fmla="*/ 2442 w 3152"/>
                <a:gd name="T67" fmla="*/ 2556 h 2780"/>
                <a:gd name="T68" fmla="*/ 2442 w 3152"/>
                <a:gd name="T69" fmla="*/ 943 h 2780"/>
                <a:gd name="T70" fmla="*/ 2353 w 3152"/>
                <a:gd name="T71" fmla="*/ 674 h 2780"/>
                <a:gd name="T72" fmla="*/ 1642 w 3152"/>
                <a:gd name="T73" fmla="*/ 2 h 2780"/>
                <a:gd name="T74" fmla="*/ 1642 w 3152"/>
                <a:gd name="T75" fmla="*/ 2 h 2780"/>
                <a:gd name="T76" fmla="*/ 1731 w 3152"/>
                <a:gd name="T77" fmla="*/ 2 h 2780"/>
                <a:gd name="T78" fmla="*/ 1776 w 3152"/>
                <a:gd name="T79" fmla="*/ 2 h 2780"/>
                <a:gd name="T80" fmla="*/ 2086 w 3152"/>
                <a:gd name="T81" fmla="*/ 137 h 2780"/>
                <a:gd name="T82" fmla="*/ 2575 w 3152"/>
                <a:gd name="T83" fmla="*/ 630 h 2780"/>
                <a:gd name="T84" fmla="*/ 3063 w 3152"/>
                <a:gd name="T85" fmla="*/ 585 h 2780"/>
                <a:gd name="T86" fmla="*/ 3152 w 3152"/>
                <a:gd name="T87" fmla="*/ 764 h 2780"/>
                <a:gd name="T88" fmla="*/ 3152 w 3152"/>
                <a:gd name="T89" fmla="*/ 2511 h 2780"/>
                <a:gd name="T90" fmla="*/ 2886 w 3152"/>
                <a:gd name="T91" fmla="*/ 2780 h 2780"/>
                <a:gd name="T92" fmla="*/ 2841 w 3152"/>
                <a:gd name="T93" fmla="*/ 2780 h 2780"/>
                <a:gd name="T94" fmla="*/ 2886 w 3152"/>
                <a:gd name="T95" fmla="*/ 2556 h 2780"/>
                <a:gd name="T96" fmla="*/ 2886 w 3152"/>
                <a:gd name="T97" fmla="*/ 809 h 2780"/>
                <a:gd name="T98" fmla="*/ 2841 w 3152"/>
                <a:gd name="T99" fmla="*/ 630 h 2780"/>
                <a:gd name="T100" fmla="*/ 2220 w 3152"/>
                <a:gd name="T101" fmla="*/ 2 h 2780"/>
                <a:gd name="T102" fmla="*/ 2220 w 3152"/>
                <a:gd name="T103" fmla="*/ 2 h 2780"/>
                <a:gd name="T104" fmla="*/ 2264 w 3152"/>
                <a:gd name="T105" fmla="*/ 2 h 2780"/>
                <a:gd name="T106" fmla="*/ 2308 w 3152"/>
                <a:gd name="T107" fmla="*/ 2 h 2780"/>
                <a:gd name="T108" fmla="*/ 2619 w 3152"/>
                <a:gd name="T109" fmla="*/ 137 h 2780"/>
                <a:gd name="T110" fmla="*/ 3063 w 3152"/>
                <a:gd name="T111" fmla="*/ 585 h 2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52" h="2780">
                  <a:moveTo>
                    <a:pt x="2220" y="905"/>
                  </a:moveTo>
                  <a:cubicBezTo>
                    <a:pt x="2220" y="860"/>
                    <a:pt x="2204" y="833"/>
                    <a:pt x="2131" y="764"/>
                  </a:cubicBezTo>
                  <a:cubicBezTo>
                    <a:pt x="1419" y="93"/>
                    <a:pt x="1420" y="92"/>
                    <a:pt x="1420" y="92"/>
                  </a:cubicBezTo>
                  <a:cubicBezTo>
                    <a:pt x="1358" y="23"/>
                    <a:pt x="1304" y="2"/>
                    <a:pt x="1243" y="2"/>
                  </a:cubicBezTo>
                  <a:cubicBezTo>
                    <a:pt x="1243" y="2"/>
                    <a:pt x="1243" y="2"/>
                    <a:pt x="1243" y="2"/>
                  </a:cubicBezTo>
                  <a:cubicBezTo>
                    <a:pt x="1243" y="2"/>
                    <a:pt x="1243" y="2"/>
                    <a:pt x="1243" y="2"/>
                  </a:cubicBezTo>
                  <a:cubicBezTo>
                    <a:pt x="266" y="2"/>
                    <a:pt x="266" y="2"/>
                    <a:pt x="266" y="2"/>
                  </a:cubicBezTo>
                  <a:cubicBezTo>
                    <a:pt x="133" y="2"/>
                    <a:pt x="0" y="92"/>
                    <a:pt x="0" y="226"/>
                  </a:cubicBezTo>
                  <a:cubicBezTo>
                    <a:pt x="0" y="2511"/>
                    <a:pt x="0" y="2511"/>
                    <a:pt x="0" y="2511"/>
                  </a:cubicBezTo>
                  <a:cubicBezTo>
                    <a:pt x="0" y="2646"/>
                    <a:pt x="133" y="2780"/>
                    <a:pt x="266" y="2780"/>
                  </a:cubicBezTo>
                  <a:cubicBezTo>
                    <a:pt x="1953" y="2780"/>
                    <a:pt x="1953" y="2780"/>
                    <a:pt x="1953" y="2780"/>
                  </a:cubicBezTo>
                  <a:cubicBezTo>
                    <a:pt x="2086" y="2780"/>
                    <a:pt x="2220" y="2646"/>
                    <a:pt x="2220" y="2511"/>
                  </a:cubicBezTo>
                  <a:cubicBezTo>
                    <a:pt x="2220" y="943"/>
                    <a:pt x="2220" y="943"/>
                    <a:pt x="2220" y="943"/>
                  </a:cubicBezTo>
                  <a:lnTo>
                    <a:pt x="2220" y="905"/>
                  </a:lnTo>
                  <a:close/>
                  <a:moveTo>
                    <a:pt x="1243" y="226"/>
                  </a:moveTo>
                  <a:cubicBezTo>
                    <a:pt x="1953" y="943"/>
                    <a:pt x="1953" y="943"/>
                    <a:pt x="1953" y="943"/>
                  </a:cubicBezTo>
                  <a:cubicBezTo>
                    <a:pt x="1243" y="943"/>
                    <a:pt x="1243" y="943"/>
                    <a:pt x="1243" y="943"/>
                  </a:cubicBezTo>
                  <a:cubicBezTo>
                    <a:pt x="1243" y="226"/>
                    <a:pt x="1243" y="226"/>
                    <a:pt x="1243" y="226"/>
                  </a:cubicBezTo>
                  <a:cubicBezTo>
                    <a:pt x="1243" y="226"/>
                    <a:pt x="1243" y="226"/>
                    <a:pt x="1243" y="226"/>
                  </a:cubicBezTo>
                  <a:close/>
                  <a:moveTo>
                    <a:pt x="1953" y="2511"/>
                  </a:moveTo>
                  <a:cubicBezTo>
                    <a:pt x="266" y="2511"/>
                    <a:pt x="266" y="2511"/>
                    <a:pt x="266" y="2511"/>
                  </a:cubicBezTo>
                  <a:cubicBezTo>
                    <a:pt x="266" y="226"/>
                    <a:pt x="266" y="226"/>
                    <a:pt x="266" y="226"/>
                  </a:cubicBezTo>
                  <a:cubicBezTo>
                    <a:pt x="1021" y="226"/>
                    <a:pt x="1021" y="226"/>
                    <a:pt x="1021" y="226"/>
                  </a:cubicBezTo>
                  <a:cubicBezTo>
                    <a:pt x="1021" y="943"/>
                    <a:pt x="1021" y="943"/>
                    <a:pt x="1021" y="943"/>
                  </a:cubicBezTo>
                  <a:cubicBezTo>
                    <a:pt x="1021" y="1078"/>
                    <a:pt x="1110" y="1212"/>
                    <a:pt x="1243" y="1212"/>
                  </a:cubicBezTo>
                  <a:cubicBezTo>
                    <a:pt x="1953" y="1212"/>
                    <a:pt x="1953" y="1212"/>
                    <a:pt x="1953" y="1212"/>
                  </a:cubicBezTo>
                  <a:cubicBezTo>
                    <a:pt x="1953" y="2511"/>
                    <a:pt x="1953" y="2511"/>
                    <a:pt x="1953" y="2511"/>
                  </a:cubicBezTo>
                  <a:cubicBezTo>
                    <a:pt x="1953" y="2511"/>
                    <a:pt x="1953" y="2511"/>
                    <a:pt x="1953" y="2511"/>
                  </a:cubicBezTo>
                  <a:close/>
                  <a:moveTo>
                    <a:pt x="2575" y="630"/>
                  </a:moveTo>
                  <a:cubicBezTo>
                    <a:pt x="2619" y="674"/>
                    <a:pt x="2664" y="764"/>
                    <a:pt x="2664" y="854"/>
                  </a:cubicBezTo>
                  <a:cubicBezTo>
                    <a:pt x="2664" y="2511"/>
                    <a:pt x="2664" y="2511"/>
                    <a:pt x="2664" y="2511"/>
                  </a:cubicBezTo>
                  <a:cubicBezTo>
                    <a:pt x="2664" y="2646"/>
                    <a:pt x="2575" y="2780"/>
                    <a:pt x="2442" y="2780"/>
                  </a:cubicBezTo>
                  <a:cubicBezTo>
                    <a:pt x="2353" y="2780"/>
                    <a:pt x="2353" y="2780"/>
                    <a:pt x="2353" y="2780"/>
                  </a:cubicBezTo>
                  <a:cubicBezTo>
                    <a:pt x="2397" y="2691"/>
                    <a:pt x="2442" y="2646"/>
                    <a:pt x="2442" y="2556"/>
                  </a:cubicBezTo>
                  <a:cubicBezTo>
                    <a:pt x="2442" y="943"/>
                    <a:pt x="2442" y="943"/>
                    <a:pt x="2442" y="943"/>
                  </a:cubicBezTo>
                  <a:cubicBezTo>
                    <a:pt x="2442" y="854"/>
                    <a:pt x="2452" y="769"/>
                    <a:pt x="2353" y="674"/>
                  </a:cubicBezTo>
                  <a:cubicBezTo>
                    <a:pt x="1645" y="0"/>
                    <a:pt x="1642" y="2"/>
                    <a:pt x="1642" y="2"/>
                  </a:cubicBezTo>
                  <a:cubicBezTo>
                    <a:pt x="1642" y="2"/>
                    <a:pt x="1642" y="2"/>
                    <a:pt x="1642" y="2"/>
                  </a:cubicBezTo>
                  <a:cubicBezTo>
                    <a:pt x="1731" y="2"/>
                    <a:pt x="1731" y="2"/>
                    <a:pt x="1731" y="2"/>
                  </a:cubicBezTo>
                  <a:cubicBezTo>
                    <a:pt x="1776" y="2"/>
                    <a:pt x="1776" y="2"/>
                    <a:pt x="1776" y="2"/>
                  </a:cubicBezTo>
                  <a:cubicBezTo>
                    <a:pt x="1820" y="2"/>
                    <a:pt x="1953" y="2"/>
                    <a:pt x="2086" y="137"/>
                  </a:cubicBezTo>
                  <a:cubicBezTo>
                    <a:pt x="2575" y="630"/>
                    <a:pt x="2575" y="630"/>
                    <a:pt x="2575" y="630"/>
                  </a:cubicBezTo>
                  <a:moveTo>
                    <a:pt x="3063" y="585"/>
                  </a:moveTo>
                  <a:cubicBezTo>
                    <a:pt x="3108" y="630"/>
                    <a:pt x="3152" y="719"/>
                    <a:pt x="3152" y="764"/>
                  </a:cubicBezTo>
                  <a:cubicBezTo>
                    <a:pt x="3152" y="2511"/>
                    <a:pt x="3152" y="2511"/>
                    <a:pt x="3152" y="2511"/>
                  </a:cubicBezTo>
                  <a:cubicBezTo>
                    <a:pt x="3152" y="2646"/>
                    <a:pt x="3019" y="2780"/>
                    <a:pt x="2886" y="2780"/>
                  </a:cubicBezTo>
                  <a:cubicBezTo>
                    <a:pt x="2841" y="2780"/>
                    <a:pt x="2841" y="2780"/>
                    <a:pt x="2841" y="2780"/>
                  </a:cubicBezTo>
                  <a:cubicBezTo>
                    <a:pt x="2886" y="2691"/>
                    <a:pt x="2886" y="2646"/>
                    <a:pt x="2886" y="2556"/>
                  </a:cubicBezTo>
                  <a:cubicBezTo>
                    <a:pt x="2886" y="809"/>
                    <a:pt x="2886" y="809"/>
                    <a:pt x="2886" y="809"/>
                  </a:cubicBezTo>
                  <a:cubicBezTo>
                    <a:pt x="2886" y="764"/>
                    <a:pt x="2886" y="674"/>
                    <a:pt x="2841" y="630"/>
                  </a:cubicBezTo>
                  <a:cubicBezTo>
                    <a:pt x="2220" y="2"/>
                    <a:pt x="2220" y="2"/>
                    <a:pt x="2220" y="2"/>
                  </a:cubicBezTo>
                  <a:cubicBezTo>
                    <a:pt x="2220" y="2"/>
                    <a:pt x="2220" y="2"/>
                    <a:pt x="2220" y="2"/>
                  </a:cubicBezTo>
                  <a:cubicBezTo>
                    <a:pt x="2264" y="2"/>
                    <a:pt x="2264" y="2"/>
                    <a:pt x="2264" y="2"/>
                  </a:cubicBezTo>
                  <a:cubicBezTo>
                    <a:pt x="2308" y="2"/>
                    <a:pt x="2308" y="2"/>
                    <a:pt x="2308" y="2"/>
                  </a:cubicBezTo>
                  <a:cubicBezTo>
                    <a:pt x="2397" y="2"/>
                    <a:pt x="2486" y="2"/>
                    <a:pt x="2619" y="137"/>
                  </a:cubicBezTo>
                  <a:cubicBezTo>
                    <a:pt x="3063" y="585"/>
                    <a:pt x="3063" y="585"/>
                    <a:pt x="3063" y="585"/>
                  </a:cubicBezTo>
                </a:path>
              </a:pathLst>
            </a:custGeom>
            <a:solidFill>
              <a:srgbClr val="000607"/>
            </a:solidFill>
            <a:ln>
              <a:noFill/>
            </a:ln>
          </p:spPr>
          <p:txBody>
            <a:bodyPr vert="horz" wrap="square" lIns="124312" tIns="62155" rIns="124312" bIns="62155" numCol="1" anchor="t" anchorCtr="0" compatLnSpc="1">
              <a:prstTxWarp prst="textNoShape">
                <a:avLst/>
              </a:prstTxWarp>
            </a:bodyPr>
            <a:lstStyle/>
            <a:p>
              <a:pPr defTabSz="1214305"/>
              <a:endParaRPr lang="en-US" sz="2400">
                <a:solidFill>
                  <a:srgbClr val="292929"/>
                </a:solidFill>
              </a:endParaRPr>
            </a:p>
          </p:txBody>
        </p:sp>
        <p:sp>
          <p:nvSpPr>
            <p:cNvPr id="5217" name="Analytics - blue"/>
            <p:cNvSpPr/>
            <p:nvPr/>
          </p:nvSpPr>
          <p:spPr bwMode="auto">
            <a:xfrm flipH="1" flipV="1">
              <a:off x="6378270" y="2570974"/>
              <a:ext cx="943888" cy="779498"/>
            </a:xfrm>
            <a:prstGeom prst="corner">
              <a:avLst>
                <a:gd name="adj1" fmla="val 46590"/>
                <a:gd name="adj2" fmla="val 102672"/>
              </a:avLst>
            </a:prstGeom>
            <a:noFill/>
            <a:ln w="22225" cap="sq">
              <a:solidFill>
                <a:schemeClr val="bg1">
                  <a:lumMod val="10000"/>
                </a:schemeClr>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grpSp>
        <p:nvGrpSpPr>
          <p:cNvPr id="5222" name="Group 5221"/>
          <p:cNvGrpSpPr/>
          <p:nvPr/>
        </p:nvGrpSpPr>
        <p:grpSpPr>
          <a:xfrm>
            <a:off x="9612334" y="5434843"/>
            <a:ext cx="1009042" cy="767991"/>
            <a:chOff x="4318502" y="2570974"/>
            <a:chExt cx="1009185" cy="768100"/>
          </a:xfrm>
        </p:grpSpPr>
        <p:sp>
          <p:nvSpPr>
            <p:cNvPr id="5223" name="Freeform 25"/>
            <p:cNvSpPr>
              <a:spLocks noEditPoints="1"/>
            </p:cNvSpPr>
            <p:nvPr/>
          </p:nvSpPr>
          <p:spPr bwMode="black">
            <a:xfrm>
              <a:off x="4792024" y="2677907"/>
              <a:ext cx="348340" cy="348742"/>
            </a:xfrm>
            <a:custGeom>
              <a:avLst/>
              <a:gdLst>
                <a:gd name="T0" fmla="*/ 0 w 708"/>
                <a:gd name="T1" fmla="*/ 709 h 709"/>
                <a:gd name="T2" fmla="*/ 212 w 708"/>
                <a:gd name="T3" fmla="*/ 567 h 709"/>
                <a:gd name="T4" fmla="*/ 708 w 708"/>
                <a:gd name="T5" fmla="*/ 567 h 709"/>
                <a:gd name="T6" fmla="*/ 496 w 708"/>
                <a:gd name="T7" fmla="*/ 709 h 709"/>
                <a:gd name="T8" fmla="*/ 708 w 708"/>
                <a:gd name="T9" fmla="*/ 567 h 709"/>
                <a:gd name="T10" fmla="*/ 248 w 708"/>
                <a:gd name="T11" fmla="*/ 567 h 709"/>
                <a:gd name="T12" fmla="*/ 460 w 708"/>
                <a:gd name="T13" fmla="*/ 709 h 709"/>
                <a:gd name="T14" fmla="*/ 212 w 708"/>
                <a:gd name="T15" fmla="*/ 227 h 709"/>
                <a:gd name="T16" fmla="*/ 0 w 708"/>
                <a:gd name="T17" fmla="*/ 369 h 709"/>
                <a:gd name="T18" fmla="*/ 212 w 708"/>
                <a:gd name="T19" fmla="*/ 227 h 709"/>
                <a:gd name="T20" fmla="*/ 496 w 708"/>
                <a:gd name="T21" fmla="*/ 14 h 709"/>
                <a:gd name="T22" fmla="*/ 708 w 708"/>
                <a:gd name="T23" fmla="*/ 156 h 709"/>
                <a:gd name="T24" fmla="*/ 460 w 708"/>
                <a:gd name="T25" fmla="*/ 156 h 709"/>
                <a:gd name="T26" fmla="*/ 248 w 708"/>
                <a:gd name="T27" fmla="*/ 298 h 709"/>
                <a:gd name="T28" fmla="*/ 460 w 708"/>
                <a:gd name="T29" fmla="*/ 156 h 709"/>
                <a:gd name="T30" fmla="*/ 127 w 708"/>
                <a:gd name="T31" fmla="*/ 397 h 709"/>
                <a:gd name="T32" fmla="*/ 340 w 708"/>
                <a:gd name="T33" fmla="*/ 539 h 709"/>
                <a:gd name="T34" fmla="*/ 97 w 708"/>
                <a:gd name="T35" fmla="*/ 397 h 709"/>
                <a:gd name="T36" fmla="*/ 0 w 708"/>
                <a:gd name="T37" fmla="*/ 539 h 709"/>
                <a:gd name="T38" fmla="*/ 97 w 708"/>
                <a:gd name="T39" fmla="*/ 397 h 709"/>
                <a:gd name="T40" fmla="*/ 0 w 708"/>
                <a:gd name="T41" fmla="*/ 57 h 709"/>
                <a:gd name="T42" fmla="*/ 97 w 708"/>
                <a:gd name="T43" fmla="*/ 199 h 709"/>
                <a:gd name="T44" fmla="*/ 583 w 708"/>
                <a:gd name="T45" fmla="*/ 397 h 709"/>
                <a:gd name="T46" fmla="*/ 371 w 708"/>
                <a:gd name="T47" fmla="*/ 539 h 709"/>
                <a:gd name="T48" fmla="*/ 583 w 708"/>
                <a:gd name="T49" fmla="*/ 397 h 709"/>
                <a:gd name="T50" fmla="*/ 614 w 708"/>
                <a:gd name="T51" fmla="*/ 397 h 709"/>
                <a:gd name="T52" fmla="*/ 708 w 708"/>
                <a:gd name="T53" fmla="*/ 539 h 709"/>
                <a:gd name="T54" fmla="*/ 354 w 708"/>
                <a:gd name="T55" fmla="*/ 132 h 709"/>
                <a:gd name="T56" fmla="*/ 392 w 708"/>
                <a:gd name="T57" fmla="*/ 47 h 709"/>
                <a:gd name="T58" fmla="*/ 316 w 708"/>
                <a:gd name="T59" fmla="*/ 0 h 709"/>
                <a:gd name="T60" fmla="*/ 269 w 708"/>
                <a:gd name="T61" fmla="*/ 47 h 709"/>
                <a:gd name="T62" fmla="*/ 602 w 708"/>
                <a:gd name="T63" fmla="*/ 343 h 709"/>
                <a:gd name="T64" fmla="*/ 640 w 708"/>
                <a:gd name="T65" fmla="*/ 258 h 709"/>
                <a:gd name="T66" fmla="*/ 564 w 708"/>
                <a:gd name="T67" fmla="*/ 210 h 709"/>
                <a:gd name="T68" fmla="*/ 517 w 708"/>
                <a:gd name="T69" fmla="*/ 258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8" h="709">
                  <a:moveTo>
                    <a:pt x="212" y="709"/>
                  </a:moveTo>
                  <a:lnTo>
                    <a:pt x="0" y="709"/>
                  </a:lnTo>
                  <a:lnTo>
                    <a:pt x="0" y="567"/>
                  </a:lnTo>
                  <a:lnTo>
                    <a:pt x="212" y="567"/>
                  </a:lnTo>
                  <a:lnTo>
                    <a:pt x="212" y="709"/>
                  </a:lnTo>
                  <a:close/>
                  <a:moveTo>
                    <a:pt x="708" y="567"/>
                  </a:moveTo>
                  <a:lnTo>
                    <a:pt x="496" y="567"/>
                  </a:lnTo>
                  <a:lnTo>
                    <a:pt x="496" y="709"/>
                  </a:lnTo>
                  <a:lnTo>
                    <a:pt x="708" y="709"/>
                  </a:lnTo>
                  <a:lnTo>
                    <a:pt x="708" y="567"/>
                  </a:lnTo>
                  <a:close/>
                  <a:moveTo>
                    <a:pt x="460" y="567"/>
                  </a:moveTo>
                  <a:lnTo>
                    <a:pt x="248" y="567"/>
                  </a:lnTo>
                  <a:lnTo>
                    <a:pt x="248" y="709"/>
                  </a:lnTo>
                  <a:lnTo>
                    <a:pt x="460" y="709"/>
                  </a:lnTo>
                  <a:lnTo>
                    <a:pt x="460" y="567"/>
                  </a:lnTo>
                  <a:close/>
                  <a:moveTo>
                    <a:pt x="212" y="227"/>
                  </a:moveTo>
                  <a:lnTo>
                    <a:pt x="0" y="227"/>
                  </a:lnTo>
                  <a:lnTo>
                    <a:pt x="0" y="369"/>
                  </a:lnTo>
                  <a:lnTo>
                    <a:pt x="212" y="369"/>
                  </a:lnTo>
                  <a:lnTo>
                    <a:pt x="212" y="227"/>
                  </a:lnTo>
                  <a:close/>
                  <a:moveTo>
                    <a:pt x="708" y="14"/>
                  </a:moveTo>
                  <a:lnTo>
                    <a:pt x="496" y="14"/>
                  </a:lnTo>
                  <a:lnTo>
                    <a:pt x="496" y="156"/>
                  </a:lnTo>
                  <a:lnTo>
                    <a:pt x="708" y="156"/>
                  </a:lnTo>
                  <a:lnTo>
                    <a:pt x="708" y="14"/>
                  </a:lnTo>
                  <a:close/>
                  <a:moveTo>
                    <a:pt x="460" y="156"/>
                  </a:moveTo>
                  <a:lnTo>
                    <a:pt x="248" y="156"/>
                  </a:lnTo>
                  <a:lnTo>
                    <a:pt x="248" y="298"/>
                  </a:lnTo>
                  <a:lnTo>
                    <a:pt x="460" y="298"/>
                  </a:lnTo>
                  <a:lnTo>
                    <a:pt x="460" y="156"/>
                  </a:lnTo>
                  <a:close/>
                  <a:moveTo>
                    <a:pt x="340" y="397"/>
                  </a:moveTo>
                  <a:lnTo>
                    <a:pt x="127" y="397"/>
                  </a:lnTo>
                  <a:lnTo>
                    <a:pt x="127" y="539"/>
                  </a:lnTo>
                  <a:lnTo>
                    <a:pt x="340" y="539"/>
                  </a:lnTo>
                  <a:lnTo>
                    <a:pt x="340" y="397"/>
                  </a:lnTo>
                  <a:close/>
                  <a:moveTo>
                    <a:pt x="97" y="397"/>
                  </a:moveTo>
                  <a:lnTo>
                    <a:pt x="0" y="397"/>
                  </a:lnTo>
                  <a:lnTo>
                    <a:pt x="0" y="539"/>
                  </a:lnTo>
                  <a:lnTo>
                    <a:pt x="97" y="539"/>
                  </a:lnTo>
                  <a:lnTo>
                    <a:pt x="97" y="397"/>
                  </a:lnTo>
                  <a:close/>
                  <a:moveTo>
                    <a:pt x="97" y="57"/>
                  </a:moveTo>
                  <a:lnTo>
                    <a:pt x="0" y="57"/>
                  </a:lnTo>
                  <a:lnTo>
                    <a:pt x="0" y="199"/>
                  </a:lnTo>
                  <a:lnTo>
                    <a:pt x="97" y="199"/>
                  </a:lnTo>
                  <a:lnTo>
                    <a:pt x="97" y="57"/>
                  </a:lnTo>
                  <a:close/>
                  <a:moveTo>
                    <a:pt x="583" y="397"/>
                  </a:moveTo>
                  <a:lnTo>
                    <a:pt x="371" y="397"/>
                  </a:lnTo>
                  <a:lnTo>
                    <a:pt x="371" y="539"/>
                  </a:lnTo>
                  <a:lnTo>
                    <a:pt x="583" y="539"/>
                  </a:lnTo>
                  <a:lnTo>
                    <a:pt x="583" y="397"/>
                  </a:lnTo>
                  <a:close/>
                  <a:moveTo>
                    <a:pt x="708" y="397"/>
                  </a:moveTo>
                  <a:lnTo>
                    <a:pt x="614" y="397"/>
                  </a:lnTo>
                  <a:lnTo>
                    <a:pt x="614" y="539"/>
                  </a:lnTo>
                  <a:lnTo>
                    <a:pt x="708" y="539"/>
                  </a:lnTo>
                  <a:lnTo>
                    <a:pt x="708" y="397"/>
                  </a:lnTo>
                  <a:close/>
                  <a:moveTo>
                    <a:pt x="354" y="132"/>
                  </a:moveTo>
                  <a:lnTo>
                    <a:pt x="439" y="47"/>
                  </a:lnTo>
                  <a:lnTo>
                    <a:pt x="392" y="47"/>
                  </a:lnTo>
                  <a:lnTo>
                    <a:pt x="392" y="0"/>
                  </a:lnTo>
                  <a:lnTo>
                    <a:pt x="316" y="0"/>
                  </a:lnTo>
                  <a:lnTo>
                    <a:pt x="316" y="47"/>
                  </a:lnTo>
                  <a:lnTo>
                    <a:pt x="269" y="47"/>
                  </a:lnTo>
                  <a:lnTo>
                    <a:pt x="354" y="132"/>
                  </a:lnTo>
                  <a:close/>
                  <a:moveTo>
                    <a:pt x="602" y="343"/>
                  </a:moveTo>
                  <a:lnTo>
                    <a:pt x="687" y="258"/>
                  </a:lnTo>
                  <a:lnTo>
                    <a:pt x="640" y="258"/>
                  </a:lnTo>
                  <a:lnTo>
                    <a:pt x="640" y="210"/>
                  </a:lnTo>
                  <a:lnTo>
                    <a:pt x="564" y="210"/>
                  </a:lnTo>
                  <a:lnTo>
                    <a:pt x="564" y="258"/>
                  </a:lnTo>
                  <a:lnTo>
                    <a:pt x="517" y="258"/>
                  </a:lnTo>
                  <a:lnTo>
                    <a:pt x="602" y="343"/>
                  </a:lnTo>
                  <a:close/>
                </a:path>
              </a:pathLst>
            </a:custGeom>
            <a:solidFill>
              <a:srgbClr val="0006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3" tIns="41147" rIns="82293" bIns="41147" numCol="1" anchor="t" anchorCtr="0" compatLnSpc="1">
              <a:prstTxWarp prst="textNoShape">
                <a:avLst/>
              </a:prstTxWarp>
            </a:bodyPr>
            <a:lstStyle/>
            <a:p>
              <a:pPr defTabSz="932324"/>
              <a:endParaRPr lang="en-US" sz="1599">
                <a:solidFill>
                  <a:srgbClr val="505050"/>
                </a:solidFill>
              </a:endParaRPr>
            </a:p>
          </p:txBody>
        </p:sp>
        <p:sp>
          <p:nvSpPr>
            <p:cNvPr id="5224" name="L-Shape 5223"/>
            <p:cNvSpPr/>
            <p:nvPr/>
          </p:nvSpPr>
          <p:spPr bwMode="auto">
            <a:xfrm flipH="1" flipV="1">
              <a:off x="4318502" y="2570974"/>
              <a:ext cx="1009185" cy="768100"/>
            </a:xfrm>
            <a:prstGeom prst="corner">
              <a:avLst>
                <a:gd name="adj1" fmla="val 38444"/>
                <a:gd name="adj2" fmla="val 98307"/>
              </a:avLst>
            </a:prstGeom>
            <a:noFill/>
            <a:ln w="22225" cap="sq">
              <a:solidFill>
                <a:schemeClr val="bg1">
                  <a:lumMod val="10000"/>
                </a:schemeClr>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grpSp>
        <p:nvGrpSpPr>
          <p:cNvPr id="5225" name="Group 5224"/>
          <p:cNvGrpSpPr/>
          <p:nvPr/>
        </p:nvGrpSpPr>
        <p:grpSpPr>
          <a:xfrm>
            <a:off x="10145397" y="3778772"/>
            <a:ext cx="969630" cy="825827"/>
            <a:chOff x="5570345" y="1650280"/>
            <a:chExt cx="969768" cy="825944"/>
          </a:xfrm>
        </p:grpSpPr>
        <p:pic>
          <p:nvPicPr>
            <p:cNvPr id="5226" name="Picture 5225"/>
            <p:cNvPicPr>
              <a:picLocks noChangeAspect="1"/>
            </p:cNvPicPr>
            <p:nvPr/>
          </p:nvPicPr>
          <p:blipFill>
            <a:blip r:embed="rId6">
              <a:lum bright="-100000"/>
            </a:blip>
            <a:stretch>
              <a:fillRect/>
            </a:stretch>
          </p:blipFill>
          <p:spPr>
            <a:xfrm>
              <a:off x="5787264" y="1713397"/>
              <a:ext cx="384545" cy="435206"/>
            </a:xfrm>
            <a:prstGeom prst="rect">
              <a:avLst/>
            </a:prstGeom>
          </p:spPr>
        </p:pic>
        <p:sp>
          <p:nvSpPr>
            <p:cNvPr id="5227" name="L-Shape 5226"/>
            <p:cNvSpPr/>
            <p:nvPr/>
          </p:nvSpPr>
          <p:spPr bwMode="auto">
            <a:xfrm flipV="1">
              <a:off x="5570345" y="1650280"/>
              <a:ext cx="969768" cy="825944"/>
            </a:xfrm>
            <a:prstGeom prst="corner">
              <a:avLst>
                <a:gd name="adj1" fmla="val 50745"/>
                <a:gd name="adj2" fmla="val 100563"/>
              </a:avLst>
            </a:prstGeom>
            <a:noFill/>
            <a:ln w="22225" cap="sq">
              <a:solidFill>
                <a:schemeClr val="bg1">
                  <a:lumMod val="10000"/>
                </a:schemeClr>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grpSp>
        <p:nvGrpSpPr>
          <p:cNvPr id="5228" name="Group 5227"/>
          <p:cNvGrpSpPr/>
          <p:nvPr/>
        </p:nvGrpSpPr>
        <p:grpSpPr>
          <a:xfrm>
            <a:off x="11121156" y="3785307"/>
            <a:ext cx="837501" cy="825827"/>
            <a:chOff x="6484538" y="1650280"/>
            <a:chExt cx="837620" cy="825944"/>
          </a:xfrm>
        </p:grpSpPr>
        <p:sp>
          <p:nvSpPr>
            <p:cNvPr id="5229" name="Freeform 25"/>
            <p:cNvSpPr>
              <a:spLocks noEditPoints="1"/>
            </p:cNvSpPr>
            <p:nvPr/>
          </p:nvSpPr>
          <p:spPr bwMode="black">
            <a:xfrm flipH="1">
              <a:off x="6783102" y="1697528"/>
              <a:ext cx="432290" cy="432464"/>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06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9" tIns="45705" rIns="91409" bIns="45705" numCol="1" anchor="t" anchorCtr="0" compatLnSpc="1">
              <a:prstTxWarp prst="textNoShape">
                <a:avLst/>
              </a:prstTxWarp>
            </a:bodyPr>
            <a:lstStyle/>
            <a:p>
              <a:pPr defTabSz="914010"/>
              <a:endParaRPr lang="en-US">
                <a:solidFill>
                  <a:srgbClr val="000000"/>
                </a:solidFill>
              </a:endParaRPr>
            </a:p>
          </p:txBody>
        </p:sp>
        <p:sp>
          <p:nvSpPr>
            <p:cNvPr id="5230" name="L-Shape 5229"/>
            <p:cNvSpPr/>
            <p:nvPr/>
          </p:nvSpPr>
          <p:spPr bwMode="auto">
            <a:xfrm flipH="1">
              <a:off x="6484538" y="1650280"/>
              <a:ext cx="837620" cy="825944"/>
            </a:xfrm>
            <a:prstGeom prst="corner">
              <a:avLst>
                <a:gd name="adj1" fmla="val 38444"/>
                <a:gd name="adj2" fmla="val 82531"/>
              </a:avLst>
            </a:prstGeom>
            <a:noFill/>
            <a:ln w="22225" cap="sq">
              <a:solidFill>
                <a:schemeClr val="bg1">
                  <a:lumMod val="10000"/>
                </a:schemeClr>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grpSp>
        <p:nvGrpSpPr>
          <p:cNvPr id="5231" name="Group 5230"/>
          <p:cNvGrpSpPr/>
          <p:nvPr/>
        </p:nvGrpSpPr>
        <p:grpSpPr>
          <a:xfrm>
            <a:off x="9108665" y="4732239"/>
            <a:ext cx="860758" cy="825827"/>
            <a:chOff x="2677477" y="3725742"/>
            <a:chExt cx="860880" cy="825944"/>
          </a:xfrm>
        </p:grpSpPr>
        <p:sp>
          <p:nvSpPr>
            <p:cNvPr id="5232" name="Freeform 30"/>
            <p:cNvSpPr>
              <a:spLocks noEditPoints="1"/>
            </p:cNvSpPr>
            <p:nvPr/>
          </p:nvSpPr>
          <p:spPr bwMode="auto">
            <a:xfrm flipH="1">
              <a:off x="2944595" y="3819109"/>
              <a:ext cx="274268" cy="303268"/>
            </a:xfrm>
            <a:custGeom>
              <a:avLst/>
              <a:gdLst>
                <a:gd name="T0" fmla="*/ 148 w 148"/>
                <a:gd name="T1" fmla="*/ 39 h 164"/>
                <a:gd name="T2" fmla="*/ 148 w 148"/>
                <a:gd name="T3" fmla="*/ 138 h 164"/>
                <a:gd name="T4" fmla="*/ 148 w 148"/>
                <a:gd name="T5" fmla="*/ 138 h 164"/>
                <a:gd name="T6" fmla="*/ 74 w 148"/>
                <a:gd name="T7" fmla="*/ 164 h 164"/>
                <a:gd name="T8" fmla="*/ 0 w 148"/>
                <a:gd name="T9" fmla="*/ 138 h 164"/>
                <a:gd name="T10" fmla="*/ 0 w 148"/>
                <a:gd name="T11" fmla="*/ 138 h 164"/>
                <a:gd name="T12" fmla="*/ 0 w 148"/>
                <a:gd name="T13" fmla="*/ 138 h 164"/>
                <a:gd name="T14" fmla="*/ 0 w 148"/>
                <a:gd name="T15" fmla="*/ 136 h 164"/>
                <a:gd name="T16" fmla="*/ 0 w 148"/>
                <a:gd name="T17" fmla="*/ 135 h 164"/>
                <a:gd name="T18" fmla="*/ 0 w 148"/>
                <a:gd name="T19" fmla="*/ 40 h 164"/>
                <a:gd name="T20" fmla="*/ 74 w 148"/>
                <a:gd name="T21" fmla="*/ 60 h 164"/>
                <a:gd name="T22" fmla="*/ 148 w 148"/>
                <a:gd name="T23" fmla="*/ 39 h 164"/>
                <a:gd name="T24" fmla="*/ 74 w 148"/>
                <a:gd name="T25" fmla="*/ 55 h 164"/>
                <a:gd name="T26" fmla="*/ 148 w 148"/>
                <a:gd name="T27" fmla="*/ 28 h 164"/>
                <a:gd name="T28" fmla="*/ 74 w 148"/>
                <a:gd name="T29" fmla="*/ 0 h 164"/>
                <a:gd name="T30" fmla="*/ 0 w 148"/>
                <a:gd name="T31" fmla="*/ 28 h 164"/>
                <a:gd name="T32" fmla="*/ 74 w 148"/>
                <a:gd name="T33" fmla="*/ 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8" h="164">
                  <a:moveTo>
                    <a:pt x="148" y="39"/>
                  </a:moveTo>
                  <a:cubicBezTo>
                    <a:pt x="148" y="138"/>
                    <a:pt x="148" y="138"/>
                    <a:pt x="148" y="138"/>
                  </a:cubicBezTo>
                  <a:cubicBezTo>
                    <a:pt x="148" y="138"/>
                    <a:pt x="148" y="138"/>
                    <a:pt x="148" y="138"/>
                  </a:cubicBezTo>
                  <a:cubicBezTo>
                    <a:pt x="145" y="153"/>
                    <a:pt x="113" y="164"/>
                    <a:pt x="74" y="164"/>
                  </a:cubicBezTo>
                  <a:cubicBezTo>
                    <a:pt x="35" y="164"/>
                    <a:pt x="3" y="153"/>
                    <a:pt x="0" y="138"/>
                  </a:cubicBezTo>
                  <a:cubicBezTo>
                    <a:pt x="0" y="138"/>
                    <a:pt x="0" y="138"/>
                    <a:pt x="0" y="138"/>
                  </a:cubicBezTo>
                  <a:cubicBezTo>
                    <a:pt x="0" y="138"/>
                    <a:pt x="0" y="138"/>
                    <a:pt x="0" y="138"/>
                  </a:cubicBezTo>
                  <a:cubicBezTo>
                    <a:pt x="0" y="137"/>
                    <a:pt x="0" y="137"/>
                    <a:pt x="0" y="136"/>
                  </a:cubicBezTo>
                  <a:cubicBezTo>
                    <a:pt x="0" y="136"/>
                    <a:pt x="0" y="136"/>
                    <a:pt x="0" y="135"/>
                  </a:cubicBezTo>
                  <a:cubicBezTo>
                    <a:pt x="0" y="40"/>
                    <a:pt x="0" y="40"/>
                    <a:pt x="0" y="40"/>
                  </a:cubicBezTo>
                  <a:cubicBezTo>
                    <a:pt x="12" y="53"/>
                    <a:pt x="44" y="60"/>
                    <a:pt x="74" y="60"/>
                  </a:cubicBezTo>
                  <a:cubicBezTo>
                    <a:pt x="104" y="60"/>
                    <a:pt x="136" y="53"/>
                    <a:pt x="148" y="39"/>
                  </a:cubicBezTo>
                  <a:close/>
                  <a:moveTo>
                    <a:pt x="74" y="55"/>
                  </a:moveTo>
                  <a:cubicBezTo>
                    <a:pt x="115" y="55"/>
                    <a:pt x="148" y="43"/>
                    <a:pt x="148" y="28"/>
                  </a:cubicBezTo>
                  <a:cubicBezTo>
                    <a:pt x="148" y="13"/>
                    <a:pt x="115" y="0"/>
                    <a:pt x="74" y="0"/>
                  </a:cubicBezTo>
                  <a:cubicBezTo>
                    <a:pt x="33" y="0"/>
                    <a:pt x="0" y="13"/>
                    <a:pt x="0" y="28"/>
                  </a:cubicBezTo>
                  <a:cubicBezTo>
                    <a:pt x="0" y="43"/>
                    <a:pt x="33" y="55"/>
                    <a:pt x="74" y="55"/>
                  </a:cubicBezTo>
                  <a:close/>
                </a:path>
              </a:pathLst>
            </a:custGeom>
            <a:solidFill>
              <a:srgbClr val="000607"/>
            </a:solidFill>
            <a:ln>
              <a:noFill/>
            </a:ln>
            <a:extLst/>
          </p:spPr>
          <p:txBody>
            <a:bodyPr vert="horz" wrap="square" lIns="91427" tIns="45713" rIns="91427" bIns="45713" numCol="1" anchor="t" anchorCtr="0" compatLnSpc="1">
              <a:prstTxWarp prst="textNoShape">
                <a:avLst/>
              </a:prstTxWarp>
            </a:bodyPr>
            <a:lstStyle/>
            <a:p>
              <a:pPr defTabSz="932324"/>
              <a:endParaRPr lang="en-US">
                <a:solidFill>
                  <a:srgbClr val="505050"/>
                </a:solidFill>
              </a:endParaRPr>
            </a:p>
          </p:txBody>
        </p:sp>
        <p:sp>
          <p:nvSpPr>
            <p:cNvPr id="5233" name="L-Shape 5232"/>
            <p:cNvSpPr/>
            <p:nvPr/>
          </p:nvSpPr>
          <p:spPr bwMode="auto">
            <a:xfrm>
              <a:off x="2677477" y="3725742"/>
              <a:ext cx="860880" cy="825944"/>
            </a:xfrm>
            <a:prstGeom prst="corner">
              <a:avLst>
                <a:gd name="adj1" fmla="val 38444"/>
                <a:gd name="adj2" fmla="val 76380"/>
              </a:avLst>
            </a:prstGeom>
            <a:noFill/>
            <a:ln w="22225" cap="sq">
              <a:solidFill>
                <a:schemeClr val="bg1">
                  <a:lumMod val="10000"/>
                </a:schemeClr>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grpSp>
        <p:nvGrpSpPr>
          <p:cNvPr id="5234" name="Group 5233"/>
          <p:cNvGrpSpPr/>
          <p:nvPr/>
        </p:nvGrpSpPr>
        <p:grpSpPr>
          <a:xfrm>
            <a:off x="10092682" y="5517592"/>
            <a:ext cx="1018368" cy="825827"/>
            <a:chOff x="3405639" y="3725742"/>
            <a:chExt cx="1018513" cy="825944"/>
          </a:xfrm>
        </p:grpSpPr>
        <p:pic>
          <p:nvPicPr>
            <p:cNvPr id="5235" name="Picture 3" descr="C:\Users\Jonahs\Dropbox\Projects SCOTT\MEET Windows Azure\source\Background\tile-icon-bigdata.png"/>
            <p:cNvPicPr>
              <a:picLocks noChangeAspect="1" noChangeArrowheads="1"/>
            </p:cNvPicPr>
            <p:nvPr/>
          </p:nvPicPr>
          <p:blipFill>
            <a:blip r:embed="rId24" cstate="print">
              <a:extLst>
                <a:ext uri="{BEBA8EAE-BF5A-486C-A8C5-ECC9F3942E4B}">
                  <a14:imgProps xmlns:a14="http://schemas.microsoft.com/office/drawing/2010/main">
                    <a14:imgLayer r:embed="rId2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818100" y="3755319"/>
              <a:ext cx="434709" cy="430848"/>
            </a:xfrm>
            <a:prstGeom prst="rect">
              <a:avLst/>
            </a:prstGeom>
            <a:noFill/>
            <a:extLst>
              <a:ext uri="{909E8E84-426E-40DD-AFC4-6F175D3DCCD1}">
                <a14:hiddenFill xmlns:a14="http://schemas.microsoft.com/office/drawing/2010/main">
                  <a:solidFill>
                    <a:srgbClr val="FFFFFF"/>
                  </a:solidFill>
                </a14:hiddenFill>
              </a:ext>
            </a:extLst>
          </p:spPr>
        </p:pic>
        <p:sp>
          <p:nvSpPr>
            <p:cNvPr id="5236" name="L-Shape 5235"/>
            <p:cNvSpPr/>
            <p:nvPr/>
          </p:nvSpPr>
          <p:spPr bwMode="auto">
            <a:xfrm flipH="1" flipV="1">
              <a:off x="3405639" y="3725742"/>
              <a:ext cx="1018513" cy="825944"/>
            </a:xfrm>
            <a:prstGeom prst="corner">
              <a:avLst>
                <a:gd name="adj1" fmla="val 49207"/>
                <a:gd name="adj2" fmla="val 94621"/>
              </a:avLst>
            </a:prstGeom>
            <a:noFill/>
            <a:ln w="22225" cap="sq">
              <a:solidFill>
                <a:schemeClr val="bg1">
                  <a:lumMod val="10000"/>
                </a:schemeClr>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grpSp>
        <p:nvGrpSpPr>
          <p:cNvPr id="5237" name="Group 5236"/>
          <p:cNvGrpSpPr/>
          <p:nvPr/>
        </p:nvGrpSpPr>
        <p:grpSpPr>
          <a:xfrm>
            <a:off x="9314429" y="5661288"/>
            <a:ext cx="860758" cy="820286"/>
            <a:chOff x="4616402" y="3728513"/>
            <a:chExt cx="860880" cy="820402"/>
          </a:xfrm>
        </p:grpSpPr>
        <p:pic>
          <p:nvPicPr>
            <p:cNvPr id="5238" name="Picture 2" descr="C:\Users\Jonahs\Dropbox\Projects SCOTT\MEET Windows Azure\source\Background\tile-icon-storage.png"/>
            <p:cNvPicPr>
              <a:picLocks noChangeAspect="1" noChangeArrowheads="1"/>
            </p:cNvPicPr>
            <p:nvPr/>
          </p:nvPicPr>
          <p:blipFill>
            <a:blip r:embed="rId26" cstate="print">
              <a:extLst>
                <a:ext uri="{BEBA8EAE-BF5A-486C-A8C5-ECC9F3942E4B}">
                  <a14:imgProps xmlns:a14="http://schemas.microsoft.com/office/drawing/2010/main">
                    <a14:imgLayer r:embed="rId2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745698" y="3765695"/>
              <a:ext cx="410039" cy="410097"/>
            </a:xfrm>
            <a:prstGeom prst="rect">
              <a:avLst/>
            </a:prstGeom>
            <a:noFill/>
            <a:extLst>
              <a:ext uri="{909E8E84-426E-40DD-AFC4-6F175D3DCCD1}">
                <a14:hiddenFill xmlns:a14="http://schemas.microsoft.com/office/drawing/2010/main">
                  <a:solidFill>
                    <a:srgbClr val="FFFFFF"/>
                  </a:solidFill>
                </a14:hiddenFill>
              </a:ext>
            </a:extLst>
          </p:spPr>
        </p:pic>
        <p:sp>
          <p:nvSpPr>
            <p:cNvPr id="5239" name="L-Shape 5238"/>
            <p:cNvSpPr/>
            <p:nvPr/>
          </p:nvSpPr>
          <p:spPr bwMode="auto">
            <a:xfrm>
              <a:off x="4616402" y="3728513"/>
              <a:ext cx="860880" cy="820402"/>
            </a:xfrm>
            <a:prstGeom prst="corner">
              <a:avLst>
                <a:gd name="adj1" fmla="val 38444"/>
                <a:gd name="adj2" fmla="val 79712"/>
              </a:avLst>
            </a:prstGeom>
            <a:noFill/>
            <a:ln w="22225" cap="sq">
              <a:solidFill>
                <a:schemeClr val="bg1">
                  <a:lumMod val="10000"/>
                </a:schemeClr>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grpSp>
        <p:nvGrpSpPr>
          <p:cNvPr id="5240" name="Group 5239"/>
          <p:cNvGrpSpPr/>
          <p:nvPr/>
        </p:nvGrpSpPr>
        <p:grpSpPr>
          <a:xfrm>
            <a:off x="9845714" y="4442480"/>
            <a:ext cx="860758" cy="822843"/>
            <a:chOff x="5424327" y="3725955"/>
            <a:chExt cx="860880" cy="822960"/>
          </a:xfrm>
        </p:grpSpPr>
        <p:pic>
          <p:nvPicPr>
            <p:cNvPr id="5241" name="Picture 5240"/>
            <p:cNvPicPr>
              <a:picLocks noChangeAspect="1"/>
            </p:cNvPicPr>
            <p:nvPr/>
          </p:nvPicPr>
          <p:blipFill>
            <a:blip r:embed="rId28" cstate="print">
              <a:extLst>
                <a:ext uri="{BEBA8EAE-BF5A-486C-A8C5-ECC9F3942E4B}">
                  <a14:imgProps xmlns:a14="http://schemas.microsoft.com/office/drawing/2010/main">
                    <a14:imgLayer r:embed="rId2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771525" y="3792695"/>
              <a:ext cx="393037" cy="356096"/>
            </a:xfrm>
            <a:prstGeom prst="rect">
              <a:avLst/>
            </a:prstGeom>
          </p:spPr>
        </p:pic>
        <p:sp>
          <p:nvSpPr>
            <p:cNvPr id="5242" name="L-Shape 5241"/>
            <p:cNvSpPr/>
            <p:nvPr/>
          </p:nvSpPr>
          <p:spPr bwMode="auto">
            <a:xfrm flipH="1" flipV="1">
              <a:off x="5424327" y="3725955"/>
              <a:ext cx="860880" cy="822960"/>
            </a:xfrm>
            <a:prstGeom prst="corner">
              <a:avLst>
                <a:gd name="adj1" fmla="val 44546"/>
                <a:gd name="adj2" fmla="val 73388"/>
              </a:avLst>
            </a:prstGeom>
            <a:noFill/>
            <a:ln w="22225" cap="sq">
              <a:solidFill>
                <a:schemeClr val="bg1">
                  <a:lumMod val="10000"/>
                </a:schemeClr>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sp>
        <p:nvSpPr>
          <p:cNvPr id="2572" name="Freeform 30"/>
          <p:cNvSpPr>
            <a:spLocks noEditPoints="1"/>
          </p:cNvSpPr>
          <p:nvPr/>
        </p:nvSpPr>
        <p:spPr bwMode="auto">
          <a:xfrm flipH="1">
            <a:off x="2944266" y="3819063"/>
            <a:ext cx="274229" cy="303225"/>
          </a:xfrm>
          <a:custGeom>
            <a:avLst/>
            <a:gdLst>
              <a:gd name="T0" fmla="*/ 148 w 148"/>
              <a:gd name="T1" fmla="*/ 39 h 164"/>
              <a:gd name="T2" fmla="*/ 148 w 148"/>
              <a:gd name="T3" fmla="*/ 138 h 164"/>
              <a:gd name="T4" fmla="*/ 148 w 148"/>
              <a:gd name="T5" fmla="*/ 138 h 164"/>
              <a:gd name="T6" fmla="*/ 74 w 148"/>
              <a:gd name="T7" fmla="*/ 164 h 164"/>
              <a:gd name="T8" fmla="*/ 0 w 148"/>
              <a:gd name="T9" fmla="*/ 138 h 164"/>
              <a:gd name="T10" fmla="*/ 0 w 148"/>
              <a:gd name="T11" fmla="*/ 138 h 164"/>
              <a:gd name="T12" fmla="*/ 0 w 148"/>
              <a:gd name="T13" fmla="*/ 138 h 164"/>
              <a:gd name="T14" fmla="*/ 0 w 148"/>
              <a:gd name="T15" fmla="*/ 136 h 164"/>
              <a:gd name="T16" fmla="*/ 0 w 148"/>
              <a:gd name="T17" fmla="*/ 135 h 164"/>
              <a:gd name="T18" fmla="*/ 0 w 148"/>
              <a:gd name="T19" fmla="*/ 40 h 164"/>
              <a:gd name="T20" fmla="*/ 74 w 148"/>
              <a:gd name="T21" fmla="*/ 60 h 164"/>
              <a:gd name="T22" fmla="*/ 148 w 148"/>
              <a:gd name="T23" fmla="*/ 39 h 164"/>
              <a:gd name="T24" fmla="*/ 74 w 148"/>
              <a:gd name="T25" fmla="*/ 55 h 164"/>
              <a:gd name="T26" fmla="*/ 148 w 148"/>
              <a:gd name="T27" fmla="*/ 28 h 164"/>
              <a:gd name="T28" fmla="*/ 74 w 148"/>
              <a:gd name="T29" fmla="*/ 0 h 164"/>
              <a:gd name="T30" fmla="*/ 0 w 148"/>
              <a:gd name="T31" fmla="*/ 28 h 164"/>
              <a:gd name="T32" fmla="*/ 74 w 148"/>
              <a:gd name="T33" fmla="*/ 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8" h="164">
                <a:moveTo>
                  <a:pt x="148" y="39"/>
                </a:moveTo>
                <a:cubicBezTo>
                  <a:pt x="148" y="138"/>
                  <a:pt x="148" y="138"/>
                  <a:pt x="148" y="138"/>
                </a:cubicBezTo>
                <a:cubicBezTo>
                  <a:pt x="148" y="138"/>
                  <a:pt x="148" y="138"/>
                  <a:pt x="148" y="138"/>
                </a:cubicBezTo>
                <a:cubicBezTo>
                  <a:pt x="145" y="153"/>
                  <a:pt x="113" y="164"/>
                  <a:pt x="74" y="164"/>
                </a:cubicBezTo>
                <a:cubicBezTo>
                  <a:pt x="35" y="164"/>
                  <a:pt x="3" y="153"/>
                  <a:pt x="0" y="138"/>
                </a:cubicBezTo>
                <a:cubicBezTo>
                  <a:pt x="0" y="138"/>
                  <a:pt x="0" y="138"/>
                  <a:pt x="0" y="138"/>
                </a:cubicBezTo>
                <a:cubicBezTo>
                  <a:pt x="0" y="138"/>
                  <a:pt x="0" y="138"/>
                  <a:pt x="0" y="138"/>
                </a:cubicBezTo>
                <a:cubicBezTo>
                  <a:pt x="0" y="137"/>
                  <a:pt x="0" y="137"/>
                  <a:pt x="0" y="136"/>
                </a:cubicBezTo>
                <a:cubicBezTo>
                  <a:pt x="0" y="136"/>
                  <a:pt x="0" y="136"/>
                  <a:pt x="0" y="135"/>
                </a:cubicBezTo>
                <a:cubicBezTo>
                  <a:pt x="0" y="40"/>
                  <a:pt x="0" y="40"/>
                  <a:pt x="0" y="40"/>
                </a:cubicBezTo>
                <a:cubicBezTo>
                  <a:pt x="12" y="53"/>
                  <a:pt x="44" y="60"/>
                  <a:pt x="74" y="60"/>
                </a:cubicBezTo>
                <a:cubicBezTo>
                  <a:pt x="104" y="60"/>
                  <a:pt x="136" y="53"/>
                  <a:pt x="148" y="39"/>
                </a:cubicBezTo>
                <a:close/>
                <a:moveTo>
                  <a:pt x="74" y="55"/>
                </a:moveTo>
                <a:cubicBezTo>
                  <a:pt x="115" y="55"/>
                  <a:pt x="148" y="43"/>
                  <a:pt x="148" y="28"/>
                </a:cubicBezTo>
                <a:cubicBezTo>
                  <a:pt x="148" y="13"/>
                  <a:pt x="115" y="0"/>
                  <a:pt x="74" y="0"/>
                </a:cubicBezTo>
                <a:cubicBezTo>
                  <a:pt x="33" y="0"/>
                  <a:pt x="0" y="13"/>
                  <a:pt x="0" y="28"/>
                </a:cubicBezTo>
                <a:cubicBezTo>
                  <a:pt x="0" y="43"/>
                  <a:pt x="33" y="55"/>
                  <a:pt x="74" y="55"/>
                </a:cubicBezTo>
                <a:close/>
              </a:path>
            </a:pathLst>
          </a:custGeom>
          <a:solidFill>
            <a:srgbClr val="FFFFFF"/>
          </a:solidFill>
          <a:ln>
            <a:noFill/>
          </a:ln>
          <a:extLst/>
        </p:spPr>
        <p:txBody>
          <a:bodyPr vert="horz" wrap="square" lIns="91427" tIns="45713" rIns="91427" bIns="45713" numCol="1" anchor="t" anchorCtr="0" compatLnSpc="1">
            <a:prstTxWarp prst="textNoShape">
              <a:avLst/>
            </a:prstTxWarp>
          </a:bodyPr>
          <a:lstStyle/>
          <a:p>
            <a:pPr defTabSz="932324"/>
            <a:endParaRPr lang="en-US">
              <a:solidFill>
                <a:srgbClr val="505050"/>
              </a:solidFill>
            </a:endParaRPr>
          </a:p>
        </p:txBody>
      </p:sp>
      <p:sp>
        <p:nvSpPr>
          <p:cNvPr id="5169" name="L-Shape 5168"/>
          <p:cNvSpPr/>
          <p:nvPr/>
        </p:nvSpPr>
        <p:spPr bwMode="auto">
          <a:xfrm>
            <a:off x="2677187" y="3725709"/>
            <a:ext cx="860758" cy="825827"/>
          </a:xfrm>
          <a:prstGeom prst="corner">
            <a:avLst>
              <a:gd name="adj1" fmla="val 38444"/>
              <a:gd name="adj2" fmla="val 76380"/>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pic>
        <p:nvPicPr>
          <p:cNvPr id="2533" name="Picture 3" descr="C:\Users\Jonahs\Dropbox\Projects SCOTT\MEET Windows Azure\source\Background\tile-icon-bigdata.pn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817648" y="3755282"/>
            <a:ext cx="434648" cy="430786"/>
          </a:xfrm>
          <a:prstGeom prst="rect">
            <a:avLst/>
          </a:prstGeom>
          <a:noFill/>
          <a:extLst>
            <a:ext uri="{909E8E84-426E-40DD-AFC4-6F175D3DCCD1}">
              <a14:hiddenFill xmlns:a14="http://schemas.microsoft.com/office/drawing/2010/main">
                <a:solidFill>
                  <a:srgbClr val="FFFFFF"/>
                </a:solidFill>
              </a14:hiddenFill>
            </a:ext>
          </a:extLst>
        </p:spPr>
      </p:pic>
      <p:sp>
        <p:nvSpPr>
          <p:cNvPr id="5170" name="L-Shape 5169"/>
          <p:cNvSpPr/>
          <p:nvPr/>
        </p:nvSpPr>
        <p:spPr bwMode="auto">
          <a:xfrm flipH="1" flipV="1">
            <a:off x="3405246" y="3725709"/>
            <a:ext cx="1018368" cy="825827"/>
          </a:xfrm>
          <a:prstGeom prst="corner">
            <a:avLst>
              <a:gd name="adj1" fmla="val 49207"/>
              <a:gd name="adj2" fmla="val 94621"/>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pic>
        <p:nvPicPr>
          <p:cNvPr id="2535" name="Picture 2" descr="C:\Users\Jonahs\Dropbox\Projects SCOTT\MEET Windows Azure\source\Background\tile-icon-storage.pn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4745115" y="3765659"/>
            <a:ext cx="409980" cy="410038"/>
          </a:xfrm>
          <a:prstGeom prst="rect">
            <a:avLst/>
          </a:prstGeom>
          <a:noFill/>
          <a:extLst>
            <a:ext uri="{909E8E84-426E-40DD-AFC4-6F175D3DCCD1}">
              <a14:hiddenFill xmlns:a14="http://schemas.microsoft.com/office/drawing/2010/main">
                <a:solidFill>
                  <a:srgbClr val="FFFFFF"/>
                </a:solidFill>
              </a14:hiddenFill>
            </a:ext>
          </a:extLst>
        </p:spPr>
      </p:pic>
      <p:sp>
        <p:nvSpPr>
          <p:cNvPr id="5172" name="L-Shape 5171"/>
          <p:cNvSpPr/>
          <p:nvPr/>
        </p:nvSpPr>
        <p:spPr bwMode="auto">
          <a:xfrm>
            <a:off x="4615837" y="3728481"/>
            <a:ext cx="860758" cy="820286"/>
          </a:xfrm>
          <a:prstGeom prst="corner">
            <a:avLst>
              <a:gd name="adj1" fmla="val 38444"/>
              <a:gd name="adj2" fmla="val 79712"/>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pic>
        <p:nvPicPr>
          <p:cNvPr id="2531" name="Picture 2530"/>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5770796" y="3792652"/>
            <a:ext cx="392982" cy="356046"/>
          </a:xfrm>
          <a:prstGeom prst="rect">
            <a:avLst/>
          </a:prstGeom>
        </p:spPr>
      </p:pic>
      <p:sp>
        <p:nvSpPr>
          <p:cNvPr id="5173" name="L-Shape 5172"/>
          <p:cNvSpPr/>
          <p:nvPr/>
        </p:nvSpPr>
        <p:spPr bwMode="auto">
          <a:xfrm flipH="1" flipV="1">
            <a:off x="5423648" y="3725923"/>
            <a:ext cx="860758" cy="822843"/>
          </a:xfrm>
          <a:prstGeom prst="corner">
            <a:avLst>
              <a:gd name="adj1" fmla="val 44546"/>
              <a:gd name="adj2" fmla="val 73388"/>
            </a:avLst>
          </a:prstGeom>
          <a:noFill/>
          <a:ln w="2222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nvGrpSpPr>
          <p:cNvPr id="5243" name="Group 5242"/>
          <p:cNvGrpSpPr/>
          <p:nvPr/>
        </p:nvGrpSpPr>
        <p:grpSpPr>
          <a:xfrm>
            <a:off x="10662268" y="4647534"/>
            <a:ext cx="860758" cy="822843"/>
            <a:chOff x="2677477" y="4973462"/>
            <a:chExt cx="860880" cy="822960"/>
          </a:xfrm>
        </p:grpSpPr>
        <p:pic>
          <p:nvPicPr>
            <p:cNvPr id="5244" name="Picture 5243"/>
            <p:cNvPicPr>
              <a:picLocks noChangeAspect="1"/>
            </p:cNvPicPr>
            <p:nvPr/>
          </p:nvPicPr>
          <p:blipFill>
            <a:blip r:embed="rId33" cstate="print">
              <a:extLst>
                <a:ext uri="{BEBA8EAE-BF5A-486C-A8C5-ECC9F3942E4B}">
                  <a14:imgProps xmlns:a14="http://schemas.microsoft.com/office/drawing/2010/main">
                    <a14:imgLayer r:embed="rId3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889760" y="5043280"/>
              <a:ext cx="383938" cy="347347"/>
            </a:xfrm>
            <a:prstGeom prst="rect">
              <a:avLst/>
            </a:prstGeom>
            <a:noFill/>
            <a:ln>
              <a:noFill/>
            </a:ln>
          </p:spPr>
        </p:pic>
        <p:sp>
          <p:nvSpPr>
            <p:cNvPr id="5245" name="L-Shape 5244"/>
            <p:cNvSpPr/>
            <p:nvPr/>
          </p:nvSpPr>
          <p:spPr bwMode="auto">
            <a:xfrm flipV="1">
              <a:off x="2677477" y="4973462"/>
              <a:ext cx="860880" cy="822960"/>
            </a:xfrm>
            <a:prstGeom prst="corner">
              <a:avLst>
                <a:gd name="adj1" fmla="val 38444"/>
                <a:gd name="adj2" fmla="val 93695"/>
              </a:avLst>
            </a:prstGeom>
            <a:noFill/>
            <a:ln w="22225" cap="sq">
              <a:solidFill>
                <a:schemeClr val="bg1">
                  <a:lumMod val="10000"/>
                </a:schemeClr>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grpSp>
        <p:nvGrpSpPr>
          <p:cNvPr id="5246" name="Group 5245"/>
          <p:cNvGrpSpPr/>
          <p:nvPr/>
        </p:nvGrpSpPr>
        <p:grpSpPr>
          <a:xfrm>
            <a:off x="9568977" y="4704947"/>
            <a:ext cx="853990" cy="822843"/>
            <a:chOff x="3544779" y="4973462"/>
            <a:chExt cx="854111" cy="822960"/>
          </a:xfrm>
        </p:grpSpPr>
        <p:sp>
          <p:nvSpPr>
            <p:cNvPr id="5247" name="Freeform 78"/>
            <p:cNvSpPr>
              <a:spLocks noEditPoints="1"/>
            </p:cNvSpPr>
            <p:nvPr/>
          </p:nvSpPr>
          <p:spPr bwMode="black">
            <a:xfrm>
              <a:off x="3838434" y="5022724"/>
              <a:ext cx="394040" cy="377155"/>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000607"/>
            </a:solidFill>
            <a:ln>
              <a:noFill/>
            </a:ln>
          </p:spPr>
          <p:txBody>
            <a:bodyPr vert="horz" wrap="square" lIns="82264" tIns="41132" rIns="82264" bIns="41132" numCol="1" anchor="t" anchorCtr="0" compatLnSpc="1">
              <a:prstTxWarp prst="textNoShape">
                <a:avLst/>
              </a:prstTxWarp>
            </a:bodyPr>
            <a:lstStyle/>
            <a:p>
              <a:pPr defTabSz="684405"/>
              <a:endParaRPr lang="en-US" sz="933">
                <a:solidFill>
                  <a:srgbClr val="FFFFFF"/>
                </a:solidFill>
              </a:endParaRPr>
            </a:p>
          </p:txBody>
        </p:sp>
        <p:sp>
          <p:nvSpPr>
            <p:cNvPr id="5248" name="L-Shape 5247"/>
            <p:cNvSpPr/>
            <p:nvPr/>
          </p:nvSpPr>
          <p:spPr bwMode="auto">
            <a:xfrm flipH="1">
              <a:off x="3544779" y="4973462"/>
              <a:ext cx="854111" cy="822960"/>
            </a:xfrm>
            <a:prstGeom prst="corner">
              <a:avLst>
                <a:gd name="adj1" fmla="val 38444"/>
                <a:gd name="adj2" fmla="val 86106"/>
              </a:avLst>
            </a:prstGeom>
            <a:noFill/>
            <a:ln w="22225" cap="sq">
              <a:solidFill>
                <a:schemeClr val="bg1">
                  <a:lumMod val="10000"/>
                </a:schemeClr>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grpSp>
        <p:nvGrpSpPr>
          <p:cNvPr id="5249" name="Group 5248"/>
          <p:cNvGrpSpPr/>
          <p:nvPr/>
        </p:nvGrpSpPr>
        <p:grpSpPr>
          <a:xfrm>
            <a:off x="8616901" y="4686853"/>
            <a:ext cx="879716" cy="822843"/>
            <a:chOff x="4600064" y="4973462"/>
            <a:chExt cx="879841" cy="822960"/>
          </a:xfrm>
        </p:grpSpPr>
        <p:sp>
          <p:nvSpPr>
            <p:cNvPr id="5250" name="Freeform 58"/>
            <p:cNvSpPr>
              <a:spLocks noEditPoints="1"/>
            </p:cNvSpPr>
            <p:nvPr/>
          </p:nvSpPr>
          <p:spPr bwMode="black">
            <a:xfrm>
              <a:off x="4758936" y="5065442"/>
              <a:ext cx="383562" cy="411166"/>
            </a:xfrm>
            <a:custGeom>
              <a:avLst/>
              <a:gdLst>
                <a:gd name="T0" fmla="*/ 181 w 182"/>
                <a:gd name="T1" fmla="*/ 65 h 195"/>
                <a:gd name="T2" fmla="*/ 88 w 182"/>
                <a:gd name="T3" fmla="*/ 0 h 195"/>
                <a:gd name="T4" fmla="*/ 88 w 182"/>
                <a:gd name="T5" fmla="*/ 40 h 195"/>
                <a:gd name="T6" fmla="*/ 1 w 182"/>
                <a:gd name="T7" fmla="*/ 40 h 195"/>
                <a:gd name="T8" fmla="*/ 1 w 182"/>
                <a:gd name="T9" fmla="*/ 89 h 195"/>
                <a:gd name="T10" fmla="*/ 57 w 182"/>
                <a:gd name="T11" fmla="*/ 89 h 195"/>
                <a:gd name="T12" fmla="*/ 88 w 182"/>
                <a:gd name="T13" fmla="*/ 68 h 195"/>
                <a:gd name="T14" fmla="*/ 88 w 182"/>
                <a:gd name="T15" fmla="*/ 130 h 195"/>
                <a:gd name="T16" fmla="*/ 181 w 182"/>
                <a:gd name="T17" fmla="*/ 65 h 195"/>
                <a:gd name="T18" fmla="*/ 19 w 182"/>
                <a:gd name="T19" fmla="*/ 127 h 195"/>
                <a:gd name="T20" fmla="*/ 88 w 182"/>
                <a:gd name="T21" fmla="*/ 172 h 195"/>
                <a:gd name="T22" fmla="*/ 88 w 182"/>
                <a:gd name="T23" fmla="*/ 142 h 195"/>
                <a:gd name="T24" fmla="*/ 178 w 182"/>
                <a:gd name="T25" fmla="*/ 142 h 195"/>
                <a:gd name="T26" fmla="*/ 178 w 182"/>
                <a:gd name="T27" fmla="*/ 153 h 195"/>
                <a:gd name="T28" fmla="*/ 100 w 182"/>
                <a:gd name="T29" fmla="*/ 153 h 195"/>
                <a:gd name="T30" fmla="*/ 100 w 182"/>
                <a:gd name="T31" fmla="*/ 195 h 195"/>
                <a:gd name="T32" fmla="*/ 0 w 182"/>
                <a:gd name="T33" fmla="*/ 127 h 195"/>
                <a:gd name="T34" fmla="*/ 19 w 182"/>
                <a:gd name="T35" fmla="*/ 12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solidFill>
              <a:srgbClr val="000607"/>
            </a:solidFill>
            <a:ln>
              <a:noFill/>
            </a:ln>
          </p:spPr>
          <p:txBody>
            <a:bodyPr vert="horz" wrap="square" lIns="82264" tIns="41132" rIns="82264" bIns="41132" numCol="1" anchor="t" anchorCtr="0" compatLnSpc="1">
              <a:prstTxWarp prst="textNoShape">
                <a:avLst/>
              </a:prstTxWarp>
            </a:bodyPr>
            <a:lstStyle/>
            <a:p>
              <a:pPr defTabSz="684405"/>
              <a:endParaRPr lang="en-US" sz="933">
                <a:solidFill>
                  <a:srgbClr val="FFFFFF"/>
                </a:solidFill>
              </a:endParaRPr>
            </a:p>
          </p:txBody>
        </p:sp>
        <p:sp>
          <p:nvSpPr>
            <p:cNvPr id="5251" name="L-Shape 5250"/>
            <p:cNvSpPr/>
            <p:nvPr/>
          </p:nvSpPr>
          <p:spPr bwMode="auto">
            <a:xfrm flipV="1">
              <a:off x="4600064" y="4973462"/>
              <a:ext cx="879841" cy="822960"/>
            </a:xfrm>
            <a:prstGeom prst="corner">
              <a:avLst>
                <a:gd name="adj1" fmla="val 43057"/>
                <a:gd name="adj2" fmla="val 74857"/>
              </a:avLst>
            </a:prstGeom>
            <a:noFill/>
            <a:ln w="22225" cap="sq">
              <a:solidFill>
                <a:schemeClr val="bg1">
                  <a:lumMod val="10000"/>
                </a:schemeClr>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grpSp>
        <p:nvGrpSpPr>
          <p:cNvPr id="5252" name="Group 5251"/>
          <p:cNvGrpSpPr/>
          <p:nvPr/>
        </p:nvGrpSpPr>
        <p:grpSpPr>
          <a:xfrm>
            <a:off x="9107682" y="3755631"/>
            <a:ext cx="990668" cy="822843"/>
            <a:chOff x="5292557" y="4973462"/>
            <a:chExt cx="990808" cy="822960"/>
          </a:xfrm>
        </p:grpSpPr>
        <p:pic>
          <p:nvPicPr>
            <p:cNvPr id="5253" name="Picture 2"/>
            <p:cNvPicPr>
              <a:picLocks noChangeAspect="1" noChangeArrowheads="1"/>
            </p:cNvPicPr>
            <p:nvPr/>
          </p:nvPicPr>
          <p:blipFill>
            <a:blip r:embed="rId35" cstate="print">
              <a:extLst>
                <a:ext uri="{BEBA8EAE-BF5A-486C-A8C5-ECC9F3942E4B}">
                  <a14:imgProps xmlns:a14="http://schemas.microsoft.com/office/drawing/2010/main">
                    <a14:imgLayer r:embed="rId36">
                      <a14:imgEffect>
                        <a14:brightnessContrast bright="-100000"/>
                      </a14:imgEffect>
                    </a14:imgLayer>
                  </a14:imgProps>
                </a:ext>
                <a:ext uri="{28A0092B-C50C-407E-A947-70E740481C1C}">
                  <a14:useLocalDpi xmlns:a14="http://schemas.microsoft.com/office/drawing/2010/main" val="0"/>
                </a:ext>
              </a:extLst>
            </a:blip>
            <a:stretch>
              <a:fillRect/>
            </a:stretch>
          </p:blipFill>
          <p:spPr bwMode="auto">
            <a:xfrm>
              <a:off x="5777190" y="5040086"/>
              <a:ext cx="381707" cy="381762"/>
            </a:xfrm>
            <a:prstGeom prst="rect">
              <a:avLst/>
            </a:prstGeom>
            <a:noFill/>
            <a:extLst>
              <a:ext uri="{909E8E84-426E-40DD-AFC4-6F175D3DCCD1}">
                <a14:hiddenFill xmlns:a14="http://schemas.microsoft.com/office/drawing/2010/main">
                  <a:solidFill>
                    <a:srgbClr val="FFFFFF"/>
                  </a:solidFill>
                </a14:hiddenFill>
              </a:ext>
            </a:extLst>
          </p:spPr>
        </p:pic>
        <p:sp>
          <p:nvSpPr>
            <p:cNvPr id="5254" name="L-Shape 5253"/>
            <p:cNvSpPr/>
            <p:nvPr/>
          </p:nvSpPr>
          <p:spPr bwMode="auto">
            <a:xfrm flipH="1">
              <a:off x="5292557" y="4973462"/>
              <a:ext cx="990808" cy="822960"/>
            </a:xfrm>
            <a:prstGeom prst="corner">
              <a:avLst>
                <a:gd name="adj1" fmla="val 49207"/>
                <a:gd name="adj2" fmla="val 90202"/>
              </a:avLst>
            </a:prstGeom>
            <a:noFill/>
            <a:ln w="22225" cap="sq">
              <a:solidFill>
                <a:schemeClr val="bg1">
                  <a:lumMod val="10000"/>
                </a:schemeClr>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grpSp>
        <p:nvGrpSpPr>
          <p:cNvPr id="5255" name="Group 5254"/>
          <p:cNvGrpSpPr/>
          <p:nvPr/>
        </p:nvGrpSpPr>
        <p:grpSpPr>
          <a:xfrm>
            <a:off x="10268696" y="3707293"/>
            <a:ext cx="822843" cy="835173"/>
            <a:chOff x="6489681" y="4973462"/>
            <a:chExt cx="822960" cy="835291"/>
          </a:xfrm>
        </p:grpSpPr>
        <p:pic>
          <p:nvPicPr>
            <p:cNvPr id="5256" name="Picture 5" descr="C:\Users\Jonahs\Dropbox\Projects SCOTT\MEET Windows Azure\source\Background\tile-icon-CDN.png"/>
            <p:cNvPicPr>
              <a:picLocks noChangeAspect="1" noChangeArrowheads="1"/>
            </p:cNvPicPr>
            <p:nvPr/>
          </p:nvPicPr>
          <p:blipFill>
            <a:blip r:embed="rId37" cstate="print">
              <a:extLst>
                <a:ext uri="{BEBA8EAE-BF5A-486C-A8C5-ECC9F3942E4B}">
                  <a14:imgProps xmlns:a14="http://schemas.microsoft.com/office/drawing/2010/main">
                    <a14:imgLayer r:embed="rId3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735914" y="5014690"/>
              <a:ext cx="495659" cy="491253"/>
            </a:xfrm>
            <a:prstGeom prst="rect">
              <a:avLst/>
            </a:prstGeom>
            <a:noFill/>
            <a:extLst>
              <a:ext uri="{909E8E84-426E-40DD-AFC4-6F175D3DCCD1}">
                <a14:hiddenFill xmlns:a14="http://schemas.microsoft.com/office/drawing/2010/main">
                  <a:solidFill>
                    <a:srgbClr val="FFFFFF"/>
                  </a:solidFill>
                </a14:hiddenFill>
              </a:ext>
            </a:extLst>
          </p:spPr>
        </p:pic>
        <p:sp>
          <p:nvSpPr>
            <p:cNvPr id="5257" name="L-Shape 5256"/>
            <p:cNvSpPr/>
            <p:nvPr/>
          </p:nvSpPr>
          <p:spPr bwMode="auto">
            <a:xfrm rot="5400000" flipV="1">
              <a:off x="6483515" y="4979628"/>
              <a:ext cx="835291" cy="822960"/>
            </a:xfrm>
            <a:prstGeom prst="corner">
              <a:avLst>
                <a:gd name="adj1" fmla="val 80102"/>
                <a:gd name="adj2" fmla="val 91737"/>
              </a:avLst>
            </a:prstGeom>
            <a:noFill/>
            <a:ln w="22225" cap="sq">
              <a:solidFill>
                <a:schemeClr val="bg1">
                  <a:lumMod val="10000"/>
                </a:schemeClr>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sp>
        <p:nvSpPr>
          <p:cNvPr id="3" name="Title 2"/>
          <p:cNvSpPr>
            <a:spLocks noGrp="1"/>
          </p:cNvSpPr>
          <p:nvPr>
            <p:ph type="title"/>
          </p:nvPr>
        </p:nvSpPr>
        <p:spPr/>
        <p:txBody>
          <a:bodyPr/>
          <a:lstStyle/>
          <a:p>
            <a:r>
              <a:rPr lang="en-US"/>
              <a:t>Microsoft Azure</a:t>
            </a:r>
          </a:p>
        </p:txBody>
      </p:sp>
    </p:spTree>
    <p:extLst>
      <p:ext uri="{BB962C8B-B14F-4D97-AF65-F5344CB8AC3E}">
        <p14:creationId xmlns:p14="http://schemas.microsoft.com/office/powerpoint/2010/main" val="3820425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800"/>
                                  </p:stCondLst>
                                  <p:childTnLst>
                                    <p:set>
                                      <p:cBhvr>
                                        <p:cTn id="9" dur="1" fill="hold">
                                          <p:stCondLst>
                                            <p:cond delay="0"/>
                                          </p:stCondLst>
                                        </p:cTn>
                                        <p:tgtEl>
                                          <p:spTgt spid="5183"/>
                                        </p:tgtEl>
                                        <p:attrNameLst>
                                          <p:attrName>style.visibility</p:attrName>
                                        </p:attrNameLst>
                                      </p:cBhvr>
                                      <p:to>
                                        <p:strVal val="visible"/>
                                      </p:to>
                                    </p:set>
                                    <p:animEffect transition="in" filter="fade">
                                      <p:cBhvr>
                                        <p:cTn id="10" dur="250"/>
                                        <p:tgtEl>
                                          <p:spTgt spid="5183"/>
                                        </p:tgtEl>
                                      </p:cBhvr>
                                    </p:animEffect>
                                  </p:childTnLst>
                                </p:cTn>
                              </p:par>
                              <p:par>
                                <p:cTn id="11" presetID="10" presetClass="entr" presetSubtype="0" fill="hold" nodeType="withEffect">
                                  <p:stCondLst>
                                    <p:cond delay="800"/>
                                  </p:stCondLst>
                                  <p:childTnLst>
                                    <p:set>
                                      <p:cBhvr>
                                        <p:cTn id="12" dur="1" fill="hold">
                                          <p:stCondLst>
                                            <p:cond delay="0"/>
                                          </p:stCondLst>
                                        </p:cTn>
                                        <p:tgtEl>
                                          <p:spTgt spid="5186"/>
                                        </p:tgtEl>
                                        <p:attrNameLst>
                                          <p:attrName>style.visibility</p:attrName>
                                        </p:attrNameLst>
                                      </p:cBhvr>
                                      <p:to>
                                        <p:strVal val="visible"/>
                                      </p:to>
                                    </p:set>
                                    <p:animEffect transition="in" filter="fade">
                                      <p:cBhvr>
                                        <p:cTn id="13" dur="250"/>
                                        <p:tgtEl>
                                          <p:spTgt spid="5186"/>
                                        </p:tgtEl>
                                      </p:cBhvr>
                                    </p:animEffect>
                                  </p:childTnLst>
                                </p:cTn>
                              </p:par>
                              <p:par>
                                <p:cTn id="14" presetID="10" presetClass="entr" presetSubtype="0" fill="hold" nodeType="withEffect">
                                  <p:stCondLst>
                                    <p:cond delay="800"/>
                                  </p:stCondLst>
                                  <p:childTnLst>
                                    <p:set>
                                      <p:cBhvr>
                                        <p:cTn id="15" dur="1" fill="hold">
                                          <p:stCondLst>
                                            <p:cond delay="0"/>
                                          </p:stCondLst>
                                        </p:cTn>
                                        <p:tgtEl>
                                          <p:spTgt spid="5197"/>
                                        </p:tgtEl>
                                        <p:attrNameLst>
                                          <p:attrName>style.visibility</p:attrName>
                                        </p:attrNameLst>
                                      </p:cBhvr>
                                      <p:to>
                                        <p:strVal val="visible"/>
                                      </p:to>
                                    </p:set>
                                    <p:animEffect transition="in" filter="fade">
                                      <p:cBhvr>
                                        <p:cTn id="16" dur="250"/>
                                        <p:tgtEl>
                                          <p:spTgt spid="5197"/>
                                        </p:tgtEl>
                                      </p:cBhvr>
                                    </p:animEffect>
                                  </p:childTnLst>
                                </p:cTn>
                              </p:par>
                              <p:par>
                                <p:cTn id="17" presetID="10" presetClass="entr" presetSubtype="0" fill="hold" nodeType="withEffect">
                                  <p:stCondLst>
                                    <p:cond delay="800"/>
                                  </p:stCondLst>
                                  <p:childTnLst>
                                    <p:set>
                                      <p:cBhvr>
                                        <p:cTn id="18" dur="1" fill="hold">
                                          <p:stCondLst>
                                            <p:cond delay="0"/>
                                          </p:stCondLst>
                                        </p:cTn>
                                        <p:tgtEl>
                                          <p:spTgt spid="5200"/>
                                        </p:tgtEl>
                                        <p:attrNameLst>
                                          <p:attrName>style.visibility</p:attrName>
                                        </p:attrNameLst>
                                      </p:cBhvr>
                                      <p:to>
                                        <p:strVal val="visible"/>
                                      </p:to>
                                    </p:set>
                                    <p:animEffect transition="in" filter="fade">
                                      <p:cBhvr>
                                        <p:cTn id="19" dur="250"/>
                                        <p:tgtEl>
                                          <p:spTgt spid="5200"/>
                                        </p:tgtEl>
                                      </p:cBhvr>
                                    </p:animEffect>
                                  </p:childTnLst>
                                </p:cTn>
                              </p:par>
                              <p:par>
                                <p:cTn id="20" presetID="10" presetClass="entr" presetSubtype="0" fill="hold" nodeType="withEffect">
                                  <p:stCondLst>
                                    <p:cond delay="800"/>
                                  </p:stCondLst>
                                  <p:childTnLst>
                                    <p:set>
                                      <p:cBhvr>
                                        <p:cTn id="21" dur="1" fill="hold">
                                          <p:stCondLst>
                                            <p:cond delay="0"/>
                                          </p:stCondLst>
                                        </p:cTn>
                                        <p:tgtEl>
                                          <p:spTgt spid="5203"/>
                                        </p:tgtEl>
                                        <p:attrNameLst>
                                          <p:attrName>style.visibility</p:attrName>
                                        </p:attrNameLst>
                                      </p:cBhvr>
                                      <p:to>
                                        <p:strVal val="visible"/>
                                      </p:to>
                                    </p:set>
                                    <p:animEffect transition="in" filter="fade">
                                      <p:cBhvr>
                                        <p:cTn id="22" dur="250"/>
                                        <p:tgtEl>
                                          <p:spTgt spid="5203"/>
                                        </p:tgtEl>
                                      </p:cBhvr>
                                    </p:animEffect>
                                  </p:childTnLst>
                                </p:cTn>
                              </p:par>
                              <p:par>
                                <p:cTn id="23" presetID="10" presetClass="entr" presetSubtype="0" fill="hold" nodeType="withEffect">
                                  <p:stCondLst>
                                    <p:cond delay="800"/>
                                  </p:stCondLst>
                                  <p:childTnLst>
                                    <p:set>
                                      <p:cBhvr>
                                        <p:cTn id="24" dur="1" fill="hold">
                                          <p:stCondLst>
                                            <p:cond delay="0"/>
                                          </p:stCondLst>
                                        </p:cTn>
                                        <p:tgtEl>
                                          <p:spTgt spid="5215"/>
                                        </p:tgtEl>
                                        <p:attrNameLst>
                                          <p:attrName>style.visibility</p:attrName>
                                        </p:attrNameLst>
                                      </p:cBhvr>
                                      <p:to>
                                        <p:strVal val="visible"/>
                                      </p:to>
                                    </p:set>
                                    <p:animEffect transition="in" filter="fade">
                                      <p:cBhvr>
                                        <p:cTn id="25" dur="250"/>
                                        <p:tgtEl>
                                          <p:spTgt spid="5215"/>
                                        </p:tgtEl>
                                      </p:cBhvr>
                                    </p:animEffect>
                                  </p:childTnLst>
                                </p:cTn>
                              </p:par>
                              <p:par>
                                <p:cTn id="26" presetID="10" presetClass="entr" presetSubtype="0" fill="hold" nodeType="withEffect">
                                  <p:stCondLst>
                                    <p:cond delay="800"/>
                                  </p:stCondLst>
                                  <p:childTnLst>
                                    <p:set>
                                      <p:cBhvr>
                                        <p:cTn id="27" dur="1" fill="hold">
                                          <p:stCondLst>
                                            <p:cond delay="0"/>
                                          </p:stCondLst>
                                        </p:cTn>
                                        <p:tgtEl>
                                          <p:spTgt spid="5212"/>
                                        </p:tgtEl>
                                        <p:attrNameLst>
                                          <p:attrName>style.visibility</p:attrName>
                                        </p:attrNameLst>
                                      </p:cBhvr>
                                      <p:to>
                                        <p:strVal val="visible"/>
                                      </p:to>
                                    </p:set>
                                    <p:animEffect transition="in" filter="fade">
                                      <p:cBhvr>
                                        <p:cTn id="28" dur="250"/>
                                        <p:tgtEl>
                                          <p:spTgt spid="5212"/>
                                        </p:tgtEl>
                                      </p:cBhvr>
                                    </p:animEffect>
                                  </p:childTnLst>
                                </p:cTn>
                              </p:par>
                              <p:par>
                                <p:cTn id="29" presetID="10" presetClass="entr" presetSubtype="0" fill="hold" nodeType="withEffect">
                                  <p:stCondLst>
                                    <p:cond delay="800"/>
                                  </p:stCondLst>
                                  <p:childTnLst>
                                    <p:set>
                                      <p:cBhvr>
                                        <p:cTn id="30" dur="1" fill="hold">
                                          <p:stCondLst>
                                            <p:cond delay="0"/>
                                          </p:stCondLst>
                                        </p:cTn>
                                        <p:tgtEl>
                                          <p:spTgt spid="5225"/>
                                        </p:tgtEl>
                                        <p:attrNameLst>
                                          <p:attrName>style.visibility</p:attrName>
                                        </p:attrNameLst>
                                      </p:cBhvr>
                                      <p:to>
                                        <p:strVal val="visible"/>
                                      </p:to>
                                    </p:set>
                                    <p:animEffect transition="in" filter="fade">
                                      <p:cBhvr>
                                        <p:cTn id="31" dur="250"/>
                                        <p:tgtEl>
                                          <p:spTgt spid="5225"/>
                                        </p:tgtEl>
                                      </p:cBhvr>
                                    </p:animEffect>
                                  </p:childTnLst>
                                </p:cTn>
                              </p:par>
                              <p:par>
                                <p:cTn id="32" presetID="10" presetClass="entr" presetSubtype="0" fill="hold" nodeType="withEffect">
                                  <p:stCondLst>
                                    <p:cond delay="800"/>
                                  </p:stCondLst>
                                  <p:childTnLst>
                                    <p:set>
                                      <p:cBhvr>
                                        <p:cTn id="33" dur="1" fill="hold">
                                          <p:stCondLst>
                                            <p:cond delay="0"/>
                                          </p:stCondLst>
                                        </p:cTn>
                                        <p:tgtEl>
                                          <p:spTgt spid="5228"/>
                                        </p:tgtEl>
                                        <p:attrNameLst>
                                          <p:attrName>style.visibility</p:attrName>
                                        </p:attrNameLst>
                                      </p:cBhvr>
                                      <p:to>
                                        <p:strVal val="visible"/>
                                      </p:to>
                                    </p:set>
                                    <p:animEffect transition="in" filter="fade">
                                      <p:cBhvr>
                                        <p:cTn id="34" dur="250"/>
                                        <p:tgtEl>
                                          <p:spTgt spid="5228"/>
                                        </p:tgtEl>
                                      </p:cBhvr>
                                    </p:animEffect>
                                  </p:childTnLst>
                                </p:cTn>
                              </p:par>
                              <p:par>
                                <p:cTn id="35" presetID="10" presetClass="entr" presetSubtype="0" fill="hold" nodeType="withEffect">
                                  <p:stCondLst>
                                    <p:cond delay="800"/>
                                  </p:stCondLst>
                                  <p:childTnLst>
                                    <p:set>
                                      <p:cBhvr>
                                        <p:cTn id="36" dur="1" fill="hold">
                                          <p:stCondLst>
                                            <p:cond delay="0"/>
                                          </p:stCondLst>
                                        </p:cTn>
                                        <p:tgtEl>
                                          <p:spTgt spid="5222"/>
                                        </p:tgtEl>
                                        <p:attrNameLst>
                                          <p:attrName>style.visibility</p:attrName>
                                        </p:attrNameLst>
                                      </p:cBhvr>
                                      <p:to>
                                        <p:strVal val="visible"/>
                                      </p:to>
                                    </p:set>
                                    <p:animEffect transition="in" filter="fade">
                                      <p:cBhvr>
                                        <p:cTn id="37" dur="250"/>
                                        <p:tgtEl>
                                          <p:spTgt spid="5222"/>
                                        </p:tgtEl>
                                      </p:cBhvr>
                                    </p:animEffect>
                                  </p:childTnLst>
                                </p:cTn>
                              </p:par>
                              <p:par>
                                <p:cTn id="38" presetID="42" presetClass="path" presetSubtype="0" decel="100000" fill="hold" nodeType="withEffect">
                                  <p:stCondLst>
                                    <p:cond delay="1100"/>
                                  </p:stCondLst>
                                  <p:childTnLst>
                                    <p:animMotion origin="layout" path="M -1.30968E-6 -6.67272E-7 L -0.44409 -0.33159 " pathEditMode="relative" rAng="0" ptsTypes="AA">
                                      <p:cBhvr>
                                        <p:cTn id="39" dur="1000" fill="hold"/>
                                        <p:tgtEl>
                                          <p:spTgt spid="5183"/>
                                        </p:tgtEl>
                                        <p:attrNameLst>
                                          <p:attrName>ppt_x</p:attrName>
                                          <p:attrName>ppt_y</p:attrName>
                                        </p:attrNameLst>
                                      </p:cBhvr>
                                      <p:rCtr x="-22211" y="-16591"/>
                                    </p:animMotion>
                                  </p:childTnLst>
                                </p:cTn>
                              </p:par>
                              <p:par>
                                <p:cTn id="40" presetID="42" presetClass="path" presetSubtype="0" decel="100000" fill="hold" nodeType="withEffect">
                                  <p:stCondLst>
                                    <p:cond delay="1100"/>
                                  </p:stCondLst>
                                  <p:childTnLst>
                                    <p:animMotion origin="layout" path="M -4.40133E-6 -4.58466E-6 L -0.40988 -0.32252 " pathEditMode="relative" rAng="0" ptsTypes="AA">
                                      <p:cBhvr>
                                        <p:cTn id="41" dur="1000" fill="hold"/>
                                        <p:tgtEl>
                                          <p:spTgt spid="5186"/>
                                        </p:tgtEl>
                                        <p:attrNameLst>
                                          <p:attrName>ppt_x</p:attrName>
                                          <p:attrName>ppt_y</p:attrName>
                                        </p:attrNameLst>
                                      </p:cBhvr>
                                      <p:rCtr x="-20500" y="-16114"/>
                                    </p:animMotion>
                                  </p:childTnLst>
                                </p:cTn>
                              </p:par>
                              <p:par>
                                <p:cTn id="42" presetID="42" presetClass="path" presetSubtype="0" decel="100000" fill="hold" nodeType="withEffect">
                                  <p:stCondLst>
                                    <p:cond delay="1100"/>
                                  </p:stCondLst>
                                  <p:childTnLst>
                                    <p:animMotion origin="layout" path="M -2.43809E-6 2.67363E-6 L -0.40567 -0.51226 " pathEditMode="relative" rAng="0" ptsTypes="AA">
                                      <p:cBhvr>
                                        <p:cTn id="43" dur="1000" fill="hold"/>
                                        <p:tgtEl>
                                          <p:spTgt spid="5197"/>
                                        </p:tgtEl>
                                        <p:attrNameLst>
                                          <p:attrName>ppt_x</p:attrName>
                                          <p:attrName>ppt_y</p:attrName>
                                        </p:attrNameLst>
                                      </p:cBhvr>
                                      <p:rCtr x="-20232" y="-25624"/>
                                    </p:animMotion>
                                  </p:childTnLst>
                                </p:cTn>
                              </p:par>
                              <p:par>
                                <p:cTn id="44" presetID="42" presetClass="path" presetSubtype="0" decel="57000" fill="hold" nodeType="withEffect">
                                  <p:stCondLst>
                                    <p:cond delay="1100"/>
                                  </p:stCondLst>
                                  <p:childTnLst>
                                    <p:animMotion origin="layout" path="M -3.70692E-6 4.56196E-6 L -0.46145 -0.29006 " pathEditMode="relative" rAng="0" ptsTypes="AA">
                                      <p:cBhvr>
                                        <p:cTn id="45" dur="1000" fill="hold"/>
                                        <p:tgtEl>
                                          <p:spTgt spid="5200"/>
                                        </p:tgtEl>
                                        <p:attrNameLst>
                                          <p:attrName>ppt_x</p:attrName>
                                          <p:attrName>ppt_y</p:attrName>
                                        </p:attrNameLst>
                                      </p:cBhvr>
                                      <p:rCtr x="-23117" y="-14526"/>
                                    </p:animMotion>
                                  </p:childTnLst>
                                </p:cTn>
                              </p:par>
                              <p:par>
                                <p:cTn id="46" presetID="42" presetClass="path" presetSubtype="0" decel="100000" fill="hold" nodeType="withEffect">
                                  <p:stCondLst>
                                    <p:cond delay="1100"/>
                                  </p:stCondLst>
                                  <p:childTnLst>
                                    <p:animMotion origin="layout" path="M -3.51034E-6 -3.35906E-6 L -0.38256 -0.28983 " pathEditMode="relative" rAng="0" ptsTypes="AA">
                                      <p:cBhvr>
                                        <p:cTn id="47" dur="1000" fill="hold"/>
                                        <p:tgtEl>
                                          <p:spTgt spid="5203"/>
                                        </p:tgtEl>
                                        <p:attrNameLst>
                                          <p:attrName>ppt_x</p:attrName>
                                          <p:attrName>ppt_y</p:attrName>
                                        </p:attrNameLst>
                                      </p:cBhvr>
                                      <p:rCtr x="-19135" y="-14503"/>
                                    </p:animMotion>
                                  </p:childTnLst>
                                </p:cTn>
                              </p:par>
                              <p:par>
                                <p:cTn id="48" presetID="42" presetClass="path" presetSubtype="0" decel="100000" fill="hold" nodeType="withEffect">
                                  <p:stCondLst>
                                    <p:cond delay="1100"/>
                                  </p:stCondLst>
                                  <p:childTnLst>
                                    <p:animMotion origin="layout" path="M -3.78095E-6 -2.70994E-6 L -0.33227 -0.30072 " pathEditMode="relative" rAng="0" ptsTypes="AA">
                                      <p:cBhvr>
                                        <p:cTn id="49" dur="1000" fill="hold"/>
                                        <p:tgtEl>
                                          <p:spTgt spid="5215"/>
                                        </p:tgtEl>
                                        <p:attrNameLst>
                                          <p:attrName>ppt_x</p:attrName>
                                          <p:attrName>ppt_y</p:attrName>
                                        </p:attrNameLst>
                                      </p:cBhvr>
                                      <p:rCtr x="-16594" y="-15070"/>
                                    </p:animMotion>
                                  </p:childTnLst>
                                </p:cTn>
                              </p:par>
                              <p:par>
                                <p:cTn id="50" presetID="42" presetClass="path" presetSubtype="0" decel="100000" fill="hold" nodeType="withEffect">
                                  <p:stCondLst>
                                    <p:cond delay="1100"/>
                                  </p:stCondLst>
                                  <p:childTnLst>
                                    <p:animMotion origin="layout" path="M -2.78785E-6 2.85066E-6 L -0.41473 -0.42578 " pathEditMode="relative" rAng="0" ptsTypes="AA">
                                      <p:cBhvr>
                                        <p:cTn id="51" dur="1000" fill="hold"/>
                                        <p:tgtEl>
                                          <p:spTgt spid="5212"/>
                                        </p:tgtEl>
                                        <p:attrNameLst>
                                          <p:attrName>ppt_x</p:attrName>
                                          <p:attrName>ppt_y</p:attrName>
                                        </p:attrNameLst>
                                      </p:cBhvr>
                                      <p:rCtr x="-20756" y="-21289"/>
                                    </p:animMotion>
                                  </p:childTnLst>
                                </p:cTn>
                              </p:par>
                              <p:par>
                                <p:cTn id="52" presetID="42" presetClass="path" presetSubtype="0" decel="100000" fill="hold" nodeType="withEffect">
                                  <p:stCondLst>
                                    <p:cond delay="1100"/>
                                  </p:stCondLst>
                                  <p:childTnLst>
                                    <p:animMotion origin="layout" path="M -3.41588E-6 -2.93236E-6 L -0.36801 -0.30413 " pathEditMode="relative" rAng="0" ptsTypes="AA">
                                      <p:cBhvr>
                                        <p:cTn id="53" dur="1000" fill="hold"/>
                                        <p:tgtEl>
                                          <p:spTgt spid="5225"/>
                                        </p:tgtEl>
                                        <p:attrNameLst>
                                          <p:attrName>ppt_x</p:attrName>
                                          <p:attrName>ppt_y</p:attrName>
                                        </p:attrNameLst>
                                      </p:cBhvr>
                                      <p:rCtr x="-18369" y="-15252"/>
                                    </p:animMotion>
                                  </p:childTnLst>
                                </p:cTn>
                              </p:par>
                              <p:par>
                                <p:cTn id="54" presetID="42" presetClass="path" presetSubtype="0" decel="100000" fill="hold" nodeType="withEffect">
                                  <p:stCondLst>
                                    <p:cond delay="1100"/>
                                  </p:stCondLst>
                                  <p:childTnLst>
                                    <p:animMotion origin="layout" path="M 3.87286E-6 -7.85293E-7 L -0.37299 -0.30504 " pathEditMode="relative" rAng="0" ptsTypes="AA">
                                      <p:cBhvr>
                                        <p:cTn id="55" dur="1000" fill="hold"/>
                                        <p:tgtEl>
                                          <p:spTgt spid="5228"/>
                                        </p:tgtEl>
                                        <p:attrNameLst>
                                          <p:attrName>ppt_x</p:attrName>
                                          <p:attrName>ppt_y</p:attrName>
                                        </p:attrNameLst>
                                      </p:cBhvr>
                                      <p:rCtr x="-18586" y="-15297"/>
                                    </p:animMotion>
                                  </p:childTnLst>
                                </p:cTn>
                              </p:par>
                              <p:par>
                                <p:cTn id="56" presetID="42" presetClass="path" presetSubtype="0" decel="100000" fill="hold" nodeType="withEffect">
                                  <p:stCondLst>
                                    <p:cond delay="1100"/>
                                  </p:stCondLst>
                                  <p:childTnLst>
                                    <p:animMotion origin="layout" path="M -2.88231E-6 2.79165E-6 L -0.42583 -0.40967 " pathEditMode="relative" rAng="0" ptsTypes="AA">
                                      <p:cBhvr>
                                        <p:cTn id="57" dur="1000" fill="hold"/>
                                        <p:tgtEl>
                                          <p:spTgt spid="5222"/>
                                        </p:tgtEl>
                                        <p:attrNameLst>
                                          <p:attrName>ppt_x</p:attrName>
                                          <p:attrName>ppt_y</p:attrName>
                                        </p:attrNameLst>
                                      </p:cBhvr>
                                      <p:rCtr x="-21266" y="-20427"/>
                                    </p:animMotion>
                                  </p:childTnLst>
                                </p:cTn>
                              </p:par>
                              <p:par>
                                <p:cTn id="58" presetID="2" presetClass="entr" presetSubtype="8" decel="100000" fill="hold" grpId="0" nodeType="withEffect">
                                  <p:stCondLst>
                                    <p:cond delay="2100"/>
                                  </p:stCondLst>
                                  <p:childTnLst>
                                    <p:set>
                                      <p:cBhvr>
                                        <p:cTn id="59" dur="1" fill="hold">
                                          <p:stCondLst>
                                            <p:cond delay="0"/>
                                          </p:stCondLst>
                                        </p:cTn>
                                        <p:tgtEl>
                                          <p:spTgt spid="2566"/>
                                        </p:tgtEl>
                                        <p:attrNameLst>
                                          <p:attrName>style.visibility</p:attrName>
                                        </p:attrNameLst>
                                      </p:cBhvr>
                                      <p:to>
                                        <p:strVal val="visible"/>
                                      </p:to>
                                    </p:set>
                                    <p:anim calcmode="lin" valueType="num">
                                      <p:cBhvr additive="base">
                                        <p:cTn id="60" dur="750" fill="hold"/>
                                        <p:tgtEl>
                                          <p:spTgt spid="2566"/>
                                        </p:tgtEl>
                                        <p:attrNameLst>
                                          <p:attrName>ppt_x</p:attrName>
                                        </p:attrNameLst>
                                      </p:cBhvr>
                                      <p:tavLst>
                                        <p:tav tm="0">
                                          <p:val>
                                            <p:strVal val="0-#ppt_w/2"/>
                                          </p:val>
                                        </p:tav>
                                        <p:tav tm="100000">
                                          <p:val>
                                            <p:strVal val="#ppt_x"/>
                                          </p:val>
                                        </p:tav>
                                      </p:tavLst>
                                    </p:anim>
                                    <p:anim calcmode="lin" valueType="num">
                                      <p:cBhvr additive="base">
                                        <p:cTn id="61" dur="750" fill="hold"/>
                                        <p:tgtEl>
                                          <p:spTgt spid="2566"/>
                                        </p:tgtEl>
                                        <p:attrNameLst>
                                          <p:attrName>ppt_y</p:attrName>
                                        </p:attrNameLst>
                                      </p:cBhvr>
                                      <p:tavLst>
                                        <p:tav tm="0">
                                          <p:val>
                                            <p:strVal val="#ppt_y"/>
                                          </p:val>
                                        </p:tav>
                                        <p:tav tm="100000">
                                          <p:val>
                                            <p:strVal val="#ppt_y"/>
                                          </p:val>
                                        </p:tav>
                                      </p:tavLst>
                                    </p:anim>
                                  </p:childTnLst>
                                </p:cTn>
                              </p:par>
                              <p:par>
                                <p:cTn id="62" presetID="10" presetClass="entr" presetSubtype="0" fill="hold" nodeType="withEffect">
                                  <p:stCondLst>
                                    <p:cond delay="2200"/>
                                  </p:stCondLst>
                                  <p:childTnLst>
                                    <p:set>
                                      <p:cBhvr>
                                        <p:cTn id="63" dur="1" fill="hold">
                                          <p:stCondLst>
                                            <p:cond delay="0"/>
                                          </p:stCondLst>
                                        </p:cTn>
                                        <p:tgtEl>
                                          <p:spTgt spid="2563"/>
                                        </p:tgtEl>
                                        <p:attrNameLst>
                                          <p:attrName>style.visibility</p:attrName>
                                        </p:attrNameLst>
                                      </p:cBhvr>
                                      <p:to>
                                        <p:strVal val="visible"/>
                                      </p:to>
                                    </p:set>
                                    <p:animEffect transition="in" filter="fade">
                                      <p:cBhvr>
                                        <p:cTn id="64" dur="250"/>
                                        <p:tgtEl>
                                          <p:spTgt spid="2563"/>
                                        </p:tgtEl>
                                      </p:cBhvr>
                                    </p:animEffect>
                                  </p:childTnLst>
                                </p:cTn>
                              </p:par>
                              <p:par>
                                <p:cTn id="65" presetID="10" presetClass="entr" presetSubtype="0" fill="hold" grpId="0" nodeType="withEffect">
                                  <p:stCondLst>
                                    <p:cond delay="2200"/>
                                  </p:stCondLst>
                                  <p:childTnLst>
                                    <p:set>
                                      <p:cBhvr>
                                        <p:cTn id="66" dur="1" fill="hold">
                                          <p:stCondLst>
                                            <p:cond delay="0"/>
                                          </p:stCondLst>
                                        </p:cTn>
                                        <p:tgtEl>
                                          <p:spTgt spid="5148"/>
                                        </p:tgtEl>
                                        <p:attrNameLst>
                                          <p:attrName>style.visibility</p:attrName>
                                        </p:attrNameLst>
                                      </p:cBhvr>
                                      <p:to>
                                        <p:strVal val="visible"/>
                                      </p:to>
                                    </p:set>
                                    <p:animEffect transition="in" filter="fade">
                                      <p:cBhvr>
                                        <p:cTn id="67" dur="250"/>
                                        <p:tgtEl>
                                          <p:spTgt spid="5148"/>
                                        </p:tgtEl>
                                      </p:cBhvr>
                                    </p:animEffect>
                                  </p:childTnLst>
                                </p:cTn>
                              </p:par>
                              <p:par>
                                <p:cTn id="68" presetID="10" presetClass="entr" presetSubtype="0" fill="hold" nodeType="withEffect">
                                  <p:stCondLst>
                                    <p:cond delay="2200"/>
                                  </p:stCondLst>
                                  <p:childTnLst>
                                    <p:set>
                                      <p:cBhvr>
                                        <p:cTn id="69" dur="1" fill="hold">
                                          <p:stCondLst>
                                            <p:cond delay="0"/>
                                          </p:stCondLst>
                                        </p:cTn>
                                        <p:tgtEl>
                                          <p:spTgt spid="2552"/>
                                        </p:tgtEl>
                                        <p:attrNameLst>
                                          <p:attrName>style.visibility</p:attrName>
                                        </p:attrNameLst>
                                      </p:cBhvr>
                                      <p:to>
                                        <p:strVal val="visible"/>
                                      </p:to>
                                    </p:set>
                                    <p:animEffect transition="in" filter="fade">
                                      <p:cBhvr>
                                        <p:cTn id="70" dur="250"/>
                                        <p:tgtEl>
                                          <p:spTgt spid="2552"/>
                                        </p:tgtEl>
                                      </p:cBhvr>
                                    </p:animEffect>
                                  </p:childTnLst>
                                </p:cTn>
                              </p:par>
                              <p:par>
                                <p:cTn id="71" presetID="10" presetClass="entr" presetSubtype="0" fill="hold" grpId="0" nodeType="withEffect">
                                  <p:stCondLst>
                                    <p:cond delay="2200"/>
                                  </p:stCondLst>
                                  <p:childTnLst>
                                    <p:set>
                                      <p:cBhvr>
                                        <p:cTn id="72" dur="1" fill="hold">
                                          <p:stCondLst>
                                            <p:cond delay="0"/>
                                          </p:stCondLst>
                                        </p:cTn>
                                        <p:tgtEl>
                                          <p:spTgt spid="5103"/>
                                        </p:tgtEl>
                                        <p:attrNameLst>
                                          <p:attrName>style.visibility</p:attrName>
                                        </p:attrNameLst>
                                      </p:cBhvr>
                                      <p:to>
                                        <p:strVal val="visible"/>
                                      </p:to>
                                    </p:set>
                                    <p:animEffect transition="in" filter="fade">
                                      <p:cBhvr>
                                        <p:cTn id="73" dur="250"/>
                                        <p:tgtEl>
                                          <p:spTgt spid="5103"/>
                                        </p:tgtEl>
                                      </p:cBhvr>
                                    </p:animEffect>
                                  </p:childTnLst>
                                </p:cTn>
                              </p:par>
                              <p:par>
                                <p:cTn id="74" presetID="10" presetClass="entr" presetSubtype="0" fill="hold" nodeType="withEffect">
                                  <p:stCondLst>
                                    <p:cond delay="2200"/>
                                  </p:stCondLst>
                                  <p:childTnLst>
                                    <p:set>
                                      <p:cBhvr>
                                        <p:cTn id="75" dur="1" fill="hold">
                                          <p:stCondLst>
                                            <p:cond delay="0"/>
                                          </p:stCondLst>
                                        </p:cTn>
                                        <p:tgtEl>
                                          <p:spTgt spid="2558"/>
                                        </p:tgtEl>
                                        <p:attrNameLst>
                                          <p:attrName>style.visibility</p:attrName>
                                        </p:attrNameLst>
                                      </p:cBhvr>
                                      <p:to>
                                        <p:strVal val="visible"/>
                                      </p:to>
                                    </p:set>
                                    <p:animEffect transition="in" filter="fade">
                                      <p:cBhvr>
                                        <p:cTn id="76" dur="250"/>
                                        <p:tgtEl>
                                          <p:spTgt spid="2558"/>
                                        </p:tgtEl>
                                      </p:cBhvr>
                                    </p:animEffect>
                                  </p:childTnLst>
                                </p:cTn>
                              </p:par>
                              <p:par>
                                <p:cTn id="77" presetID="10" presetClass="entr" presetSubtype="0" fill="hold" grpId="0" nodeType="withEffect">
                                  <p:stCondLst>
                                    <p:cond delay="2200"/>
                                  </p:stCondLst>
                                  <p:childTnLst>
                                    <p:set>
                                      <p:cBhvr>
                                        <p:cTn id="78" dur="1" fill="hold">
                                          <p:stCondLst>
                                            <p:cond delay="0"/>
                                          </p:stCondLst>
                                        </p:cTn>
                                        <p:tgtEl>
                                          <p:spTgt spid="5102"/>
                                        </p:tgtEl>
                                        <p:attrNameLst>
                                          <p:attrName>style.visibility</p:attrName>
                                        </p:attrNameLst>
                                      </p:cBhvr>
                                      <p:to>
                                        <p:strVal val="visible"/>
                                      </p:to>
                                    </p:set>
                                    <p:animEffect transition="in" filter="fade">
                                      <p:cBhvr>
                                        <p:cTn id="79" dur="250"/>
                                        <p:tgtEl>
                                          <p:spTgt spid="5102"/>
                                        </p:tgtEl>
                                      </p:cBhvr>
                                    </p:animEffect>
                                  </p:childTnLst>
                                </p:cTn>
                              </p:par>
                              <p:par>
                                <p:cTn id="80" presetID="10" presetClass="entr" presetSubtype="0" fill="hold" nodeType="withEffect">
                                  <p:stCondLst>
                                    <p:cond delay="2200"/>
                                  </p:stCondLst>
                                  <p:childTnLst>
                                    <p:set>
                                      <p:cBhvr>
                                        <p:cTn id="81" dur="1" fill="hold">
                                          <p:stCondLst>
                                            <p:cond delay="0"/>
                                          </p:stCondLst>
                                        </p:cTn>
                                        <p:tgtEl>
                                          <p:spTgt spid="2502"/>
                                        </p:tgtEl>
                                        <p:attrNameLst>
                                          <p:attrName>style.visibility</p:attrName>
                                        </p:attrNameLst>
                                      </p:cBhvr>
                                      <p:to>
                                        <p:strVal val="visible"/>
                                      </p:to>
                                    </p:set>
                                    <p:animEffect transition="in" filter="fade">
                                      <p:cBhvr>
                                        <p:cTn id="82" dur="250"/>
                                        <p:tgtEl>
                                          <p:spTgt spid="2502"/>
                                        </p:tgtEl>
                                      </p:cBhvr>
                                    </p:animEffect>
                                  </p:childTnLst>
                                </p:cTn>
                              </p:par>
                              <p:par>
                                <p:cTn id="83" presetID="10" presetClass="entr" presetSubtype="0" fill="hold" grpId="0" nodeType="withEffect">
                                  <p:stCondLst>
                                    <p:cond delay="2200"/>
                                  </p:stCondLst>
                                  <p:childTnLst>
                                    <p:set>
                                      <p:cBhvr>
                                        <p:cTn id="84" dur="1" fill="hold">
                                          <p:stCondLst>
                                            <p:cond delay="0"/>
                                          </p:stCondLst>
                                        </p:cTn>
                                        <p:tgtEl>
                                          <p:spTgt spid="5177"/>
                                        </p:tgtEl>
                                        <p:attrNameLst>
                                          <p:attrName>style.visibility</p:attrName>
                                        </p:attrNameLst>
                                      </p:cBhvr>
                                      <p:to>
                                        <p:strVal val="visible"/>
                                      </p:to>
                                    </p:set>
                                    <p:animEffect transition="in" filter="fade">
                                      <p:cBhvr>
                                        <p:cTn id="85" dur="250"/>
                                        <p:tgtEl>
                                          <p:spTgt spid="5177"/>
                                        </p:tgtEl>
                                      </p:cBhvr>
                                    </p:animEffect>
                                  </p:childTnLst>
                                </p:cTn>
                              </p:par>
                              <p:par>
                                <p:cTn id="86" presetID="10" presetClass="entr" presetSubtype="0" fill="hold" nodeType="withEffect">
                                  <p:stCondLst>
                                    <p:cond delay="2200"/>
                                  </p:stCondLst>
                                  <p:childTnLst>
                                    <p:set>
                                      <p:cBhvr>
                                        <p:cTn id="87" dur="1" fill="hold">
                                          <p:stCondLst>
                                            <p:cond delay="0"/>
                                          </p:stCondLst>
                                        </p:cTn>
                                        <p:tgtEl>
                                          <p:spTgt spid="2508"/>
                                        </p:tgtEl>
                                        <p:attrNameLst>
                                          <p:attrName>style.visibility</p:attrName>
                                        </p:attrNameLst>
                                      </p:cBhvr>
                                      <p:to>
                                        <p:strVal val="visible"/>
                                      </p:to>
                                    </p:set>
                                    <p:animEffect transition="in" filter="fade">
                                      <p:cBhvr>
                                        <p:cTn id="88" dur="250"/>
                                        <p:tgtEl>
                                          <p:spTgt spid="2508"/>
                                        </p:tgtEl>
                                      </p:cBhvr>
                                    </p:animEffect>
                                  </p:childTnLst>
                                </p:cTn>
                              </p:par>
                              <p:par>
                                <p:cTn id="89" presetID="10" presetClass="entr" presetSubtype="0" fill="hold" grpId="0" nodeType="withEffect">
                                  <p:stCondLst>
                                    <p:cond delay="2200"/>
                                  </p:stCondLst>
                                  <p:childTnLst>
                                    <p:set>
                                      <p:cBhvr>
                                        <p:cTn id="90" dur="1" fill="hold">
                                          <p:stCondLst>
                                            <p:cond delay="0"/>
                                          </p:stCondLst>
                                        </p:cTn>
                                        <p:tgtEl>
                                          <p:spTgt spid="5176"/>
                                        </p:tgtEl>
                                        <p:attrNameLst>
                                          <p:attrName>style.visibility</p:attrName>
                                        </p:attrNameLst>
                                      </p:cBhvr>
                                      <p:to>
                                        <p:strVal val="visible"/>
                                      </p:to>
                                    </p:set>
                                    <p:animEffect transition="in" filter="fade">
                                      <p:cBhvr>
                                        <p:cTn id="91" dur="250"/>
                                        <p:tgtEl>
                                          <p:spTgt spid="5176"/>
                                        </p:tgtEl>
                                      </p:cBhvr>
                                    </p:animEffect>
                                  </p:childTnLst>
                                </p:cTn>
                              </p:par>
                              <p:par>
                                <p:cTn id="92" presetID="10" presetClass="entr" presetSubtype="0" fill="hold" nodeType="withEffect">
                                  <p:stCondLst>
                                    <p:cond delay="2200"/>
                                  </p:stCondLst>
                                  <p:childTnLst>
                                    <p:set>
                                      <p:cBhvr>
                                        <p:cTn id="93" dur="1" fill="hold">
                                          <p:stCondLst>
                                            <p:cond delay="0"/>
                                          </p:stCondLst>
                                        </p:cTn>
                                        <p:tgtEl>
                                          <p:spTgt spid="2504"/>
                                        </p:tgtEl>
                                        <p:attrNameLst>
                                          <p:attrName>style.visibility</p:attrName>
                                        </p:attrNameLst>
                                      </p:cBhvr>
                                      <p:to>
                                        <p:strVal val="visible"/>
                                      </p:to>
                                    </p:set>
                                    <p:animEffect transition="in" filter="fade">
                                      <p:cBhvr>
                                        <p:cTn id="94" dur="250"/>
                                        <p:tgtEl>
                                          <p:spTgt spid="2504"/>
                                        </p:tgtEl>
                                      </p:cBhvr>
                                    </p:animEffect>
                                  </p:childTnLst>
                                </p:cTn>
                              </p:par>
                              <p:par>
                                <p:cTn id="95" presetID="10" presetClass="entr" presetSubtype="0" fill="hold" grpId="0" nodeType="withEffect">
                                  <p:stCondLst>
                                    <p:cond delay="2200"/>
                                  </p:stCondLst>
                                  <p:childTnLst>
                                    <p:set>
                                      <p:cBhvr>
                                        <p:cTn id="96" dur="1" fill="hold">
                                          <p:stCondLst>
                                            <p:cond delay="0"/>
                                          </p:stCondLst>
                                        </p:cTn>
                                        <p:tgtEl>
                                          <p:spTgt spid="5175"/>
                                        </p:tgtEl>
                                        <p:attrNameLst>
                                          <p:attrName>style.visibility</p:attrName>
                                        </p:attrNameLst>
                                      </p:cBhvr>
                                      <p:to>
                                        <p:strVal val="visible"/>
                                      </p:to>
                                    </p:set>
                                    <p:animEffect transition="in" filter="fade">
                                      <p:cBhvr>
                                        <p:cTn id="97" dur="250"/>
                                        <p:tgtEl>
                                          <p:spTgt spid="5175"/>
                                        </p:tgtEl>
                                      </p:cBhvr>
                                    </p:animEffect>
                                  </p:childTnLst>
                                </p:cTn>
                              </p:par>
                              <p:par>
                                <p:cTn id="98" presetID="10" presetClass="entr" presetSubtype="0" fill="hold" grpId="0" nodeType="withEffect">
                                  <p:stCondLst>
                                    <p:cond delay="2200"/>
                                  </p:stCondLst>
                                  <p:childTnLst>
                                    <p:set>
                                      <p:cBhvr>
                                        <p:cTn id="99" dur="1" fill="hold">
                                          <p:stCondLst>
                                            <p:cond delay="0"/>
                                          </p:stCondLst>
                                        </p:cTn>
                                        <p:tgtEl>
                                          <p:spTgt spid="5082"/>
                                        </p:tgtEl>
                                        <p:attrNameLst>
                                          <p:attrName>style.visibility</p:attrName>
                                        </p:attrNameLst>
                                      </p:cBhvr>
                                      <p:to>
                                        <p:strVal val="visible"/>
                                      </p:to>
                                    </p:set>
                                    <p:animEffect transition="in" filter="fade">
                                      <p:cBhvr>
                                        <p:cTn id="100" dur="250"/>
                                        <p:tgtEl>
                                          <p:spTgt spid="5082"/>
                                        </p:tgtEl>
                                      </p:cBhvr>
                                    </p:animEffect>
                                  </p:childTnLst>
                                </p:cTn>
                              </p:par>
                              <p:par>
                                <p:cTn id="101" presetID="10" presetClass="entr" presetSubtype="0" fill="hold" grpId="0" nodeType="withEffect">
                                  <p:stCondLst>
                                    <p:cond delay="2200"/>
                                  </p:stCondLst>
                                  <p:childTnLst>
                                    <p:set>
                                      <p:cBhvr>
                                        <p:cTn id="102" dur="1" fill="hold">
                                          <p:stCondLst>
                                            <p:cond delay="0"/>
                                          </p:stCondLst>
                                        </p:cTn>
                                        <p:tgtEl>
                                          <p:spTgt spid="5104"/>
                                        </p:tgtEl>
                                        <p:attrNameLst>
                                          <p:attrName>style.visibility</p:attrName>
                                        </p:attrNameLst>
                                      </p:cBhvr>
                                      <p:to>
                                        <p:strVal val="visible"/>
                                      </p:to>
                                    </p:set>
                                    <p:animEffect transition="in" filter="fade">
                                      <p:cBhvr>
                                        <p:cTn id="103" dur="250"/>
                                        <p:tgtEl>
                                          <p:spTgt spid="5104"/>
                                        </p:tgtEl>
                                      </p:cBhvr>
                                    </p:animEffect>
                                  </p:childTnLst>
                                </p:cTn>
                              </p:par>
                              <p:par>
                                <p:cTn id="104" presetID="10" presetClass="entr" presetSubtype="0" fill="hold" grpId="0" nodeType="withEffect">
                                  <p:stCondLst>
                                    <p:cond delay="2200"/>
                                  </p:stCondLst>
                                  <p:childTnLst>
                                    <p:set>
                                      <p:cBhvr>
                                        <p:cTn id="105" dur="1" fill="hold">
                                          <p:stCondLst>
                                            <p:cond delay="0"/>
                                          </p:stCondLst>
                                        </p:cTn>
                                        <p:tgtEl>
                                          <p:spTgt spid="5080"/>
                                        </p:tgtEl>
                                        <p:attrNameLst>
                                          <p:attrName>style.visibility</p:attrName>
                                        </p:attrNameLst>
                                      </p:cBhvr>
                                      <p:to>
                                        <p:strVal val="visible"/>
                                      </p:to>
                                    </p:set>
                                    <p:animEffect transition="in" filter="fade">
                                      <p:cBhvr>
                                        <p:cTn id="106" dur="250"/>
                                        <p:tgtEl>
                                          <p:spTgt spid="5080"/>
                                        </p:tgtEl>
                                      </p:cBhvr>
                                    </p:animEffect>
                                  </p:childTnLst>
                                </p:cTn>
                              </p:par>
                              <p:par>
                                <p:cTn id="107" presetID="10" presetClass="entr" presetSubtype="0" fill="hold" grpId="0" nodeType="withEffect">
                                  <p:stCondLst>
                                    <p:cond delay="2200"/>
                                  </p:stCondLst>
                                  <p:childTnLst>
                                    <p:set>
                                      <p:cBhvr>
                                        <p:cTn id="108" dur="1" fill="hold">
                                          <p:stCondLst>
                                            <p:cond delay="0"/>
                                          </p:stCondLst>
                                        </p:cTn>
                                        <p:tgtEl>
                                          <p:spTgt spid="5161"/>
                                        </p:tgtEl>
                                        <p:attrNameLst>
                                          <p:attrName>style.visibility</p:attrName>
                                        </p:attrNameLst>
                                      </p:cBhvr>
                                      <p:to>
                                        <p:strVal val="visible"/>
                                      </p:to>
                                    </p:set>
                                    <p:animEffect transition="in" filter="fade">
                                      <p:cBhvr>
                                        <p:cTn id="109" dur="250"/>
                                        <p:tgtEl>
                                          <p:spTgt spid="5161"/>
                                        </p:tgtEl>
                                      </p:cBhvr>
                                    </p:animEffect>
                                  </p:childTnLst>
                                </p:cTn>
                              </p:par>
                              <p:par>
                                <p:cTn id="110" presetID="10" presetClass="entr" presetSubtype="0" fill="hold" grpId="0" nodeType="withEffect">
                                  <p:stCondLst>
                                    <p:cond delay="2200"/>
                                  </p:stCondLst>
                                  <p:childTnLst>
                                    <p:set>
                                      <p:cBhvr>
                                        <p:cTn id="111" dur="1" fill="hold">
                                          <p:stCondLst>
                                            <p:cond delay="0"/>
                                          </p:stCondLst>
                                        </p:cTn>
                                        <p:tgtEl>
                                          <p:spTgt spid="2550"/>
                                        </p:tgtEl>
                                        <p:attrNameLst>
                                          <p:attrName>style.visibility</p:attrName>
                                        </p:attrNameLst>
                                      </p:cBhvr>
                                      <p:to>
                                        <p:strVal val="visible"/>
                                      </p:to>
                                    </p:set>
                                    <p:animEffect transition="in" filter="fade">
                                      <p:cBhvr>
                                        <p:cTn id="112" dur="250"/>
                                        <p:tgtEl>
                                          <p:spTgt spid="2550"/>
                                        </p:tgtEl>
                                      </p:cBhvr>
                                    </p:animEffect>
                                  </p:childTnLst>
                                </p:cTn>
                              </p:par>
                              <p:par>
                                <p:cTn id="113" presetID="10" presetClass="entr" presetSubtype="0" fill="hold" grpId="0" nodeType="withEffect">
                                  <p:stCondLst>
                                    <p:cond delay="2200"/>
                                  </p:stCondLst>
                                  <p:childTnLst>
                                    <p:set>
                                      <p:cBhvr>
                                        <p:cTn id="114" dur="1" fill="hold">
                                          <p:stCondLst>
                                            <p:cond delay="0"/>
                                          </p:stCondLst>
                                        </p:cTn>
                                        <p:tgtEl>
                                          <p:spTgt spid="5168"/>
                                        </p:tgtEl>
                                        <p:attrNameLst>
                                          <p:attrName>style.visibility</p:attrName>
                                        </p:attrNameLst>
                                      </p:cBhvr>
                                      <p:to>
                                        <p:strVal val="visible"/>
                                      </p:to>
                                    </p:set>
                                    <p:animEffect transition="in" filter="fade">
                                      <p:cBhvr>
                                        <p:cTn id="115" dur="250"/>
                                        <p:tgtEl>
                                          <p:spTgt spid="5168"/>
                                        </p:tgtEl>
                                      </p:cBhvr>
                                    </p:animEffect>
                                  </p:childTnLst>
                                </p:cTn>
                              </p:par>
                              <p:par>
                                <p:cTn id="116" presetID="10" presetClass="entr" presetSubtype="0" fill="hold" nodeType="withEffect">
                                  <p:stCondLst>
                                    <p:cond delay="2200"/>
                                  </p:stCondLst>
                                  <p:childTnLst>
                                    <p:set>
                                      <p:cBhvr>
                                        <p:cTn id="117" dur="1" fill="hold">
                                          <p:stCondLst>
                                            <p:cond delay="0"/>
                                          </p:stCondLst>
                                        </p:cTn>
                                        <p:tgtEl>
                                          <p:spTgt spid="2556"/>
                                        </p:tgtEl>
                                        <p:attrNameLst>
                                          <p:attrName>style.visibility</p:attrName>
                                        </p:attrNameLst>
                                      </p:cBhvr>
                                      <p:to>
                                        <p:strVal val="visible"/>
                                      </p:to>
                                    </p:set>
                                    <p:animEffect transition="in" filter="fade">
                                      <p:cBhvr>
                                        <p:cTn id="118" dur="250"/>
                                        <p:tgtEl>
                                          <p:spTgt spid="2556"/>
                                        </p:tgtEl>
                                      </p:cBhvr>
                                    </p:animEffect>
                                  </p:childTnLst>
                                </p:cTn>
                              </p:par>
                              <p:par>
                                <p:cTn id="119" presetID="10" presetClass="entr" presetSubtype="0" fill="hold" grpId="0" nodeType="withEffect">
                                  <p:stCondLst>
                                    <p:cond delay="2200"/>
                                  </p:stCondLst>
                                  <p:childTnLst>
                                    <p:set>
                                      <p:cBhvr>
                                        <p:cTn id="120" dur="1" fill="hold">
                                          <p:stCondLst>
                                            <p:cond delay="0"/>
                                          </p:stCondLst>
                                        </p:cTn>
                                        <p:tgtEl>
                                          <p:spTgt spid="5164"/>
                                        </p:tgtEl>
                                        <p:attrNameLst>
                                          <p:attrName>style.visibility</p:attrName>
                                        </p:attrNameLst>
                                      </p:cBhvr>
                                      <p:to>
                                        <p:strVal val="visible"/>
                                      </p:to>
                                    </p:set>
                                    <p:animEffect transition="in" filter="fade">
                                      <p:cBhvr>
                                        <p:cTn id="121" dur="250"/>
                                        <p:tgtEl>
                                          <p:spTgt spid="5164"/>
                                        </p:tgtEl>
                                      </p:cBhvr>
                                    </p:animEffect>
                                  </p:childTnLst>
                                </p:cTn>
                              </p:par>
                              <p:par>
                                <p:cTn id="122" presetID="10" presetClass="exit" presetSubtype="0" fill="hold" nodeType="withEffect">
                                  <p:stCondLst>
                                    <p:cond delay="2200"/>
                                  </p:stCondLst>
                                  <p:childTnLst>
                                    <p:animEffect transition="out" filter="fade">
                                      <p:cBhvr>
                                        <p:cTn id="123" dur="250"/>
                                        <p:tgtEl>
                                          <p:spTgt spid="5183"/>
                                        </p:tgtEl>
                                      </p:cBhvr>
                                    </p:animEffect>
                                    <p:set>
                                      <p:cBhvr>
                                        <p:cTn id="124" dur="1" fill="hold">
                                          <p:stCondLst>
                                            <p:cond delay="249"/>
                                          </p:stCondLst>
                                        </p:cTn>
                                        <p:tgtEl>
                                          <p:spTgt spid="5183"/>
                                        </p:tgtEl>
                                        <p:attrNameLst>
                                          <p:attrName>style.visibility</p:attrName>
                                        </p:attrNameLst>
                                      </p:cBhvr>
                                      <p:to>
                                        <p:strVal val="hidden"/>
                                      </p:to>
                                    </p:set>
                                  </p:childTnLst>
                                </p:cTn>
                              </p:par>
                              <p:par>
                                <p:cTn id="125" presetID="10" presetClass="exit" presetSubtype="0" fill="hold" nodeType="withEffect">
                                  <p:stCondLst>
                                    <p:cond delay="2100"/>
                                  </p:stCondLst>
                                  <p:childTnLst>
                                    <p:animEffect transition="out" filter="fade">
                                      <p:cBhvr>
                                        <p:cTn id="126" dur="250"/>
                                        <p:tgtEl>
                                          <p:spTgt spid="5186"/>
                                        </p:tgtEl>
                                      </p:cBhvr>
                                    </p:animEffect>
                                    <p:set>
                                      <p:cBhvr>
                                        <p:cTn id="127" dur="1" fill="hold">
                                          <p:stCondLst>
                                            <p:cond delay="249"/>
                                          </p:stCondLst>
                                        </p:cTn>
                                        <p:tgtEl>
                                          <p:spTgt spid="5186"/>
                                        </p:tgtEl>
                                        <p:attrNameLst>
                                          <p:attrName>style.visibility</p:attrName>
                                        </p:attrNameLst>
                                      </p:cBhvr>
                                      <p:to>
                                        <p:strVal val="hidden"/>
                                      </p:to>
                                    </p:set>
                                  </p:childTnLst>
                                </p:cTn>
                              </p:par>
                              <p:par>
                                <p:cTn id="128" presetID="10" presetClass="exit" presetSubtype="0" fill="hold" nodeType="withEffect">
                                  <p:stCondLst>
                                    <p:cond delay="2100"/>
                                  </p:stCondLst>
                                  <p:childTnLst>
                                    <p:animEffect transition="out" filter="fade">
                                      <p:cBhvr>
                                        <p:cTn id="129" dur="250"/>
                                        <p:tgtEl>
                                          <p:spTgt spid="5197"/>
                                        </p:tgtEl>
                                      </p:cBhvr>
                                    </p:animEffect>
                                    <p:set>
                                      <p:cBhvr>
                                        <p:cTn id="130" dur="1" fill="hold">
                                          <p:stCondLst>
                                            <p:cond delay="249"/>
                                          </p:stCondLst>
                                        </p:cTn>
                                        <p:tgtEl>
                                          <p:spTgt spid="5197"/>
                                        </p:tgtEl>
                                        <p:attrNameLst>
                                          <p:attrName>style.visibility</p:attrName>
                                        </p:attrNameLst>
                                      </p:cBhvr>
                                      <p:to>
                                        <p:strVal val="hidden"/>
                                      </p:to>
                                    </p:set>
                                  </p:childTnLst>
                                </p:cTn>
                              </p:par>
                              <p:par>
                                <p:cTn id="131" presetID="10" presetClass="exit" presetSubtype="0" fill="hold" nodeType="withEffect">
                                  <p:stCondLst>
                                    <p:cond delay="2100"/>
                                  </p:stCondLst>
                                  <p:childTnLst>
                                    <p:animEffect transition="out" filter="fade">
                                      <p:cBhvr>
                                        <p:cTn id="132" dur="250"/>
                                        <p:tgtEl>
                                          <p:spTgt spid="5200"/>
                                        </p:tgtEl>
                                      </p:cBhvr>
                                    </p:animEffect>
                                    <p:set>
                                      <p:cBhvr>
                                        <p:cTn id="133" dur="1" fill="hold">
                                          <p:stCondLst>
                                            <p:cond delay="249"/>
                                          </p:stCondLst>
                                        </p:cTn>
                                        <p:tgtEl>
                                          <p:spTgt spid="5200"/>
                                        </p:tgtEl>
                                        <p:attrNameLst>
                                          <p:attrName>style.visibility</p:attrName>
                                        </p:attrNameLst>
                                      </p:cBhvr>
                                      <p:to>
                                        <p:strVal val="hidden"/>
                                      </p:to>
                                    </p:set>
                                  </p:childTnLst>
                                </p:cTn>
                              </p:par>
                              <p:par>
                                <p:cTn id="134" presetID="10" presetClass="exit" presetSubtype="0" fill="hold" nodeType="withEffect">
                                  <p:stCondLst>
                                    <p:cond delay="2100"/>
                                  </p:stCondLst>
                                  <p:childTnLst>
                                    <p:animEffect transition="out" filter="fade">
                                      <p:cBhvr>
                                        <p:cTn id="135" dur="250"/>
                                        <p:tgtEl>
                                          <p:spTgt spid="5203"/>
                                        </p:tgtEl>
                                      </p:cBhvr>
                                    </p:animEffect>
                                    <p:set>
                                      <p:cBhvr>
                                        <p:cTn id="136" dur="1" fill="hold">
                                          <p:stCondLst>
                                            <p:cond delay="249"/>
                                          </p:stCondLst>
                                        </p:cTn>
                                        <p:tgtEl>
                                          <p:spTgt spid="5203"/>
                                        </p:tgtEl>
                                        <p:attrNameLst>
                                          <p:attrName>style.visibility</p:attrName>
                                        </p:attrNameLst>
                                      </p:cBhvr>
                                      <p:to>
                                        <p:strVal val="hidden"/>
                                      </p:to>
                                    </p:set>
                                  </p:childTnLst>
                                </p:cTn>
                              </p:par>
                              <p:par>
                                <p:cTn id="137" presetID="10" presetClass="exit" presetSubtype="0" fill="hold" nodeType="withEffect">
                                  <p:stCondLst>
                                    <p:cond delay="2100"/>
                                  </p:stCondLst>
                                  <p:childTnLst>
                                    <p:animEffect transition="out" filter="fade">
                                      <p:cBhvr>
                                        <p:cTn id="138" dur="250"/>
                                        <p:tgtEl>
                                          <p:spTgt spid="5215"/>
                                        </p:tgtEl>
                                      </p:cBhvr>
                                    </p:animEffect>
                                    <p:set>
                                      <p:cBhvr>
                                        <p:cTn id="139" dur="1" fill="hold">
                                          <p:stCondLst>
                                            <p:cond delay="249"/>
                                          </p:stCondLst>
                                        </p:cTn>
                                        <p:tgtEl>
                                          <p:spTgt spid="5215"/>
                                        </p:tgtEl>
                                        <p:attrNameLst>
                                          <p:attrName>style.visibility</p:attrName>
                                        </p:attrNameLst>
                                      </p:cBhvr>
                                      <p:to>
                                        <p:strVal val="hidden"/>
                                      </p:to>
                                    </p:set>
                                  </p:childTnLst>
                                </p:cTn>
                              </p:par>
                              <p:par>
                                <p:cTn id="140" presetID="10" presetClass="exit" presetSubtype="0" fill="hold" nodeType="withEffect">
                                  <p:stCondLst>
                                    <p:cond delay="2100"/>
                                  </p:stCondLst>
                                  <p:childTnLst>
                                    <p:animEffect transition="out" filter="fade">
                                      <p:cBhvr>
                                        <p:cTn id="141" dur="250"/>
                                        <p:tgtEl>
                                          <p:spTgt spid="5212"/>
                                        </p:tgtEl>
                                      </p:cBhvr>
                                    </p:animEffect>
                                    <p:set>
                                      <p:cBhvr>
                                        <p:cTn id="142" dur="1" fill="hold">
                                          <p:stCondLst>
                                            <p:cond delay="249"/>
                                          </p:stCondLst>
                                        </p:cTn>
                                        <p:tgtEl>
                                          <p:spTgt spid="5212"/>
                                        </p:tgtEl>
                                        <p:attrNameLst>
                                          <p:attrName>style.visibility</p:attrName>
                                        </p:attrNameLst>
                                      </p:cBhvr>
                                      <p:to>
                                        <p:strVal val="hidden"/>
                                      </p:to>
                                    </p:set>
                                  </p:childTnLst>
                                </p:cTn>
                              </p:par>
                              <p:par>
                                <p:cTn id="143" presetID="10" presetClass="exit" presetSubtype="0" fill="hold" nodeType="withEffect">
                                  <p:stCondLst>
                                    <p:cond delay="2100"/>
                                  </p:stCondLst>
                                  <p:childTnLst>
                                    <p:animEffect transition="out" filter="fade">
                                      <p:cBhvr>
                                        <p:cTn id="144" dur="250"/>
                                        <p:tgtEl>
                                          <p:spTgt spid="5225"/>
                                        </p:tgtEl>
                                      </p:cBhvr>
                                    </p:animEffect>
                                    <p:set>
                                      <p:cBhvr>
                                        <p:cTn id="145" dur="1" fill="hold">
                                          <p:stCondLst>
                                            <p:cond delay="249"/>
                                          </p:stCondLst>
                                        </p:cTn>
                                        <p:tgtEl>
                                          <p:spTgt spid="5225"/>
                                        </p:tgtEl>
                                        <p:attrNameLst>
                                          <p:attrName>style.visibility</p:attrName>
                                        </p:attrNameLst>
                                      </p:cBhvr>
                                      <p:to>
                                        <p:strVal val="hidden"/>
                                      </p:to>
                                    </p:set>
                                  </p:childTnLst>
                                </p:cTn>
                              </p:par>
                              <p:par>
                                <p:cTn id="146" presetID="10" presetClass="exit" presetSubtype="0" fill="hold" nodeType="withEffect">
                                  <p:stCondLst>
                                    <p:cond delay="2100"/>
                                  </p:stCondLst>
                                  <p:childTnLst>
                                    <p:animEffect transition="out" filter="fade">
                                      <p:cBhvr>
                                        <p:cTn id="147" dur="250"/>
                                        <p:tgtEl>
                                          <p:spTgt spid="5228"/>
                                        </p:tgtEl>
                                      </p:cBhvr>
                                    </p:animEffect>
                                    <p:set>
                                      <p:cBhvr>
                                        <p:cTn id="148" dur="1" fill="hold">
                                          <p:stCondLst>
                                            <p:cond delay="249"/>
                                          </p:stCondLst>
                                        </p:cTn>
                                        <p:tgtEl>
                                          <p:spTgt spid="5228"/>
                                        </p:tgtEl>
                                        <p:attrNameLst>
                                          <p:attrName>style.visibility</p:attrName>
                                        </p:attrNameLst>
                                      </p:cBhvr>
                                      <p:to>
                                        <p:strVal val="hidden"/>
                                      </p:to>
                                    </p:set>
                                  </p:childTnLst>
                                </p:cTn>
                              </p:par>
                              <p:par>
                                <p:cTn id="149" presetID="10" presetClass="exit" presetSubtype="0" fill="hold" nodeType="withEffect">
                                  <p:stCondLst>
                                    <p:cond delay="2100"/>
                                  </p:stCondLst>
                                  <p:childTnLst>
                                    <p:animEffect transition="out" filter="fade">
                                      <p:cBhvr>
                                        <p:cTn id="150" dur="250"/>
                                        <p:tgtEl>
                                          <p:spTgt spid="5222"/>
                                        </p:tgtEl>
                                      </p:cBhvr>
                                    </p:animEffect>
                                    <p:set>
                                      <p:cBhvr>
                                        <p:cTn id="151" dur="1" fill="hold">
                                          <p:stCondLst>
                                            <p:cond delay="249"/>
                                          </p:stCondLst>
                                        </p:cTn>
                                        <p:tgtEl>
                                          <p:spTgt spid="5222"/>
                                        </p:tgtEl>
                                        <p:attrNameLst>
                                          <p:attrName>style.visibility</p:attrName>
                                        </p:attrNameLst>
                                      </p:cBhvr>
                                      <p:to>
                                        <p:strVal val="hidden"/>
                                      </p:to>
                                    </p:set>
                                  </p:childTnLst>
                                </p:cTn>
                              </p:par>
                              <p:par>
                                <p:cTn id="152" presetID="10" presetClass="entr" presetSubtype="0" fill="hold" grpId="0" nodeType="withEffect">
                                  <p:stCondLst>
                                    <p:cond delay="2800"/>
                                  </p:stCondLst>
                                  <p:childTnLst>
                                    <p:set>
                                      <p:cBhvr>
                                        <p:cTn id="153" dur="1" fill="hold">
                                          <p:stCondLst>
                                            <p:cond delay="0"/>
                                          </p:stCondLst>
                                        </p:cTn>
                                        <p:tgtEl>
                                          <p:spTgt spid="2501"/>
                                        </p:tgtEl>
                                        <p:attrNameLst>
                                          <p:attrName>style.visibility</p:attrName>
                                        </p:attrNameLst>
                                      </p:cBhvr>
                                      <p:to>
                                        <p:strVal val="visible"/>
                                      </p:to>
                                    </p:set>
                                    <p:animEffect transition="in" filter="fade">
                                      <p:cBhvr>
                                        <p:cTn id="154" dur="250"/>
                                        <p:tgtEl>
                                          <p:spTgt spid="2501"/>
                                        </p:tgtEl>
                                      </p:cBhvr>
                                    </p:animEffect>
                                  </p:childTnLst>
                                </p:cTn>
                              </p:par>
                              <p:par>
                                <p:cTn id="155" presetID="10" presetClass="entr" presetSubtype="0" fill="hold" grpId="0" nodeType="withEffect">
                                  <p:stCondLst>
                                    <p:cond delay="2800"/>
                                  </p:stCondLst>
                                  <p:childTnLst>
                                    <p:set>
                                      <p:cBhvr>
                                        <p:cTn id="156" dur="1" fill="hold">
                                          <p:stCondLst>
                                            <p:cond delay="0"/>
                                          </p:stCondLst>
                                        </p:cTn>
                                        <p:tgtEl>
                                          <p:spTgt spid="2507"/>
                                        </p:tgtEl>
                                        <p:attrNameLst>
                                          <p:attrName>style.visibility</p:attrName>
                                        </p:attrNameLst>
                                      </p:cBhvr>
                                      <p:to>
                                        <p:strVal val="visible"/>
                                      </p:to>
                                    </p:set>
                                    <p:animEffect transition="in" filter="fade">
                                      <p:cBhvr>
                                        <p:cTn id="157" dur="250"/>
                                        <p:tgtEl>
                                          <p:spTgt spid="2507"/>
                                        </p:tgtEl>
                                      </p:cBhvr>
                                    </p:animEffect>
                                  </p:childTnLst>
                                </p:cTn>
                              </p:par>
                              <p:par>
                                <p:cTn id="158" presetID="10" presetClass="entr" presetSubtype="0" fill="hold" grpId="0" nodeType="withEffect">
                                  <p:stCondLst>
                                    <p:cond delay="2800"/>
                                  </p:stCondLst>
                                  <p:childTnLst>
                                    <p:set>
                                      <p:cBhvr>
                                        <p:cTn id="159" dur="1" fill="hold">
                                          <p:stCondLst>
                                            <p:cond delay="0"/>
                                          </p:stCondLst>
                                        </p:cTn>
                                        <p:tgtEl>
                                          <p:spTgt spid="2557"/>
                                        </p:tgtEl>
                                        <p:attrNameLst>
                                          <p:attrName>style.visibility</p:attrName>
                                        </p:attrNameLst>
                                      </p:cBhvr>
                                      <p:to>
                                        <p:strVal val="visible"/>
                                      </p:to>
                                    </p:set>
                                    <p:animEffect transition="in" filter="fade">
                                      <p:cBhvr>
                                        <p:cTn id="160" dur="250"/>
                                        <p:tgtEl>
                                          <p:spTgt spid="2557"/>
                                        </p:tgtEl>
                                      </p:cBhvr>
                                    </p:animEffect>
                                  </p:childTnLst>
                                </p:cTn>
                              </p:par>
                              <p:par>
                                <p:cTn id="161" presetID="10" presetClass="entr" presetSubtype="0" fill="hold" grpId="0" nodeType="withEffect">
                                  <p:stCondLst>
                                    <p:cond delay="2800"/>
                                  </p:stCondLst>
                                  <p:childTnLst>
                                    <p:set>
                                      <p:cBhvr>
                                        <p:cTn id="162" dur="1" fill="hold">
                                          <p:stCondLst>
                                            <p:cond delay="0"/>
                                          </p:stCondLst>
                                        </p:cTn>
                                        <p:tgtEl>
                                          <p:spTgt spid="2503"/>
                                        </p:tgtEl>
                                        <p:attrNameLst>
                                          <p:attrName>style.visibility</p:attrName>
                                        </p:attrNameLst>
                                      </p:cBhvr>
                                      <p:to>
                                        <p:strVal val="visible"/>
                                      </p:to>
                                    </p:set>
                                    <p:animEffect transition="in" filter="fade">
                                      <p:cBhvr>
                                        <p:cTn id="163" dur="250"/>
                                        <p:tgtEl>
                                          <p:spTgt spid="2503"/>
                                        </p:tgtEl>
                                      </p:cBhvr>
                                    </p:animEffect>
                                  </p:childTnLst>
                                </p:cTn>
                              </p:par>
                              <p:par>
                                <p:cTn id="164" presetID="10" presetClass="entr" presetSubtype="0" fill="hold" grpId="0" nodeType="withEffect">
                                  <p:stCondLst>
                                    <p:cond delay="2800"/>
                                  </p:stCondLst>
                                  <p:childTnLst>
                                    <p:set>
                                      <p:cBhvr>
                                        <p:cTn id="165" dur="1" fill="hold">
                                          <p:stCondLst>
                                            <p:cond delay="0"/>
                                          </p:stCondLst>
                                        </p:cTn>
                                        <p:tgtEl>
                                          <p:spTgt spid="2551"/>
                                        </p:tgtEl>
                                        <p:attrNameLst>
                                          <p:attrName>style.visibility</p:attrName>
                                        </p:attrNameLst>
                                      </p:cBhvr>
                                      <p:to>
                                        <p:strVal val="visible"/>
                                      </p:to>
                                    </p:set>
                                    <p:animEffect transition="in" filter="fade">
                                      <p:cBhvr>
                                        <p:cTn id="166" dur="250"/>
                                        <p:tgtEl>
                                          <p:spTgt spid="2551"/>
                                        </p:tgtEl>
                                      </p:cBhvr>
                                    </p:animEffect>
                                  </p:childTnLst>
                                </p:cTn>
                              </p:par>
                              <p:par>
                                <p:cTn id="167" presetID="10" presetClass="entr" presetSubtype="0" fill="hold" grpId="0" nodeType="withEffect">
                                  <p:stCondLst>
                                    <p:cond delay="2800"/>
                                  </p:stCondLst>
                                  <p:childTnLst>
                                    <p:set>
                                      <p:cBhvr>
                                        <p:cTn id="168" dur="1" fill="hold">
                                          <p:stCondLst>
                                            <p:cond delay="0"/>
                                          </p:stCondLst>
                                        </p:cTn>
                                        <p:tgtEl>
                                          <p:spTgt spid="2553"/>
                                        </p:tgtEl>
                                        <p:attrNameLst>
                                          <p:attrName>style.visibility</p:attrName>
                                        </p:attrNameLst>
                                      </p:cBhvr>
                                      <p:to>
                                        <p:strVal val="visible"/>
                                      </p:to>
                                    </p:set>
                                    <p:animEffect transition="in" filter="fade">
                                      <p:cBhvr>
                                        <p:cTn id="169" dur="250"/>
                                        <p:tgtEl>
                                          <p:spTgt spid="2553"/>
                                        </p:tgtEl>
                                      </p:cBhvr>
                                    </p:animEffect>
                                  </p:childTnLst>
                                </p:cTn>
                              </p:par>
                              <p:par>
                                <p:cTn id="170" presetID="10" presetClass="entr" presetSubtype="0" fill="hold" grpId="0" nodeType="withEffect">
                                  <p:stCondLst>
                                    <p:cond delay="2800"/>
                                  </p:stCondLst>
                                  <p:childTnLst>
                                    <p:set>
                                      <p:cBhvr>
                                        <p:cTn id="171" dur="1" fill="hold">
                                          <p:stCondLst>
                                            <p:cond delay="0"/>
                                          </p:stCondLst>
                                        </p:cTn>
                                        <p:tgtEl>
                                          <p:spTgt spid="2562"/>
                                        </p:tgtEl>
                                        <p:attrNameLst>
                                          <p:attrName>style.visibility</p:attrName>
                                        </p:attrNameLst>
                                      </p:cBhvr>
                                      <p:to>
                                        <p:strVal val="visible"/>
                                      </p:to>
                                    </p:set>
                                    <p:animEffect transition="in" filter="fade">
                                      <p:cBhvr>
                                        <p:cTn id="172" dur="250"/>
                                        <p:tgtEl>
                                          <p:spTgt spid="2562"/>
                                        </p:tgtEl>
                                      </p:cBhvr>
                                    </p:animEffect>
                                  </p:childTnLst>
                                </p:cTn>
                              </p:par>
                              <p:par>
                                <p:cTn id="173" presetID="10" presetClass="entr" presetSubtype="0" fill="hold" grpId="0" nodeType="withEffect">
                                  <p:stCondLst>
                                    <p:cond delay="2800"/>
                                  </p:stCondLst>
                                  <p:childTnLst>
                                    <p:set>
                                      <p:cBhvr>
                                        <p:cTn id="174" dur="1" fill="hold">
                                          <p:stCondLst>
                                            <p:cond delay="0"/>
                                          </p:stCondLst>
                                        </p:cTn>
                                        <p:tgtEl>
                                          <p:spTgt spid="2555"/>
                                        </p:tgtEl>
                                        <p:attrNameLst>
                                          <p:attrName>style.visibility</p:attrName>
                                        </p:attrNameLst>
                                      </p:cBhvr>
                                      <p:to>
                                        <p:strVal val="visible"/>
                                      </p:to>
                                    </p:set>
                                    <p:animEffect transition="in" filter="fade">
                                      <p:cBhvr>
                                        <p:cTn id="175" dur="250"/>
                                        <p:tgtEl>
                                          <p:spTgt spid="2555"/>
                                        </p:tgtEl>
                                      </p:cBhvr>
                                    </p:animEffect>
                                  </p:childTnLst>
                                </p:cTn>
                              </p:par>
                              <p:par>
                                <p:cTn id="176" presetID="10" presetClass="entr" presetSubtype="0" fill="hold" grpId="0" nodeType="withEffect">
                                  <p:stCondLst>
                                    <p:cond delay="2800"/>
                                  </p:stCondLst>
                                  <p:childTnLst>
                                    <p:set>
                                      <p:cBhvr>
                                        <p:cTn id="177" dur="1" fill="hold">
                                          <p:stCondLst>
                                            <p:cond delay="0"/>
                                          </p:stCondLst>
                                        </p:cTn>
                                        <p:tgtEl>
                                          <p:spTgt spid="2564"/>
                                        </p:tgtEl>
                                        <p:attrNameLst>
                                          <p:attrName>style.visibility</p:attrName>
                                        </p:attrNameLst>
                                      </p:cBhvr>
                                      <p:to>
                                        <p:strVal val="visible"/>
                                      </p:to>
                                    </p:set>
                                    <p:animEffect transition="in" filter="fade">
                                      <p:cBhvr>
                                        <p:cTn id="178" dur="250"/>
                                        <p:tgtEl>
                                          <p:spTgt spid="2564"/>
                                        </p:tgtEl>
                                      </p:cBhvr>
                                    </p:animEffect>
                                  </p:childTnLst>
                                </p:cTn>
                              </p:par>
                              <p:par>
                                <p:cTn id="179" presetID="10" presetClass="entr" presetSubtype="0" fill="hold" grpId="0" nodeType="withEffect">
                                  <p:stCondLst>
                                    <p:cond delay="2800"/>
                                  </p:stCondLst>
                                  <p:childTnLst>
                                    <p:set>
                                      <p:cBhvr>
                                        <p:cTn id="180" dur="1" fill="hold">
                                          <p:stCondLst>
                                            <p:cond delay="0"/>
                                          </p:stCondLst>
                                        </p:cTn>
                                        <p:tgtEl>
                                          <p:spTgt spid="2549"/>
                                        </p:tgtEl>
                                        <p:attrNameLst>
                                          <p:attrName>style.visibility</p:attrName>
                                        </p:attrNameLst>
                                      </p:cBhvr>
                                      <p:to>
                                        <p:strVal val="visible"/>
                                      </p:to>
                                    </p:set>
                                    <p:animEffect transition="in" filter="fade">
                                      <p:cBhvr>
                                        <p:cTn id="181" dur="250"/>
                                        <p:tgtEl>
                                          <p:spTgt spid="2549"/>
                                        </p:tgtEl>
                                      </p:cBhvr>
                                    </p:animEffect>
                                  </p:childTnLst>
                                </p:cTn>
                              </p:par>
                              <p:par>
                                <p:cTn id="182" presetID="10" presetClass="exit" presetSubtype="0" fill="hold" grpId="1" nodeType="withEffect">
                                  <p:stCondLst>
                                    <p:cond delay="2800"/>
                                  </p:stCondLst>
                                  <p:childTnLst>
                                    <p:animEffect transition="out" filter="fade">
                                      <p:cBhvr>
                                        <p:cTn id="183" dur="250"/>
                                        <p:tgtEl>
                                          <p:spTgt spid="5148"/>
                                        </p:tgtEl>
                                      </p:cBhvr>
                                    </p:animEffect>
                                    <p:set>
                                      <p:cBhvr>
                                        <p:cTn id="184" dur="1" fill="hold">
                                          <p:stCondLst>
                                            <p:cond delay="249"/>
                                          </p:stCondLst>
                                        </p:cTn>
                                        <p:tgtEl>
                                          <p:spTgt spid="5148"/>
                                        </p:tgtEl>
                                        <p:attrNameLst>
                                          <p:attrName>style.visibility</p:attrName>
                                        </p:attrNameLst>
                                      </p:cBhvr>
                                      <p:to>
                                        <p:strVal val="hidden"/>
                                      </p:to>
                                    </p:set>
                                  </p:childTnLst>
                                </p:cTn>
                              </p:par>
                              <p:par>
                                <p:cTn id="185" presetID="10" presetClass="exit" presetSubtype="0" fill="hold" grpId="1" nodeType="withEffect">
                                  <p:stCondLst>
                                    <p:cond delay="2800"/>
                                  </p:stCondLst>
                                  <p:childTnLst>
                                    <p:animEffect transition="out" filter="fade">
                                      <p:cBhvr>
                                        <p:cTn id="186" dur="250"/>
                                        <p:tgtEl>
                                          <p:spTgt spid="5103"/>
                                        </p:tgtEl>
                                      </p:cBhvr>
                                    </p:animEffect>
                                    <p:set>
                                      <p:cBhvr>
                                        <p:cTn id="187" dur="1" fill="hold">
                                          <p:stCondLst>
                                            <p:cond delay="249"/>
                                          </p:stCondLst>
                                        </p:cTn>
                                        <p:tgtEl>
                                          <p:spTgt spid="5103"/>
                                        </p:tgtEl>
                                        <p:attrNameLst>
                                          <p:attrName>style.visibility</p:attrName>
                                        </p:attrNameLst>
                                      </p:cBhvr>
                                      <p:to>
                                        <p:strVal val="hidden"/>
                                      </p:to>
                                    </p:set>
                                  </p:childTnLst>
                                </p:cTn>
                              </p:par>
                              <p:par>
                                <p:cTn id="188" presetID="10" presetClass="exit" presetSubtype="0" fill="hold" grpId="1" nodeType="withEffect">
                                  <p:stCondLst>
                                    <p:cond delay="2800"/>
                                  </p:stCondLst>
                                  <p:childTnLst>
                                    <p:animEffect transition="out" filter="fade">
                                      <p:cBhvr>
                                        <p:cTn id="189" dur="250"/>
                                        <p:tgtEl>
                                          <p:spTgt spid="5102"/>
                                        </p:tgtEl>
                                      </p:cBhvr>
                                    </p:animEffect>
                                    <p:set>
                                      <p:cBhvr>
                                        <p:cTn id="190" dur="1" fill="hold">
                                          <p:stCondLst>
                                            <p:cond delay="249"/>
                                          </p:stCondLst>
                                        </p:cTn>
                                        <p:tgtEl>
                                          <p:spTgt spid="5102"/>
                                        </p:tgtEl>
                                        <p:attrNameLst>
                                          <p:attrName>style.visibility</p:attrName>
                                        </p:attrNameLst>
                                      </p:cBhvr>
                                      <p:to>
                                        <p:strVal val="hidden"/>
                                      </p:to>
                                    </p:set>
                                  </p:childTnLst>
                                </p:cTn>
                              </p:par>
                              <p:par>
                                <p:cTn id="191" presetID="10" presetClass="exit" presetSubtype="0" fill="hold" grpId="1" nodeType="withEffect">
                                  <p:stCondLst>
                                    <p:cond delay="2800"/>
                                  </p:stCondLst>
                                  <p:childTnLst>
                                    <p:animEffect transition="out" filter="fade">
                                      <p:cBhvr>
                                        <p:cTn id="192" dur="250"/>
                                        <p:tgtEl>
                                          <p:spTgt spid="5177"/>
                                        </p:tgtEl>
                                      </p:cBhvr>
                                    </p:animEffect>
                                    <p:set>
                                      <p:cBhvr>
                                        <p:cTn id="193" dur="1" fill="hold">
                                          <p:stCondLst>
                                            <p:cond delay="249"/>
                                          </p:stCondLst>
                                        </p:cTn>
                                        <p:tgtEl>
                                          <p:spTgt spid="5177"/>
                                        </p:tgtEl>
                                        <p:attrNameLst>
                                          <p:attrName>style.visibility</p:attrName>
                                        </p:attrNameLst>
                                      </p:cBhvr>
                                      <p:to>
                                        <p:strVal val="hidden"/>
                                      </p:to>
                                    </p:set>
                                  </p:childTnLst>
                                </p:cTn>
                              </p:par>
                              <p:par>
                                <p:cTn id="194" presetID="10" presetClass="exit" presetSubtype="0" fill="hold" grpId="1" nodeType="withEffect">
                                  <p:stCondLst>
                                    <p:cond delay="2800"/>
                                  </p:stCondLst>
                                  <p:childTnLst>
                                    <p:animEffect transition="out" filter="fade">
                                      <p:cBhvr>
                                        <p:cTn id="195" dur="250"/>
                                        <p:tgtEl>
                                          <p:spTgt spid="5176"/>
                                        </p:tgtEl>
                                      </p:cBhvr>
                                    </p:animEffect>
                                    <p:set>
                                      <p:cBhvr>
                                        <p:cTn id="196" dur="1" fill="hold">
                                          <p:stCondLst>
                                            <p:cond delay="249"/>
                                          </p:stCondLst>
                                        </p:cTn>
                                        <p:tgtEl>
                                          <p:spTgt spid="5176"/>
                                        </p:tgtEl>
                                        <p:attrNameLst>
                                          <p:attrName>style.visibility</p:attrName>
                                        </p:attrNameLst>
                                      </p:cBhvr>
                                      <p:to>
                                        <p:strVal val="hidden"/>
                                      </p:to>
                                    </p:set>
                                  </p:childTnLst>
                                </p:cTn>
                              </p:par>
                              <p:par>
                                <p:cTn id="197" presetID="10" presetClass="exit" presetSubtype="0" fill="hold" grpId="1" nodeType="withEffect">
                                  <p:stCondLst>
                                    <p:cond delay="2800"/>
                                  </p:stCondLst>
                                  <p:childTnLst>
                                    <p:animEffect transition="out" filter="fade">
                                      <p:cBhvr>
                                        <p:cTn id="198" dur="250"/>
                                        <p:tgtEl>
                                          <p:spTgt spid="5175"/>
                                        </p:tgtEl>
                                      </p:cBhvr>
                                    </p:animEffect>
                                    <p:set>
                                      <p:cBhvr>
                                        <p:cTn id="199" dur="1" fill="hold">
                                          <p:stCondLst>
                                            <p:cond delay="249"/>
                                          </p:stCondLst>
                                        </p:cTn>
                                        <p:tgtEl>
                                          <p:spTgt spid="5175"/>
                                        </p:tgtEl>
                                        <p:attrNameLst>
                                          <p:attrName>style.visibility</p:attrName>
                                        </p:attrNameLst>
                                      </p:cBhvr>
                                      <p:to>
                                        <p:strVal val="hidden"/>
                                      </p:to>
                                    </p:set>
                                  </p:childTnLst>
                                </p:cTn>
                              </p:par>
                              <p:par>
                                <p:cTn id="200" presetID="10" presetClass="exit" presetSubtype="0" fill="hold" grpId="1" nodeType="withEffect">
                                  <p:stCondLst>
                                    <p:cond delay="2800"/>
                                  </p:stCondLst>
                                  <p:childTnLst>
                                    <p:animEffect transition="out" filter="fade">
                                      <p:cBhvr>
                                        <p:cTn id="201" dur="250"/>
                                        <p:tgtEl>
                                          <p:spTgt spid="5104"/>
                                        </p:tgtEl>
                                      </p:cBhvr>
                                    </p:animEffect>
                                    <p:set>
                                      <p:cBhvr>
                                        <p:cTn id="202" dur="1" fill="hold">
                                          <p:stCondLst>
                                            <p:cond delay="249"/>
                                          </p:stCondLst>
                                        </p:cTn>
                                        <p:tgtEl>
                                          <p:spTgt spid="5104"/>
                                        </p:tgtEl>
                                        <p:attrNameLst>
                                          <p:attrName>style.visibility</p:attrName>
                                        </p:attrNameLst>
                                      </p:cBhvr>
                                      <p:to>
                                        <p:strVal val="hidden"/>
                                      </p:to>
                                    </p:set>
                                  </p:childTnLst>
                                </p:cTn>
                              </p:par>
                              <p:par>
                                <p:cTn id="203" presetID="10" presetClass="exit" presetSubtype="0" fill="hold" grpId="1" nodeType="withEffect">
                                  <p:stCondLst>
                                    <p:cond delay="2800"/>
                                  </p:stCondLst>
                                  <p:childTnLst>
                                    <p:animEffect transition="out" filter="fade">
                                      <p:cBhvr>
                                        <p:cTn id="204" dur="250"/>
                                        <p:tgtEl>
                                          <p:spTgt spid="5161"/>
                                        </p:tgtEl>
                                      </p:cBhvr>
                                    </p:animEffect>
                                    <p:set>
                                      <p:cBhvr>
                                        <p:cTn id="205" dur="1" fill="hold">
                                          <p:stCondLst>
                                            <p:cond delay="249"/>
                                          </p:stCondLst>
                                        </p:cTn>
                                        <p:tgtEl>
                                          <p:spTgt spid="5161"/>
                                        </p:tgtEl>
                                        <p:attrNameLst>
                                          <p:attrName>style.visibility</p:attrName>
                                        </p:attrNameLst>
                                      </p:cBhvr>
                                      <p:to>
                                        <p:strVal val="hidden"/>
                                      </p:to>
                                    </p:set>
                                  </p:childTnLst>
                                </p:cTn>
                              </p:par>
                              <p:par>
                                <p:cTn id="206" presetID="10" presetClass="exit" presetSubtype="0" fill="hold" grpId="1" nodeType="withEffect">
                                  <p:stCondLst>
                                    <p:cond delay="2800"/>
                                  </p:stCondLst>
                                  <p:childTnLst>
                                    <p:animEffect transition="out" filter="fade">
                                      <p:cBhvr>
                                        <p:cTn id="207" dur="250"/>
                                        <p:tgtEl>
                                          <p:spTgt spid="5168"/>
                                        </p:tgtEl>
                                      </p:cBhvr>
                                    </p:animEffect>
                                    <p:set>
                                      <p:cBhvr>
                                        <p:cTn id="208" dur="1" fill="hold">
                                          <p:stCondLst>
                                            <p:cond delay="249"/>
                                          </p:stCondLst>
                                        </p:cTn>
                                        <p:tgtEl>
                                          <p:spTgt spid="5168"/>
                                        </p:tgtEl>
                                        <p:attrNameLst>
                                          <p:attrName>style.visibility</p:attrName>
                                        </p:attrNameLst>
                                      </p:cBhvr>
                                      <p:to>
                                        <p:strVal val="hidden"/>
                                      </p:to>
                                    </p:set>
                                  </p:childTnLst>
                                </p:cTn>
                              </p:par>
                              <p:par>
                                <p:cTn id="209" presetID="10" presetClass="exit" presetSubtype="0" fill="hold" grpId="1" nodeType="withEffect">
                                  <p:stCondLst>
                                    <p:cond delay="2800"/>
                                  </p:stCondLst>
                                  <p:childTnLst>
                                    <p:animEffect transition="out" filter="fade">
                                      <p:cBhvr>
                                        <p:cTn id="210" dur="250"/>
                                        <p:tgtEl>
                                          <p:spTgt spid="5164"/>
                                        </p:tgtEl>
                                      </p:cBhvr>
                                    </p:animEffect>
                                    <p:set>
                                      <p:cBhvr>
                                        <p:cTn id="211" dur="1" fill="hold">
                                          <p:stCondLst>
                                            <p:cond delay="249"/>
                                          </p:stCondLst>
                                        </p:cTn>
                                        <p:tgtEl>
                                          <p:spTgt spid="5164"/>
                                        </p:tgtEl>
                                        <p:attrNameLst>
                                          <p:attrName>style.visibility</p:attrName>
                                        </p:attrNameLst>
                                      </p:cBhvr>
                                      <p:to>
                                        <p:strVal val="hidden"/>
                                      </p:to>
                                    </p:set>
                                  </p:childTnLst>
                                </p:cTn>
                              </p:par>
                              <p:par>
                                <p:cTn id="212" presetID="10" presetClass="entr" presetSubtype="0" fill="hold" nodeType="withEffect">
                                  <p:stCondLst>
                                    <p:cond delay="3500"/>
                                  </p:stCondLst>
                                  <p:childTnLst>
                                    <p:set>
                                      <p:cBhvr>
                                        <p:cTn id="213" dur="1" fill="hold">
                                          <p:stCondLst>
                                            <p:cond delay="0"/>
                                          </p:stCondLst>
                                        </p:cTn>
                                        <p:tgtEl>
                                          <p:spTgt spid="5240"/>
                                        </p:tgtEl>
                                        <p:attrNameLst>
                                          <p:attrName>style.visibility</p:attrName>
                                        </p:attrNameLst>
                                      </p:cBhvr>
                                      <p:to>
                                        <p:strVal val="visible"/>
                                      </p:to>
                                    </p:set>
                                    <p:animEffect transition="in" filter="fade">
                                      <p:cBhvr>
                                        <p:cTn id="214" dur="250"/>
                                        <p:tgtEl>
                                          <p:spTgt spid="5240"/>
                                        </p:tgtEl>
                                      </p:cBhvr>
                                    </p:animEffect>
                                  </p:childTnLst>
                                </p:cTn>
                              </p:par>
                              <p:par>
                                <p:cTn id="215" presetID="10" presetClass="entr" presetSubtype="0" fill="hold" nodeType="withEffect">
                                  <p:stCondLst>
                                    <p:cond delay="3500"/>
                                  </p:stCondLst>
                                  <p:childTnLst>
                                    <p:set>
                                      <p:cBhvr>
                                        <p:cTn id="216" dur="1" fill="hold">
                                          <p:stCondLst>
                                            <p:cond delay="0"/>
                                          </p:stCondLst>
                                        </p:cTn>
                                        <p:tgtEl>
                                          <p:spTgt spid="5231"/>
                                        </p:tgtEl>
                                        <p:attrNameLst>
                                          <p:attrName>style.visibility</p:attrName>
                                        </p:attrNameLst>
                                      </p:cBhvr>
                                      <p:to>
                                        <p:strVal val="visible"/>
                                      </p:to>
                                    </p:set>
                                    <p:animEffect transition="in" filter="fade">
                                      <p:cBhvr>
                                        <p:cTn id="217" dur="250"/>
                                        <p:tgtEl>
                                          <p:spTgt spid="5231"/>
                                        </p:tgtEl>
                                      </p:cBhvr>
                                    </p:animEffect>
                                  </p:childTnLst>
                                </p:cTn>
                              </p:par>
                              <p:par>
                                <p:cTn id="218" presetID="10" presetClass="entr" presetSubtype="0" fill="hold" nodeType="withEffect">
                                  <p:stCondLst>
                                    <p:cond delay="3500"/>
                                  </p:stCondLst>
                                  <p:childTnLst>
                                    <p:set>
                                      <p:cBhvr>
                                        <p:cTn id="219" dur="1" fill="hold">
                                          <p:stCondLst>
                                            <p:cond delay="0"/>
                                          </p:stCondLst>
                                        </p:cTn>
                                        <p:tgtEl>
                                          <p:spTgt spid="5237"/>
                                        </p:tgtEl>
                                        <p:attrNameLst>
                                          <p:attrName>style.visibility</p:attrName>
                                        </p:attrNameLst>
                                      </p:cBhvr>
                                      <p:to>
                                        <p:strVal val="visible"/>
                                      </p:to>
                                    </p:set>
                                    <p:animEffect transition="in" filter="fade">
                                      <p:cBhvr>
                                        <p:cTn id="220" dur="250"/>
                                        <p:tgtEl>
                                          <p:spTgt spid="5237"/>
                                        </p:tgtEl>
                                      </p:cBhvr>
                                    </p:animEffect>
                                  </p:childTnLst>
                                </p:cTn>
                              </p:par>
                              <p:par>
                                <p:cTn id="221" presetID="10" presetClass="entr" presetSubtype="0" fill="hold" nodeType="withEffect">
                                  <p:stCondLst>
                                    <p:cond delay="3500"/>
                                  </p:stCondLst>
                                  <p:childTnLst>
                                    <p:set>
                                      <p:cBhvr>
                                        <p:cTn id="222" dur="1" fill="hold">
                                          <p:stCondLst>
                                            <p:cond delay="0"/>
                                          </p:stCondLst>
                                        </p:cTn>
                                        <p:tgtEl>
                                          <p:spTgt spid="5234"/>
                                        </p:tgtEl>
                                        <p:attrNameLst>
                                          <p:attrName>style.visibility</p:attrName>
                                        </p:attrNameLst>
                                      </p:cBhvr>
                                      <p:to>
                                        <p:strVal val="visible"/>
                                      </p:to>
                                    </p:set>
                                    <p:animEffect transition="in" filter="fade">
                                      <p:cBhvr>
                                        <p:cTn id="223" dur="250"/>
                                        <p:tgtEl>
                                          <p:spTgt spid="5234"/>
                                        </p:tgtEl>
                                      </p:cBhvr>
                                    </p:animEffect>
                                  </p:childTnLst>
                                </p:cTn>
                              </p:par>
                              <p:par>
                                <p:cTn id="224" presetID="42" presetClass="path" presetSubtype="0" decel="100000" fill="hold" nodeType="withEffect">
                                  <p:stCondLst>
                                    <p:cond delay="3800"/>
                                  </p:stCondLst>
                                  <p:childTnLst>
                                    <p:animMotion origin="layout" path="M 2.24662E-6 3.39991E-6 L -0.35563 -0.10236 " pathEditMode="relative" rAng="0" ptsTypes="AA">
                                      <p:cBhvr>
                                        <p:cTn id="225" dur="1000" fill="hold"/>
                                        <p:tgtEl>
                                          <p:spTgt spid="5240"/>
                                        </p:tgtEl>
                                        <p:attrNameLst>
                                          <p:attrName>ppt_x</p:attrName>
                                          <p:attrName>ppt_y</p:attrName>
                                        </p:attrNameLst>
                                      </p:cBhvr>
                                      <p:rCtr x="-17833" y="-5039"/>
                                    </p:animMotion>
                                  </p:childTnLst>
                                </p:cTn>
                              </p:par>
                              <p:par>
                                <p:cTn id="226" presetID="42" presetClass="path" presetSubtype="0" decel="100000" fill="hold" nodeType="withEffect">
                                  <p:stCondLst>
                                    <p:cond delay="3800"/>
                                  </p:stCondLst>
                                  <p:childTnLst>
                                    <p:animMotion origin="layout" path="M -1.10288E-6 2.16523E-6 L -0.51711 -0.14389 " pathEditMode="relative" rAng="0" ptsTypes="AA">
                                      <p:cBhvr>
                                        <p:cTn id="227" dur="1000" fill="hold"/>
                                        <p:tgtEl>
                                          <p:spTgt spid="5231"/>
                                        </p:tgtEl>
                                        <p:attrNameLst>
                                          <p:attrName>ppt_x</p:attrName>
                                          <p:attrName>ppt_y</p:attrName>
                                        </p:attrNameLst>
                                      </p:cBhvr>
                                      <p:rCtr x="-25938" y="-7217"/>
                                    </p:animMotion>
                                  </p:childTnLst>
                                </p:cTn>
                              </p:par>
                              <p:par>
                                <p:cTn id="228" presetID="42" presetClass="path" presetSubtype="0" decel="100000" fill="hold" nodeType="withEffect">
                                  <p:stCondLst>
                                    <p:cond delay="3800"/>
                                  </p:stCondLst>
                                  <p:childTnLst>
                                    <p:animMotion origin="layout" path="M 4.56472E-6 2.601E-6 L -0.37784 -0.27622 " pathEditMode="relative" rAng="0" ptsTypes="AA">
                                      <p:cBhvr>
                                        <p:cTn id="229" dur="1000" fill="hold"/>
                                        <p:tgtEl>
                                          <p:spTgt spid="5237"/>
                                        </p:tgtEl>
                                        <p:attrNameLst>
                                          <p:attrName>ppt_x</p:attrName>
                                          <p:attrName>ppt_y</p:attrName>
                                        </p:attrNameLst>
                                      </p:cBhvr>
                                      <p:rCtr x="-18866" y="-13618"/>
                                    </p:animMotion>
                                  </p:childTnLst>
                                </p:cTn>
                              </p:par>
                              <p:par>
                                <p:cTn id="230" presetID="42" presetClass="path" presetSubtype="0" decel="100000" fill="hold" nodeType="withEffect">
                                  <p:stCondLst>
                                    <p:cond delay="3800"/>
                                  </p:stCondLst>
                                  <p:childTnLst>
                                    <p:animMotion origin="layout" path="M 4.26091E-6 -4.63459E-6 L -0.53779 -0.25624 " pathEditMode="relative" rAng="0" ptsTypes="AA">
                                      <p:cBhvr>
                                        <p:cTn id="231" dur="1000" fill="hold"/>
                                        <p:tgtEl>
                                          <p:spTgt spid="5234"/>
                                        </p:tgtEl>
                                        <p:attrNameLst>
                                          <p:attrName>ppt_x</p:attrName>
                                          <p:attrName>ppt_y</p:attrName>
                                        </p:attrNameLst>
                                      </p:cBhvr>
                                      <p:rCtr x="-26896" y="-12823"/>
                                    </p:animMotion>
                                  </p:childTnLst>
                                </p:cTn>
                              </p:par>
                              <p:par>
                                <p:cTn id="232" presetID="2" presetClass="entr" presetSubtype="8" decel="100000" fill="hold" grpId="0" nodeType="withEffect">
                                  <p:stCondLst>
                                    <p:cond delay="4800"/>
                                  </p:stCondLst>
                                  <p:childTnLst>
                                    <p:set>
                                      <p:cBhvr>
                                        <p:cTn id="233" dur="1" fill="hold">
                                          <p:stCondLst>
                                            <p:cond delay="0"/>
                                          </p:stCondLst>
                                        </p:cTn>
                                        <p:tgtEl>
                                          <p:spTgt spid="2538"/>
                                        </p:tgtEl>
                                        <p:attrNameLst>
                                          <p:attrName>style.visibility</p:attrName>
                                        </p:attrNameLst>
                                      </p:cBhvr>
                                      <p:to>
                                        <p:strVal val="visible"/>
                                      </p:to>
                                    </p:set>
                                    <p:anim calcmode="lin" valueType="num">
                                      <p:cBhvr additive="base">
                                        <p:cTn id="234" dur="750" fill="hold"/>
                                        <p:tgtEl>
                                          <p:spTgt spid="2538"/>
                                        </p:tgtEl>
                                        <p:attrNameLst>
                                          <p:attrName>ppt_x</p:attrName>
                                        </p:attrNameLst>
                                      </p:cBhvr>
                                      <p:tavLst>
                                        <p:tav tm="0">
                                          <p:val>
                                            <p:strVal val="0-#ppt_w/2"/>
                                          </p:val>
                                        </p:tav>
                                        <p:tav tm="100000">
                                          <p:val>
                                            <p:strVal val="#ppt_x"/>
                                          </p:val>
                                        </p:tav>
                                      </p:tavLst>
                                    </p:anim>
                                    <p:anim calcmode="lin" valueType="num">
                                      <p:cBhvr additive="base">
                                        <p:cTn id="235" dur="750" fill="hold"/>
                                        <p:tgtEl>
                                          <p:spTgt spid="2538"/>
                                        </p:tgtEl>
                                        <p:attrNameLst>
                                          <p:attrName>ppt_y</p:attrName>
                                        </p:attrNameLst>
                                      </p:cBhvr>
                                      <p:tavLst>
                                        <p:tav tm="0">
                                          <p:val>
                                            <p:strVal val="#ppt_y"/>
                                          </p:val>
                                        </p:tav>
                                        <p:tav tm="100000">
                                          <p:val>
                                            <p:strVal val="#ppt_y"/>
                                          </p:val>
                                        </p:tav>
                                      </p:tavLst>
                                    </p:anim>
                                  </p:childTnLst>
                                </p:cTn>
                              </p:par>
                              <p:par>
                                <p:cTn id="236" presetID="10" presetClass="entr" presetSubtype="0" fill="hold" grpId="0" nodeType="withEffect">
                                  <p:stCondLst>
                                    <p:cond delay="4900"/>
                                  </p:stCondLst>
                                  <p:childTnLst>
                                    <p:set>
                                      <p:cBhvr>
                                        <p:cTn id="237" dur="1" fill="hold">
                                          <p:stCondLst>
                                            <p:cond delay="0"/>
                                          </p:stCondLst>
                                        </p:cTn>
                                        <p:tgtEl>
                                          <p:spTgt spid="5169"/>
                                        </p:tgtEl>
                                        <p:attrNameLst>
                                          <p:attrName>style.visibility</p:attrName>
                                        </p:attrNameLst>
                                      </p:cBhvr>
                                      <p:to>
                                        <p:strVal val="visible"/>
                                      </p:to>
                                    </p:set>
                                    <p:animEffect transition="in" filter="fade">
                                      <p:cBhvr>
                                        <p:cTn id="238" dur="250"/>
                                        <p:tgtEl>
                                          <p:spTgt spid="5169"/>
                                        </p:tgtEl>
                                      </p:cBhvr>
                                    </p:animEffect>
                                  </p:childTnLst>
                                </p:cTn>
                              </p:par>
                              <p:par>
                                <p:cTn id="239" presetID="10" presetClass="entr" presetSubtype="0" fill="hold" grpId="0" nodeType="withEffect">
                                  <p:stCondLst>
                                    <p:cond delay="4900"/>
                                  </p:stCondLst>
                                  <p:childTnLst>
                                    <p:set>
                                      <p:cBhvr>
                                        <p:cTn id="240" dur="1" fill="hold">
                                          <p:stCondLst>
                                            <p:cond delay="0"/>
                                          </p:stCondLst>
                                        </p:cTn>
                                        <p:tgtEl>
                                          <p:spTgt spid="2572"/>
                                        </p:tgtEl>
                                        <p:attrNameLst>
                                          <p:attrName>style.visibility</p:attrName>
                                        </p:attrNameLst>
                                      </p:cBhvr>
                                      <p:to>
                                        <p:strVal val="visible"/>
                                      </p:to>
                                    </p:set>
                                    <p:animEffect transition="in" filter="fade">
                                      <p:cBhvr>
                                        <p:cTn id="241" dur="250"/>
                                        <p:tgtEl>
                                          <p:spTgt spid="2572"/>
                                        </p:tgtEl>
                                      </p:cBhvr>
                                    </p:animEffect>
                                  </p:childTnLst>
                                </p:cTn>
                              </p:par>
                              <p:par>
                                <p:cTn id="242" presetID="10" presetClass="entr" presetSubtype="0" fill="hold" nodeType="withEffect">
                                  <p:stCondLst>
                                    <p:cond delay="4900"/>
                                  </p:stCondLst>
                                  <p:childTnLst>
                                    <p:set>
                                      <p:cBhvr>
                                        <p:cTn id="243" dur="1" fill="hold">
                                          <p:stCondLst>
                                            <p:cond delay="0"/>
                                          </p:stCondLst>
                                        </p:cTn>
                                        <p:tgtEl>
                                          <p:spTgt spid="2533"/>
                                        </p:tgtEl>
                                        <p:attrNameLst>
                                          <p:attrName>style.visibility</p:attrName>
                                        </p:attrNameLst>
                                      </p:cBhvr>
                                      <p:to>
                                        <p:strVal val="visible"/>
                                      </p:to>
                                    </p:set>
                                    <p:animEffect transition="in" filter="fade">
                                      <p:cBhvr>
                                        <p:cTn id="244" dur="250"/>
                                        <p:tgtEl>
                                          <p:spTgt spid="2533"/>
                                        </p:tgtEl>
                                      </p:cBhvr>
                                    </p:animEffect>
                                  </p:childTnLst>
                                </p:cTn>
                              </p:par>
                              <p:par>
                                <p:cTn id="245" presetID="10" presetClass="entr" presetSubtype="0" fill="hold" grpId="0" nodeType="withEffect">
                                  <p:stCondLst>
                                    <p:cond delay="4900"/>
                                  </p:stCondLst>
                                  <p:childTnLst>
                                    <p:set>
                                      <p:cBhvr>
                                        <p:cTn id="246" dur="1" fill="hold">
                                          <p:stCondLst>
                                            <p:cond delay="0"/>
                                          </p:stCondLst>
                                        </p:cTn>
                                        <p:tgtEl>
                                          <p:spTgt spid="5170"/>
                                        </p:tgtEl>
                                        <p:attrNameLst>
                                          <p:attrName>style.visibility</p:attrName>
                                        </p:attrNameLst>
                                      </p:cBhvr>
                                      <p:to>
                                        <p:strVal val="visible"/>
                                      </p:to>
                                    </p:set>
                                    <p:animEffect transition="in" filter="fade">
                                      <p:cBhvr>
                                        <p:cTn id="247" dur="250"/>
                                        <p:tgtEl>
                                          <p:spTgt spid="5170"/>
                                        </p:tgtEl>
                                      </p:cBhvr>
                                    </p:animEffect>
                                  </p:childTnLst>
                                </p:cTn>
                              </p:par>
                              <p:par>
                                <p:cTn id="248" presetID="10" presetClass="entr" presetSubtype="0" fill="hold" nodeType="withEffect">
                                  <p:stCondLst>
                                    <p:cond delay="4900"/>
                                  </p:stCondLst>
                                  <p:childTnLst>
                                    <p:set>
                                      <p:cBhvr>
                                        <p:cTn id="249" dur="1" fill="hold">
                                          <p:stCondLst>
                                            <p:cond delay="0"/>
                                          </p:stCondLst>
                                        </p:cTn>
                                        <p:tgtEl>
                                          <p:spTgt spid="2535"/>
                                        </p:tgtEl>
                                        <p:attrNameLst>
                                          <p:attrName>style.visibility</p:attrName>
                                        </p:attrNameLst>
                                      </p:cBhvr>
                                      <p:to>
                                        <p:strVal val="visible"/>
                                      </p:to>
                                    </p:set>
                                    <p:animEffect transition="in" filter="fade">
                                      <p:cBhvr>
                                        <p:cTn id="250" dur="250"/>
                                        <p:tgtEl>
                                          <p:spTgt spid="2535"/>
                                        </p:tgtEl>
                                      </p:cBhvr>
                                    </p:animEffect>
                                  </p:childTnLst>
                                </p:cTn>
                              </p:par>
                              <p:par>
                                <p:cTn id="251" presetID="10" presetClass="entr" presetSubtype="0" fill="hold" grpId="0" nodeType="withEffect">
                                  <p:stCondLst>
                                    <p:cond delay="4900"/>
                                  </p:stCondLst>
                                  <p:childTnLst>
                                    <p:set>
                                      <p:cBhvr>
                                        <p:cTn id="252" dur="1" fill="hold">
                                          <p:stCondLst>
                                            <p:cond delay="0"/>
                                          </p:stCondLst>
                                        </p:cTn>
                                        <p:tgtEl>
                                          <p:spTgt spid="5172"/>
                                        </p:tgtEl>
                                        <p:attrNameLst>
                                          <p:attrName>style.visibility</p:attrName>
                                        </p:attrNameLst>
                                      </p:cBhvr>
                                      <p:to>
                                        <p:strVal val="visible"/>
                                      </p:to>
                                    </p:set>
                                    <p:animEffect transition="in" filter="fade">
                                      <p:cBhvr>
                                        <p:cTn id="253" dur="250"/>
                                        <p:tgtEl>
                                          <p:spTgt spid="5172"/>
                                        </p:tgtEl>
                                      </p:cBhvr>
                                    </p:animEffect>
                                  </p:childTnLst>
                                </p:cTn>
                              </p:par>
                              <p:par>
                                <p:cTn id="254" presetID="10" presetClass="entr" presetSubtype="0" fill="hold" nodeType="withEffect">
                                  <p:stCondLst>
                                    <p:cond delay="4900"/>
                                  </p:stCondLst>
                                  <p:childTnLst>
                                    <p:set>
                                      <p:cBhvr>
                                        <p:cTn id="255" dur="1" fill="hold">
                                          <p:stCondLst>
                                            <p:cond delay="0"/>
                                          </p:stCondLst>
                                        </p:cTn>
                                        <p:tgtEl>
                                          <p:spTgt spid="2531"/>
                                        </p:tgtEl>
                                        <p:attrNameLst>
                                          <p:attrName>style.visibility</p:attrName>
                                        </p:attrNameLst>
                                      </p:cBhvr>
                                      <p:to>
                                        <p:strVal val="visible"/>
                                      </p:to>
                                    </p:set>
                                    <p:animEffect transition="in" filter="fade">
                                      <p:cBhvr>
                                        <p:cTn id="256" dur="250"/>
                                        <p:tgtEl>
                                          <p:spTgt spid="2531"/>
                                        </p:tgtEl>
                                      </p:cBhvr>
                                    </p:animEffect>
                                  </p:childTnLst>
                                </p:cTn>
                              </p:par>
                              <p:par>
                                <p:cTn id="257" presetID="10" presetClass="entr" presetSubtype="0" fill="hold" grpId="0" nodeType="withEffect">
                                  <p:stCondLst>
                                    <p:cond delay="4900"/>
                                  </p:stCondLst>
                                  <p:childTnLst>
                                    <p:set>
                                      <p:cBhvr>
                                        <p:cTn id="258" dur="1" fill="hold">
                                          <p:stCondLst>
                                            <p:cond delay="0"/>
                                          </p:stCondLst>
                                        </p:cTn>
                                        <p:tgtEl>
                                          <p:spTgt spid="5173"/>
                                        </p:tgtEl>
                                        <p:attrNameLst>
                                          <p:attrName>style.visibility</p:attrName>
                                        </p:attrNameLst>
                                      </p:cBhvr>
                                      <p:to>
                                        <p:strVal val="visible"/>
                                      </p:to>
                                    </p:set>
                                    <p:animEffect transition="in" filter="fade">
                                      <p:cBhvr>
                                        <p:cTn id="259" dur="250"/>
                                        <p:tgtEl>
                                          <p:spTgt spid="5173"/>
                                        </p:tgtEl>
                                      </p:cBhvr>
                                    </p:animEffect>
                                  </p:childTnLst>
                                </p:cTn>
                              </p:par>
                              <p:par>
                                <p:cTn id="260" presetID="10" presetClass="exit" presetSubtype="0" fill="hold" nodeType="withEffect">
                                  <p:stCondLst>
                                    <p:cond delay="4900"/>
                                  </p:stCondLst>
                                  <p:childTnLst>
                                    <p:animEffect transition="out" filter="fade">
                                      <p:cBhvr>
                                        <p:cTn id="261" dur="250"/>
                                        <p:tgtEl>
                                          <p:spTgt spid="5240"/>
                                        </p:tgtEl>
                                      </p:cBhvr>
                                    </p:animEffect>
                                    <p:set>
                                      <p:cBhvr>
                                        <p:cTn id="262" dur="1" fill="hold">
                                          <p:stCondLst>
                                            <p:cond delay="249"/>
                                          </p:stCondLst>
                                        </p:cTn>
                                        <p:tgtEl>
                                          <p:spTgt spid="5240"/>
                                        </p:tgtEl>
                                        <p:attrNameLst>
                                          <p:attrName>style.visibility</p:attrName>
                                        </p:attrNameLst>
                                      </p:cBhvr>
                                      <p:to>
                                        <p:strVal val="hidden"/>
                                      </p:to>
                                    </p:set>
                                  </p:childTnLst>
                                </p:cTn>
                              </p:par>
                              <p:par>
                                <p:cTn id="263" presetID="10" presetClass="exit" presetSubtype="0" fill="hold" nodeType="withEffect">
                                  <p:stCondLst>
                                    <p:cond delay="4900"/>
                                  </p:stCondLst>
                                  <p:childTnLst>
                                    <p:animEffect transition="out" filter="fade">
                                      <p:cBhvr>
                                        <p:cTn id="264" dur="250"/>
                                        <p:tgtEl>
                                          <p:spTgt spid="5231"/>
                                        </p:tgtEl>
                                      </p:cBhvr>
                                    </p:animEffect>
                                    <p:set>
                                      <p:cBhvr>
                                        <p:cTn id="265" dur="1" fill="hold">
                                          <p:stCondLst>
                                            <p:cond delay="249"/>
                                          </p:stCondLst>
                                        </p:cTn>
                                        <p:tgtEl>
                                          <p:spTgt spid="5231"/>
                                        </p:tgtEl>
                                        <p:attrNameLst>
                                          <p:attrName>style.visibility</p:attrName>
                                        </p:attrNameLst>
                                      </p:cBhvr>
                                      <p:to>
                                        <p:strVal val="hidden"/>
                                      </p:to>
                                    </p:set>
                                  </p:childTnLst>
                                </p:cTn>
                              </p:par>
                              <p:par>
                                <p:cTn id="266" presetID="10" presetClass="exit" presetSubtype="0" fill="hold" nodeType="withEffect">
                                  <p:stCondLst>
                                    <p:cond delay="4900"/>
                                  </p:stCondLst>
                                  <p:childTnLst>
                                    <p:animEffect transition="out" filter="fade">
                                      <p:cBhvr>
                                        <p:cTn id="267" dur="250"/>
                                        <p:tgtEl>
                                          <p:spTgt spid="5237"/>
                                        </p:tgtEl>
                                      </p:cBhvr>
                                    </p:animEffect>
                                    <p:set>
                                      <p:cBhvr>
                                        <p:cTn id="268" dur="1" fill="hold">
                                          <p:stCondLst>
                                            <p:cond delay="249"/>
                                          </p:stCondLst>
                                        </p:cTn>
                                        <p:tgtEl>
                                          <p:spTgt spid="5237"/>
                                        </p:tgtEl>
                                        <p:attrNameLst>
                                          <p:attrName>style.visibility</p:attrName>
                                        </p:attrNameLst>
                                      </p:cBhvr>
                                      <p:to>
                                        <p:strVal val="hidden"/>
                                      </p:to>
                                    </p:set>
                                  </p:childTnLst>
                                </p:cTn>
                              </p:par>
                              <p:par>
                                <p:cTn id="269" presetID="10" presetClass="exit" presetSubtype="0" fill="hold" nodeType="withEffect">
                                  <p:stCondLst>
                                    <p:cond delay="4900"/>
                                  </p:stCondLst>
                                  <p:childTnLst>
                                    <p:animEffect transition="out" filter="fade">
                                      <p:cBhvr>
                                        <p:cTn id="270" dur="250"/>
                                        <p:tgtEl>
                                          <p:spTgt spid="5234"/>
                                        </p:tgtEl>
                                      </p:cBhvr>
                                    </p:animEffect>
                                    <p:set>
                                      <p:cBhvr>
                                        <p:cTn id="271" dur="1" fill="hold">
                                          <p:stCondLst>
                                            <p:cond delay="249"/>
                                          </p:stCondLst>
                                        </p:cTn>
                                        <p:tgtEl>
                                          <p:spTgt spid="5234"/>
                                        </p:tgtEl>
                                        <p:attrNameLst>
                                          <p:attrName>style.visibility</p:attrName>
                                        </p:attrNameLst>
                                      </p:cBhvr>
                                      <p:to>
                                        <p:strVal val="hidden"/>
                                      </p:to>
                                    </p:set>
                                  </p:childTnLst>
                                </p:cTn>
                              </p:par>
                              <p:par>
                                <p:cTn id="272" presetID="10" presetClass="entr" presetSubtype="0" fill="hold" grpId="0" nodeType="withEffect">
                                  <p:stCondLst>
                                    <p:cond delay="5700"/>
                                  </p:stCondLst>
                                  <p:childTnLst>
                                    <p:set>
                                      <p:cBhvr>
                                        <p:cTn id="273" dur="1" fill="hold">
                                          <p:stCondLst>
                                            <p:cond delay="0"/>
                                          </p:stCondLst>
                                        </p:cTn>
                                        <p:tgtEl>
                                          <p:spTgt spid="2536"/>
                                        </p:tgtEl>
                                        <p:attrNameLst>
                                          <p:attrName>style.visibility</p:attrName>
                                        </p:attrNameLst>
                                      </p:cBhvr>
                                      <p:to>
                                        <p:strVal val="visible"/>
                                      </p:to>
                                    </p:set>
                                    <p:animEffect transition="in" filter="fade">
                                      <p:cBhvr>
                                        <p:cTn id="274" dur="250"/>
                                        <p:tgtEl>
                                          <p:spTgt spid="2536"/>
                                        </p:tgtEl>
                                      </p:cBhvr>
                                    </p:animEffect>
                                  </p:childTnLst>
                                </p:cTn>
                              </p:par>
                              <p:par>
                                <p:cTn id="275" presetID="10" presetClass="entr" presetSubtype="0" fill="hold" grpId="0" nodeType="withEffect">
                                  <p:stCondLst>
                                    <p:cond delay="5700"/>
                                  </p:stCondLst>
                                  <p:childTnLst>
                                    <p:set>
                                      <p:cBhvr>
                                        <p:cTn id="276" dur="1" fill="hold">
                                          <p:stCondLst>
                                            <p:cond delay="0"/>
                                          </p:stCondLst>
                                        </p:cTn>
                                        <p:tgtEl>
                                          <p:spTgt spid="2532"/>
                                        </p:tgtEl>
                                        <p:attrNameLst>
                                          <p:attrName>style.visibility</p:attrName>
                                        </p:attrNameLst>
                                      </p:cBhvr>
                                      <p:to>
                                        <p:strVal val="visible"/>
                                      </p:to>
                                    </p:set>
                                    <p:animEffect transition="in" filter="fade">
                                      <p:cBhvr>
                                        <p:cTn id="277" dur="250"/>
                                        <p:tgtEl>
                                          <p:spTgt spid="2532"/>
                                        </p:tgtEl>
                                      </p:cBhvr>
                                    </p:animEffect>
                                  </p:childTnLst>
                                </p:cTn>
                              </p:par>
                              <p:par>
                                <p:cTn id="278" presetID="10" presetClass="entr" presetSubtype="0" fill="hold" grpId="0" nodeType="withEffect">
                                  <p:stCondLst>
                                    <p:cond delay="5700"/>
                                  </p:stCondLst>
                                  <p:childTnLst>
                                    <p:set>
                                      <p:cBhvr>
                                        <p:cTn id="279" dur="1" fill="hold">
                                          <p:stCondLst>
                                            <p:cond delay="0"/>
                                          </p:stCondLst>
                                        </p:cTn>
                                        <p:tgtEl>
                                          <p:spTgt spid="2534"/>
                                        </p:tgtEl>
                                        <p:attrNameLst>
                                          <p:attrName>style.visibility</p:attrName>
                                        </p:attrNameLst>
                                      </p:cBhvr>
                                      <p:to>
                                        <p:strVal val="visible"/>
                                      </p:to>
                                    </p:set>
                                    <p:animEffect transition="in" filter="fade">
                                      <p:cBhvr>
                                        <p:cTn id="280" dur="250"/>
                                        <p:tgtEl>
                                          <p:spTgt spid="2534"/>
                                        </p:tgtEl>
                                      </p:cBhvr>
                                    </p:animEffect>
                                  </p:childTnLst>
                                </p:cTn>
                              </p:par>
                              <p:par>
                                <p:cTn id="281" presetID="10" presetClass="entr" presetSubtype="0" fill="hold" grpId="0" nodeType="withEffect">
                                  <p:stCondLst>
                                    <p:cond delay="5700"/>
                                  </p:stCondLst>
                                  <p:childTnLst>
                                    <p:set>
                                      <p:cBhvr>
                                        <p:cTn id="282" dur="1" fill="hold">
                                          <p:stCondLst>
                                            <p:cond delay="0"/>
                                          </p:stCondLst>
                                        </p:cTn>
                                        <p:tgtEl>
                                          <p:spTgt spid="2530"/>
                                        </p:tgtEl>
                                        <p:attrNameLst>
                                          <p:attrName>style.visibility</p:attrName>
                                        </p:attrNameLst>
                                      </p:cBhvr>
                                      <p:to>
                                        <p:strVal val="visible"/>
                                      </p:to>
                                    </p:set>
                                    <p:animEffect transition="in" filter="fade">
                                      <p:cBhvr>
                                        <p:cTn id="283" dur="250"/>
                                        <p:tgtEl>
                                          <p:spTgt spid="2530"/>
                                        </p:tgtEl>
                                      </p:cBhvr>
                                    </p:animEffect>
                                  </p:childTnLst>
                                </p:cTn>
                              </p:par>
                              <p:par>
                                <p:cTn id="284" presetID="10" presetClass="exit" presetSubtype="0" fill="hold" grpId="1" nodeType="withEffect">
                                  <p:stCondLst>
                                    <p:cond delay="5700"/>
                                  </p:stCondLst>
                                  <p:childTnLst>
                                    <p:animEffect transition="out" filter="fade">
                                      <p:cBhvr>
                                        <p:cTn id="285" dur="250"/>
                                        <p:tgtEl>
                                          <p:spTgt spid="5169"/>
                                        </p:tgtEl>
                                      </p:cBhvr>
                                    </p:animEffect>
                                    <p:set>
                                      <p:cBhvr>
                                        <p:cTn id="286" dur="1" fill="hold">
                                          <p:stCondLst>
                                            <p:cond delay="249"/>
                                          </p:stCondLst>
                                        </p:cTn>
                                        <p:tgtEl>
                                          <p:spTgt spid="5169"/>
                                        </p:tgtEl>
                                        <p:attrNameLst>
                                          <p:attrName>style.visibility</p:attrName>
                                        </p:attrNameLst>
                                      </p:cBhvr>
                                      <p:to>
                                        <p:strVal val="hidden"/>
                                      </p:to>
                                    </p:set>
                                  </p:childTnLst>
                                </p:cTn>
                              </p:par>
                              <p:par>
                                <p:cTn id="287" presetID="10" presetClass="exit" presetSubtype="0" fill="hold" grpId="1" nodeType="withEffect">
                                  <p:stCondLst>
                                    <p:cond delay="5700"/>
                                  </p:stCondLst>
                                  <p:childTnLst>
                                    <p:animEffect transition="out" filter="fade">
                                      <p:cBhvr>
                                        <p:cTn id="288" dur="250"/>
                                        <p:tgtEl>
                                          <p:spTgt spid="5170"/>
                                        </p:tgtEl>
                                      </p:cBhvr>
                                    </p:animEffect>
                                    <p:set>
                                      <p:cBhvr>
                                        <p:cTn id="289" dur="1" fill="hold">
                                          <p:stCondLst>
                                            <p:cond delay="249"/>
                                          </p:stCondLst>
                                        </p:cTn>
                                        <p:tgtEl>
                                          <p:spTgt spid="5170"/>
                                        </p:tgtEl>
                                        <p:attrNameLst>
                                          <p:attrName>style.visibility</p:attrName>
                                        </p:attrNameLst>
                                      </p:cBhvr>
                                      <p:to>
                                        <p:strVal val="hidden"/>
                                      </p:to>
                                    </p:set>
                                  </p:childTnLst>
                                </p:cTn>
                              </p:par>
                              <p:par>
                                <p:cTn id="290" presetID="10" presetClass="exit" presetSubtype="0" fill="hold" grpId="1" nodeType="withEffect">
                                  <p:stCondLst>
                                    <p:cond delay="5700"/>
                                  </p:stCondLst>
                                  <p:childTnLst>
                                    <p:animEffect transition="out" filter="fade">
                                      <p:cBhvr>
                                        <p:cTn id="291" dur="250"/>
                                        <p:tgtEl>
                                          <p:spTgt spid="5172"/>
                                        </p:tgtEl>
                                      </p:cBhvr>
                                    </p:animEffect>
                                    <p:set>
                                      <p:cBhvr>
                                        <p:cTn id="292" dur="1" fill="hold">
                                          <p:stCondLst>
                                            <p:cond delay="249"/>
                                          </p:stCondLst>
                                        </p:cTn>
                                        <p:tgtEl>
                                          <p:spTgt spid="5172"/>
                                        </p:tgtEl>
                                        <p:attrNameLst>
                                          <p:attrName>style.visibility</p:attrName>
                                        </p:attrNameLst>
                                      </p:cBhvr>
                                      <p:to>
                                        <p:strVal val="hidden"/>
                                      </p:to>
                                    </p:set>
                                  </p:childTnLst>
                                </p:cTn>
                              </p:par>
                              <p:par>
                                <p:cTn id="293" presetID="10" presetClass="exit" presetSubtype="0" fill="hold" grpId="1" nodeType="withEffect">
                                  <p:stCondLst>
                                    <p:cond delay="5700"/>
                                  </p:stCondLst>
                                  <p:childTnLst>
                                    <p:animEffect transition="out" filter="fade">
                                      <p:cBhvr>
                                        <p:cTn id="294" dur="250"/>
                                        <p:tgtEl>
                                          <p:spTgt spid="5173"/>
                                        </p:tgtEl>
                                      </p:cBhvr>
                                    </p:animEffect>
                                    <p:set>
                                      <p:cBhvr>
                                        <p:cTn id="295" dur="1" fill="hold">
                                          <p:stCondLst>
                                            <p:cond delay="249"/>
                                          </p:stCondLst>
                                        </p:cTn>
                                        <p:tgtEl>
                                          <p:spTgt spid="5173"/>
                                        </p:tgtEl>
                                        <p:attrNameLst>
                                          <p:attrName>style.visibility</p:attrName>
                                        </p:attrNameLst>
                                      </p:cBhvr>
                                      <p:to>
                                        <p:strVal val="hidden"/>
                                      </p:to>
                                    </p:set>
                                  </p:childTnLst>
                                </p:cTn>
                              </p:par>
                              <p:par>
                                <p:cTn id="296" presetID="10" presetClass="entr" presetSubtype="0" fill="hold" nodeType="withEffect">
                                  <p:stCondLst>
                                    <p:cond delay="6400"/>
                                  </p:stCondLst>
                                  <p:childTnLst>
                                    <p:set>
                                      <p:cBhvr>
                                        <p:cTn id="297" dur="1" fill="hold">
                                          <p:stCondLst>
                                            <p:cond delay="0"/>
                                          </p:stCondLst>
                                        </p:cTn>
                                        <p:tgtEl>
                                          <p:spTgt spid="5252"/>
                                        </p:tgtEl>
                                        <p:attrNameLst>
                                          <p:attrName>style.visibility</p:attrName>
                                        </p:attrNameLst>
                                      </p:cBhvr>
                                      <p:to>
                                        <p:strVal val="visible"/>
                                      </p:to>
                                    </p:set>
                                    <p:animEffect transition="in" filter="fade">
                                      <p:cBhvr>
                                        <p:cTn id="298" dur="250"/>
                                        <p:tgtEl>
                                          <p:spTgt spid="5252"/>
                                        </p:tgtEl>
                                      </p:cBhvr>
                                    </p:animEffect>
                                  </p:childTnLst>
                                </p:cTn>
                              </p:par>
                              <p:par>
                                <p:cTn id="299" presetID="10" presetClass="entr" presetSubtype="0" fill="hold" nodeType="withEffect">
                                  <p:stCondLst>
                                    <p:cond delay="6400"/>
                                  </p:stCondLst>
                                  <p:childTnLst>
                                    <p:set>
                                      <p:cBhvr>
                                        <p:cTn id="300" dur="1" fill="hold">
                                          <p:stCondLst>
                                            <p:cond delay="0"/>
                                          </p:stCondLst>
                                        </p:cTn>
                                        <p:tgtEl>
                                          <p:spTgt spid="5255"/>
                                        </p:tgtEl>
                                        <p:attrNameLst>
                                          <p:attrName>style.visibility</p:attrName>
                                        </p:attrNameLst>
                                      </p:cBhvr>
                                      <p:to>
                                        <p:strVal val="visible"/>
                                      </p:to>
                                    </p:set>
                                    <p:animEffect transition="in" filter="fade">
                                      <p:cBhvr>
                                        <p:cTn id="301" dur="250"/>
                                        <p:tgtEl>
                                          <p:spTgt spid="5255"/>
                                        </p:tgtEl>
                                      </p:cBhvr>
                                    </p:animEffect>
                                  </p:childTnLst>
                                </p:cTn>
                              </p:par>
                              <p:par>
                                <p:cTn id="302" presetID="10" presetClass="entr" presetSubtype="0" fill="hold" nodeType="withEffect">
                                  <p:stCondLst>
                                    <p:cond delay="6400"/>
                                  </p:stCondLst>
                                  <p:childTnLst>
                                    <p:set>
                                      <p:cBhvr>
                                        <p:cTn id="303" dur="1" fill="hold">
                                          <p:stCondLst>
                                            <p:cond delay="0"/>
                                          </p:stCondLst>
                                        </p:cTn>
                                        <p:tgtEl>
                                          <p:spTgt spid="5246"/>
                                        </p:tgtEl>
                                        <p:attrNameLst>
                                          <p:attrName>style.visibility</p:attrName>
                                        </p:attrNameLst>
                                      </p:cBhvr>
                                      <p:to>
                                        <p:strVal val="visible"/>
                                      </p:to>
                                    </p:set>
                                    <p:animEffect transition="in" filter="fade">
                                      <p:cBhvr>
                                        <p:cTn id="304" dur="250"/>
                                        <p:tgtEl>
                                          <p:spTgt spid="5246"/>
                                        </p:tgtEl>
                                      </p:cBhvr>
                                    </p:animEffect>
                                  </p:childTnLst>
                                </p:cTn>
                              </p:par>
                              <p:par>
                                <p:cTn id="305" presetID="10" presetClass="entr" presetSubtype="0" fill="hold" nodeType="withEffect">
                                  <p:stCondLst>
                                    <p:cond delay="6400"/>
                                  </p:stCondLst>
                                  <p:childTnLst>
                                    <p:set>
                                      <p:cBhvr>
                                        <p:cTn id="306" dur="1" fill="hold">
                                          <p:stCondLst>
                                            <p:cond delay="0"/>
                                          </p:stCondLst>
                                        </p:cTn>
                                        <p:tgtEl>
                                          <p:spTgt spid="5243"/>
                                        </p:tgtEl>
                                        <p:attrNameLst>
                                          <p:attrName>style.visibility</p:attrName>
                                        </p:attrNameLst>
                                      </p:cBhvr>
                                      <p:to>
                                        <p:strVal val="visible"/>
                                      </p:to>
                                    </p:set>
                                    <p:animEffect transition="in" filter="fade">
                                      <p:cBhvr>
                                        <p:cTn id="307" dur="250"/>
                                        <p:tgtEl>
                                          <p:spTgt spid="5243"/>
                                        </p:tgtEl>
                                      </p:cBhvr>
                                    </p:animEffect>
                                  </p:childTnLst>
                                </p:cTn>
                              </p:par>
                              <p:par>
                                <p:cTn id="308" presetID="10" presetClass="entr" presetSubtype="0" fill="hold" nodeType="withEffect">
                                  <p:stCondLst>
                                    <p:cond delay="6400"/>
                                  </p:stCondLst>
                                  <p:childTnLst>
                                    <p:set>
                                      <p:cBhvr>
                                        <p:cTn id="309" dur="1" fill="hold">
                                          <p:stCondLst>
                                            <p:cond delay="0"/>
                                          </p:stCondLst>
                                        </p:cTn>
                                        <p:tgtEl>
                                          <p:spTgt spid="5249"/>
                                        </p:tgtEl>
                                        <p:attrNameLst>
                                          <p:attrName>style.visibility</p:attrName>
                                        </p:attrNameLst>
                                      </p:cBhvr>
                                      <p:to>
                                        <p:strVal val="visible"/>
                                      </p:to>
                                    </p:set>
                                    <p:animEffect transition="in" filter="fade">
                                      <p:cBhvr>
                                        <p:cTn id="310" dur="250"/>
                                        <p:tgtEl>
                                          <p:spTgt spid="5249"/>
                                        </p:tgtEl>
                                      </p:cBhvr>
                                    </p:animEffect>
                                  </p:childTnLst>
                                </p:cTn>
                              </p:par>
                              <p:par>
                                <p:cTn id="311" presetID="42" presetClass="path" presetSubtype="0" decel="80000" fill="hold" nodeType="withEffect">
                                  <p:stCondLst>
                                    <p:cond delay="6700"/>
                                  </p:stCondLst>
                                  <p:childTnLst>
                                    <p:animMotion origin="layout" path="M -4.70003E-6 1.51611E-6 L -0.30686 0.17408 " pathEditMode="relative" rAng="0" ptsTypes="AA">
                                      <p:cBhvr>
                                        <p:cTn id="312" dur="1000" fill="hold"/>
                                        <p:tgtEl>
                                          <p:spTgt spid="5252"/>
                                        </p:tgtEl>
                                        <p:attrNameLst>
                                          <p:attrName>ppt_x</p:attrName>
                                          <p:attrName>ppt_y</p:attrName>
                                        </p:attrNameLst>
                                      </p:cBhvr>
                                      <p:rCtr x="-15343" y="8693"/>
                                    </p:animMotion>
                                  </p:childTnLst>
                                </p:cTn>
                              </p:par>
                              <p:par>
                                <p:cTn id="313" presetID="42" presetClass="path" presetSubtype="0" decel="100000" fill="hold" nodeType="withEffect">
                                  <p:stCondLst>
                                    <p:cond delay="6700"/>
                                  </p:stCondLst>
                                  <p:childTnLst>
                                    <p:animMotion origin="layout" path="M -5.25913E-7 -4.76623E-7 L -0.30394 0.18112 " pathEditMode="relative" rAng="0" ptsTypes="AA">
                                      <p:cBhvr>
                                        <p:cTn id="314" dur="1000" fill="hold"/>
                                        <p:tgtEl>
                                          <p:spTgt spid="5255"/>
                                        </p:tgtEl>
                                        <p:attrNameLst>
                                          <p:attrName>ppt_x</p:attrName>
                                          <p:attrName>ppt_y</p:attrName>
                                        </p:attrNameLst>
                                      </p:cBhvr>
                                      <p:rCtr x="-15216" y="9010"/>
                                    </p:animMotion>
                                  </p:childTnLst>
                                </p:cTn>
                              </p:par>
                              <p:par>
                                <p:cTn id="315" presetID="42" presetClass="path" presetSubtype="0" decel="59000" fill="hold" nodeType="withEffect">
                                  <p:stCondLst>
                                    <p:cond delay="6700"/>
                                  </p:stCondLst>
                                  <p:childTnLst>
                                    <p:animMotion origin="layout" path="M -1.58029E-6 -2.4966E-6 L -0.48456 0.03836 " pathEditMode="relative" rAng="0" ptsTypes="AA">
                                      <p:cBhvr>
                                        <p:cTn id="316" dur="1000" fill="hold"/>
                                        <p:tgtEl>
                                          <p:spTgt spid="5246"/>
                                        </p:tgtEl>
                                        <p:attrNameLst>
                                          <p:attrName>ppt_x</p:attrName>
                                          <p:attrName>ppt_y</p:attrName>
                                        </p:attrNameLst>
                                      </p:cBhvr>
                                      <p:rCtr x="-24253" y="1906"/>
                                    </p:animMotion>
                                  </p:childTnLst>
                                </p:cTn>
                              </p:par>
                              <p:par>
                                <p:cTn id="317" presetID="42" presetClass="path" presetSubtype="0" decel="100000" fill="hold" nodeType="withEffect">
                                  <p:stCondLst>
                                    <p:cond delay="6700"/>
                                  </p:stCondLst>
                                  <p:childTnLst>
                                    <p:animMotion origin="layout" path="M 8.09293E-7 -1.82025E-6 L -0.64208 0.04652 " pathEditMode="relative" rAng="0" ptsTypes="AA">
                                      <p:cBhvr>
                                        <p:cTn id="318" dur="1000" fill="hold"/>
                                        <p:tgtEl>
                                          <p:spTgt spid="5243"/>
                                        </p:tgtEl>
                                        <p:attrNameLst>
                                          <p:attrName>ppt_x</p:attrName>
                                          <p:attrName>ppt_y</p:attrName>
                                        </p:attrNameLst>
                                      </p:cBhvr>
                                      <p:rCtr x="-32180" y="2406"/>
                                    </p:animMotion>
                                  </p:childTnLst>
                                </p:cTn>
                              </p:par>
                              <p:par>
                                <p:cTn id="319" presetID="42" presetClass="path" presetSubtype="0" decel="81000" fill="hold" nodeType="withEffect">
                                  <p:stCondLst>
                                    <p:cond delay="6700"/>
                                  </p:stCondLst>
                                  <p:childTnLst>
                                    <p:animMotion origin="layout" path="M -3.54353E-6 1.06219E-6 L -0.32308 0.04108 " pathEditMode="relative" rAng="0" ptsTypes="AA">
                                      <p:cBhvr>
                                        <p:cTn id="320" dur="1000" fill="hold"/>
                                        <p:tgtEl>
                                          <p:spTgt spid="5249"/>
                                        </p:tgtEl>
                                        <p:attrNameLst>
                                          <p:attrName>ppt_x</p:attrName>
                                          <p:attrName>ppt_y</p:attrName>
                                        </p:attrNameLst>
                                      </p:cBhvr>
                                      <p:rCtr x="-16097" y="2111"/>
                                    </p:animMotion>
                                  </p:childTnLst>
                                </p:cTn>
                              </p:par>
                              <p:par>
                                <p:cTn id="321" presetID="2" presetClass="entr" presetSubtype="8" decel="100000" fill="hold" grpId="0" nodeType="withEffect">
                                  <p:stCondLst>
                                    <p:cond delay="7700"/>
                                  </p:stCondLst>
                                  <p:childTnLst>
                                    <p:set>
                                      <p:cBhvr>
                                        <p:cTn id="322" dur="1" fill="hold">
                                          <p:stCondLst>
                                            <p:cond delay="0"/>
                                          </p:stCondLst>
                                        </p:cTn>
                                        <p:tgtEl>
                                          <p:spTgt spid="2509"/>
                                        </p:tgtEl>
                                        <p:attrNameLst>
                                          <p:attrName>style.visibility</p:attrName>
                                        </p:attrNameLst>
                                      </p:cBhvr>
                                      <p:to>
                                        <p:strVal val="visible"/>
                                      </p:to>
                                    </p:set>
                                    <p:anim calcmode="lin" valueType="num">
                                      <p:cBhvr additive="base">
                                        <p:cTn id="323" dur="750" fill="hold"/>
                                        <p:tgtEl>
                                          <p:spTgt spid="2509"/>
                                        </p:tgtEl>
                                        <p:attrNameLst>
                                          <p:attrName>ppt_x</p:attrName>
                                        </p:attrNameLst>
                                      </p:cBhvr>
                                      <p:tavLst>
                                        <p:tav tm="0">
                                          <p:val>
                                            <p:strVal val="0-#ppt_w/2"/>
                                          </p:val>
                                        </p:tav>
                                        <p:tav tm="100000">
                                          <p:val>
                                            <p:strVal val="#ppt_x"/>
                                          </p:val>
                                        </p:tav>
                                      </p:tavLst>
                                    </p:anim>
                                    <p:anim calcmode="lin" valueType="num">
                                      <p:cBhvr additive="base">
                                        <p:cTn id="324" dur="750" fill="hold"/>
                                        <p:tgtEl>
                                          <p:spTgt spid="2509"/>
                                        </p:tgtEl>
                                        <p:attrNameLst>
                                          <p:attrName>ppt_y</p:attrName>
                                        </p:attrNameLst>
                                      </p:cBhvr>
                                      <p:tavLst>
                                        <p:tav tm="0">
                                          <p:val>
                                            <p:strVal val="#ppt_y"/>
                                          </p:val>
                                        </p:tav>
                                        <p:tav tm="100000">
                                          <p:val>
                                            <p:strVal val="#ppt_y"/>
                                          </p:val>
                                        </p:tav>
                                      </p:tavLst>
                                    </p:anim>
                                  </p:childTnLst>
                                </p:cTn>
                              </p:par>
                              <p:par>
                                <p:cTn id="325" presetID="10" presetClass="entr" presetSubtype="0" fill="hold" nodeType="withEffect">
                                  <p:stCondLst>
                                    <p:cond delay="7800"/>
                                  </p:stCondLst>
                                  <p:childTnLst>
                                    <p:set>
                                      <p:cBhvr>
                                        <p:cTn id="326" dur="1" fill="hold">
                                          <p:stCondLst>
                                            <p:cond delay="0"/>
                                          </p:stCondLst>
                                        </p:cTn>
                                        <p:tgtEl>
                                          <p:spTgt spid="2561"/>
                                        </p:tgtEl>
                                        <p:attrNameLst>
                                          <p:attrName>style.visibility</p:attrName>
                                        </p:attrNameLst>
                                      </p:cBhvr>
                                      <p:to>
                                        <p:strVal val="visible"/>
                                      </p:to>
                                    </p:set>
                                    <p:animEffect transition="in" filter="fade">
                                      <p:cBhvr>
                                        <p:cTn id="327" dur="250"/>
                                        <p:tgtEl>
                                          <p:spTgt spid="2561"/>
                                        </p:tgtEl>
                                      </p:cBhvr>
                                    </p:animEffect>
                                  </p:childTnLst>
                                </p:cTn>
                              </p:par>
                              <p:par>
                                <p:cTn id="328" presetID="10" presetClass="entr" presetSubtype="0" fill="hold" grpId="0" nodeType="withEffect">
                                  <p:stCondLst>
                                    <p:cond delay="7800"/>
                                  </p:stCondLst>
                                  <p:childTnLst>
                                    <p:set>
                                      <p:cBhvr>
                                        <p:cTn id="329" dur="1" fill="hold">
                                          <p:stCondLst>
                                            <p:cond delay="0"/>
                                          </p:stCondLst>
                                        </p:cTn>
                                        <p:tgtEl>
                                          <p:spTgt spid="5181"/>
                                        </p:tgtEl>
                                        <p:attrNameLst>
                                          <p:attrName>style.visibility</p:attrName>
                                        </p:attrNameLst>
                                      </p:cBhvr>
                                      <p:to>
                                        <p:strVal val="visible"/>
                                      </p:to>
                                    </p:set>
                                    <p:animEffect transition="in" filter="fade">
                                      <p:cBhvr>
                                        <p:cTn id="330" dur="250"/>
                                        <p:tgtEl>
                                          <p:spTgt spid="5181"/>
                                        </p:tgtEl>
                                      </p:cBhvr>
                                    </p:animEffect>
                                  </p:childTnLst>
                                </p:cTn>
                              </p:par>
                              <p:par>
                                <p:cTn id="331" presetID="10" presetClass="entr" presetSubtype="0" fill="hold" nodeType="withEffect">
                                  <p:stCondLst>
                                    <p:cond delay="7800"/>
                                  </p:stCondLst>
                                  <p:childTnLst>
                                    <p:set>
                                      <p:cBhvr>
                                        <p:cTn id="332" dur="1" fill="hold">
                                          <p:stCondLst>
                                            <p:cond delay="0"/>
                                          </p:stCondLst>
                                        </p:cTn>
                                        <p:tgtEl>
                                          <p:spTgt spid="2517"/>
                                        </p:tgtEl>
                                        <p:attrNameLst>
                                          <p:attrName>style.visibility</p:attrName>
                                        </p:attrNameLst>
                                      </p:cBhvr>
                                      <p:to>
                                        <p:strVal val="visible"/>
                                      </p:to>
                                    </p:set>
                                    <p:animEffect transition="in" filter="fade">
                                      <p:cBhvr>
                                        <p:cTn id="333" dur="250"/>
                                        <p:tgtEl>
                                          <p:spTgt spid="2517"/>
                                        </p:tgtEl>
                                      </p:cBhvr>
                                    </p:animEffect>
                                  </p:childTnLst>
                                </p:cTn>
                              </p:par>
                              <p:par>
                                <p:cTn id="334" presetID="10" presetClass="entr" presetSubtype="0" fill="hold" grpId="0" nodeType="withEffect">
                                  <p:stCondLst>
                                    <p:cond delay="7800"/>
                                  </p:stCondLst>
                                  <p:childTnLst>
                                    <p:set>
                                      <p:cBhvr>
                                        <p:cTn id="335" dur="1" fill="hold">
                                          <p:stCondLst>
                                            <p:cond delay="0"/>
                                          </p:stCondLst>
                                        </p:cTn>
                                        <p:tgtEl>
                                          <p:spTgt spid="5180"/>
                                        </p:tgtEl>
                                        <p:attrNameLst>
                                          <p:attrName>style.visibility</p:attrName>
                                        </p:attrNameLst>
                                      </p:cBhvr>
                                      <p:to>
                                        <p:strVal val="visible"/>
                                      </p:to>
                                    </p:set>
                                    <p:animEffect transition="in" filter="fade">
                                      <p:cBhvr>
                                        <p:cTn id="336" dur="250"/>
                                        <p:tgtEl>
                                          <p:spTgt spid="5180"/>
                                        </p:tgtEl>
                                      </p:cBhvr>
                                    </p:animEffect>
                                  </p:childTnLst>
                                </p:cTn>
                              </p:par>
                              <p:par>
                                <p:cTn id="337" presetID="10" presetClass="entr" presetSubtype="0" fill="hold" grpId="0" nodeType="withEffect">
                                  <p:stCondLst>
                                    <p:cond delay="7800"/>
                                  </p:stCondLst>
                                  <p:childTnLst>
                                    <p:set>
                                      <p:cBhvr>
                                        <p:cTn id="338" dur="1" fill="hold">
                                          <p:stCondLst>
                                            <p:cond delay="0"/>
                                          </p:stCondLst>
                                        </p:cTn>
                                        <p:tgtEl>
                                          <p:spTgt spid="2521"/>
                                        </p:tgtEl>
                                        <p:attrNameLst>
                                          <p:attrName>style.visibility</p:attrName>
                                        </p:attrNameLst>
                                      </p:cBhvr>
                                      <p:to>
                                        <p:strVal val="visible"/>
                                      </p:to>
                                    </p:set>
                                    <p:animEffect transition="in" filter="fade">
                                      <p:cBhvr>
                                        <p:cTn id="339" dur="250"/>
                                        <p:tgtEl>
                                          <p:spTgt spid="2521"/>
                                        </p:tgtEl>
                                      </p:cBhvr>
                                    </p:animEffect>
                                  </p:childTnLst>
                                </p:cTn>
                              </p:par>
                              <p:par>
                                <p:cTn id="340" presetID="10" presetClass="entr" presetSubtype="0" fill="hold" grpId="0" nodeType="withEffect">
                                  <p:stCondLst>
                                    <p:cond delay="7800"/>
                                  </p:stCondLst>
                                  <p:childTnLst>
                                    <p:set>
                                      <p:cBhvr>
                                        <p:cTn id="341" dur="1" fill="hold">
                                          <p:stCondLst>
                                            <p:cond delay="0"/>
                                          </p:stCondLst>
                                        </p:cTn>
                                        <p:tgtEl>
                                          <p:spTgt spid="5179"/>
                                        </p:tgtEl>
                                        <p:attrNameLst>
                                          <p:attrName>style.visibility</p:attrName>
                                        </p:attrNameLst>
                                      </p:cBhvr>
                                      <p:to>
                                        <p:strVal val="visible"/>
                                      </p:to>
                                    </p:set>
                                    <p:animEffect transition="in" filter="fade">
                                      <p:cBhvr>
                                        <p:cTn id="342" dur="250"/>
                                        <p:tgtEl>
                                          <p:spTgt spid="5179"/>
                                        </p:tgtEl>
                                      </p:cBhvr>
                                    </p:animEffect>
                                  </p:childTnLst>
                                </p:cTn>
                              </p:par>
                              <p:par>
                                <p:cTn id="343" presetID="10" presetClass="entr" presetSubtype="0" fill="hold" grpId="0" nodeType="withEffect">
                                  <p:stCondLst>
                                    <p:cond delay="7800"/>
                                  </p:stCondLst>
                                  <p:childTnLst>
                                    <p:set>
                                      <p:cBhvr>
                                        <p:cTn id="344" dur="1" fill="hold">
                                          <p:stCondLst>
                                            <p:cond delay="0"/>
                                          </p:stCondLst>
                                        </p:cTn>
                                        <p:tgtEl>
                                          <p:spTgt spid="2519"/>
                                        </p:tgtEl>
                                        <p:attrNameLst>
                                          <p:attrName>style.visibility</p:attrName>
                                        </p:attrNameLst>
                                      </p:cBhvr>
                                      <p:to>
                                        <p:strVal val="visible"/>
                                      </p:to>
                                    </p:set>
                                    <p:animEffect transition="in" filter="fade">
                                      <p:cBhvr>
                                        <p:cTn id="345" dur="250"/>
                                        <p:tgtEl>
                                          <p:spTgt spid="2519"/>
                                        </p:tgtEl>
                                      </p:cBhvr>
                                    </p:animEffect>
                                  </p:childTnLst>
                                </p:cTn>
                              </p:par>
                              <p:par>
                                <p:cTn id="346" presetID="10" presetClass="entr" presetSubtype="0" fill="hold" grpId="0" nodeType="withEffect">
                                  <p:stCondLst>
                                    <p:cond delay="7800"/>
                                  </p:stCondLst>
                                  <p:childTnLst>
                                    <p:set>
                                      <p:cBhvr>
                                        <p:cTn id="347" dur="1" fill="hold">
                                          <p:stCondLst>
                                            <p:cond delay="0"/>
                                          </p:stCondLst>
                                        </p:cTn>
                                        <p:tgtEl>
                                          <p:spTgt spid="5178"/>
                                        </p:tgtEl>
                                        <p:attrNameLst>
                                          <p:attrName>style.visibility</p:attrName>
                                        </p:attrNameLst>
                                      </p:cBhvr>
                                      <p:to>
                                        <p:strVal val="visible"/>
                                      </p:to>
                                    </p:set>
                                    <p:animEffect transition="in" filter="fade">
                                      <p:cBhvr>
                                        <p:cTn id="348" dur="250"/>
                                        <p:tgtEl>
                                          <p:spTgt spid="5178"/>
                                        </p:tgtEl>
                                      </p:cBhvr>
                                    </p:animEffect>
                                  </p:childTnLst>
                                </p:cTn>
                              </p:par>
                              <p:par>
                                <p:cTn id="349" presetID="10" presetClass="entr" presetSubtype="0" fill="hold" nodeType="withEffect">
                                  <p:stCondLst>
                                    <p:cond delay="7800"/>
                                  </p:stCondLst>
                                  <p:childTnLst>
                                    <p:set>
                                      <p:cBhvr>
                                        <p:cTn id="350" dur="1" fill="hold">
                                          <p:stCondLst>
                                            <p:cond delay="0"/>
                                          </p:stCondLst>
                                        </p:cTn>
                                        <p:tgtEl>
                                          <p:spTgt spid="2506"/>
                                        </p:tgtEl>
                                        <p:attrNameLst>
                                          <p:attrName>style.visibility</p:attrName>
                                        </p:attrNameLst>
                                      </p:cBhvr>
                                      <p:to>
                                        <p:strVal val="visible"/>
                                      </p:to>
                                    </p:set>
                                    <p:animEffect transition="in" filter="fade">
                                      <p:cBhvr>
                                        <p:cTn id="351" dur="250"/>
                                        <p:tgtEl>
                                          <p:spTgt spid="2506"/>
                                        </p:tgtEl>
                                      </p:cBhvr>
                                    </p:animEffect>
                                  </p:childTnLst>
                                </p:cTn>
                              </p:par>
                              <p:par>
                                <p:cTn id="352" presetID="10" presetClass="entr" presetSubtype="0" fill="hold" grpId="0" nodeType="withEffect">
                                  <p:stCondLst>
                                    <p:cond delay="7800"/>
                                  </p:stCondLst>
                                  <p:childTnLst>
                                    <p:set>
                                      <p:cBhvr>
                                        <p:cTn id="353" dur="1" fill="hold">
                                          <p:stCondLst>
                                            <p:cond delay="0"/>
                                          </p:stCondLst>
                                        </p:cTn>
                                        <p:tgtEl>
                                          <p:spTgt spid="5174"/>
                                        </p:tgtEl>
                                        <p:attrNameLst>
                                          <p:attrName>style.visibility</p:attrName>
                                        </p:attrNameLst>
                                      </p:cBhvr>
                                      <p:to>
                                        <p:strVal val="visible"/>
                                      </p:to>
                                    </p:set>
                                    <p:animEffect transition="in" filter="fade">
                                      <p:cBhvr>
                                        <p:cTn id="354" dur="250"/>
                                        <p:tgtEl>
                                          <p:spTgt spid="5174"/>
                                        </p:tgtEl>
                                      </p:cBhvr>
                                    </p:animEffect>
                                  </p:childTnLst>
                                </p:cTn>
                              </p:par>
                              <p:par>
                                <p:cTn id="355" presetID="10" presetClass="exit" presetSubtype="0" fill="hold" nodeType="withEffect">
                                  <p:stCondLst>
                                    <p:cond delay="7800"/>
                                  </p:stCondLst>
                                  <p:childTnLst>
                                    <p:animEffect transition="out" filter="fade">
                                      <p:cBhvr>
                                        <p:cTn id="356" dur="250"/>
                                        <p:tgtEl>
                                          <p:spTgt spid="5252"/>
                                        </p:tgtEl>
                                      </p:cBhvr>
                                    </p:animEffect>
                                    <p:set>
                                      <p:cBhvr>
                                        <p:cTn id="357" dur="1" fill="hold">
                                          <p:stCondLst>
                                            <p:cond delay="249"/>
                                          </p:stCondLst>
                                        </p:cTn>
                                        <p:tgtEl>
                                          <p:spTgt spid="5252"/>
                                        </p:tgtEl>
                                        <p:attrNameLst>
                                          <p:attrName>style.visibility</p:attrName>
                                        </p:attrNameLst>
                                      </p:cBhvr>
                                      <p:to>
                                        <p:strVal val="hidden"/>
                                      </p:to>
                                    </p:set>
                                  </p:childTnLst>
                                </p:cTn>
                              </p:par>
                              <p:par>
                                <p:cTn id="358" presetID="10" presetClass="exit" presetSubtype="0" fill="hold" nodeType="withEffect">
                                  <p:stCondLst>
                                    <p:cond delay="7800"/>
                                  </p:stCondLst>
                                  <p:childTnLst>
                                    <p:animEffect transition="out" filter="fade">
                                      <p:cBhvr>
                                        <p:cTn id="359" dur="250"/>
                                        <p:tgtEl>
                                          <p:spTgt spid="5255"/>
                                        </p:tgtEl>
                                      </p:cBhvr>
                                    </p:animEffect>
                                    <p:set>
                                      <p:cBhvr>
                                        <p:cTn id="360" dur="1" fill="hold">
                                          <p:stCondLst>
                                            <p:cond delay="249"/>
                                          </p:stCondLst>
                                        </p:cTn>
                                        <p:tgtEl>
                                          <p:spTgt spid="5255"/>
                                        </p:tgtEl>
                                        <p:attrNameLst>
                                          <p:attrName>style.visibility</p:attrName>
                                        </p:attrNameLst>
                                      </p:cBhvr>
                                      <p:to>
                                        <p:strVal val="hidden"/>
                                      </p:to>
                                    </p:set>
                                  </p:childTnLst>
                                </p:cTn>
                              </p:par>
                              <p:par>
                                <p:cTn id="361" presetID="10" presetClass="exit" presetSubtype="0" fill="hold" nodeType="withEffect">
                                  <p:stCondLst>
                                    <p:cond delay="7800"/>
                                  </p:stCondLst>
                                  <p:childTnLst>
                                    <p:animEffect transition="out" filter="fade">
                                      <p:cBhvr>
                                        <p:cTn id="362" dur="250"/>
                                        <p:tgtEl>
                                          <p:spTgt spid="5246"/>
                                        </p:tgtEl>
                                      </p:cBhvr>
                                    </p:animEffect>
                                    <p:set>
                                      <p:cBhvr>
                                        <p:cTn id="363" dur="1" fill="hold">
                                          <p:stCondLst>
                                            <p:cond delay="249"/>
                                          </p:stCondLst>
                                        </p:cTn>
                                        <p:tgtEl>
                                          <p:spTgt spid="5246"/>
                                        </p:tgtEl>
                                        <p:attrNameLst>
                                          <p:attrName>style.visibility</p:attrName>
                                        </p:attrNameLst>
                                      </p:cBhvr>
                                      <p:to>
                                        <p:strVal val="hidden"/>
                                      </p:to>
                                    </p:set>
                                  </p:childTnLst>
                                </p:cTn>
                              </p:par>
                              <p:par>
                                <p:cTn id="364" presetID="10" presetClass="exit" presetSubtype="0" fill="hold" nodeType="withEffect">
                                  <p:stCondLst>
                                    <p:cond delay="7800"/>
                                  </p:stCondLst>
                                  <p:childTnLst>
                                    <p:animEffect transition="out" filter="fade">
                                      <p:cBhvr>
                                        <p:cTn id="365" dur="250"/>
                                        <p:tgtEl>
                                          <p:spTgt spid="5243"/>
                                        </p:tgtEl>
                                      </p:cBhvr>
                                    </p:animEffect>
                                    <p:set>
                                      <p:cBhvr>
                                        <p:cTn id="366" dur="1" fill="hold">
                                          <p:stCondLst>
                                            <p:cond delay="249"/>
                                          </p:stCondLst>
                                        </p:cTn>
                                        <p:tgtEl>
                                          <p:spTgt spid="5243"/>
                                        </p:tgtEl>
                                        <p:attrNameLst>
                                          <p:attrName>style.visibility</p:attrName>
                                        </p:attrNameLst>
                                      </p:cBhvr>
                                      <p:to>
                                        <p:strVal val="hidden"/>
                                      </p:to>
                                    </p:set>
                                  </p:childTnLst>
                                </p:cTn>
                              </p:par>
                              <p:par>
                                <p:cTn id="367" presetID="10" presetClass="exit" presetSubtype="0" fill="hold" nodeType="withEffect">
                                  <p:stCondLst>
                                    <p:cond delay="7800"/>
                                  </p:stCondLst>
                                  <p:childTnLst>
                                    <p:animEffect transition="out" filter="fade">
                                      <p:cBhvr>
                                        <p:cTn id="368" dur="250"/>
                                        <p:tgtEl>
                                          <p:spTgt spid="5249"/>
                                        </p:tgtEl>
                                      </p:cBhvr>
                                    </p:animEffect>
                                    <p:set>
                                      <p:cBhvr>
                                        <p:cTn id="369" dur="1" fill="hold">
                                          <p:stCondLst>
                                            <p:cond delay="249"/>
                                          </p:stCondLst>
                                        </p:cTn>
                                        <p:tgtEl>
                                          <p:spTgt spid="5249"/>
                                        </p:tgtEl>
                                        <p:attrNameLst>
                                          <p:attrName>style.visibility</p:attrName>
                                        </p:attrNameLst>
                                      </p:cBhvr>
                                      <p:to>
                                        <p:strVal val="hidden"/>
                                      </p:to>
                                    </p:set>
                                  </p:childTnLst>
                                </p:cTn>
                              </p:par>
                              <p:par>
                                <p:cTn id="370" presetID="10" presetClass="exit" presetSubtype="0" fill="hold" grpId="1" nodeType="withEffect">
                                  <p:stCondLst>
                                    <p:cond delay="8600"/>
                                  </p:stCondLst>
                                  <p:childTnLst>
                                    <p:animEffect transition="out" filter="fade">
                                      <p:cBhvr>
                                        <p:cTn id="371" dur="250"/>
                                        <p:tgtEl>
                                          <p:spTgt spid="5181"/>
                                        </p:tgtEl>
                                      </p:cBhvr>
                                    </p:animEffect>
                                    <p:set>
                                      <p:cBhvr>
                                        <p:cTn id="372" dur="1" fill="hold">
                                          <p:stCondLst>
                                            <p:cond delay="249"/>
                                          </p:stCondLst>
                                        </p:cTn>
                                        <p:tgtEl>
                                          <p:spTgt spid="5181"/>
                                        </p:tgtEl>
                                        <p:attrNameLst>
                                          <p:attrName>style.visibility</p:attrName>
                                        </p:attrNameLst>
                                      </p:cBhvr>
                                      <p:to>
                                        <p:strVal val="hidden"/>
                                      </p:to>
                                    </p:set>
                                  </p:childTnLst>
                                </p:cTn>
                              </p:par>
                              <p:par>
                                <p:cTn id="373" presetID="10" presetClass="exit" presetSubtype="0" fill="hold" grpId="1" nodeType="withEffect">
                                  <p:stCondLst>
                                    <p:cond delay="8600"/>
                                  </p:stCondLst>
                                  <p:childTnLst>
                                    <p:animEffect transition="out" filter="fade">
                                      <p:cBhvr>
                                        <p:cTn id="374" dur="250"/>
                                        <p:tgtEl>
                                          <p:spTgt spid="5180"/>
                                        </p:tgtEl>
                                      </p:cBhvr>
                                    </p:animEffect>
                                    <p:set>
                                      <p:cBhvr>
                                        <p:cTn id="375" dur="1" fill="hold">
                                          <p:stCondLst>
                                            <p:cond delay="249"/>
                                          </p:stCondLst>
                                        </p:cTn>
                                        <p:tgtEl>
                                          <p:spTgt spid="5180"/>
                                        </p:tgtEl>
                                        <p:attrNameLst>
                                          <p:attrName>style.visibility</p:attrName>
                                        </p:attrNameLst>
                                      </p:cBhvr>
                                      <p:to>
                                        <p:strVal val="hidden"/>
                                      </p:to>
                                    </p:set>
                                  </p:childTnLst>
                                </p:cTn>
                              </p:par>
                              <p:par>
                                <p:cTn id="376" presetID="10" presetClass="exit" presetSubtype="0" fill="hold" grpId="1" nodeType="withEffect">
                                  <p:stCondLst>
                                    <p:cond delay="8600"/>
                                  </p:stCondLst>
                                  <p:childTnLst>
                                    <p:animEffect transition="out" filter="fade">
                                      <p:cBhvr>
                                        <p:cTn id="377" dur="250"/>
                                        <p:tgtEl>
                                          <p:spTgt spid="5179"/>
                                        </p:tgtEl>
                                      </p:cBhvr>
                                    </p:animEffect>
                                    <p:set>
                                      <p:cBhvr>
                                        <p:cTn id="378" dur="1" fill="hold">
                                          <p:stCondLst>
                                            <p:cond delay="249"/>
                                          </p:stCondLst>
                                        </p:cTn>
                                        <p:tgtEl>
                                          <p:spTgt spid="5179"/>
                                        </p:tgtEl>
                                        <p:attrNameLst>
                                          <p:attrName>style.visibility</p:attrName>
                                        </p:attrNameLst>
                                      </p:cBhvr>
                                      <p:to>
                                        <p:strVal val="hidden"/>
                                      </p:to>
                                    </p:set>
                                  </p:childTnLst>
                                </p:cTn>
                              </p:par>
                              <p:par>
                                <p:cTn id="379" presetID="10" presetClass="exit" presetSubtype="0" fill="hold" grpId="1" nodeType="withEffect">
                                  <p:stCondLst>
                                    <p:cond delay="8600"/>
                                  </p:stCondLst>
                                  <p:childTnLst>
                                    <p:animEffect transition="out" filter="fade">
                                      <p:cBhvr>
                                        <p:cTn id="380" dur="250"/>
                                        <p:tgtEl>
                                          <p:spTgt spid="5178"/>
                                        </p:tgtEl>
                                      </p:cBhvr>
                                    </p:animEffect>
                                    <p:set>
                                      <p:cBhvr>
                                        <p:cTn id="381" dur="1" fill="hold">
                                          <p:stCondLst>
                                            <p:cond delay="249"/>
                                          </p:stCondLst>
                                        </p:cTn>
                                        <p:tgtEl>
                                          <p:spTgt spid="5178"/>
                                        </p:tgtEl>
                                        <p:attrNameLst>
                                          <p:attrName>style.visibility</p:attrName>
                                        </p:attrNameLst>
                                      </p:cBhvr>
                                      <p:to>
                                        <p:strVal val="hidden"/>
                                      </p:to>
                                    </p:set>
                                  </p:childTnLst>
                                </p:cTn>
                              </p:par>
                              <p:par>
                                <p:cTn id="382" presetID="10" presetClass="exit" presetSubtype="0" fill="hold" grpId="1" nodeType="withEffect">
                                  <p:stCondLst>
                                    <p:cond delay="8600"/>
                                  </p:stCondLst>
                                  <p:childTnLst>
                                    <p:animEffect transition="out" filter="fade">
                                      <p:cBhvr>
                                        <p:cTn id="383" dur="250"/>
                                        <p:tgtEl>
                                          <p:spTgt spid="5174"/>
                                        </p:tgtEl>
                                      </p:cBhvr>
                                    </p:animEffect>
                                    <p:set>
                                      <p:cBhvr>
                                        <p:cTn id="384" dur="1" fill="hold">
                                          <p:stCondLst>
                                            <p:cond delay="249"/>
                                          </p:stCondLst>
                                        </p:cTn>
                                        <p:tgtEl>
                                          <p:spTgt spid="5174"/>
                                        </p:tgtEl>
                                        <p:attrNameLst>
                                          <p:attrName>style.visibility</p:attrName>
                                        </p:attrNameLst>
                                      </p:cBhvr>
                                      <p:to>
                                        <p:strVal val="hidden"/>
                                      </p:to>
                                    </p:set>
                                  </p:childTnLst>
                                </p:cTn>
                              </p:par>
                              <p:par>
                                <p:cTn id="385" presetID="10" presetClass="entr" presetSubtype="0" fill="hold" grpId="0" nodeType="withEffect">
                                  <p:stCondLst>
                                    <p:cond delay="8600"/>
                                  </p:stCondLst>
                                  <p:childTnLst>
                                    <p:set>
                                      <p:cBhvr>
                                        <p:cTn id="386" dur="1" fill="hold">
                                          <p:stCondLst>
                                            <p:cond delay="0"/>
                                          </p:stCondLst>
                                        </p:cTn>
                                        <p:tgtEl>
                                          <p:spTgt spid="2518"/>
                                        </p:tgtEl>
                                        <p:attrNameLst>
                                          <p:attrName>style.visibility</p:attrName>
                                        </p:attrNameLst>
                                      </p:cBhvr>
                                      <p:to>
                                        <p:strVal val="visible"/>
                                      </p:to>
                                    </p:set>
                                    <p:animEffect transition="in" filter="fade">
                                      <p:cBhvr>
                                        <p:cTn id="387" dur="250"/>
                                        <p:tgtEl>
                                          <p:spTgt spid="2518"/>
                                        </p:tgtEl>
                                      </p:cBhvr>
                                    </p:animEffect>
                                  </p:childTnLst>
                                </p:cTn>
                              </p:par>
                              <p:par>
                                <p:cTn id="388" presetID="10" presetClass="entr" presetSubtype="0" fill="hold" grpId="0" nodeType="withEffect">
                                  <p:stCondLst>
                                    <p:cond delay="8600"/>
                                  </p:stCondLst>
                                  <p:childTnLst>
                                    <p:set>
                                      <p:cBhvr>
                                        <p:cTn id="389" dur="1" fill="hold">
                                          <p:stCondLst>
                                            <p:cond delay="0"/>
                                          </p:stCondLst>
                                        </p:cTn>
                                        <p:tgtEl>
                                          <p:spTgt spid="2505"/>
                                        </p:tgtEl>
                                        <p:attrNameLst>
                                          <p:attrName>style.visibility</p:attrName>
                                        </p:attrNameLst>
                                      </p:cBhvr>
                                      <p:to>
                                        <p:strVal val="visible"/>
                                      </p:to>
                                    </p:set>
                                    <p:animEffect transition="in" filter="fade">
                                      <p:cBhvr>
                                        <p:cTn id="390" dur="250"/>
                                        <p:tgtEl>
                                          <p:spTgt spid="2505"/>
                                        </p:tgtEl>
                                      </p:cBhvr>
                                    </p:animEffect>
                                  </p:childTnLst>
                                </p:cTn>
                              </p:par>
                              <p:par>
                                <p:cTn id="391" presetID="10" presetClass="entr" presetSubtype="0" fill="hold" grpId="0" nodeType="withEffect">
                                  <p:stCondLst>
                                    <p:cond delay="8600"/>
                                  </p:stCondLst>
                                  <p:childTnLst>
                                    <p:set>
                                      <p:cBhvr>
                                        <p:cTn id="392" dur="1" fill="hold">
                                          <p:stCondLst>
                                            <p:cond delay="0"/>
                                          </p:stCondLst>
                                        </p:cTn>
                                        <p:tgtEl>
                                          <p:spTgt spid="2520"/>
                                        </p:tgtEl>
                                        <p:attrNameLst>
                                          <p:attrName>style.visibility</p:attrName>
                                        </p:attrNameLst>
                                      </p:cBhvr>
                                      <p:to>
                                        <p:strVal val="visible"/>
                                      </p:to>
                                    </p:set>
                                    <p:animEffect transition="in" filter="fade">
                                      <p:cBhvr>
                                        <p:cTn id="393" dur="250"/>
                                        <p:tgtEl>
                                          <p:spTgt spid="2520"/>
                                        </p:tgtEl>
                                      </p:cBhvr>
                                    </p:animEffect>
                                  </p:childTnLst>
                                </p:cTn>
                              </p:par>
                              <p:par>
                                <p:cTn id="394" presetID="10" presetClass="entr" presetSubtype="0" fill="hold" grpId="0" nodeType="withEffect">
                                  <p:stCondLst>
                                    <p:cond delay="8600"/>
                                  </p:stCondLst>
                                  <p:childTnLst>
                                    <p:set>
                                      <p:cBhvr>
                                        <p:cTn id="395" dur="1" fill="hold">
                                          <p:stCondLst>
                                            <p:cond delay="0"/>
                                          </p:stCondLst>
                                        </p:cTn>
                                        <p:tgtEl>
                                          <p:spTgt spid="2516"/>
                                        </p:tgtEl>
                                        <p:attrNameLst>
                                          <p:attrName>style.visibility</p:attrName>
                                        </p:attrNameLst>
                                      </p:cBhvr>
                                      <p:to>
                                        <p:strVal val="visible"/>
                                      </p:to>
                                    </p:set>
                                    <p:animEffect transition="in" filter="fade">
                                      <p:cBhvr>
                                        <p:cTn id="396" dur="250"/>
                                        <p:tgtEl>
                                          <p:spTgt spid="2516"/>
                                        </p:tgtEl>
                                      </p:cBhvr>
                                    </p:animEffect>
                                  </p:childTnLst>
                                </p:cTn>
                              </p:par>
                              <p:par>
                                <p:cTn id="397" presetID="10" presetClass="entr" presetSubtype="0" fill="hold" grpId="0" nodeType="withEffect">
                                  <p:stCondLst>
                                    <p:cond delay="8600"/>
                                  </p:stCondLst>
                                  <p:childTnLst>
                                    <p:set>
                                      <p:cBhvr>
                                        <p:cTn id="398" dur="1" fill="hold">
                                          <p:stCondLst>
                                            <p:cond delay="0"/>
                                          </p:stCondLst>
                                        </p:cTn>
                                        <p:tgtEl>
                                          <p:spTgt spid="2560"/>
                                        </p:tgtEl>
                                        <p:attrNameLst>
                                          <p:attrName>style.visibility</p:attrName>
                                        </p:attrNameLst>
                                      </p:cBhvr>
                                      <p:to>
                                        <p:strVal val="visible"/>
                                      </p:to>
                                    </p:set>
                                    <p:animEffect transition="in" filter="fade">
                                      <p:cBhvr>
                                        <p:cTn id="399" dur="250"/>
                                        <p:tgtEl>
                                          <p:spTgt spid="2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38" grpId="0" animBg="1"/>
      <p:bldP spid="2534" grpId="0"/>
      <p:bldP spid="2532" grpId="0"/>
      <p:bldP spid="2530" grpId="0"/>
      <p:bldP spid="2536" grpId="0"/>
      <p:bldP spid="2566" grpId="0" animBg="1"/>
      <p:bldP spid="2564" grpId="0"/>
      <p:bldP spid="2555" grpId="0"/>
      <p:bldP spid="2553" grpId="0"/>
      <p:bldP spid="2549" grpId="0"/>
      <p:bldP spid="2557" grpId="0"/>
      <p:bldP spid="2551" grpId="0"/>
      <p:bldP spid="2562" grpId="0"/>
      <p:bldP spid="2503" grpId="0"/>
      <p:bldP spid="2507" grpId="0"/>
      <p:bldP spid="2501" grpId="0"/>
      <p:bldP spid="5102" grpId="0" animBg="1"/>
      <p:bldP spid="5102" grpId="1" animBg="1"/>
      <p:bldP spid="5103" grpId="0" animBg="1"/>
      <p:bldP spid="5103" grpId="1" animBg="1"/>
      <p:bldP spid="5082" grpId="0" animBg="1"/>
      <p:bldP spid="5104" grpId="0" animBg="1"/>
      <p:bldP spid="5104" grpId="1" animBg="1"/>
      <p:bldP spid="5148" grpId="0" animBg="1"/>
      <p:bldP spid="5148" grpId="1" animBg="1"/>
      <p:bldP spid="5080" grpId="0" animBg="1"/>
      <p:bldP spid="5161" grpId="0" animBg="1"/>
      <p:bldP spid="5161" grpId="1" animBg="1"/>
      <p:bldP spid="5164" grpId="0" animBg="1"/>
      <p:bldP spid="5164" grpId="1" animBg="1"/>
      <p:bldP spid="2550" grpId="0" animBg="1"/>
      <p:bldP spid="5168" grpId="0" animBg="1"/>
      <p:bldP spid="5168" grpId="1" animBg="1"/>
      <p:bldP spid="2509" grpId="0" animBg="1"/>
      <p:bldP spid="2560" grpId="0"/>
      <p:bldP spid="2505" grpId="0"/>
      <p:bldP spid="2518" grpId="0"/>
      <p:bldP spid="2520" grpId="0"/>
      <p:bldP spid="2516" grpId="0"/>
      <p:bldP spid="5174" grpId="0" animBg="1"/>
      <p:bldP spid="5174" grpId="1" animBg="1"/>
      <p:bldP spid="5175" grpId="0" animBg="1"/>
      <p:bldP spid="5175" grpId="1" animBg="1"/>
      <p:bldP spid="5176" grpId="0" animBg="1"/>
      <p:bldP spid="5176" grpId="1" animBg="1"/>
      <p:bldP spid="5177" grpId="0" animBg="1"/>
      <p:bldP spid="5177" grpId="1" animBg="1"/>
      <p:bldP spid="2519" grpId="0" animBg="1"/>
      <p:bldP spid="5178" grpId="0" animBg="1"/>
      <p:bldP spid="5178" grpId="1" animBg="1"/>
      <p:bldP spid="2521" grpId="0" animBg="1"/>
      <p:bldP spid="5179" grpId="0" animBg="1"/>
      <p:bldP spid="5179" grpId="1" animBg="1"/>
      <p:bldP spid="5180" grpId="0" animBg="1"/>
      <p:bldP spid="5180" grpId="1" animBg="1"/>
      <p:bldP spid="5181" grpId="0" animBg="1"/>
      <p:bldP spid="5181" grpId="1" animBg="1"/>
      <p:bldP spid="2572" grpId="0" animBg="1"/>
      <p:bldP spid="5169" grpId="0" animBg="1"/>
      <p:bldP spid="5169" grpId="1" animBg="1"/>
      <p:bldP spid="5170" grpId="0" animBg="1"/>
      <p:bldP spid="5170" grpId="1" animBg="1"/>
      <p:bldP spid="5172" grpId="0" animBg="1"/>
      <p:bldP spid="5172" grpId="1" animBg="1"/>
      <p:bldP spid="5173" grpId="0" animBg="1"/>
      <p:bldP spid="5173"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sz="4800"/>
              <a:t>RBAC Audit Logs and Resource Management Locks</a:t>
            </a:r>
          </a:p>
        </p:txBody>
      </p:sp>
      <p:sp>
        <p:nvSpPr>
          <p:cNvPr id="6" name="Text Placeholder 5"/>
          <p:cNvSpPr>
            <a:spLocks noGrp="1"/>
          </p:cNvSpPr>
          <p:nvPr>
            <p:ph type="body" sz="quarter" idx="4294967295"/>
          </p:nvPr>
        </p:nvSpPr>
        <p:spPr>
          <a:xfrm>
            <a:off x="274605" y="2278062"/>
            <a:ext cx="11888046" cy="4557644"/>
          </a:xfrm>
          <a:prstGeom prst="rect">
            <a:avLst/>
          </a:prstGeom>
        </p:spPr>
        <p:txBody>
          <a:bodyPr/>
          <a:lstStyle/>
          <a:p>
            <a:pPr marL="571443" indent="-571443">
              <a:buFont typeface="Wingdings" panose="05000000000000000000" pitchFamily="2" charset="2"/>
              <a:buChar char="§"/>
            </a:pPr>
            <a:r>
              <a:rPr lang="en-US" sz="3600"/>
              <a:t>Role assignment changes are captured in events where the </a:t>
            </a:r>
            <a:r>
              <a:rPr lang="en-US" sz="3600" err="1"/>
              <a:t>ResourceProviderName</a:t>
            </a:r>
            <a:r>
              <a:rPr lang="en-US" sz="3600"/>
              <a:t> is </a:t>
            </a:r>
            <a:r>
              <a:rPr lang="en-US" sz="3600" err="1"/>
              <a:t>Microsoft.Authorization</a:t>
            </a:r>
            <a:r>
              <a:rPr lang="en-US" sz="3600"/>
              <a:t>. </a:t>
            </a:r>
          </a:p>
          <a:p>
            <a:pPr marL="571443" indent="-571443">
              <a:buFont typeface="Wingdings" panose="05000000000000000000" pitchFamily="2" charset="2"/>
              <a:buChar char="§"/>
            </a:pPr>
            <a:r>
              <a:rPr lang="en-US" sz="3600"/>
              <a:t>Azure Resource Manager provides the ability to restrict operations on resources through resource management locks. </a:t>
            </a:r>
          </a:p>
          <a:p>
            <a:pPr marL="571443" indent="-571443">
              <a:buFont typeface="Wingdings" panose="05000000000000000000" pitchFamily="2" charset="2"/>
              <a:buChar char="§"/>
            </a:pPr>
            <a:r>
              <a:rPr lang="en-US" sz="3600"/>
              <a:t>Resource locks are policies which enforce a lock level at a particular scope.</a:t>
            </a:r>
          </a:p>
        </p:txBody>
      </p:sp>
    </p:spTree>
    <p:extLst>
      <p:ext uri="{BB962C8B-B14F-4D97-AF65-F5344CB8AC3E}">
        <p14:creationId xmlns:p14="http://schemas.microsoft.com/office/powerpoint/2010/main" val="7655325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Azure Hybrid Networking</a:t>
            </a:r>
          </a:p>
        </p:txBody>
      </p:sp>
    </p:spTree>
    <p:extLst>
      <p:ext uri="{BB962C8B-B14F-4D97-AF65-F5344CB8AC3E}">
        <p14:creationId xmlns:p14="http://schemas.microsoft.com/office/powerpoint/2010/main" val="3368764376"/>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79365" y="297270"/>
            <a:ext cx="11191797" cy="6309102"/>
          </a:xfrm>
          <a:prstGeom prst="rect">
            <a:avLst/>
          </a:prstGeom>
        </p:spPr>
      </p:pic>
      <p:pic>
        <p:nvPicPr>
          <p:cNvPr id="568" name="gray map" descr="C:\_Projects\Daily Projects\110514\P11962\Datacenter_Maps_PPT_FNL-slide1_gray.png"/>
          <p:cNvPicPr>
            <a:picLocks noChangeAspect="1" noChangeArrowheads="1"/>
          </p:cNvPicPr>
          <p:nvPr/>
        </p:nvPicPr>
        <p:blipFill rotWithShape="1">
          <a:blip r:embed="rId4">
            <a:grayscl/>
            <a:extLst>
              <a:ext uri="{BEBA8EAE-BF5A-486C-A8C5-ECC9F3942E4B}">
                <a14:imgProps xmlns:a14="http://schemas.microsoft.com/office/drawing/2010/main">
                  <a14:imgLayer r:embed="rId5">
                    <a14:imgEffect>
                      <a14:colorTemperature colorTemp="4700"/>
                    </a14:imgEffect>
                    <a14:imgEffect>
                      <a14:brightnessContrast bright="-20000" contrast="-40000"/>
                    </a14:imgEffect>
                  </a14:imgLayer>
                </a14:imgProps>
              </a:ext>
              <a:ext uri="{28A0092B-C50C-407E-A947-70E740481C1C}">
                <a14:useLocalDpi xmlns:a14="http://schemas.microsoft.com/office/drawing/2010/main"/>
              </a:ext>
            </a:extLst>
          </a:blip>
          <a:srcRect l="4427"/>
          <a:stretch/>
        </p:blipFill>
        <p:spPr bwMode="auto">
          <a:xfrm>
            <a:off x="623334" y="265702"/>
            <a:ext cx="10692836" cy="6310158"/>
          </a:xfrm>
          <a:prstGeom prst="rect">
            <a:avLst/>
          </a:prstGeom>
          <a:noFill/>
          <a:extLst>
            <a:ext uri="{909E8E84-426E-40DD-AFC4-6F175D3DCCD1}">
              <a14:hiddenFill xmlns:a14="http://schemas.microsoft.com/office/drawing/2010/main">
                <a:solidFill>
                  <a:srgbClr val="FFFFFF"/>
                </a:solidFill>
              </a14:hiddenFill>
            </a:ext>
          </a:extLst>
        </p:spPr>
      </p:pic>
      <p:pic>
        <p:nvPicPr>
          <p:cNvPr id="13" name="gray map" descr="C:\_Projects\Daily Projects\110514\P11962\Datacenter_Maps_PPT_FNL-slide1_gray.png"/>
          <p:cNvPicPr>
            <a:picLocks noChangeAspect="1" noChangeArrowheads="1"/>
          </p:cNvPicPr>
          <p:nvPr/>
        </p:nvPicPr>
        <p:blipFill rotWithShape="1">
          <a:blip r:embed="rId6">
            <a:extLst>
              <a:ext uri="{28A0092B-C50C-407E-A947-70E740481C1C}">
                <a14:useLocalDpi xmlns:a14="http://schemas.microsoft.com/office/drawing/2010/main"/>
              </a:ext>
            </a:extLst>
          </a:blip>
          <a:srcRect l="4427"/>
          <a:stretch/>
        </p:blipFill>
        <p:spPr bwMode="auto">
          <a:xfrm>
            <a:off x="623334" y="265704"/>
            <a:ext cx="10692836" cy="6310158"/>
          </a:xfrm>
          <a:prstGeom prst="rect">
            <a:avLst/>
          </a:prstGeom>
          <a:noFill/>
          <a:extLst>
            <a:ext uri="{909E8E84-426E-40DD-AFC4-6F175D3DCCD1}">
              <a14:hiddenFill xmlns:a14="http://schemas.microsoft.com/office/drawing/2010/main">
                <a:solidFill>
                  <a:srgbClr val="FFFFFF"/>
                </a:solidFill>
              </a14:hiddenFill>
            </a:ext>
          </a:extLst>
        </p:spPr>
      </p:pic>
      <p:pic>
        <p:nvPicPr>
          <p:cNvPr id="2059" name="50,000,000 – 99,999,999" descr="C:\_Projects\Daily Projects\110514\P11962\Datacenter_Maps_PPT_FNL_slide2_blue6.png"/>
          <p:cNvPicPr>
            <a:picLocks noChangeAspect="1" noChangeArrowheads="1"/>
          </p:cNvPicPr>
          <p:nvPr/>
        </p:nvPicPr>
        <p:blipFill rotWithShape="1">
          <a:blip r:embed="rId7">
            <a:extLst>
              <a:ext uri="{28A0092B-C50C-407E-A947-70E740481C1C}">
                <a14:useLocalDpi xmlns:a14="http://schemas.microsoft.com/office/drawing/2010/main"/>
              </a:ext>
            </a:extLst>
          </a:blip>
          <a:srcRect l="4427"/>
          <a:stretch/>
        </p:blipFill>
        <p:spPr bwMode="auto">
          <a:xfrm>
            <a:off x="623334" y="265704"/>
            <a:ext cx="10692836" cy="6310158"/>
          </a:xfrm>
          <a:prstGeom prst="rect">
            <a:avLst/>
          </a:prstGeom>
          <a:noFill/>
          <a:extLst>
            <a:ext uri="{909E8E84-426E-40DD-AFC4-6F175D3DCCD1}">
              <a14:hiddenFill xmlns:a14="http://schemas.microsoft.com/office/drawing/2010/main">
                <a:solidFill>
                  <a:srgbClr val="FFFFFF"/>
                </a:solidFill>
              </a14:hiddenFill>
            </a:ext>
          </a:extLst>
        </p:spPr>
      </p:pic>
      <p:pic>
        <p:nvPicPr>
          <p:cNvPr id="2056" name="100,000 – 4,999,999" descr="C:\_Projects\Daily Projects\110514\P11962\Datacenter_Maps_PPT_FNL_slide2_blue3.png"/>
          <p:cNvPicPr>
            <a:picLocks noChangeAspect="1" noChangeArrowheads="1"/>
          </p:cNvPicPr>
          <p:nvPr/>
        </p:nvPicPr>
        <p:blipFill rotWithShape="1">
          <a:blip r:embed="rId8">
            <a:extLst>
              <a:ext uri="{28A0092B-C50C-407E-A947-70E740481C1C}">
                <a14:useLocalDpi xmlns:a14="http://schemas.microsoft.com/office/drawing/2010/main"/>
              </a:ext>
            </a:extLst>
          </a:blip>
          <a:srcRect l="4427"/>
          <a:stretch/>
        </p:blipFill>
        <p:spPr bwMode="auto">
          <a:xfrm>
            <a:off x="623334" y="265704"/>
            <a:ext cx="10692836" cy="6310158"/>
          </a:xfrm>
          <a:prstGeom prst="rect">
            <a:avLst/>
          </a:prstGeom>
          <a:noFill/>
          <a:extLst>
            <a:ext uri="{909E8E84-426E-40DD-AFC4-6F175D3DCCD1}">
              <a14:hiddenFill xmlns:a14="http://schemas.microsoft.com/office/drawing/2010/main">
                <a:solidFill>
                  <a:srgbClr val="FFFFFF"/>
                </a:solidFill>
              </a14:hiddenFill>
            </a:ext>
          </a:extLst>
        </p:spPr>
      </p:pic>
      <p:pic>
        <p:nvPicPr>
          <p:cNvPr id="2057" name="5,000,000 – 24,999,999" descr="C:\_Projects\Daily Projects\110514\P11962\Datacenter_Maps_PPT_FNL_slide2_blue4.png"/>
          <p:cNvPicPr>
            <a:picLocks noChangeAspect="1" noChangeArrowheads="1"/>
          </p:cNvPicPr>
          <p:nvPr/>
        </p:nvPicPr>
        <p:blipFill rotWithShape="1">
          <a:blip r:embed="rId9">
            <a:extLst>
              <a:ext uri="{28A0092B-C50C-407E-A947-70E740481C1C}">
                <a14:useLocalDpi xmlns:a14="http://schemas.microsoft.com/office/drawing/2010/main"/>
              </a:ext>
            </a:extLst>
          </a:blip>
          <a:srcRect l="4427"/>
          <a:stretch/>
        </p:blipFill>
        <p:spPr bwMode="auto">
          <a:xfrm>
            <a:off x="623334" y="265704"/>
            <a:ext cx="10692836" cy="6310158"/>
          </a:xfrm>
          <a:prstGeom prst="rect">
            <a:avLst/>
          </a:prstGeom>
          <a:noFill/>
          <a:extLst>
            <a:ext uri="{909E8E84-426E-40DD-AFC4-6F175D3DCCD1}">
              <a14:hiddenFill xmlns:a14="http://schemas.microsoft.com/office/drawing/2010/main">
                <a:solidFill>
                  <a:srgbClr val="FFFFFF"/>
                </a:solidFill>
              </a14:hiddenFill>
            </a:ext>
          </a:extLst>
        </p:spPr>
      </p:pic>
      <p:pic>
        <p:nvPicPr>
          <p:cNvPr id="2058" name="25,000,000 – 49,999,999" descr="C:\_Projects\Daily Projects\110514\P11962\Datacenter_Maps_PPT_FNL_slide2_blue5.png"/>
          <p:cNvPicPr>
            <a:picLocks noChangeAspect="1" noChangeArrowheads="1"/>
          </p:cNvPicPr>
          <p:nvPr/>
        </p:nvPicPr>
        <p:blipFill rotWithShape="1">
          <a:blip r:embed="rId10">
            <a:extLst>
              <a:ext uri="{28A0092B-C50C-407E-A947-70E740481C1C}">
                <a14:useLocalDpi xmlns:a14="http://schemas.microsoft.com/office/drawing/2010/main"/>
              </a:ext>
            </a:extLst>
          </a:blip>
          <a:srcRect l="4427"/>
          <a:stretch/>
        </p:blipFill>
        <p:spPr bwMode="auto">
          <a:xfrm>
            <a:off x="623334" y="265704"/>
            <a:ext cx="10692836" cy="6310158"/>
          </a:xfrm>
          <a:prstGeom prst="rect">
            <a:avLst/>
          </a:prstGeom>
          <a:noFill/>
          <a:extLst>
            <a:ext uri="{909E8E84-426E-40DD-AFC4-6F175D3DCCD1}">
              <a14:hiddenFill xmlns:a14="http://schemas.microsoft.com/office/drawing/2010/main">
                <a:solidFill>
                  <a:srgbClr val="FFFFFF"/>
                </a:solidFill>
              </a14:hiddenFill>
            </a:ext>
          </a:extLst>
        </p:spPr>
      </p:pic>
      <p:pic>
        <p:nvPicPr>
          <p:cNvPr id="2060" name="100,000,000 – 499,999,999" descr="C:\_Projects\Daily Projects\110514\P11962\Datacenter_Maps_PPT_FNL_slide2_blue7.png"/>
          <p:cNvPicPr>
            <a:picLocks noChangeAspect="1" noChangeArrowheads="1"/>
          </p:cNvPicPr>
          <p:nvPr/>
        </p:nvPicPr>
        <p:blipFill rotWithShape="1">
          <a:blip r:embed="rId11">
            <a:extLst>
              <a:ext uri="{28A0092B-C50C-407E-A947-70E740481C1C}">
                <a14:useLocalDpi xmlns:a14="http://schemas.microsoft.com/office/drawing/2010/main"/>
              </a:ext>
            </a:extLst>
          </a:blip>
          <a:srcRect l="4427"/>
          <a:stretch/>
        </p:blipFill>
        <p:spPr bwMode="auto">
          <a:xfrm>
            <a:off x="623334" y="265704"/>
            <a:ext cx="10692836" cy="6310158"/>
          </a:xfrm>
          <a:prstGeom prst="rect">
            <a:avLst/>
          </a:prstGeom>
          <a:noFill/>
          <a:extLst>
            <a:ext uri="{909E8E84-426E-40DD-AFC4-6F175D3DCCD1}">
              <a14:hiddenFill xmlns:a14="http://schemas.microsoft.com/office/drawing/2010/main">
                <a:solidFill>
                  <a:srgbClr val="FFFFFF"/>
                </a:solidFill>
              </a14:hiddenFill>
            </a:ext>
          </a:extLst>
        </p:spPr>
      </p:pic>
      <p:pic>
        <p:nvPicPr>
          <p:cNvPr id="2061" name="500,000,000+" descr="C:\_Projects\Daily Projects\110514\P11962\Datacenter_Maps_PPT_FNL_slide2_blue8.png"/>
          <p:cNvPicPr>
            <a:picLocks noChangeAspect="1" noChangeArrowheads="1"/>
          </p:cNvPicPr>
          <p:nvPr/>
        </p:nvPicPr>
        <p:blipFill rotWithShape="1">
          <a:blip r:embed="rId12">
            <a:extLst>
              <a:ext uri="{28A0092B-C50C-407E-A947-70E740481C1C}">
                <a14:useLocalDpi xmlns:a14="http://schemas.microsoft.com/office/drawing/2010/main"/>
              </a:ext>
            </a:extLst>
          </a:blip>
          <a:srcRect l="4427"/>
          <a:stretch/>
        </p:blipFill>
        <p:spPr bwMode="auto">
          <a:xfrm>
            <a:off x="623334" y="265704"/>
            <a:ext cx="10692836" cy="63101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0 – 49,999" descr="C:\Users\DTota\Desktop\Datacenter_Maps_PPT_FNL_slide2_blue1.png"/>
          <p:cNvPicPr>
            <a:picLocks noChangeAspect="1" noChangeArrowheads="1"/>
          </p:cNvPicPr>
          <p:nvPr/>
        </p:nvPicPr>
        <p:blipFill rotWithShape="1">
          <a:blip r:embed="rId13">
            <a:extLst>
              <a:ext uri="{28A0092B-C50C-407E-A947-70E740481C1C}">
                <a14:useLocalDpi xmlns:a14="http://schemas.microsoft.com/office/drawing/2010/main" val="0"/>
              </a:ext>
            </a:extLst>
          </a:blip>
          <a:srcRect l="4427"/>
          <a:stretch/>
        </p:blipFill>
        <p:spPr bwMode="auto">
          <a:xfrm>
            <a:off x="623334" y="265704"/>
            <a:ext cx="10692836" cy="6310158"/>
          </a:xfrm>
          <a:prstGeom prst="rect">
            <a:avLst/>
          </a:prstGeom>
          <a:noFill/>
          <a:extLst>
            <a:ext uri="{909E8E84-426E-40DD-AFC4-6F175D3DCCD1}">
              <a14:hiddenFill xmlns:a14="http://schemas.microsoft.com/office/drawing/2010/main">
                <a:solidFill>
                  <a:srgbClr val="FFFFFF"/>
                </a:solidFill>
              </a14:hiddenFill>
            </a:ext>
          </a:extLst>
        </p:spPr>
      </p:pic>
      <p:pic>
        <p:nvPicPr>
          <p:cNvPr id="1027" name="50,000 – 999,999" descr="C:\_Projects\Daily Projects\110614\P11962\Datacenter_Maps_PPT_FNL_slide2_blue2.png"/>
          <p:cNvPicPr>
            <a:picLocks noChangeAspect="1" noChangeArrowheads="1"/>
          </p:cNvPicPr>
          <p:nvPr/>
        </p:nvPicPr>
        <p:blipFill rotWithShape="1">
          <a:blip r:embed="rId14">
            <a:extLst>
              <a:ext uri="{28A0092B-C50C-407E-A947-70E740481C1C}">
                <a14:useLocalDpi xmlns:a14="http://schemas.microsoft.com/office/drawing/2010/main" val="0"/>
              </a:ext>
            </a:extLst>
          </a:blip>
          <a:srcRect l="4427"/>
          <a:stretch/>
        </p:blipFill>
        <p:spPr bwMode="auto">
          <a:xfrm>
            <a:off x="623334" y="265704"/>
            <a:ext cx="10692836" cy="631015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884124" y="4487737"/>
            <a:ext cx="2029323" cy="2151700"/>
            <a:chOff x="506224" y="4019639"/>
            <a:chExt cx="2211387" cy="2344743"/>
          </a:xfrm>
        </p:grpSpPr>
        <p:sp>
          <p:nvSpPr>
            <p:cNvPr id="45" name="TextBox 44"/>
            <p:cNvSpPr txBox="1"/>
            <p:nvPr/>
          </p:nvSpPr>
          <p:spPr>
            <a:xfrm>
              <a:off x="533267" y="4019639"/>
              <a:ext cx="2182824" cy="2343743"/>
            </a:xfrm>
            <a:prstGeom prst="rect">
              <a:avLst/>
            </a:prstGeom>
            <a:solidFill>
              <a:schemeClr val="bg1">
                <a:lumMod val="65000"/>
                <a:lumOff val="35000"/>
              </a:schemeClr>
            </a:solidFill>
          </p:spPr>
          <p:txBody>
            <a:bodyPr wrap="none" rtlCol="0">
              <a:spAutoFit/>
            </a:bodyPr>
            <a:lstStyle/>
            <a:p>
              <a:pPr defTabSz="872618">
                <a:lnSpc>
                  <a:spcPct val="135000"/>
                </a:lnSpc>
                <a:tabLst>
                  <a:tab pos="152954" algn="l"/>
                </a:tabLst>
              </a:pPr>
              <a:r>
                <a:rPr lang="en-US" sz="1101">
                  <a:solidFill>
                    <a:srgbClr val="FFFFFF"/>
                  </a:solidFill>
                  <a:latin typeface="Segoe UI Semibold" panose="020B0702040204020203" pitchFamily="34" charset="0"/>
                </a:rPr>
                <a:t>Internet users</a:t>
              </a:r>
            </a:p>
            <a:p>
              <a:pPr defTabSz="872618">
                <a:lnSpc>
                  <a:spcPct val="135000"/>
                </a:lnSpc>
                <a:tabLst>
                  <a:tab pos="152954" algn="l"/>
                </a:tabLst>
              </a:pPr>
              <a:r>
                <a:rPr lang="en-US" sz="1101">
                  <a:solidFill>
                    <a:srgbClr val="002050"/>
                  </a:solidFill>
                </a:rPr>
                <a:t>■</a:t>
              </a:r>
              <a:r>
                <a:rPr lang="en-US" sz="1101">
                  <a:solidFill>
                    <a:prstClr val="black"/>
                  </a:solidFill>
                </a:rPr>
                <a:t>	</a:t>
              </a:r>
              <a:r>
                <a:rPr lang="en-US" sz="1101">
                  <a:solidFill>
                    <a:srgbClr val="FFFFFF"/>
                  </a:solidFill>
                </a:rPr>
                <a:t>500,000,000+</a:t>
              </a:r>
            </a:p>
            <a:p>
              <a:pPr defTabSz="872618">
                <a:lnSpc>
                  <a:spcPct val="135000"/>
                </a:lnSpc>
                <a:tabLst>
                  <a:tab pos="152954" algn="l"/>
                </a:tabLst>
              </a:pPr>
              <a:r>
                <a:rPr lang="en-US" sz="1101">
                  <a:solidFill>
                    <a:srgbClr val="003667"/>
                  </a:solidFill>
                </a:rPr>
                <a:t>■</a:t>
              </a:r>
              <a:r>
                <a:rPr lang="en-US" sz="1101">
                  <a:solidFill>
                    <a:prstClr val="black"/>
                  </a:solidFill>
                </a:rPr>
                <a:t>	</a:t>
              </a:r>
              <a:r>
                <a:rPr lang="en-US" sz="1101">
                  <a:solidFill>
                    <a:srgbClr val="FFFFFF"/>
                  </a:solidFill>
                </a:rPr>
                <a:t>100,000,000 – 499,999,999 </a:t>
              </a:r>
            </a:p>
            <a:p>
              <a:pPr defTabSz="872618">
                <a:lnSpc>
                  <a:spcPct val="135000"/>
                </a:lnSpc>
                <a:tabLst>
                  <a:tab pos="152954" algn="l"/>
                </a:tabLst>
              </a:pPr>
              <a:r>
                <a:rPr lang="en-US" sz="1101">
                  <a:solidFill>
                    <a:srgbClr val="004D7E"/>
                  </a:solidFill>
                </a:rPr>
                <a:t>■</a:t>
              </a:r>
              <a:r>
                <a:rPr lang="en-US" sz="1101">
                  <a:solidFill>
                    <a:prstClr val="black"/>
                  </a:solidFill>
                </a:rPr>
                <a:t>	</a:t>
              </a:r>
              <a:r>
                <a:rPr lang="en-US" sz="1101">
                  <a:solidFill>
                    <a:srgbClr val="FFFFFF"/>
                  </a:solidFill>
                </a:rPr>
                <a:t>50,000,000 – 99,999,999</a:t>
              </a:r>
            </a:p>
            <a:p>
              <a:pPr defTabSz="872618">
                <a:lnSpc>
                  <a:spcPct val="135000"/>
                </a:lnSpc>
                <a:tabLst>
                  <a:tab pos="152954" algn="l"/>
                </a:tabLst>
              </a:pPr>
              <a:r>
                <a:rPr lang="en-US" sz="1101">
                  <a:solidFill>
                    <a:srgbClr val="006395"/>
                  </a:solidFill>
                </a:rPr>
                <a:t>■</a:t>
              </a:r>
              <a:r>
                <a:rPr lang="en-US" sz="1101">
                  <a:solidFill>
                    <a:prstClr val="black"/>
                  </a:solidFill>
                </a:rPr>
                <a:t>	</a:t>
              </a:r>
              <a:r>
                <a:rPr lang="en-US" sz="1101">
                  <a:solidFill>
                    <a:srgbClr val="FFFFFF"/>
                  </a:solidFill>
                </a:rPr>
                <a:t>25,000,000 – 49,999,999</a:t>
              </a:r>
            </a:p>
            <a:p>
              <a:pPr defTabSz="872618">
                <a:lnSpc>
                  <a:spcPct val="135000"/>
                </a:lnSpc>
                <a:tabLst>
                  <a:tab pos="152954" algn="l"/>
                </a:tabLst>
              </a:pPr>
              <a:r>
                <a:rPr lang="en-US" sz="1101">
                  <a:solidFill>
                    <a:srgbClr val="0079AD"/>
                  </a:solidFill>
                </a:rPr>
                <a:t>■</a:t>
              </a:r>
              <a:r>
                <a:rPr lang="en-US" sz="1101">
                  <a:solidFill>
                    <a:prstClr val="black"/>
                  </a:solidFill>
                </a:rPr>
                <a:t>	</a:t>
              </a:r>
              <a:r>
                <a:rPr lang="en-US" sz="1101">
                  <a:solidFill>
                    <a:srgbClr val="FFFFFF"/>
                  </a:solidFill>
                </a:rPr>
                <a:t>5,000,000 – 24,999,999</a:t>
              </a:r>
            </a:p>
            <a:p>
              <a:pPr defTabSz="872618">
                <a:lnSpc>
                  <a:spcPct val="135000"/>
                </a:lnSpc>
                <a:tabLst>
                  <a:tab pos="152954" algn="l"/>
                </a:tabLst>
              </a:pPr>
              <a:r>
                <a:rPr lang="en-US" sz="1101">
                  <a:solidFill>
                    <a:srgbClr val="008FC4"/>
                  </a:solidFill>
                </a:rPr>
                <a:t>■</a:t>
              </a:r>
              <a:r>
                <a:rPr lang="en-US" sz="1101">
                  <a:solidFill>
                    <a:prstClr val="black"/>
                  </a:solidFill>
                </a:rPr>
                <a:t>	</a:t>
              </a:r>
              <a:r>
                <a:rPr lang="en-US" sz="1101">
                  <a:solidFill>
                    <a:srgbClr val="FFFFFF"/>
                  </a:solidFill>
                </a:rPr>
                <a:t>100,000 – 4,999,999</a:t>
              </a:r>
            </a:p>
            <a:p>
              <a:pPr defTabSz="872618">
                <a:lnSpc>
                  <a:spcPct val="135000"/>
                </a:lnSpc>
                <a:tabLst>
                  <a:tab pos="152954" algn="l"/>
                </a:tabLst>
              </a:pPr>
              <a:r>
                <a:rPr lang="en-US" sz="1101">
                  <a:solidFill>
                    <a:srgbClr val="00A6DB"/>
                  </a:solidFill>
                </a:rPr>
                <a:t>■</a:t>
              </a:r>
              <a:r>
                <a:rPr lang="en-US" sz="1101">
                  <a:solidFill>
                    <a:prstClr val="black"/>
                  </a:solidFill>
                </a:rPr>
                <a:t>	</a:t>
              </a:r>
              <a:r>
                <a:rPr lang="en-US" sz="1101">
                  <a:solidFill>
                    <a:srgbClr val="FFFFFF"/>
                  </a:solidFill>
                </a:rPr>
                <a:t>50,000 – 999,999</a:t>
              </a:r>
            </a:p>
            <a:p>
              <a:pPr defTabSz="872618">
                <a:lnSpc>
                  <a:spcPct val="135000"/>
                </a:lnSpc>
                <a:tabLst>
                  <a:tab pos="152954" algn="l"/>
                </a:tabLst>
              </a:pPr>
              <a:r>
                <a:rPr lang="en-US" sz="1101">
                  <a:solidFill>
                    <a:srgbClr val="00BCF2"/>
                  </a:solidFill>
                </a:rPr>
                <a:t>■</a:t>
              </a:r>
              <a:r>
                <a:rPr lang="en-US" sz="1101">
                  <a:solidFill>
                    <a:prstClr val="black"/>
                  </a:solidFill>
                </a:rPr>
                <a:t>	</a:t>
              </a:r>
              <a:r>
                <a:rPr lang="en-US" sz="1101">
                  <a:solidFill>
                    <a:srgbClr val="FFFFFF"/>
                  </a:solidFill>
                </a:rPr>
                <a:t>0 – 49,999</a:t>
              </a:r>
            </a:p>
          </p:txBody>
        </p:sp>
        <p:sp>
          <p:nvSpPr>
            <p:cNvPr id="46" name="Freeform 4066"/>
            <p:cNvSpPr>
              <a:spLocks/>
            </p:cNvSpPr>
            <p:nvPr/>
          </p:nvSpPr>
          <p:spPr bwMode="auto">
            <a:xfrm>
              <a:off x="506224" y="4233957"/>
              <a:ext cx="2211387" cy="2130425"/>
            </a:xfrm>
            <a:custGeom>
              <a:avLst/>
              <a:gdLst>
                <a:gd name="T0" fmla="*/ 53 w 1423"/>
                <a:gd name="T1" fmla="*/ 0 h 1342"/>
                <a:gd name="T2" fmla="*/ 0 w 1423"/>
                <a:gd name="T3" fmla="*/ 0 h 1342"/>
                <a:gd name="T4" fmla="*/ 0 w 1423"/>
                <a:gd name="T5" fmla="*/ 1342 h 1342"/>
                <a:gd name="T6" fmla="*/ 1423 w 1423"/>
                <a:gd name="T7" fmla="*/ 1342 h 1342"/>
                <a:gd name="T8" fmla="*/ 1423 w 1423"/>
                <a:gd name="T9" fmla="*/ 0 h 1342"/>
                <a:gd name="T10" fmla="*/ 1141 w 1423"/>
                <a:gd name="T11" fmla="*/ 0 h 1342"/>
                <a:gd name="connsiteX0" fmla="*/ 372 w 10000"/>
                <a:gd name="connsiteY0" fmla="*/ 0 h 10000"/>
                <a:gd name="connsiteX1" fmla="*/ 0 w 10000"/>
                <a:gd name="connsiteY1" fmla="*/ 0 h 10000"/>
                <a:gd name="connsiteX2" fmla="*/ 0 w 10000"/>
                <a:gd name="connsiteY2" fmla="*/ 10000 h 10000"/>
                <a:gd name="connsiteX3" fmla="*/ 10000 w 10000"/>
                <a:gd name="connsiteY3" fmla="*/ 10000 h 10000"/>
                <a:gd name="connsiteX4" fmla="*/ 10000 w 10000"/>
                <a:gd name="connsiteY4" fmla="*/ 0 h 10000"/>
                <a:gd name="connsiteX5" fmla="*/ 7713 w 10000"/>
                <a:gd name="connsiteY5" fmla="*/ 0 h 10000"/>
                <a:gd name="connsiteX0" fmla="*/ 372 w 10000"/>
                <a:gd name="connsiteY0" fmla="*/ 0 h 10000"/>
                <a:gd name="connsiteX1" fmla="*/ 0 w 10000"/>
                <a:gd name="connsiteY1" fmla="*/ 0 h 10000"/>
                <a:gd name="connsiteX2" fmla="*/ 0 w 10000"/>
                <a:gd name="connsiteY2" fmla="*/ 10000 h 10000"/>
                <a:gd name="connsiteX3" fmla="*/ 10000 w 10000"/>
                <a:gd name="connsiteY3" fmla="*/ 10000 h 10000"/>
                <a:gd name="connsiteX4" fmla="*/ 10000 w 10000"/>
                <a:gd name="connsiteY4" fmla="*/ 0 h 10000"/>
                <a:gd name="connsiteX5" fmla="*/ 5221 w 10000"/>
                <a:gd name="connsiteY5"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372" y="0"/>
                  </a:moveTo>
                  <a:lnTo>
                    <a:pt x="0" y="0"/>
                  </a:lnTo>
                  <a:lnTo>
                    <a:pt x="0" y="10000"/>
                  </a:lnTo>
                  <a:lnTo>
                    <a:pt x="10000" y="10000"/>
                  </a:lnTo>
                  <a:lnTo>
                    <a:pt x="10000" y="0"/>
                  </a:lnTo>
                  <a:lnTo>
                    <a:pt x="5221" y="0"/>
                  </a:lnTo>
                </a:path>
              </a:pathLst>
            </a:custGeom>
            <a:noFill/>
            <a:ln w="19050" cap="flat">
              <a:solidFill>
                <a:srgbClr val="CCCC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grpSp>
      <p:sp>
        <p:nvSpPr>
          <p:cNvPr id="376" name="Text: *Operated by 21Vianet"/>
          <p:cNvSpPr txBox="1"/>
          <p:nvPr/>
        </p:nvSpPr>
        <p:spPr>
          <a:xfrm>
            <a:off x="960912" y="6155849"/>
            <a:ext cx="1257075" cy="219291"/>
          </a:xfrm>
          <a:prstGeom prst="rect">
            <a:avLst/>
          </a:prstGeom>
          <a:noFill/>
        </p:spPr>
        <p:txBody>
          <a:bodyPr wrap="none" rtlCol="0">
            <a:spAutoFit/>
          </a:bodyPr>
          <a:lstStyle/>
          <a:p>
            <a:pPr defTabSz="872618"/>
            <a:r>
              <a:rPr lang="en-US" sz="825">
                <a:solidFill>
                  <a:srgbClr val="E7E6E6">
                    <a:lumMod val="50000"/>
                  </a:srgbClr>
                </a:solidFill>
              </a:rPr>
              <a:t>*Operated by 21Vianet</a:t>
            </a:r>
          </a:p>
        </p:txBody>
      </p:sp>
      <p:pic>
        <p:nvPicPr>
          <p:cNvPr id="378" name="radiating circle"/>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2322922" y="2948781"/>
            <a:ext cx="229445" cy="230898"/>
          </a:xfrm>
          <a:prstGeom prst="ellipse">
            <a:avLst/>
          </a:prstGeom>
          <a:noFill/>
          <a:extLst>
            <a:ext uri="{909E8E84-426E-40DD-AFC4-6F175D3DCCD1}">
              <a14:hiddenFill xmlns:a14="http://schemas.microsoft.com/office/drawing/2010/main">
                <a:solidFill>
                  <a:srgbClr val="FFFFFF"/>
                </a:solidFill>
              </a14:hiddenFill>
            </a:ext>
          </a:extLst>
        </p:spPr>
      </p:pic>
      <p:pic>
        <p:nvPicPr>
          <p:cNvPr id="379" name="radiating circle"/>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2806424" y="3154269"/>
            <a:ext cx="225136" cy="226560"/>
          </a:xfrm>
          <a:prstGeom prst="ellipse">
            <a:avLst/>
          </a:prstGeom>
          <a:noFill/>
          <a:extLst>
            <a:ext uri="{909E8E84-426E-40DD-AFC4-6F175D3DCCD1}">
              <a14:hiddenFill xmlns:a14="http://schemas.microsoft.com/office/drawing/2010/main">
                <a:solidFill>
                  <a:srgbClr val="FFFFFF"/>
                </a:solidFill>
              </a14:hiddenFill>
            </a:ext>
          </a:extLst>
        </p:spPr>
      </p:pic>
      <p:pic>
        <p:nvPicPr>
          <p:cNvPr id="380" name="radiating circle"/>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3049818" y="2837700"/>
            <a:ext cx="229445" cy="230898"/>
          </a:xfrm>
          <a:prstGeom prst="ellipse">
            <a:avLst/>
          </a:prstGeom>
          <a:noFill/>
          <a:extLst>
            <a:ext uri="{909E8E84-426E-40DD-AFC4-6F175D3DCCD1}">
              <a14:hiddenFill xmlns:a14="http://schemas.microsoft.com/office/drawing/2010/main">
                <a:solidFill>
                  <a:srgbClr val="FFFFFF"/>
                </a:solidFill>
              </a14:hiddenFill>
            </a:ext>
          </a:extLst>
        </p:spPr>
      </p:pic>
      <p:pic>
        <p:nvPicPr>
          <p:cNvPr id="381" name="radiating circle"/>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3242118" y="2842072"/>
            <a:ext cx="229445" cy="230898"/>
          </a:xfrm>
          <a:prstGeom prst="ellipse">
            <a:avLst/>
          </a:prstGeom>
          <a:noFill/>
          <a:extLst>
            <a:ext uri="{909E8E84-426E-40DD-AFC4-6F175D3DCCD1}">
              <a14:hiddenFill xmlns:a14="http://schemas.microsoft.com/office/drawing/2010/main">
                <a:solidFill>
                  <a:srgbClr val="FFFFFF"/>
                </a:solidFill>
              </a14:hiddenFill>
            </a:ext>
          </a:extLst>
        </p:spPr>
      </p:pic>
      <p:pic>
        <p:nvPicPr>
          <p:cNvPr id="382" name="radiating circle"/>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3476848" y="2941486"/>
            <a:ext cx="229445" cy="230898"/>
          </a:xfrm>
          <a:prstGeom prst="ellipse">
            <a:avLst/>
          </a:prstGeom>
          <a:noFill/>
          <a:extLst>
            <a:ext uri="{909E8E84-426E-40DD-AFC4-6F175D3DCCD1}">
              <a14:hiddenFill xmlns:a14="http://schemas.microsoft.com/office/drawing/2010/main">
                <a:solidFill>
                  <a:srgbClr val="FFFFFF"/>
                </a:solidFill>
              </a14:hiddenFill>
            </a:ext>
          </a:extLst>
        </p:spPr>
      </p:pic>
      <p:pic>
        <p:nvPicPr>
          <p:cNvPr id="383" name="radiating circle"/>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4254780" y="4978090"/>
            <a:ext cx="229445" cy="230898"/>
          </a:xfrm>
          <a:prstGeom prst="ellipse">
            <a:avLst/>
          </a:prstGeom>
          <a:noFill/>
          <a:extLst>
            <a:ext uri="{909E8E84-426E-40DD-AFC4-6F175D3DCCD1}">
              <a14:hiddenFill xmlns:a14="http://schemas.microsoft.com/office/drawing/2010/main">
                <a:solidFill>
                  <a:srgbClr val="FFFFFF"/>
                </a:solidFill>
              </a14:hiddenFill>
            </a:ext>
          </a:extLst>
        </p:spPr>
      </p:pic>
      <p:pic>
        <p:nvPicPr>
          <p:cNvPr id="384" name="radiating circle"/>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5469751" y="2438889"/>
            <a:ext cx="229445" cy="230898"/>
          </a:xfrm>
          <a:prstGeom prst="ellipse">
            <a:avLst/>
          </a:prstGeom>
          <a:noFill/>
          <a:extLst>
            <a:ext uri="{909E8E84-426E-40DD-AFC4-6F175D3DCCD1}">
              <a14:hiddenFill xmlns:a14="http://schemas.microsoft.com/office/drawing/2010/main">
                <a:solidFill>
                  <a:srgbClr val="FFFFFF"/>
                </a:solidFill>
              </a14:hiddenFill>
            </a:ext>
          </a:extLst>
        </p:spPr>
      </p:pic>
      <p:pic>
        <p:nvPicPr>
          <p:cNvPr id="385" name="radiating circle"/>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5758197" y="2454550"/>
            <a:ext cx="229445" cy="230898"/>
          </a:xfrm>
          <a:prstGeom prst="ellipse">
            <a:avLst/>
          </a:prstGeom>
          <a:noFill/>
          <a:extLst>
            <a:ext uri="{909E8E84-426E-40DD-AFC4-6F175D3DCCD1}">
              <a14:hiddenFill xmlns:a14="http://schemas.microsoft.com/office/drawing/2010/main">
                <a:solidFill>
                  <a:srgbClr val="FFFFFF"/>
                </a:solidFill>
              </a14:hiddenFill>
            </a:ext>
          </a:extLst>
        </p:spPr>
      </p:pic>
      <p:pic>
        <p:nvPicPr>
          <p:cNvPr id="386" name="radiating circle"/>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7720506" y="3516557"/>
            <a:ext cx="229445" cy="230898"/>
          </a:xfrm>
          <a:prstGeom prst="ellipse">
            <a:avLst/>
          </a:prstGeom>
          <a:noFill/>
          <a:extLst>
            <a:ext uri="{909E8E84-426E-40DD-AFC4-6F175D3DCCD1}">
              <a14:hiddenFill xmlns:a14="http://schemas.microsoft.com/office/drawing/2010/main">
                <a:solidFill>
                  <a:srgbClr val="FFFFFF"/>
                </a:solidFill>
              </a14:hiddenFill>
            </a:ext>
          </a:extLst>
        </p:spPr>
      </p:pic>
      <p:pic>
        <p:nvPicPr>
          <p:cNvPr id="387" name="radiating circle"/>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8008954" y="3573369"/>
            <a:ext cx="229445" cy="230898"/>
          </a:xfrm>
          <a:prstGeom prst="ellipse">
            <a:avLst/>
          </a:prstGeom>
          <a:noFill/>
          <a:extLst>
            <a:ext uri="{909E8E84-426E-40DD-AFC4-6F175D3DCCD1}">
              <a14:hiddenFill xmlns:a14="http://schemas.microsoft.com/office/drawing/2010/main">
                <a:solidFill>
                  <a:srgbClr val="FFFFFF"/>
                </a:solidFill>
              </a14:hiddenFill>
            </a:ext>
          </a:extLst>
        </p:spPr>
      </p:pic>
      <p:pic>
        <p:nvPicPr>
          <p:cNvPr id="388" name="radiating circle"/>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8646676" y="4154285"/>
            <a:ext cx="229445" cy="230898"/>
          </a:xfrm>
          <a:prstGeom prst="ellipse">
            <a:avLst/>
          </a:prstGeom>
          <a:noFill/>
          <a:extLst>
            <a:ext uri="{909E8E84-426E-40DD-AFC4-6F175D3DCCD1}">
              <a14:hiddenFill xmlns:a14="http://schemas.microsoft.com/office/drawing/2010/main">
                <a:solidFill>
                  <a:srgbClr val="FFFFFF"/>
                </a:solidFill>
              </a14:hiddenFill>
            </a:ext>
          </a:extLst>
        </p:spPr>
      </p:pic>
      <p:pic>
        <p:nvPicPr>
          <p:cNvPr id="389" name="radiating circle"/>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8751566" y="2876305"/>
            <a:ext cx="229445" cy="230898"/>
          </a:xfrm>
          <a:prstGeom prst="ellipse">
            <a:avLst/>
          </a:prstGeom>
          <a:noFill/>
          <a:extLst>
            <a:ext uri="{909E8E84-426E-40DD-AFC4-6F175D3DCCD1}">
              <a14:hiddenFill xmlns:a14="http://schemas.microsoft.com/office/drawing/2010/main">
                <a:solidFill>
                  <a:srgbClr val="FFFFFF"/>
                </a:solidFill>
              </a14:hiddenFill>
            </a:ext>
          </a:extLst>
        </p:spPr>
      </p:pic>
      <p:pic>
        <p:nvPicPr>
          <p:cNvPr id="390" name="radiating circle"/>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8883058" y="3429500"/>
            <a:ext cx="229445" cy="230898"/>
          </a:xfrm>
          <a:prstGeom prst="ellipse">
            <a:avLst/>
          </a:prstGeom>
          <a:noFill/>
          <a:extLst>
            <a:ext uri="{909E8E84-426E-40DD-AFC4-6F175D3DCCD1}">
              <a14:hiddenFill xmlns:a14="http://schemas.microsoft.com/office/drawing/2010/main">
                <a:solidFill>
                  <a:srgbClr val="FFFFFF"/>
                </a:solidFill>
              </a14:hiddenFill>
            </a:ext>
          </a:extLst>
        </p:spPr>
      </p:pic>
      <p:pic>
        <p:nvPicPr>
          <p:cNvPr id="391" name="radiating circle"/>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8963528" y="3161461"/>
            <a:ext cx="229445" cy="230898"/>
          </a:xfrm>
          <a:prstGeom prst="ellipse">
            <a:avLst/>
          </a:prstGeom>
          <a:noFill/>
          <a:extLst>
            <a:ext uri="{909E8E84-426E-40DD-AFC4-6F175D3DCCD1}">
              <a14:hiddenFill xmlns:a14="http://schemas.microsoft.com/office/drawing/2010/main">
                <a:solidFill>
                  <a:srgbClr val="FFFFFF"/>
                </a:solidFill>
              </a14:hiddenFill>
            </a:ext>
          </a:extLst>
        </p:spPr>
      </p:pic>
      <p:pic>
        <p:nvPicPr>
          <p:cNvPr id="392" name="radiating circle"/>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9365604" y="3043823"/>
            <a:ext cx="229445" cy="230898"/>
          </a:xfrm>
          <a:prstGeom prst="ellipse">
            <a:avLst/>
          </a:prstGeom>
          <a:noFill/>
          <a:extLst>
            <a:ext uri="{909E8E84-426E-40DD-AFC4-6F175D3DCCD1}">
              <a14:hiddenFill xmlns:a14="http://schemas.microsoft.com/office/drawing/2010/main">
                <a:solidFill>
                  <a:srgbClr val="FFFFFF"/>
                </a:solidFill>
              </a14:hiddenFill>
            </a:ext>
          </a:extLst>
        </p:spPr>
      </p:pic>
      <p:pic>
        <p:nvPicPr>
          <p:cNvPr id="393" name="radiating circle"/>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9474147" y="2996127"/>
            <a:ext cx="229445" cy="230898"/>
          </a:xfrm>
          <a:prstGeom prst="ellipse">
            <a:avLst/>
          </a:prstGeom>
          <a:noFill/>
          <a:extLst>
            <a:ext uri="{909E8E84-426E-40DD-AFC4-6F175D3DCCD1}">
              <a14:hiddenFill xmlns:a14="http://schemas.microsoft.com/office/drawing/2010/main">
                <a:solidFill>
                  <a:srgbClr val="FFFFFF"/>
                </a:solidFill>
              </a14:hiddenFill>
            </a:ext>
          </a:extLst>
        </p:spPr>
      </p:pic>
      <p:pic>
        <p:nvPicPr>
          <p:cNvPr id="394" name="radiating circle"/>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9595049" y="5439183"/>
            <a:ext cx="229445" cy="230898"/>
          </a:xfrm>
          <a:prstGeom prst="ellipse">
            <a:avLst/>
          </a:prstGeom>
          <a:noFill/>
          <a:extLst>
            <a:ext uri="{909E8E84-426E-40DD-AFC4-6F175D3DCCD1}">
              <a14:hiddenFill xmlns:a14="http://schemas.microsoft.com/office/drawing/2010/main">
                <a:solidFill>
                  <a:srgbClr val="FFFFFF"/>
                </a:solidFill>
              </a14:hiddenFill>
            </a:ext>
          </a:extLst>
        </p:spPr>
      </p:pic>
      <p:pic>
        <p:nvPicPr>
          <p:cNvPr id="395" name="radiating circle"/>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9824868" y="5290588"/>
            <a:ext cx="229445" cy="230898"/>
          </a:xfrm>
          <a:prstGeom prst="ellipse">
            <a:avLst/>
          </a:prstGeom>
          <a:noFill/>
          <a:extLst>
            <a:ext uri="{909E8E84-426E-40DD-AFC4-6F175D3DCCD1}">
              <a14:hiddenFill xmlns:a14="http://schemas.microsoft.com/office/drawing/2010/main">
                <a:solidFill>
                  <a:srgbClr val="FFFFFF"/>
                </a:solidFill>
              </a14:hiddenFill>
            </a:ext>
          </a:extLst>
        </p:spPr>
      </p:pic>
      <p:grpSp>
        <p:nvGrpSpPr>
          <p:cNvPr id="396" name="US GOV Iowa"/>
          <p:cNvGrpSpPr/>
          <p:nvPr/>
        </p:nvGrpSpPr>
        <p:grpSpPr>
          <a:xfrm>
            <a:off x="3158834" y="1557709"/>
            <a:ext cx="569112" cy="377497"/>
            <a:chOff x="2748689" y="1364140"/>
            <a:chExt cx="620172" cy="411365"/>
          </a:xfrm>
        </p:grpSpPr>
        <p:sp>
          <p:nvSpPr>
            <p:cNvPr id="397" name="Rectangle 18"/>
            <p:cNvSpPr>
              <a:spLocks noChangeArrowheads="1"/>
            </p:cNvSpPr>
            <p:nvPr/>
          </p:nvSpPr>
          <p:spPr bwMode="auto">
            <a:xfrm>
              <a:off x="2748689" y="1364140"/>
              <a:ext cx="620172" cy="411365"/>
            </a:xfrm>
            <a:prstGeom prst="rect">
              <a:avLst/>
            </a:prstGeom>
            <a:solidFill>
              <a:srgbClr val="0073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398" name="Freeform 39"/>
            <p:cNvSpPr>
              <a:spLocks/>
            </p:cNvSpPr>
            <p:nvPr/>
          </p:nvSpPr>
          <p:spPr bwMode="auto">
            <a:xfrm>
              <a:off x="2843740" y="1459190"/>
              <a:ext cx="65445" cy="81026"/>
            </a:xfrm>
            <a:custGeom>
              <a:avLst/>
              <a:gdLst>
                <a:gd name="T0" fmla="*/ 20 w 20"/>
                <a:gd name="T1" fmla="*/ 14 h 25"/>
                <a:gd name="T2" fmla="*/ 10 w 20"/>
                <a:gd name="T3" fmla="*/ 25 h 25"/>
                <a:gd name="T4" fmla="*/ 0 w 20"/>
                <a:gd name="T5" fmla="*/ 14 h 25"/>
                <a:gd name="T6" fmla="*/ 0 w 20"/>
                <a:gd name="T7" fmla="*/ 0 h 25"/>
                <a:gd name="T8" fmla="*/ 5 w 20"/>
                <a:gd name="T9" fmla="*/ 0 h 25"/>
                <a:gd name="T10" fmla="*/ 5 w 20"/>
                <a:gd name="T11" fmla="*/ 14 h 25"/>
                <a:gd name="T12" fmla="*/ 10 w 20"/>
                <a:gd name="T13" fmla="*/ 21 h 25"/>
                <a:gd name="T14" fmla="*/ 15 w 20"/>
                <a:gd name="T15" fmla="*/ 15 h 25"/>
                <a:gd name="T16" fmla="*/ 15 w 20"/>
                <a:gd name="T17" fmla="*/ 0 h 25"/>
                <a:gd name="T18" fmla="*/ 20 w 20"/>
                <a:gd name="T19" fmla="*/ 0 h 25"/>
                <a:gd name="T20" fmla="*/ 20 w 20"/>
                <a:gd name="T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5">
                  <a:moveTo>
                    <a:pt x="20" y="14"/>
                  </a:moveTo>
                  <a:cubicBezTo>
                    <a:pt x="20" y="22"/>
                    <a:pt x="17" y="25"/>
                    <a:pt x="10" y="25"/>
                  </a:cubicBezTo>
                  <a:cubicBezTo>
                    <a:pt x="3" y="25"/>
                    <a:pt x="0" y="22"/>
                    <a:pt x="0" y="14"/>
                  </a:cubicBezTo>
                  <a:cubicBezTo>
                    <a:pt x="0" y="0"/>
                    <a:pt x="0" y="0"/>
                    <a:pt x="0" y="0"/>
                  </a:cubicBezTo>
                  <a:cubicBezTo>
                    <a:pt x="5" y="0"/>
                    <a:pt x="5" y="0"/>
                    <a:pt x="5" y="0"/>
                  </a:cubicBezTo>
                  <a:cubicBezTo>
                    <a:pt x="5" y="14"/>
                    <a:pt x="5" y="14"/>
                    <a:pt x="5" y="14"/>
                  </a:cubicBezTo>
                  <a:cubicBezTo>
                    <a:pt x="5" y="18"/>
                    <a:pt x="7" y="21"/>
                    <a:pt x="10" y="21"/>
                  </a:cubicBezTo>
                  <a:cubicBezTo>
                    <a:pt x="13" y="21"/>
                    <a:pt x="15" y="19"/>
                    <a:pt x="15" y="15"/>
                  </a:cubicBezTo>
                  <a:cubicBezTo>
                    <a:pt x="15" y="0"/>
                    <a:pt x="15" y="0"/>
                    <a:pt x="15" y="0"/>
                  </a:cubicBezTo>
                  <a:cubicBezTo>
                    <a:pt x="20" y="0"/>
                    <a:pt x="20" y="0"/>
                    <a:pt x="20" y="0"/>
                  </a:cubicBezTo>
                  <a:lnTo>
                    <a:pt x="2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399" name="Freeform 40"/>
            <p:cNvSpPr>
              <a:spLocks/>
            </p:cNvSpPr>
            <p:nvPr/>
          </p:nvSpPr>
          <p:spPr bwMode="auto">
            <a:xfrm>
              <a:off x="2924768" y="1456074"/>
              <a:ext cx="56096" cy="84143"/>
            </a:xfrm>
            <a:custGeom>
              <a:avLst/>
              <a:gdLst>
                <a:gd name="T0" fmla="*/ 0 w 17"/>
                <a:gd name="T1" fmla="*/ 25 h 26"/>
                <a:gd name="T2" fmla="*/ 0 w 17"/>
                <a:gd name="T3" fmla="*/ 19 h 26"/>
                <a:gd name="T4" fmla="*/ 4 w 17"/>
                <a:gd name="T5" fmla="*/ 21 h 26"/>
                <a:gd name="T6" fmla="*/ 7 w 17"/>
                <a:gd name="T7" fmla="*/ 22 h 26"/>
                <a:gd name="T8" fmla="*/ 9 w 17"/>
                <a:gd name="T9" fmla="*/ 22 h 26"/>
                <a:gd name="T10" fmla="*/ 10 w 17"/>
                <a:gd name="T11" fmla="*/ 21 h 26"/>
                <a:gd name="T12" fmla="*/ 11 w 17"/>
                <a:gd name="T13" fmla="*/ 20 h 26"/>
                <a:gd name="T14" fmla="*/ 11 w 17"/>
                <a:gd name="T15" fmla="*/ 19 h 26"/>
                <a:gd name="T16" fmla="*/ 11 w 17"/>
                <a:gd name="T17" fmla="*/ 18 h 26"/>
                <a:gd name="T18" fmla="*/ 10 w 17"/>
                <a:gd name="T19" fmla="*/ 17 h 26"/>
                <a:gd name="T20" fmla="*/ 8 w 17"/>
                <a:gd name="T21" fmla="*/ 16 h 26"/>
                <a:gd name="T22" fmla="*/ 6 w 17"/>
                <a:gd name="T23" fmla="*/ 15 h 26"/>
                <a:gd name="T24" fmla="*/ 2 w 17"/>
                <a:gd name="T25" fmla="*/ 12 h 26"/>
                <a:gd name="T26" fmla="*/ 0 w 17"/>
                <a:gd name="T27" fmla="*/ 8 h 26"/>
                <a:gd name="T28" fmla="*/ 1 w 17"/>
                <a:gd name="T29" fmla="*/ 4 h 26"/>
                <a:gd name="T30" fmla="*/ 3 w 17"/>
                <a:gd name="T31" fmla="*/ 2 h 26"/>
                <a:gd name="T32" fmla="*/ 6 w 17"/>
                <a:gd name="T33" fmla="*/ 1 h 26"/>
                <a:gd name="T34" fmla="*/ 10 w 17"/>
                <a:gd name="T35" fmla="*/ 0 h 26"/>
                <a:gd name="T36" fmla="*/ 14 w 17"/>
                <a:gd name="T37" fmla="*/ 1 h 26"/>
                <a:gd name="T38" fmla="*/ 16 w 17"/>
                <a:gd name="T39" fmla="*/ 1 h 26"/>
                <a:gd name="T40" fmla="*/ 16 w 17"/>
                <a:gd name="T41" fmla="*/ 7 h 26"/>
                <a:gd name="T42" fmla="*/ 15 w 17"/>
                <a:gd name="T43" fmla="*/ 6 h 26"/>
                <a:gd name="T44" fmla="*/ 13 w 17"/>
                <a:gd name="T45" fmla="*/ 5 h 26"/>
                <a:gd name="T46" fmla="*/ 12 w 17"/>
                <a:gd name="T47" fmla="*/ 5 h 26"/>
                <a:gd name="T48" fmla="*/ 10 w 17"/>
                <a:gd name="T49" fmla="*/ 5 h 26"/>
                <a:gd name="T50" fmla="*/ 9 w 17"/>
                <a:gd name="T51" fmla="*/ 5 h 26"/>
                <a:gd name="T52" fmla="*/ 7 w 17"/>
                <a:gd name="T53" fmla="*/ 6 h 26"/>
                <a:gd name="T54" fmla="*/ 6 w 17"/>
                <a:gd name="T55" fmla="*/ 6 h 26"/>
                <a:gd name="T56" fmla="*/ 6 w 17"/>
                <a:gd name="T57" fmla="*/ 7 h 26"/>
                <a:gd name="T58" fmla="*/ 6 w 17"/>
                <a:gd name="T59" fmla="*/ 9 h 26"/>
                <a:gd name="T60" fmla="*/ 7 w 17"/>
                <a:gd name="T61" fmla="*/ 9 h 26"/>
                <a:gd name="T62" fmla="*/ 9 w 17"/>
                <a:gd name="T63" fmla="*/ 10 h 26"/>
                <a:gd name="T64" fmla="*/ 11 w 17"/>
                <a:gd name="T65" fmla="*/ 11 h 26"/>
                <a:gd name="T66" fmla="*/ 14 w 17"/>
                <a:gd name="T67" fmla="*/ 13 h 26"/>
                <a:gd name="T68" fmla="*/ 16 w 17"/>
                <a:gd name="T69" fmla="*/ 14 h 26"/>
                <a:gd name="T70" fmla="*/ 17 w 17"/>
                <a:gd name="T71" fmla="*/ 16 h 26"/>
                <a:gd name="T72" fmla="*/ 17 w 17"/>
                <a:gd name="T73" fmla="*/ 19 h 26"/>
                <a:gd name="T74" fmla="*/ 17 w 17"/>
                <a:gd name="T75" fmla="*/ 22 h 26"/>
                <a:gd name="T76" fmla="*/ 14 w 17"/>
                <a:gd name="T77" fmla="*/ 25 h 26"/>
                <a:gd name="T78" fmla="*/ 11 w 17"/>
                <a:gd name="T79" fmla="*/ 26 h 26"/>
                <a:gd name="T80" fmla="*/ 7 w 17"/>
                <a:gd name="T81" fmla="*/ 26 h 26"/>
                <a:gd name="T82" fmla="*/ 3 w 17"/>
                <a:gd name="T83" fmla="*/ 26 h 26"/>
                <a:gd name="T84" fmla="*/ 0 w 17"/>
                <a:gd name="T85"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26">
                  <a:moveTo>
                    <a:pt x="0" y="25"/>
                  </a:moveTo>
                  <a:cubicBezTo>
                    <a:pt x="0" y="19"/>
                    <a:pt x="0" y="19"/>
                    <a:pt x="0" y="19"/>
                  </a:cubicBezTo>
                  <a:cubicBezTo>
                    <a:pt x="1" y="20"/>
                    <a:pt x="2" y="21"/>
                    <a:pt x="4" y="21"/>
                  </a:cubicBezTo>
                  <a:cubicBezTo>
                    <a:pt x="5" y="22"/>
                    <a:pt x="6" y="22"/>
                    <a:pt x="7" y="22"/>
                  </a:cubicBezTo>
                  <a:cubicBezTo>
                    <a:pt x="8" y="22"/>
                    <a:pt x="9" y="22"/>
                    <a:pt x="9" y="22"/>
                  </a:cubicBezTo>
                  <a:cubicBezTo>
                    <a:pt x="10" y="22"/>
                    <a:pt x="10" y="21"/>
                    <a:pt x="10" y="21"/>
                  </a:cubicBezTo>
                  <a:cubicBezTo>
                    <a:pt x="11" y="21"/>
                    <a:pt x="11" y="21"/>
                    <a:pt x="11" y="20"/>
                  </a:cubicBezTo>
                  <a:cubicBezTo>
                    <a:pt x="11" y="20"/>
                    <a:pt x="11" y="20"/>
                    <a:pt x="11" y="19"/>
                  </a:cubicBezTo>
                  <a:cubicBezTo>
                    <a:pt x="11" y="19"/>
                    <a:pt x="11" y="18"/>
                    <a:pt x="11" y="18"/>
                  </a:cubicBezTo>
                  <a:cubicBezTo>
                    <a:pt x="11" y="18"/>
                    <a:pt x="10" y="17"/>
                    <a:pt x="10" y="17"/>
                  </a:cubicBezTo>
                  <a:cubicBezTo>
                    <a:pt x="9" y="17"/>
                    <a:pt x="9" y="16"/>
                    <a:pt x="8" y="16"/>
                  </a:cubicBezTo>
                  <a:cubicBezTo>
                    <a:pt x="7" y="16"/>
                    <a:pt x="7" y="15"/>
                    <a:pt x="6" y="15"/>
                  </a:cubicBezTo>
                  <a:cubicBezTo>
                    <a:pt x="4" y="14"/>
                    <a:pt x="3" y="13"/>
                    <a:pt x="2" y="12"/>
                  </a:cubicBezTo>
                  <a:cubicBezTo>
                    <a:pt x="1" y="11"/>
                    <a:pt x="0" y="10"/>
                    <a:pt x="0" y="8"/>
                  </a:cubicBezTo>
                  <a:cubicBezTo>
                    <a:pt x="0" y="7"/>
                    <a:pt x="0" y="5"/>
                    <a:pt x="1" y="4"/>
                  </a:cubicBezTo>
                  <a:cubicBezTo>
                    <a:pt x="1" y="4"/>
                    <a:pt x="2" y="3"/>
                    <a:pt x="3" y="2"/>
                  </a:cubicBezTo>
                  <a:cubicBezTo>
                    <a:pt x="4" y="2"/>
                    <a:pt x="5" y="1"/>
                    <a:pt x="6" y="1"/>
                  </a:cubicBezTo>
                  <a:cubicBezTo>
                    <a:pt x="7" y="1"/>
                    <a:pt x="9" y="0"/>
                    <a:pt x="10" y="0"/>
                  </a:cubicBezTo>
                  <a:cubicBezTo>
                    <a:pt x="11" y="0"/>
                    <a:pt x="13" y="0"/>
                    <a:pt x="14" y="1"/>
                  </a:cubicBezTo>
                  <a:cubicBezTo>
                    <a:pt x="15" y="1"/>
                    <a:pt x="15" y="1"/>
                    <a:pt x="16" y="1"/>
                  </a:cubicBezTo>
                  <a:cubicBezTo>
                    <a:pt x="16" y="7"/>
                    <a:pt x="16" y="7"/>
                    <a:pt x="16" y="7"/>
                  </a:cubicBezTo>
                  <a:cubicBezTo>
                    <a:pt x="16" y="6"/>
                    <a:pt x="15" y="6"/>
                    <a:pt x="15" y="6"/>
                  </a:cubicBezTo>
                  <a:cubicBezTo>
                    <a:pt x="14" y="6"/>
                    <a:pt x="14" y="5"/>
                    <a:pt x="13" y="5"/>
                  </a:cubicBezTo>
                  <a:cubicBezTo>
                    <a:pt x="13" y="5"/>
                    <a:pt x="12" y="5"/>
                    <a:pt x="12" y="5"/>
                  </a:cubicBezTo>
                  <a:cubicBezTo>
                    <a:pt x="11" y="5"/>
                    <a:pt x="11" y="5"/>
                    <a:pt x="10" y="5"/>
                  </a:cubicBezTo>
                  <a:cubicBezTo>
                    <a:pt x="10" y="5"/>
                    <a:pt x="9" y="5"/>
                    <a:pt x="9" y="5"/>
                  </a:cubicBezTo>
                  <a:cubicBezTo>
                    <a:pt x="8" y="5"/>
                    <a:pt x="8" y="5"/>
                    <a:pt x="7" y="6"/>
                  </a:cubicBezTo>
                  <a:cubicBezTo>
                    <a:pt x="7" y="6"/>
                    <a:pt x="7" y="6"/>
                    <a:pt x="6" y="6"/>
                  </a:cubicBezTo>
                  <a:cubicBezTo>
                    <a:pt x="6" y="7"/>
                    <a:pt x="6" y="7"/>
                    <a:pt x="6" y="7"/>
                  </a:cubicBezTo>
                  <a:cubicBezTo>
                    <a:pt x="6" y="8"/>
                    <a:pt x="6" y="8"/>
                    <a:pt x="6" y="9"/>
                  </a:cubicBezTo>
                  <a:cubicBezTo>
                    <a:pt x="7" y="9"/>
                    <a:pt x="7" y="9"/>
                    <a:pt x="7" y="9"/>
                  </a:cubicBezTo>
                  <a:cubicBezTo>
                    <a:pt x="8" y="10"/>
                    <a:pt x="8" y="10"/>
                    <a:pt x="9" y="10"/>
                  </a:cubicBezTo>
                  <a:cubicBezTo>
                    <a:pt x="9" y="11"/>
                    <a:pt x="10" y="11"/>
                    <a:pt x="11" y="11"/>
                  </a:cubicBezTo>
                  <a:cubicBezTo>
                    <a:pt x="12" y="12"/>
                    <a:pt x="13" y="12"/>
                    <a:pt x="14" y="13"/>
                  </a:cubicBezTo>
                  <a:cubicBezTo>
                    <a:pt x="14" y="13"/>
                    <a:pt x="15" y="14"/>
                    <a:pt x="16" y="14"/>
                  </a:cubicBezTo>
                  <a:cubicBezTo>
                    <a:pt x="16" y="15"/>
                    <a:pt x="17" y="15"/>
                    <a:pt x="17" y="16"/>
                  </a:cubicBezTo>
                  <a:cubicBezTo>
                    <a:pt x="17" y="17"/>
                    <a:pt x="17" y="18"/>
                    <a:pt x="17" y="19"/>
                  </a:cubicBezTo>
                  <a:cubicBezTo>
                    <a:pt x="17" y="20"/>
                    <a:pt x="17" y="22"/>
                    <a:pt x="17" y="22"/>
                  </a:cubicBezTo>
                  <a:cubicBezTo>
                    <a:pt x="16" y="23"/>
                    <a:pt x="15" y="24"/>
                    <a:pt x="14" y="25"/>
                  </a:cubicBezTo>
                  <a:cubicBezTo>
                    <a:pt x="14" y="25"/>
                    <a:pt x="12" y="26"/>
                    <a:pt x="11" y="26"/>
                  </a:cubicBezTo>
                  <a:cubicBezTo>
                    <a:pt x="10" y="26"/>
                    <a:pt x="9" y="26"/>
                    <a:pt x="7" y="26"/>
                  </a:cubicBezTo>
                  <a:cubicBezTo>
                    <a:pt x="6" y="26"/>
                    <a:pt x="5" y="26"/>
                    <a:pt x="3" y="26"/>
                  </a:cubicBezTo>
                  <a:cubicBezTo>
                    <a:pt x="2" y="26"/>
                    <a:pt x="1" y="26"/>
                    <a:pt x="0"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00" name="Freeform 41"/>
            <p:cNvSpPr>
              <a:spLocks/>
            </p:cNvSpPr>
            <p:nvPr/>
          </p:nvSpPr>
          <p:spPr bwMode="auto">
            <a:xfrm>
              <a:off x="3026052" y="1456074"/>
              <a:ext cx="73236" cy="84143"/>
            </a:xfrm>
            <a:custGeom>
              <a:avLst/>
              <a:gdLst>
                <a:gd name="T0" fmla="*/ 22 w 22"/>
                <a:gd name="T1" fmla="*/ 24 h 26"/>
                <a:gd name="T2" fmla="*/ 13 w 22"/>
                <a:gd name="T3" fmla="*/ 26 h 26"/>
                <a:gd name="T4" fmla="*/ 4 w 22"/>
                <a:gd name="T5" fmla="*/ 23 h 26"/>
                <a:gd name="T6" fmla="*/ 0 w 22"/>
                <a:gd name="T7" fmla="*/ 14 h 26"/>
                <a:gd name="T8" fmla="*/ 4 w 22"/>
                <a:gd name="T9" fmla="*/ 4 h 26"/>
                <a:gd name="T10" fmla="*/ 14 w 22"/>
                <a:gd name="T11" fmla="*/ 0 h 26"/>
                <a:gd name="T12" fmla="*/ 21 w 22"/>
                <a:gd name="T13" fmla="*/ 1 h 26"/>
                <a:gd name="T14" fmla="*/ 21 w 22"/>
                <a:gd name="T15" fmla="*/ 7 h 26"/>
                <a:gd name="T16" fmla="*/ 14 w 22"/>
                <a:gd name="T17" fmla="*/ 5 h 26"/>
                <a:gd name="T18" fmla="*/ 8 w 22"/>
                <a:gd name="T19" fmla="*/ 7 h 26"/>
                <a:gd name="T20" fmla="*/ 6 w 22"/>
                <a:gd name="T21" fmla="*/ 14 h 26"/>
                <a:gd name="T22" fmla="*/ 8 w 22"/>
                <a:gd name="T23" fmla="*/ 20 h 26"/>
                <a:gd name="T24" fmla="*/ 13 w 22"/>
                <a:gd name="T25" fmla="*/ 22 h 26"/>
                <a:gd name="T26" fmla="*/ 17 w 22"/>
                <a:gd name="T27" fmla="*/ 21 h 26"/>
                <a:gd name="T28" fmla="*/ 17 w 22"/>
                <a:gd name="T29" fmla="*/ 16 h 26"/>
                <a:gd name="T30" fmla="*/ 12 w 22"/>
                <a:gd name="T31" fmla="*/ 16 h 26"/>
                <a:gd name="T32" fmla="*/ 12 w 22"/>
                <a:gd name="T33" fmla="*/ 12 h 26"/>
                <a:gd name="T34" fmla="*/ 22 w 22"/>
                <a:gd name="T35" fmla="*/ 12 h 26"/>
                <a:gd name="T36" fmla="*/ 22 w 22"/>
                <a:gd name="T37"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26">
                  <a:moveTo>
                    <a:pt x="22" y="24"/>
                  </a:moveTo>
                  <a:cubicBezTo>
                    <a:pt x="20" y="26"/>
                    <a:pt x="17" y="26"/>
                    <a:pt x="13" y="26"/>
                  </a:cubicBezTo>
                  <a:cubicBezTo>
                    <a:pt x="9" y="26"/>
                    <a:pt x="6" y="25"/>
                    <a:pt x="4" y="23"/>
                  </a:cubicBezTo>
                  <a:cubicBezTo>
                    <a:pt x="1" y="21"/>
                    <a:pt x="0" y="18"/>
                    <a:pt x="0" y="14"/>
                  </a:cubicBezTo>
                  <a:cubicBezTo>
                    <a:pt x="0" y="10"/>
                    <a:pt x="1" y="7"/>
                    <a:pt x="4" y="4"/>
                  </a:cubicBezTo>
                  <a:cubicBezTo>
                    <a:pt x="6" y="2"/>
                    <a:pt x="10" y="0"/>
                    <a:pt x="14" y="0"/>
                  </a:cubicBezTo>
                  <a:cubicBezTo>
                    <a:pt x="17" y="0"/>
                    <a:pt x="19" y="1"/>
                    <a:pt x="21" y="1"/>
                  </a:cubicBezTo>
                  <a:cubicBezTo>
                    <a:pt x="21" y="7"/>
                    <a:pt x="21" y="7"/>
                    <a:pt x="21" y="7"/>
                  </a:cubicBezTo>
                  <a:cubicBezTo>
                    <a:pt x="19" y="6"/>
                    <a:pt x="17" y="5"/>
                    <a:pt x="14" y="5"/>
                  </a:cubicBezTo>
                  <a:cubicBezTo>
                    <a:pt x="12" y="5"/>
                    <a:pt x="10" y="6"/>
                    <a:pt x="8" y="7"/>
                  </a:cubicBezTo>
                  <a:cubicBezTo>
                    <a:pt x="7" y="9"/>
                    <a:pt x="6" y="11"/>
                    <a:pt x="6" y="14"/>
                  </a:cubicBezTo>
                  <a:cubicBezTo>
                    <a:pt x="6" y="16"/>
                    <a:pt x="7" y="18"/>
                    <a:pt x="8" y="20"/>
                  </a:cubicBezTo>
                  <a:cubicBezTo>
                    <a:pt x="9" y="21"/>
                    <a:pt x="11" y="22"/>
                    <a:pt x="13" y="22"/>
                  </a:cubicBezTo>
                  <a:cubicBezTo>
                    <a:pt x="15" y="22"/>
                    <a:pt x="16" y="21"/>
                    <a:pt x="17" y="21"/>
                  </a:cubicBezTo>
                  <a:cubicBezTo>
                    <a:pt x="17" y="16"/>
                    <a:pt x="17" y="16"/>
                    <a:pt x="17" y="16"/>
                  </a:cubicBezTo>
                  <a:cubicBezTo>
                    <a:pt x="12" y="16"/>
                    <a:pt x="12" y="16"/>
                    <a:pt x="12" y="16"/>
                  </a:cubicBezTo>
                  <a:cubicBezTo>
                    <a:pt x="12" y="12"/>
                    <a:pt x="12" y="12"/>
                    <a:pt x="12" y="12"/>
                  </a:cubicBezTo>
                  <a:cubicBezTo>
                    <a:pt x="22" y="12"/>
                    <a:pt x="22" y="12"/>
                    <a:pt x="22" y="12"/>
                  </a:cubicBezTo>
                  <a:lnTo>
                    <a:pt x="22"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01" name="Freeform 42"/>
            <p:cNvSpPr>
              <a:spLocks noEditPoints="1"/>
            </p:cNvSpPr>
            <p:nvPr/>
          </p:nvSpPr>
          <p:spPr bwMode="auto">
            <a:xfrm>
              <a:off x="3111754" y="1456074"/>
              <a:ext cx="81027" cy="84143"/>
            </a:xfrm>
            <a:custGeom>
              <a:avLst/>
              <a:gdLst>
                <a:gd name="T0" fmla="*/ 12 w 25"/>
                <a:gd name="T1" fmla="*/ 26 h 26"/>
                <a:gd name="T2" fmla="*/ 4 w 25"/>
                <a:gd name="T3" fmla="*/ 23 h 26"/>
                <a:gd name="T4" fmla="*/ 0 w 25"/>
                <a:gd name="T5" fmla="*/ 14 h 26"/>
                <a:gd name="T6" fmla="*/ 4 w 25"/>
                <a:gd name="T7" fmla="*/ 4 h 26"/>
                <a:gd name="T8" fmla="*/ 13 w 25"/>
                <a:gd name="T9" fmla="*/ 0 h 26"/>
                <a:gd name="T10" fmla="*/ 22 w 25"/>
                <a:gd name="T11" fmla="*/ 4 h 26"/>
                <a:gd name="T12" fmla="*/ 25 w 25"/>
                <a:gd name="T13" fmla="*/ 13 h 26"/>
                <a:gd name="T14" fmla="*/ 21 w 25"/>
                <a:gd name="T15" fmla="*/ 23 h 26"/>
                <a:gd name="T16" fmla="*/ 12 w 25"/>
                <a:gd name="T17" fmla="*/ 26 h 26"/>
                <a:gd name="T18" fmla="*/ 13 w 25"/>
                <a:gd name="T19" fmla="*/ 5 h 26"/>
                <a:gd name="T20" fmla="*/ 8 w 25"/>
                <a:gd name="T21" fmla="*/ 8 h 26"/>
                <a:gd name="T22" fmla="*/ 6 w 25"/>
                <a:gd name="T23" fmla="*/ 13 h 26"/>
                <a:gd name="T24" fmla="*/ 8 w 25"/>
                <a:gd name="T25" fmla="*/ 19 h 26"/>
                <a:gd name="T26" fmla="*/ 12 w 25"/>
                <a:gd name="T27" fmla="*/ 22 h 26"/>
                <a:gd name="T28" fmla="*/ 17 w 25"/>
                <a:gd name="T29" fmla="*/ 19 h 26"/>
                <a:gd name="T30" fmla="*/ 19 w 25"/>
                <a:gd name="T31" fmla="*/ 14 h 26"/>
                <a:gd name="T32" fmla="*/ 17 w 25"/>
                <a:gd name="T33" fmla="*/ 7 h 26"/>
                <a:gd name="T34" fmla="*/ 13 w 25"/>
                <a:gd name="T35"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6">
                  <a:moveTo>
                    <a:pt x="12" y="26"/>
                  </a:moveTo>
                  <a:cubicBezTo>
                    <a:pt x="9" y="26"/>
                    <a:pt x="6" y="25"/>
                    <a:pt x="4" y="23"/>
                  </a:cubicBezTo>
                  <a:cubicBezTo>
                    <a:pt x="1" y="21"/>
                    <a:pt x="0" y="18"/>
                    <a:pt x="0" y="14"/>
                  </a:cubicBezTo>
                  <a:cubicBezTo>
                    <a:pt x="0" y="10"/>
                    <a:pt x="1" y="7"/>
                    <a:pt x="4" y="4"/>
                  </a:cubicBezTo>
                  <a:cubicBezTo>
                    <a:pt x="6" y="2"/>
                    <a:pt x="9" y="0"/>
                    <a:pt x="13" y="0"/>
                  </a:cubicBezTo>
                  <a:cubicBezTo>
                    <a:pt x="16" y="0"/>
                    <a:pt x="19" y="2"/>
                    <a:pt x="22" y="4"/>
                  </a:cubicBezTo>
                  <a:cubicBezTo>
                    <a:pt x="24" y="6"/>
                    <a:pt x="25" y="9"/>
                    <a:pt x="25" y="13"/>
                  </a:cubicBezTo>
                  <a:cubicBezTo>
                    <a:pt x="25" y="17"/>
                    <a:pt x="24" y="20"/>
                    <a:pt x="21" y="23"/>
                  </a:cubicBezTo>
                  <a:cubicBezTo>
                    <a:pt x="19" y="25"/>
                    <a:pt x="16" y="26"/>
                    <a:pt x="12" y="26"/>
                  </a:cubicBezTo>
                  <a:close/>
                  <a:moveTo>
                    <a:pt x="13" y="5"/>
                  </a:moveTo>
                  <a:cubicBezTo>
                    <a:pt x="11" y="5"/>
                    <a:pt x="9" y="6"/>
                    <a:pt x="8" y="8"/>
                  </a:cubicBezTo>
                  <a:cubicBezTo>
                    <a:pt x="7" y="9"/>
                    <a:pt x="6" y="11"/>
                    <a:pt x="6" y="13"/>
                  </a:cubicBezTo>
                  <a:cubicBezTo>
                    <a:pt x="6" y="16"/>
                    <a:pt x="7" y="18"/>
                    <a:pt x="8" y="19"/>
                  </a:cubicBezTo>
                  <a:cubicBezTo>
                    <a:pt x="9" y="21"/>
                    <a:pt x="11" y="22"/>
                    <a:pt x="12" y="22"/>
                  </a:cubicBezTo>
                  <a:cubicBezTo>
                    <a:pt x="14" y="22"/>
                    <a:pt x="16" y="21"/>
                    <a:pt x="17" y="19"/>
                  </a:cubicBezTo>
                  <a:cubicBezTo>
                    <a:pt x="18" y="18"/>
                    <a:pt x="19" y="16"/>
                    <a:pt x="19" y="14"/>
                  </a:cubicBezTo>
                  <a:cubicBezTo>
                    <a:pt x="19" y="11"/>
                    <a:pt x="18" y="9"/>
                    <a:pt x="17" y="7"/>
                  </a:cubicBezTo>
                  <a:cubicBezTo>
                    <a:pt x="16" y="6"/>
                    <a:pt x="15" y="5"/>
                    <a:pt x="1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02" name="Freeform 43"/>
            <p:cNvSpPr>
              <a:spLocks/>
            </p:cNvSpPr>
            <p:nvPr/>
          </p:nvSpPr>
          <p:spPr bwMode="auto">
            <a:xfrm>
              <a:off x="3199014" y="1459190"/>
              <a:ext cx="79469" cy="81026"/>
            </a:xfrm>
            <a:custGeom>
              <a:avLst/>
              <a:gdLst>
                <a:gd name="T0" fmla="*/ 24 w 24"/>
                <a:gd name="T1" fmla="*/ 0 h 25"/>
                <a:gd name="T2" fmla="*/ 15 w 24"/>
                <a:gd name="T3" fmla="*/ 25 h 25"/>
                <a:gd name="T4" fmla="*/ 8 w 24"/>
                <a:gd name="T5" fmla="*/ 25 h 25"/>
                <a:gd name="T6" fmla="*/ 0 w 24"/>
                <a:gd name="T7" fmla="*/ 0 h 25"/>
                <a:gd name="T8" fmla="*/ 6 w 24"/>
                <a:gd name="T9" fmla="*/ 0 h 25"/>
                <a:gd name="T10" fmla="*/ 11 w 24"/>
                <a:gd name="T11" fmla="*/ 17 h 25"/>
                <a:gd name="T12" fmla="*/ 12 w 24"/>
                <a:gd name="T13" fmla="*/ 20 h 25"/>
                <a:gd name="T14" fmla="*/ 12 w 24"/>
                <a:gd name="T15" fmla="*/ 20 h 25"/>
                <a:gd name="T16" fmla="*/ 12 w 24"/>
                <a:gd name="T17" fmla="*/ 17 h 25"/>
                <a:gd name="T18" fmla="*/ 18 w 24"/>
                <a:gd name="T19" fmla="*/ 0 h 25"/>
                <a:gd name="T20" fmla="*/ 24 w 24"/>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5">
                  <a:moveTo>
                    <a:pt x="24" y="0"/>
                  </a:moveTo>
                  <a:cubicBezTo>
                    <a:pt x="15" y="25"/>
                    <a:pt x="15" y="25"/>
                    <a:pt x="15" y="25"/>
                  </a:cubicBezTo>
                  <a:cubicBezTo>
                    <a:pt x="8" y="25"/>
                    <a:pt x="8" y="25"/>
                    <a:pt x="8" y="25"/>
                  </a:cubicBezTo>
                  <a:cubicBezTo>
                    <a:pt x="0" y="0"/>
                    <a:pt x="0" y="0"/>
                    <a:pt x="0" y="0"/>
                  </a:cubicBezTo>
                  <a:cubicBezTo>
                    <a:pt x="6" y="0"/>
                    <a:pt x="6" y="0"/>
                    <a:pt x="6" y="0"/>
                  </a:cubicBezTo>
                  <a:cubicBezTo>
                    <a:pt x="11" y="17"/>
                    <a:pt x="11" y="17"/>
                    <a:pt x="11" y="17"/>
                  </a:cubicBezTo>
                  <a:cubicBezTo>
                    <a:pt x="12" y="18"/>
                    <a:pt x="12" y="19"/>
                    <a:pt x="12" y="20"/>
                  </a:cubicBezTo>
                  <a:cubicBezTo>
                    <a:pt x="12" y="20"/>
                    <a:pt x="12" y="20"/>
                    <a:pt x="12" y="20"/>
                  </a:cubicBezTo>
                  <a:cubicBezTo>
                    <a:pt x="12" y="19"/>
                    <a:pt x="12" y="18"/>
                    <a:pt x="12" y="17"/>
                  </a:cubicBezTo>
                  <a:cubicBezTo>
                    <a:pt x="18" y="0"/>
                    <a:pt x="18" y="0"/>
                    <a:pt x="18" y="0"/>
                  </a:cubicBez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03" name="Freeform 44"/>
            <p:cNvSpPr>
              <a:spLocks/>
            </p:cNvSpPr>
            <p:nvPr/>
          </p:nvSpPr>
          <p:spPr bwMode="auto">
            <a:xfrm>
              <a:off x="2909186" y="1599428"/>
              <a:ext cx="26490" cy="81026"/>
            </a:xfrm>
            <a:custGeom>
              <a:avLst/>
              <a:gdLst>
                <a:gd name="T0" fmla="*/ 6 w 17"/>
                <a:gd name="T1" fmla="*/ 52 h 52"/>
                <a:gd name="T2" fmla="*/ 0 w 17"/>
                <a:gd name="T3" fmla="*/ 52 h 52"/>
                <a:gd name="T4" fmla="*/ 10 w 17"/>
                <a:gd name="T5" fmla="*/ 0 h 52"/>
                <a:gd name="T6" fmla="*/ 17 w 17"/>
                <a:gd name="T7" fmla="*/ 0 h 52"/>
                <a:gd name="T8" fmla="*/ 6 w 17"/>
                <a:gd name="T9" fmla="*/ 52 h 52"/>
              </a:gdLst>
              <a:ahLst/>
              <a:cxnLst>
                <a:cxn ang="0">
                  <a:pos x="T0" y="T1"/>
                </a:cxn>
                <a:cxn ang="0">
                  <a:pos x="T2" y="T3"/>
                </a:cxn>
                <a:cxn ang="0">
                  <a:pos x="T4" y="T5"/>
                </a:cxn>
                <a:cxn ang="0">
                  <a:pos x="T6" y="T7"/>
                </a:cxn>
                <a:cxn ang="0">
                  <a:pos x="T8" y="T9"/>
                </a:cxn>
              </a:cxnLst>
              <a:rect l="0" t="0" r="r" b="b"/>
              <a:pathLst>
                <a:path w="17" h="52">
                  <a:moveTo>
                    <a:pt x="6" y="52"/>
                  </a:moveTo>
                  <a:lnTo>
                    <a:pt x="0" y="52"/>
                  </a:lnTo>
                  <a:lnTo>
                    <a:pt x="10" y="0"/>
                  </a:lnTo>
                  <a:lnTo>
                    <a:pt x="17" y="0"/>
                  </a:lnTo>
                  <a:lnTo>
                    <a:pt x="6"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04" name="Freeform 45"/>
            <p:cNvSpPr>
              <a:spLocks noEditPoints="1"/>
            </p:cNvSpPr>
            <p:nvPr/>
          </p:nvSpPr>
          <p:spPr bwMode="auto">
            <a:xfrm>
              <a:off x="2945025" y="1599428"/>
              <a:ext cx="74795" cy="84143"/>
            </a:xfrm>
            <a:custGeom>
              <a:avLst/>
              <a:gdLst>
                <a:gd name="T0" fmla="*/ 23 w 23"/>
                <a:gd name="T1" fmla="*/ 10 h 26"/>
                <a:gd name="T2" fmla="*/ 23 w 23"/>
                <a:gd name="T3" fmla="*/ 13 h 26"/>
                <a:gd name="T4" fmla="*/ 22 w 23"/>
                <a:gd name="T5" fmla="*/ 17 h 26"/>
                <a:gd name="T6" fmla="*/ 21 w 23"/>
                <a:gd name="T7" fmla="*/ 19 h 26"/>
                <a:gd name="T8" fmla="*/ 19 w 23"/>
                <a:gd name="T9" fmla="*/ 22 h 26"/>
                <a:gd name="T10" fmla="*/ 17 w 23"/>
                <a:gd name="T11" fmla="*/ 23 h 26"/>
                <a:gd name="T12" fmla="*/ 15 w 23"/>
                <a:gd name="T13" fmla="*/ 25 h 26"/>
                <a:gd name="T14" fmla="*/ 13 w 23"/>
                <a:gd name="T15" fmla="*/ 25 h 26"/>
                <a:gd name="T16" fmla="*/ 10 w 23"/>
                <a:gd name="T17" fmla="*/ 26 h 26"/>
                <a:gd name="T18" fmla="*/ 6 w 23"/>
                <a:gd name="T19" fmla="*/ 25 h 26"/>
                <a:gd name="T20" fmla="*/ 2 w 23"/>
                <a:gd name="T21" fmla="*/ 23 h 26"/>
                <a:gd name="T22" fmla="*/ 0 w 23"/>
                <a:gd name="T23" fmla="*/ 19 h 26"/>
                <a:gd name="T24" fmla="*/ 0 w 23"/>
                <a:gd name="T25" fmla="*/ 15 h 26"/>
                <a:gd name="T26" fmla="*/ 1 w 23"/>
                <a:gd name="T27" fmla="*/ 8 h 26"/>
                <a:gd name="T28" fmla="*/ 4 w 23"/>
                <a:gd name="T29" fmla="*/ 3 h 26"/>
                <a:gd name="T30" fmla="*/ 8 w 23"/>
                <a:gd name="T31" fmla="*/ 1 h 26"/>
                <a:gd name="T32" fmla="*/ 13 w 23"/>
                <a:gd name="T33" fmla="*/ 0 h 26"/>
                <a:gd name="T34" fmla="*/ 18 w 23"/>
                <a:gd name="T35" fmla="*/ 0 h 26"/>
                <a:gd name="T36" fmla="*/ 21 w 23"/>
                <a:gd name="T37" fmla="*/ 3 h 26"/>
                <a:gd name="T38" fmla="*/ 23 w 23"/>
                <a:gd name="T39" fmla="*/ 6 h 26"/>
                <a:gd name="T40" fmla="*/ 23 w 23"/>
                <a:gd name="T41" fmla="*/ 10 h 26"/>
                <a:gd name="T42" fmla="*/ 20 w 23"/>
                <a:gd name="T43" fmla="*/ 10 h 26"/>
                <a:gd name="T44" fmla="*/ 20 w 23"/>
                <a:gd name="T45" fmla="*/ 7 h 26"/>
                <a:gd name="T46" fmla="*/ 18 w 23"/>
                <a:gd name="T47" fmla="*/ 4 h 26"/>
                <a:gd name="T48" fmla="*/ 16 w 23"/>
                <a:gd name="T49" fmla="*/ 3 h 26"/>
                <a:gd name="T50" fmla="*/ 13 w 23"/>
                <a:gd name="T51" fmla="*/ 2 h 26"/>
                <a:gd name="T52" fmla="*/ 9 w 23"/>
                <a:gd name="T53" fmla="*/ 3 h 26"/>
                <a:gd name="T54" fmla="*/ 6 w 23"/>
                <a:gd name="T55" fmla="*/ 5 h 26"/>
                <a:gd name="T56" fmla="*/ 5 w 23"/>
                <a:gd name="T57" fmla="*/ 7 h 26"/>
                <a:gd name="T58" fmla="*/ 4 w 23"/>
                <a:gd name="T59" fmla="*/ 10 h 26"/>
                <a:gd name="T60" fmla="*/ 3 w 23"/>
                <a:gd name="T61" fmla="*/ 12 h 26"/>
                <a:gd name="T62" fmla="*/ 3 w 23"/>
                <a:gd name="T63" fmla="*/ 15 h 26"/>
                <a:gd name="T64" fmla="*/ 3 w 23"/>
                <a:gd name="T65" fmla="*/ 18 h 26"/>
                <a:gd name="T66" fmla="*/ 5 w 23"/>
                <a:gd name="T67" fmla="*/ 21 h 26"/>
                <a:gd name="T68" fmla="*/ 7 w 23"/>
                <a:gd name="T69" fmla="*/ 22 h 26"/>
                <a:gd name="T70" fmla="*/ 10 w 23"/>
                <a:gd name="T71" fmla="*/ 23 h 26"/>
                <a:gd name="T72" fmla="*/ 14 w 23"/>
                <a:gd name="T73" fmla="*/ 22 h 26"/>
                <a:gd name="T74" fmla="*/ 17 w 23"/>
                <a:gd name="T75" fmla="*/ 20 h 26"/>
                <a:gd name="T76" fmla="*/ 18 w 23"/>
                <a:gd name="T77" fmla="*/ 18 h 26"/>
                <a:gd name="T78" fmla="*/ 20 w 23"/>
                <a:gd name="T79" fmla="*/ 15 h 26"/>
                <a:gd name="T80" fmla="*/ 20 w 23"/>
                <a:gd name="T81" fmla="*/ 13 h 26"/>
                <a:gd name="T82" fmla="*/ 20 w 23"/>
                <a:gd name="T83"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 h="26">
                  <a:moveTo>
                    <a:pt x="23" y="10"/>
                  </a:moveTo>
                  <a:cubicBezTo>
                    <a:pt x="23" y="11"/>
                    <a:pt x="23" y="12"/>
                    <a:pt x="23" y="13"/>
                  </a:cubicBezTo>
                  <a:cubicBezTo>
                    <a:pt x="23" y="15"/>
                    <a:pt x="23" y="16"/>
                    <a:pt x="22" y="17"/>
                  </a:cubicBezTo>
                  <a:cubicBezTo>
                    <a:pt x="22" y="18"/>
                    <a:pt x="21" y="19"/>
                    <a:pt x="21" y="19"/>
                  </a:cubicBezTo>
                  <a:cubicBezTo>
                    <a:pt x="20" y="20"/>
                    <a:pt x="20" y="21"/>
                    <a:pt x="19" y="22"/>
                  </a:cubicBezTo>
                  <a:cubicBezTo>
                    <a:pt x="19" y="22"/>
                    <a:pt x="18" y="23"/>
                    <a:pt x="17" y="23"/>
                  </a:cubicBezTo>
                  <a:cubicBezTo>
                    <a:pt x="17" y="24"/>
                    <a:pt x="16" y="24"/>
                    <a:pt x="15" y="25"/>
                  </a:cubicBezTo>
                  <a:cubicBezTo>
                    <a:pt x="14" y="25"/>
                    <a:pt x="14" y="25"/>
                    <a:pt x="13" y="25"/>
                  </a:cubicBezTo>
                  <a:cubicBezTo>
                    <a:pt x="12" y="26"/>
                    <a:pt x="11" y="26"/>
                    <a:pt x="10" y="26"/>
                  </a:cubicBezTo>
                  <a:cubicBezTo>
                    <a:pt x="8" y="26"/>
                    <a:pt x="7" y="25"/>
                    <a:pt x="6" y="25"/>
                  </a:cubicBezTo>
                  <a:cubicBezTo>
                    <a:pt x="4" y="24"/>
                    <a:pt x="3" y="24"/>
                    <a:pt x="2" y="23"/>
                  </a:cubicBezTo>
                  <a:cubicBezTo>
                    <a:pt x="2" y="22"/>
                    <a:pt x="1" y="20"/>
                    <a:pt x="0" y="19"/>
                  </a:cubicBezTo>
                  <a:cubicBezTo>
                    <a:pt x="0" y="18"/>
                    <a:pt x="0" y="16"/>
                    <a:pt x="0" y="15"/>
                  </a:cubicBezTo>
                  <a:cubicBezTo>
                    <a:pt x="0" y="12"/>
                    <a:pt x="0" y="10"/>
                    <a:pt x="1" y="8"/>
                  </a:cubicBezTo>
                  <a:cubicBezTo>
                    <a:pt x="2" y="6"/>
                    <a:pt x="3" y="5"/>
                    <a:pt x="4" y="3"/>
                  </a:cubicBezTo>
                  <a:cubicBezTo>
                    <a:pt x="5" y="2"/>
                    <a:pt x="7" y="1"/>
                    <a:pt x="8" y="1"/>
                  </a:cubicBezTo>
                  <a:cubicBezTo>
                    <a:pt x="10" y="0"/>
                    <a:pt x="11" y="0"/>
                    <a:pt x="13" y="0"/>
                  </a:cubicBezTo>
                  <a:cubicBezTo>
                    <a:pt x="15" y="0"/>
                    <a:pt x="16" y="0"/>
                    <a:pt x="18" y="0"/>
                  </a:cubicBezTo>
                  <a:cubicBezTo>
                    <a:pt x="19" y="1"/>
                    <a:pt x="20" y="2"/>
                    <a:pt x="21" y="3"/>
                  </a:cubicBezTo>
                  <a:cubicBezTo>
                    <a:pt x="22" y="4"/>
                    <a:pt x="22" y="5"/>
                    <a:pt x="23" y="6"/>
                  </a:cubicBezTo>
                  <a:cubicBezTo>
                    <a:pt x="23" y="7"/>
                    <a:pt x="23" y="9"/>
                    <a:pt x="23" y="10"/>
                  </a:cubicBezTo>
                  <a:close/>
                  <a:moveTo>
                    <a:pt x="20" y="10"/>
                  </a:moveTo>
                  <a:cubicBezTo>
                    <a:pt x="20" y="9"/>
                    <a:pt x="20" y="8"/>
                    <a:pt x="20" y="7"/>
                  </a:cubicBezTo>
                  <a:cubicBezTo>
                    <a:pt x="20" y="6"/>
                    <a:pt x="19" y="5"/>
                    <a:pt x="18" y="4"/>
                  </a:cubicBezTo>
                  <a:cubicBezTo>
                    <a:pt x="18" y="4"/>
                    <a:pt x="17" y="3"/>
                    <a:pt x="16" y="3"/>
                  </a:cubicBezTo>
                  <a:cubicBezTo>
                    <a:pt x="15" y="2"/>
                    <a:pt x="14" y="2"/>
                    <a:pt x="13" y="2"/>
                  </a:cubicBezTo>
                  <a:cubicBezTo>
                    <a:pt x="12" y="2"/>
                    <a:pt x="11" y="3"/>
                    <a:pt x="9" y="3"/>
                  </a:cubicBezTo>
                  <a:cubicBezTo>
                    <a:pt x="8" y="4"/>
                    <a:pt x="7" y="4"/>
                    <a:pt x="6" y="5"/>
                  </a:cubicBezTo>
                  <a:cubicBezTo>
                    <a:pt x="6" y="6"/>
                    <a:pt x="5" y="7"/>
                    <a:pt x="5" y="7"/>
                  </a:cubicBezTo>
                  <a:cubicBezTo>
                    <a:pt x="4" y="8"/>
                    <a:pt x="4" y="9"/>
                    <a:pt x="4" y="10"/>
                  </a:cubicBezTo>
                  <a:cubicBezTo>
                    <a:pt x="3" y="10"/>
                    <a:pt x="3" y="11"/>
                    <a:pt x="3" y="12"/>
                  </a:cubicBezTo>
                  <a:cubicBezTo>
                    <a:pt x="3" y="13"/>
                    <a:pt x="3" y="14"/>
                    <a:pt x="3" y="15"/>
                  </a:cubicBezTo>
                  <a:cubicBezTo>
                    <a:pt x="3" y="16"/>
                    <a:pt x="3" y="17"/>
                    <a:pt x="3" y="18"/>
                  </a:cubicBezTo>
                  <a:cubicBezTo>
                    <a:pt x="4" y="19"/>
                    <a:pt x="4" y="20"/>
                    <a:pt x="5" y="21"/>
                  </a:cubicBezTo>
                  <a:cubicBezTo>
                    <a:pt x="5" y="21"/>
                    <a:pt x="6" y="22"/>
                    <a:pt x="7" y="22"/>
                  </a:cubicBezTo>
                  <a:cubicBezTo>
                    <a:pt x="8" y="23"/>
                    <a:pt x="9" y="23"/>
                    <a:pt x="10" y="23"/>
                  </a:cubicBezTo>
                  <a:cubicBezTo>
                    <a:pt x="11" y="23"/>
                    <a:pt x="13" y="23"/>
                    <a:pt x="14" y="22"/>
                  </a:cubicBezTo>
                  <a:cubicBezTo>
                    <a:pt x="15" y="22"/>
                    <a:pt x="16" y="21"/>
                    <a:pt x="17" y="20"/>
                  </a:cubicBezTo>
                  <a:cubicBezTo>
                    <a:pt x="18" y="19"/>
                    <a:pt x="18" y="19"/>
                    <a:pt x="18" y="18"/>
                  </a:cubicBezTo>
                  <a:cubicBezTo>
                    <a:pt x="19" y="17"/>
                    <a:pt x="19" y="16"/>
                    <a:pt x="20" y="15"/>
                  </a:cubicBezTo>
                  <a:cubicBezTo>
                    <a:pt x="20" y="14"/>
                    <a:pt x="20" y="14"/>
                    <a:pt x="20" y="13"/>
                  </a:cubicBezTo>
                  <a:cubicBezTo>
                    <a:pt x="20" y="12"/>
                    <a:pt x="20" y="11"/>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05" name="Freeform 46"/>
            <p:cNvSpPr>
              <a:spLocks/>
            </p:cNvSpPr>
            <p:nvPr/>
          </p:nvSpPr>
          <p:spPr bwMode="auto">
            <a:xfrm>
              <a:off x="3036960" y="1599428"/>
              <a:ext cx="107517" cy="81026"/>
            </a:xfrm>
            <a:custGeom>
              <a:avLst/>
              <a:gdLst>
                <a:gd name="T0" fmla="*/ 20 w 33"/>
                <a:gd name="T1" fmla="*/ 25 h 25"/>
                <a:gd name="T2" fmla="*/ 17 w 33"/>
                <a:gd name="T3" fmla="*/ 25 h 25"/>
                <a:gd name="T4" fmla="*/ 15 w 33"/>
                <a:gd name="T5" fmla="*/ 7 h 25"/>
                <a:gd name="T6" fmla="*/ 15 w 33"/>
                <a:gd name="T7" fmla="*/ 5 h 25"/>
                <a:gd name="T8" fmla="*/ 16 w 33"/>
                <a:gd name="T9" fmla="*/ 4 h 25"/>
                <a:gd name="T10" fmla="*/ 15 w 33"/>
                <a:gd name="T11" fmla="*/ 4 h 25"/>
                <a:gd name="T12" fmla="*/ 15 w 33"/>
                <a:gd name="T13" fmla="*/ 5 h 25"/>
                <a:gd name="T14" fmla="*/ 14 w 33"/>
                <a:gd name="T15" fmla="*/ 6 h 25"/>
                <a:gd name="T16" fmla="*/ 5 w 33"/>
                <a:gd name="T17" fmla="*/ 25 h 25"/>
                <a:gd name="T18" fmla="*/ 2 w 33"/>
                <a:gd name="T19" fmla="*/ 25 h 25"/>
                <a:gd name="T20" fmla="*/ 0 w 33"/>
                <a:gd name="T21" fmla="*/ 0 h 25"/>
                <a:gd name="T22" fmla="*/ 3 w 33"/>
                <a:gd name="T23" fmla="*/ 0 h 25"/>
                <a:gd name="T24" fmla="*/ 4 w 33"/>
                <a:gd name="T25" fmla="*/ 19 h 25"/>
                <a:gd name="T26" fmla="*/ 4 w 33"/>
                <a:gd name="T27" fmla="*/ 20 h 25"/>
                <a:gd name="T28" fmla="*/ 4 w 33"/>
                <a:gd name="T29" fmla="*/ 22 h 25"/>
                <a:gd name="T30" fmla="*/ 4 w 33"/>
                <a:gd name="T31" fmla="*/ 22 h 25"/>
                <a:gd name="T32" fmla="*/ 4 w 33"/>
                <a:gd name="T33" fmla="*/ 21 h 25"/>
                <a:gd name="T34" fmla="*/ 5 w 33"/>
                <a:gd name="T35" fmla="*/ 20 h 25"/>
                <a:gd name="T36" fmla="*/ 5 w 33"/>
                <a:gd name="T37" fmla="*/ 20 h 25"/>
                <a:gd name="T38" fmla="*/ 5 w 33"/>
                <a:gd name="T39" fmla="*/ 19 h 25"/>
                <a:gd name="T40" fmla="*/ 15 w 33"/>
                <a:gd name="T41" fmla="*/ 0 h 25"/>
                <a:gd name="T42" fmla="*/ 18 w 33"/>
                <a:gd name="T43" fmla="*/ 0 h 25"/>
                <a:gd name="T44" fmla="*/ 19 w 33"/>
                <a:gd name="T45" fmla="*/ 19 h 25"/>
                <a:gd name="T46" fmla="*/ 19 w 33"/>
                <a:gd name="T47" fmla="*/ 20 h 25"/>
                <a:gd name="T48" fmla="*/ 19 w 33"/>
                <a:gd name="T49" fmla="*/ 22 h 25"/>
                <a:gd name="T50" fmla="*/ 19 w 33"/>
                <a:gd name="T51" fmla="*/ 22 h 25"/>
                <a:gd name="T52" fmla="*/ 19 w 33"/>
                <a:gd name="T53" fmla="*/ 21 h 25"/>
                <a:gd name="T54" fmla="*/ 20 w 33"/>
                <a:gd name="T55" fmla="*/ 20 h 25"/>
                <a:gd name="T56" fmla="*/ 20 w 33"/>
                <a:gd name="T57" fmla="*/ 20 h 25"/>
                <a:gd name="T58" fmla="*/ 20 w 33"/>
                <a:gd name="T59" fmla="*/ 19 h 25"/>
                <a:gd name="T60" fmla="*/ 29 w 33"/>
                <a:gd name="T61" fmla="*/ 0 h 25"/>
                <a:gd name="T62" fmla="*/ 33 w 33"/>
                <a:gd name="T63" fmla="*/ 0 h 25"/>
                <a:gd name="T64" fmla="*/ 20 w 33"/>
                <a:gd name="T6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 h="25">
                  <a:moveTo>
                    <a:pt x="20" y="25"/>
                  </a:moveTo>
                  <a:cubicBezTo>
                    <a:pt x="17" y="25"/>
                    <a:pt x="17" y="25"/>
                    <a:pt x="17" y="25"/>
                  </a:cubicBezTo>
                  <a:cubicBezTo>
                    <a:pt x="15" y="7"/>
                    <a:pt x="15" y="7"/>
                    <a:pt x="15" y="7"/>
                  </a:cubicBezTo>
                  <a:cubicBezTo>
                    <a:pt x="15" y="6"/>
                    <a:pt x="15" y="6"/>
                    <a:pt x="15" y="5"/>
                  </a:cubicBezTo>
                  <a:cubicBezTo>
                    <a:pt x="15" y="5"/>
                    <a:pt x="15" y="4"/>
                    <a:pt x="16" y="4"/>
                  </a:cubicBezTo>
                  <a:cubicBezTo>
                    <a:pt x="15" y="4"/>
                    <a:pt x="15" y="4"/>
                    <a:pt x="15" y="4"/>
                  </a:cubicBezTo>
                  <a:cubicBezTo>
                    <a:pt x="15" y="4"/>
                    <a:pt x="15" y="5"/>
                    <a:pt x="15" y="5"/>
                  </a:cubicBezTo>
                  <a:cubicBezTo>
                    <a:pt x="15" y="6"/>
                    <a:pt x="15" y="6"/>
                    <a:pt x="14" y="6"/>
                  </a:cubicBezTo>
                  <a:cubicBezTo>
                    <a:pt x="5" y="25"/>
                    <a:pt x="5" y="25"/>
                    <a:pt x="5" y="25"/>
                  </a:cubicBezTo>
                  <a:cubicBezTo>
                    <a:pt x="2" y="25"/>
                    <a:pt x="2" y="25"/>
                    <a:pt x="2" y="25"/>
                  </a:cubicBezTo>
                  <a:cubicBezTo>
                    <a:pt x="0" y="0"/>
                    <a:pt x="0" y="0"/>
                    <a:pt x="0" y="0"/>
                  </a:cubicBezTo>
                  <a:cubicBezTo>
                    <a:pt x="3" y="0"/>
                    <a:pt x="3" y="0"/>
                    <a:pt x="3" y="0"/>
                  </a:cubicBezTo>
                  <a:cubicBezTo>
                    <a:pt x="4" y="19"/>
                    <a:pt x="4" y="19"/>
                    <a:pt x="4" y="19"/>
                  </a:cubicBezTo>
                  <a:cubicBezTo>
                    <a:pt x="4" y="20"/>
                    <a:pt x="4" y="20"/>
                    <a:pt x="4" y="20"/>
                  </a:cubicBezTo>
                  <a:cubicBezTo>
                    <a:pt x="4" y="21"/>
                    <a:pt x="4" y="21"/>
                    <a:pt x="4" y="22"/>
                  </a:cubicBezTo>
                  <a:cubicBezTo>
                    <a:pt x="4" y="22"/>
                    <a:pt x="4" y="22"/>
                    <a:pt x="4" y="22"/>
                  </a:cubicBezTo>
                  <a:cubicBezTo>
                    <a:pt x="4" y="22"/>
                    <a:pt x="4" y="21"/>
                    <a:pt x="4" y="21"/>
                  </a:cubicBezTo>
                  <a:cubicBezTo>
                    <a:pt x="4" y="21"/>
                    <a:pt x="4" y="21"/>
                    <a:pt x="5" y="20"/>
                  </a:cubicBezTo>
                  <a:cubicBezTo>
                    <a:pt x="5" y="20"/>
                    <a:pt x="5" y="20"/>
                    <a:pt x="5" y="20"/>
                  </a:cubicBezTo>
                  <a:cubicBezTo>
                    <a:pt x="5" y="20"/>
                    <a:pt x="5" y="19"/>
                    <a:pt x="5" y="19"/>
                  </a:cubicBezTo>
                  <a:cubicBezTo>
                    <a:pt x="15" y="0"/>
                    <a:pt x="15" y="0"/>
                    <a:pt x="15" y="0"/>
                  </a:cubicBezTo>
                  <a:cubicBezTo>
                    <a:pt x="18" y="0"/>
                    <a:pt x="18" y="0"/>
                    <a:pt x="18" y="0"/>
                  </a:cubicBezTo>
                  <a:cubicBezTo>
                    <a:pt x="19" y="19"/>
                    <a:pt x="19" y="19"/>
                    <a:pt x="19" y="19"/>
                  </a:cubicBezTo>
                  <a:cubicBezTo>
                    <a:pt x="19" y="20"/>
                    <a:pt x="19" y="20"/>
                    <a:pt x="19" y="20"/>
                  </a:cubicBezTo>
                  <a:cubicBezTo>
                    <a:pt x="19" y="21"/>
                    <a:pt x="19" y="21"/>
                    <a:pt x="19" y="22"/>
                  </a:cubicBezTo>
                  <a:cubicBezTo>
                    <a:pt x="19" y="22"/>
                    <a:pt x="19" y="22"/>
                    <a:pt x="19" y="22"/>
                  </a:cubicBezTo>
                  <a:cubicBezTo>
                    <a:pt x="19" y="22"/>
                    <a:pt x="19" y="21"/>
                    <a:pt x="19" y="21"/>
                  </a:cubicBezTo>
                  <a:cubicBezTo>
                    <a:pt x="19" y="21"/>
                    <a:pt x="20" y="21"/>
                    <a:pt x="20" y="20"/>
                  </a:cubicBezTo>
                  <a:cubicBezTo>
                    <a:pt x="20" y="20"/>
                    <a:pt x="20" y="20"/>
                    <a:pt x="20" y="20"/>
                  </a:cubicBezTo>
                  <a:cubicBezTo>
                    <a:pt x="20" y="20"/>
                    <a:pt x="20" y="19"/>
                    <a:pt x="20" y="19"/>
                  </a:cubicBezTo>
                  <a:cubicBezTo>
                    <a:pt x="29" y="0"/>
                    <a:pt x="29" y="0"/>
                    <a:pt x="29" y="0"/>
                  </a:cubicBezTo>
                  <a:cubicBezTo>
                    <a:pt x="33" y="0"/>
                    <a:pt x="33" y="0"/>
                    <a:pt x="33" y="0"/>
                  </a:cubicBezTo>
                  <a:lnTo>
                    <a:pt x="2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06" name="Freeform 47"/>
            <p:cNvSpPr>
              <a:spLocks noEditPoints="1"/>
            </p:cNvSpPr>
            <p:nvPr/>
          </p:nvSpPr>
          <p:spPr bwMode="auto">
            <a:xfrm>
              <a:off x="3127336" y="1599428"/>
              <a:ext cx="71678" cy="81026"/>
            </a:xfrm>
            <a:custGeom>
              <a:avLst/>
              <a:gdLst>
                <a:gd name="T0" fmla="*/ 19 w 22"/>
                <a:gd name="T1" fmla="*/ 25 h 25"/>
                <a:gd name="T2" fmla="*/ 18 w 22"/>
                <a:gd name="T3" fmla="*/ 18 h 25"/>
                <a:gd name="T4" fmla="*/ 7 w 22"/>
                <a:gd name="T5" fmla="*/ 18 h 25"/>
                <a:gd name="T6" fmla="*/ 3 w 22"/>
                <a:gd name="T7" fmla="*/ 25 h 25"/>
                <a:gd name="T8" fmla="*/ 0 w 22"/>
                <a:gd name="T9" fmla="*/ 25 h 25"/>
                <a:gd name="T10" fmla="*/ 15 w 22"/>
                <a:gd name="T11" fmla="*/ 0 h 25"/>
                <a:gd name="T12" fmla="*/ 18 w 22"/>
                <a:gd name="T13" fmla="*/ 0 h 25"/>
                <a:gd name="T14" fmla="*/ 22 w 22"/>
                <a:gd name="T15" fmla="*/ 25 h 25"/>
                <a:gd name="T16" fmla="*/ 19 w 22"/>
                <a:gd name="T17" fmla="*/ 25 h 25"/>
                <a:gd name="T18" fmla="*/ 16 w 22"/>
                <a:gd name="T19" fmla="*/ 5 h 25"/>
                <a:gd name="T20" fmla="*/ 16 w 22"/>
                <a:gd name="T21" fmla="*/ 4 h 25"/>
                <a:gd name="T22" fmla="*/ 16 w 22"/>
                <a:gd name="T23" fmla="*/ 4 h 25"/>
                <a:gd name="T24" fmla="*/ 16 w 22"/>
                <a:gd name="T25" fmla="*/ 3 h 25"/>
                <a:gd name="T26" fmla="*/ 16 w 22"/>
                <a:gd name="T27" fmla="*/ 3 h 25"/>
                <a:gd name="T28" fmla="*/ 16 w 22"/>
                <a:gd name="T29" fmla="*/ 3 h 25"/>
                <a:gd name="T30" fmla="*/ 16 w 22"/>
                <a:gd name="T31" fmla="*/ 3 h 25"/>
                <a:gd name="T32" fmla="*/ 16 w 22"/>
                <a:gd name="T33" fmla="*/ 4 h 25"/>
                <a:gd name="T34" fmla="*/ 15 w 22"/>
                <a:gd name="T35" fmla="*/ 4 h 25"/>
                <a:gd name="T36" fmla="*/ 15 w 22"/>
                <a:gd name="T37" fmla="*/ 5 h 25"/>
                <a:gd name="T38" fmla="*/ 9 w 22"/>
                <a:gd name="T39" fmla="*/ 15 h 25"/>
                <a:gd name="T40" fmla="*/ 18 w 22"/>
                <a:gd name="T41" fmla="*/ 15 h 25"/>
                <a:gd name="T42" fmla="*/ 16 w 22"/>
                <a:gd name="T43"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5">
                  <a:moveTo>
                    <a:pt x="19" y="25"/>
                  </a:moveTo>
                  <a:cubicBezTo>
                    <a:pt x="18" y="18"/>
                    <a:pt x="18" y="18"/>
                    <a:pt x="18" y="18"/>
                  </a:cubicBezTo>
                  <a:cubicBezTo>
                    <a:pt x="7" y="18"/>
                    <a:pt x="7" y="18"/>
                    <a:pt x="7" y="18"/>
                  </a:cubicBezTo>
                  <a:cubicBezTo>
                    <a:pt x="3" y="25"/>
                    <a:pt x="3" y="25"/>
                    <a:pt x="3" y="25"/>
                  </a:cubicBezTo>
                  <a:cubicBezTo>
                    <a:pt x="0" y="25"/>
                    <a:pt x="0" y="25"/>
                    <a:pt x="0" y="25"/>
                  </a:cubicBezTo>
                  <a:cubicBezTo>
                    <a:pt x="15" y="0"/>
                    <a:pt x="15" y="0"/>
                    <a:pt x="15" y="0"/>
                  </a:cubicBezTo>
                  <a:cubicBezTo>
                    <a:pt x="18" y="0"/>
                    <a:pt x="18" y="0"/>
                    <a:pt x="18" y="0"/>
                  </a:cubicBezTo>
                  <a:cubicBezTo>
                    <a:pt x="22" y="25"/>
                    <a:pt x="22" y="25"/>
                    <a:pt x="22" y="25"/>
                  </a:cubicBezTo>
                  <a:lnTo>
                    <a:pt x="19" y="25"/>
                  </a:lnTo>
                  <a:close/>
                  <a:moveTo>
                    <a:pt x="16" y="5"/>
                  </a:moveTo>
                  <a:cubicBezTo>
                    <a:pt x="16" y="5"/>
                    <a:pt x="16" y="5"/>
                    <a:pt x="16" y="4"/>
                  </a:cubicBezTo>
                  <a:cubicBezTo>
                    <a:pt x="16" y="4"/>
                    <a:pt x="16" y="4"/>
                    <a:pt x="16" y="4"/>
                  </a:cubicBezTo>
                  <a:cubicBezTo>
                    <a:pt x="16" y="4"/>
                    <a:pt x="16" y="4"/>
                    <a:pt x="16" y="3"/>
                  </a:cubicBezTo>
                  <a:cubicBezTo>
                    <a:pt x="16" y="3"/>
                    <a:pt x="16" y="3"/>
                    <a:pt x="16" y="3"/>
                  </a:cubicBezTo>
                  <a:cubicBezTo>
                    <a:pt x="16" y="3"/>
                    <a:pt x="16" y="3"/>
                    <a:pt x="16" y="3"/>
                  </a:cubicBezTo>
                  <a:cubicBezTo>
                    <a:pt x="16" y="3"/>
                    <a:pt x="16" y="3"/>
                    <a:pt x="16" y="3"/>
                  </a:cubicBezTo>
                  <a:cubicBezTo>
                    <a:pt x="16" y="4"/>
                    <a:pt x="16" y="4"/>
                    <a:pt x="16" y="4"/>
                  </a:cubicBezTo>
                  <a:cubicBezTo>
                    <a:pt x="16" y="4"/>
                    <a:pt x="15" y="4"/>
                    <a:pt x="15" y="4"/>
                  </a:cubicBezTo>
                  <a:cubicBezTo>
                    <a:pt x="15" y="5"/>
                    <a:pt x="15" y="5"/>
                    <a:pt x="15" y="5"/>
                  </a:cubicBezTo>
                  <a:cubicBezTo>
                    <a:pt x="9" y="15"/>
                    <a:pt x="9" y="15"/>
                    <a:pt x="9" y="15"/>
                  </a:cubicBezTo>
                  <a:cubicBezTo>
                    <a:pt x="18" y="15"/>
                    <a:pt x="18" y="15"/>
                    <a:pt x="18" y="15"/>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grpSp>
      <p:grpSp>
        <p:nvGrpSpPr>
          <p:cNvPr id="407" name="Central US"/>
          <p:cNvGrpSpPr/>
          <p:nvPr/>
        </p:nvGrpSpPr>
        <p:grpSpPr>
          <a:xfrm>
            <a:off x="2339563" y="1935207"/>
            <a:ext cx="823641" cy="380358"/>
            <a:chOff x="1851154" y="1775505"/>
            <a:chExt cx="897535" cy="414482"/>
          </a:xfrm>
        </p:grpSpPr>
        <p:sp>
          <p:nvSpPr>
            <p:cNvPr id="408" name="Rectangle 19"/>
            <p:cNvSpPr>
              <a:spLocks noChangeArrowheads="1"/>
            </p:cNvSpPr>
            <p:nvPr/>
          </p:nvSpPr>
          <p:spPr bwMode="auto">
            <a:xfrm>
              <a:off x="1851154" y="1775505"/>
              <a:ext cx="897535" cy="414482"/>
            </a:xfrm>
            <a:prstGeom prst="rect">
              <a:avLst/>
            </a:prstGeom>
            <a:solidFill>
              <a:srgbClr val="0073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09" name="Freeform 48"/>
            <p:cNvSpPr>
              <a:spLocks/>
            </p:cNvSpPr>
            <p:nvPr/>
          </p:nvSpPr>
          <p:spPr bwMode="auto">
            <a:xfrm>
              <a:off x="1946206" y="1870556"/>
              <a:ext cx="65445" cy="84143"/>
            </a:xfrm>
            <a:custGeom>
              <a:avLst/>
              <a:gdLst>
                <a:gd name="T0" fmla="*/ 20 w 20"/>
                <a:gd name="T1" fmla="*/ 25 h 26"/>
                <a:gd name="T2" fmla="*/ 13 w 20"/>
                <a:gd name="T3" fmla="*/ 26 h 26"/>
                <a:gd name="T4" fmla="*/ 3 w 20"/>
                <a:gd name="T5" fmla="*/ 23 h 26"/>
                <a:gd name="T6" fmla="*/ 0 w 20"/>
                <a:gd name="T7" fmla="*/ 14 h 26"/>
                <a:gd name="T8" fmla="*/ 4 w 20"/>
                <a:gd name="T9" fmla="*/ 4 h 26"/>
                <a:gd name="T10" fmla="*/ 14 w 20"/>
                <a:gd name="T11" fmla="*/ 0 h 26"/>
                <a:gd name="T12" fmla="*/ 20 w 20"/>
                <a:gd name="T13" fmla="*/ 1 h 26"/>
                <a:gd name="T14" fmla="*/ 20 w 20"/>
                <a:gd name="T15" fmla="*/ 7 h 26"/>
                <a:gd name="T16" fmla="*/ 14 w 20"/>
                <a:gd name="T17" fmla="*/ 5 h 26"/>
                <a:gd name="T18" fmla="*/ 8 w 20"/>
                <a:gd name="T19" fmla="*/ 7 h 26"/>
                <a:gd name="T20" fmla="*/ 6 w 20"/>
                <a:gd name="T21" fmla="*/ 13 h 26"/>
                <a:gd name="T22" fmla="*/ 8 w 20"/>
                <a:gd name="T23" fmla="*/ 19 h 26"/>
                <a:gd name="T24" fmla="*/ 14 w 20"/>
                <a:gd name="T25" fmla="*/ 21 h 26"/>
                <a:gd name="T26" fmla="*/ 20 w 20"/>
                <a:gd name="T27" fmla="*/ 20 h 26"/>
                <a:gd name="T28" fmla="*/ 20 w 20"/>
                <a:gd name="T29"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6">
                  <a:moveTo>
                    <a:pt x="20" y="25"/>
                  </a:moveTo>
                  <a:cubicBezTo>
                    <a:pt x="18" y="26"/>
                    <a:pt x="16" y="26"/>
                    <a:pt x="13" y="26"/>
                  </a:cubicBezTo>
                  <a:cubicBezTo>
                    <a:pt x="9" y="26"/>
                    <a:pt x="6" y="25"/>
                    <a:pt x="3" y="23"/>
                  </a:cubicBezTo>
                  <a:cubicBezTo>
                    <a:pt x="1" y="21"/>
                    <a:pt x="0" y="18"/>
                    <a:pt x="0" y="14"/>
                  </a:cubicBezTo>
                  <a:cubicBezTo>
                    <a:pt x="0" y="10"/>
                    <a:pt x="1" y="7"/>
                    <a:pt x="4" y="4"/>
                  </a:cubicBezTo>
                  <a:cubicBezTo>
                    <a:pt x="6" y="1"/>
                    <a:pt x="10" y="0"/>
                    <a:pt x="14" y="0"/>
                  </a:cubicBezTo>
                  <a:cubicBezTo>
                    <a:pt x="16" y="0"/>
                    <a:pt x="18" y="1"/>
                    <a:pt x="20" y="1"/>
                  </a:cubicBezTo>
                  <a:cubicBezTo>
                    <a:pt x="20" y="7"/>
                    <a:pt x="20" y="7"/>
                    <a:pt x="20" y="7"/>
                  </a:cubicBezTo>
                  <a:cubicBezTo>
                    <a:pt x="18" y="6"/>
                    <a:pt x="16" y="5"/>
                    <a:pt x="14" y="5"/>
                  </a:cubicBezTo>
                  <a:cubicBezTo>
                    <a:pt x="12" y="5"/>
                    <a:pt x="10" y="6"/>
                    <a:pt x="8" y="7"/>
                  </a:cubicBezTo>
                  <a:cubicBezTo>
                    <a:pt x="7" y="9"/>
                    <a:pt x="6" y="11"/>
                    <a:pt x="6" y="13"/>
                  </a:cubicBezTo>
                  <a:cubicBezTo>
                    <a:pt x="6" y="16"/>
                    <a:pt x="7" y="18"/>
                    <a:pt x="8" y="19"/>
                  </a:cubicBezTo>
                  <a:cubicBezTo>
                    <a:pt x="10" y="21"/>
                    <a:pt x="11" y="21"/>
                    <a:pt x="14" y="21"/>
                  </a:cubicBezTo>
                  <a:cubicBezTo>
                    <a:pt x="16" y="21"/>
                    <a:pt x="18" y="21"/>
                    <a:pt x="20" y="20"/>
                  </a:cubicBezTo>
                  <a:lnTo>
                    <a:pt x="2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10" name="Freeform 49"/>
            <p:cNvSpPr>
              <a:spLocks/>
            </p:cNvSpPr>
            <p:nvPr/>
          </p:nvSpPr>
          <p:spPr bwMode="auto">
            <a:xfrm>
              <a:off x="2027233" y="1873672"/>
              <a:ext cx="49863" cy="81026"/>
            </a:xfrm>
            <a:custGeom>
              <a:avLst/>
              <a:gdLst>
                <a:gd name="T0" fmla="*/ 32 w 32"/>
                <a:gd name="T1" fmla="*/ 52 h 52"/>
                <a:gd name="T2" fmla="*/ 0 w 32"/>
                <a:gd name="T3" fmla="*/ 52 h 52"/>
                <a:gd name="T4" fmla="*/ 0 w 32"/>
                <a:gd name="T5" fmla="*/ 0 h 52"/>
                <a:gd name="T6" fmla="*/ 29 w 32"/>
                <a:gd name="T7" fmla="*/ 0 h 52"/>
                <a:gd name="T8" fmla="*/ 29 w 32"/>
                <a:gd name="T9" fmla="*/ 8 h 52"/>
                <a:gd name="T10" fmla="*/ 11 w 32"/>
                <a:gd name="T11" fmla="*/ 8 h 52"/>
                <a:gd name="T12" fmla="*/ 11 w 32"/>
                <a:gd name="T13" fmla="*/ 21 h 52"/>
                <a:gd name="T14" fmla="*/ 29 w 32"/>
                <a:gd name="T15" fmla="*/ 21 h 52"/>
                <a:gd name="T16" fmla="*/ 29 w 32"/>
                <a:gd name="T17" fmla="*/ 29 h 52"/>
                <a:gd name="T18" fmla="*/ 11 w 32"/>
                <a:gd name="T19" fmla="*/ 29 h 52"/>
                <a:gd name="T20" fmla="*/ 11 w 32"/>
                <a:gd name="T21" fmla="*/ 42 h 52"/>
                <a:gd name="T22" fmla="*/ 32 w 32"/>
                <a:gd name="T23" fmla="*/ 42 h 52"/>
                <a:gd name="T24" fmla="*/ 32 w 32"/>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52">
                  <a:moveTo>
                    <a:pt x="32" y="52"/>
                  </a:moveTo>
                  <a:lnTo>
                    <a:pt x="0" y="52"/>
                  </a:lnTo>
                  <a:lnTo>
                    <a:pt x="0" y="0"/>
                  </a:lnTo>
                  <a:lnTo>
                    <a:pt x="29" y="0"/>
                  </a:lnTo>
                  <a:lnTo>
                    <a:pt x="29" y="8"/>
                  </a:lnTo>
                  <a:lnTo>
                    <a:pt x="11" y="8"/>
                  </a:lnTo>
                  <a:lnTo>
                    <a:pt x="11" y="21"/>
                  </a:lnTo>
                  <a:lnTo>
                    <a:pt x="29" y="21"/>
                  </a:lnTo>
                  <a:lnTo>
                    <a:pt x="29" y="29"/>
                  </a:lnTo>
                  <a:lnTo>
                    <a:pt x="11" y="29"/>
                  </a:lnTo>
                  <a:lnTo>
                    <a:pt x="11" y="42"/>
                  </a:lnTo>
                  <a:lnTo>
                    <a:pt x="32" y="42"/>
                  </a:lnTo>
                  <a:lnTo>
                    <a:pt x="32"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11" name="Freeform 50"/>
            <p:cNvSpPr>
              <a:spLocks/>
            </p:cNvSpPr>
            <p:nvPr/>
          </p:nvSpPr>
          <p:spPr bwMode="auto">
            <a:xfrm>
              <a:off x="2089562" y="1873672"/>
              <a:ext cx="74795" cy="81026"/>
            </a:xfrm>
            <a:custGeom>
              <a:avLst/>
              <a:gdLst>
                <a:gd name="T0" fmla="*/ 23 w 23"/>
                <a:gd name="T1" fmla="*/ 25 h 25"/>
                <a:gd name="T2" fmla="*/ 17 w 23"/>
                <a:gd name="T3" fmla="*/ 25 h 25"/>
                <a:gd name="T4" fmla="*/ 7 w 23"/>
                <a:gd name="T5" fmla="*/ 9 h 25"/>
                <a:gd name="T6" fmla="*/ 6 w 23"/>
                <a:gd name="T7" fmla="*/ 7 h 25"/>
                <a:gd name="T8" fmla="*/ 6 w 23"/>
                <a:gd name="T9" fmla="*/ 7 h 25"/>
                <a:gd name="T10" fmla="*/ 6 w 23"/>
                <a:gd name="T11" fmla="*/ 11 h 25"/>
                <a:gd name="T12" fmla="*/ 6 w 23"/>
                <a:gd name="T13" fmla="*/ 25 h 25"/>
                <a:gd name="T14" fmla="*/ 0 w 23"/>
                <a:gd name="T15" fmla="*/ 25 h 25"/>
                <a:gd name="T16" fmla="*/ 0 w 23"/>
                <a:gd name="T17" fmla="*/ 0 h 25"/>
                <a:gd name="T18" fmla="*/ 7 w 23"/>
                <a:gd name="T19" fmla="*/ 0 h 25"/>
                <a:gd name="T20" fmla="*/ 17 w 23"/>
                <a:gd name="T21" fmla="*/ 15 h 25"/>
                <a:gd name="T22" fmla="*/ 18 w 23"/>
                <a:gd name="T23" fmla="*/ 17 h 25"/>
                <a:gd name="T24" fmla="*/ 18 w 23"/>
                <a:gd name="T25" fmla="*/ 17 h 25"/>
                <a:gd name="T26" fmla="*/ 18 w 23"/>
                <a:gd name="T27" fmla="*/ 14 h 25"/>
                <a:gd name="T28" fmla="*/ 18 w 23"/>
                <a:gd name="T29" fmla="*/ 0 h 25"/>
                <a:gd name="T30" fmla="*/ 23 w 23"/>
                <a:gd name="T31" fmla="*/ 0 h 25"/>
                <a:gd name="T32" fmla="*/ 23 w 23"/>
                <a:gd name="T3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5">
                  <a:moveTo>
                    <a:pt x="23" y="25"/>
                  </a:moveTo>
                  <a:cubicBezTo>
                    <a:pt x="17" y="25"/>
                    <a:pt x="17" y="25"/>
                    <a:pt x="17" y="25"/>
                  </a:cubicBezTo>
                  <a:cubicBezTo>
                    <a:pt x="7" y="9"/>
                    <a:pt x="7" y="9"/>
                    <a:pt x="7" y="9"/>
                  </a:cubicBezTo>
                  <a:cubicBezTo>
                    <a:pt x="6" y="8"/>
                    <a:pt x="6" y="7"/>
                    <a:pt x="6" y="7"/>
                  </a:cubicBezTo>
                  <a:cubicBezTo>
                    <a:pt x="6" y="7"/>
                    <a:pt x="6" y="7"/>
                    <a:pt x="6" y="7"/>
                  </a:cubicBezTo>
                  <a:cubicBezTo>
                    <a:pt x="6" y="8"/>
                    <a:pt x="6" y="9"/>
                    <a:pt x="6" y="11"/>
                  </a:cubicBezTo>
                  <a:cubicBezTo>
                    <a:pt x="6" y="25"/>
                    <a:pt x="6" y="25"/>
                    <a:pt x="6" y="25"/>
                  </a:cubicBezTo>
                  <a:cubicBezTo>
                    <a:pt x="0" y="25"/>
                    <a:pt x="0" y="25"/>
                    <a:pt x="0" y="25"/>
                  </a:cubicBezTo>
                  <a:cubicBezTo>
                    <a:pt x="0" y="0"/>
                    <a:pt x="0" y="0"/>
                    <a:pt x="0" y="0"/>
                  </a:cubicBezTo>
                  <a:cubicBezTo>
                    <a:pt x="7" y="0"/>
                    <a:pt x="7" y="0"/>
                    <a:pt x="7" y="0"/>
                  </a:cubicBezTo>
                  <a:cubicBezTo>
                    <a:pt x="17" y="15"/>
                    <a:pt x="17" y="15"/>
                    <a:pt x="17" y="15"/>
                  </a:cubicBezTo>
                  <a:cubicBezTo>
                    <a:pt x="17" y="16"/>
                    <a:pt x="17" y="16"/>
                    <a:pt x="18" y="17"/>
                  </a:cubicBezTo>
                  <a:cubicBezTo>
                    <a:pt x="18" y="17"/>
                    <a:pt x="18" y="17"/>
                    <a:pt x="18" y="17"/>
                  </a:cubicBezTo>
                  <a:cubicBezTo>
                    <a:pt x="18" y="16"/>
                    <a:pt x="18" y="15"/>
                    <a:pt x="18" y="14"/>
                  </a:cubicBezTo>
                  <a:cubicBezTo>
                    <a:pt x="18" y="0"/>
                    <a:pt x="18" y="0"/>
                    <a:pt x="18" y="0"/>
                  </a:cubicBezTo>
                  <a:cubicBezTo>
                    <a:pt x="23" y="0"/>
                    <a:pt x="23" y="0"/>
                    <a:pt x="23" y="0"/>
                  </a:cubicBezTo>
                  <a:lnTo>
                    <a:pt x="23"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12" name="Freeform 51"/>
            <p:cNvSpPr>
              <a:spLocks/>
            </p:cNvSpPr>
            <p:nvPr/>
          </p:nvSpPr>
          <p:spPr bwMode="auto">
            <a:xfrm>
              <a:off x="2178380" y="1873672"/>
              <a:ext cx="63887" cy="81026"/>
            </a:xfrm>
            <a:custGeom>
              <a:avLst/>
              <a:gdLst>
                <a:gd name="T0" fmla="*/ 41 w 41"/>
                <a:gd name="T1" fmla="*/ 8 h 52"/>
                <a:gd name="T2" fmla="*/ 27 w 41"/>
                <a:gd name="T3" fmla="*/ 8 h 52"/>
                <a:gd name="T4" fmla="*/ 27 w 41"/>
                <a:gd name="T5" fmla="*/ 52 h 52"/>
                <a:gd name="T6" fmla="*/ 14 w 41"/>
                <a:gd name="T7" fmla="*/ 52 h 52"/>
                <a:gd name="T8" fmla="*/ 14 w 41"/>
                <a:gd name="T9" fmla="*/ 8 h 52"/>
                <a:gd name="T10" fmla="*/ 0 w 41"/>
                <a:gd name="T11" fmla="*/ 8 h 52"/>
                <a:gd name="T12" fmla="*/ 0 w 41"/>
                <a:gd name="T13" fmla="*/ 0 h 52"/>
                <a:gd name="T14" fmla="*/ 41 w 41"/>
                <a:gd name="T15" fmla="*/ 0 h 52"/>
                <a:gd name="T16" fmla="*/ 41 w 41"/>
                <a:gd name="T17"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52">
                  <a:moveTo>
                    <a:pt x="41" y="8"/>
                  </a:moveTo>
                  <a:lnTo>
                    <a:pt x="27" y="8"/>
                  </a:lnTo>
                  <a:lnTo>
                    <a:pt x="27" y="52"/>
                  </a:lnTo>
                  <a:lnTo>
                    <a:pt x="14" y="52"/>
                  </a:lnTo>
                  <a:lnTo>
                    <a:pt x="14" y="8"/>
                  </a:lnTo>
                  <a:lnTo>
                    <a:pt x="0" y="8"/>
                  </a:lnTo>
                  <a:lnTo>
                    <a:pt x="0" y="0"/>
                  </a:lnTo>
                  <a:lnTo>
                    <a:pt x="41" y="0"/>
                  </a:lnTo>
                  <a:lnTo>
                    <a:pt x="41"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13" name="Freeform 52"/>
            <p:cNvSpPr>
              <a:spLocks noEditPoints="1"/>
            </p:cNvSpPr>
            <p:nvPr/>
          </p:nvSpPr>
          <p:spPr bwMode="auto">
            <a:xfrm>
              <a:off x="2256291" y="1873672"/>
              <a:ext cx="68562" cy="81026"/>
            </a:xfrm>
            <a:custGeom>
              <a:avLst/>
              <a:gdLst>
                <a:gd name="T0" fmla="*/ 21 w 21"/>
                <a:gd name="T1" fmla="*/ 25 h 25"/>
                <a:gd name="T2" fmla="*/ 15 w 21"/>
                <a:gd name="T3" fmla="*/ 25 h 25"/>
                <a:gd name="T4" fmla="*/ 11 w 21"/>
                <a:gd name="T5" fmla="*/ 18 h 25"/>
                <a:gd name="T6" fmla="*/ 10 w 21"/>
                <a:gd name="T7" fmla="*/ 17 h 25"/>
                <a:gd name="T8" fmla="*/ 9 w 21"/>
                <a:gd name="T9" fmla="*/ 16 h 25"/>
                <a:gd name="T10" fmla="*/ 8 w 21"/>
                <a:gd name="T11" fmla="*/ 15 h 25"/>
                <a:gd name="T12" fmla="*/ 7 w 21"/>
                <a:gd name="T13" fmla="*/ 15 h 25"/>
                <a:gd name="T14" fmla="*/ 6 w 21"/>
                <a:gd name="T15" fmla="*/ 15 h 25"/>
                <a:gd name="T16" fmla="*/ 6 w 21"/>
                <a:gd name="T17" fmla="*/ 25 h 25"/>
                <a:gd name="T18" fmla="*/ 0 w 21"/>
                <a:gd name="T19" fmla="*/ 25 h 25"/>
                <a:gd name="T20" fmla="*/ 0 w 21"/>
                <a:gd name="T21" fmla="*/ 0 h 25"/>
                <a:gd name="T22" fmla="*/ 9 w 21"/>
                <a:gd name="T23" fmla="*/ 0 h 25"/>
                <a:gd name="T24" fmla="*/ 18 w 21"/>
                <a:gd name="T25" fmla="*/ 7 h 25"/>
                <a:gd name="T26" fmla="*/ 18 w 21"/>
                <a:gd name="T27" fmla="*/ 9 h 25"/>
                <a:gd name="T28" fmla="*/ 17 w 21"/>
                <a:gd name="T29" fmla="*/ 11 h 25"/>
                <a:gd name="T30" fmla="*/ 15 w 21"/>
                <a:gd name="T31" fmla="*/ 13 h 25"/>
                <a:gd name="T32" fmla="*/ 13 w 21"/>
                <a:gd name="T33" fmla="*/ 14 h 25"/>
                <a:gd name="T34" fmla="*/ 13 w 21"/>
                <a:gd name="T35" fmla="*/ 14 h 25"/>
                <a:gd name="T36" fmla="*/ 14 w 21"/>
                <a:gd name="T37" fmla="*/ 14 h 25"/>
                <a:gd name="T38" fmla="*/ 15 w 21"/>
                <a:gd name="T39" fmla="*/ 15 h 25"/>
                <a:gd name="T40" fmla="*/ 16 w 21"/>
                <a:gd name="T41" fmla="*/ 16 h 25"/>
                <a:gd name="T42" fmla="*/ 16 w 21"/>
                <a:gd name="T43" fmla="*/ 17 h 25"/>
                <a:gd name="T44" fmla="*/ 21 w 21"/>
                <a:gd name="T45" fmla="*/ 25 h 25"/>
                <a:gd name="T46" fmla="*/ 6 w 21"/>
                <a:gd name="T47" fmla="*/ 4 h 25"/>
                <a:gd name="T48" fmla="*/ 6 w 21"/>
                <a:gd name="T49" fmla="*/ 11 h 25"/>
                <a:gd name="T50" fmla="*/ 8 w 21"/>
                <a:gd name="T51" fmla="*/ 11 h 25"/>
                <a:gd name="T52" fmla="*/ 11 w 21"/>
                <a:gd name="T53" fmla="*/ 10 h 25"/>
                <a:gd name="T54" fmla="*/ 12 w 21"/>
                <a:gd name="T55" fmla="*/ 7 h 25"/>
                <a:gd name="T56" fmla="*/ 8 w 21"/>
                <a:gd name="T57" fmla="*/ 4 h 25"/>
                <a:gd name="T58" fmla="*/ 6 w 21"/>
                <a:gd name="T5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 h="25">
                  <a:moveTo>
                    <a:pt x="21" y="25"/>
                  </a:moveTo>
                  <a:cubicBezTo>
                    <a:pt x="15" y="25"/>
                    <a:pt x="15" y="25"/>
                    <a:pt x="15" y="25"/>
                  </a:cubicBezTo>
                  <a:cubicBezTo>
                    <a:pt x="11" y="18"/>
                    <a:pt x="11" y="18"/>
                    <a:pt x="11" y="18"/>
                  </a:cubicBezTo>
                  <a:cubicBezTo>
                    <a:pt x="10" y="18"/>
                    <a:pt x="10" y="17"/>
                    <a:pt x="10" y="17"/>
                  </a:cubicBezTo>
                  <a:cubicBezTo>
                    <a:pt x="10" y="17"/>
                    <a:pt x="9" y="16"/>
                    <a:pt x="9" y="16"/>
                  </a:cubicBezTo>
                  <a:cubicBezTo>
                    <a:pt x="9" y="16"/>
                    <a:pt x="9" y="16"/>
                    <a:pt x="8" y="15"/>
                  </a:cubicBezTo>
                  <a:cubicBezTo>
                    <a:pt x="8" y="15"/>
                    <a:pt x="8" y="15"/>
                    <a:pt x="7" y="15"/>
                  </a:cubicBezTo>
                  <a:cubicBezTo>
                    <a:pt x="6" y="15"/>
                    <a:pt x="6" y="15"/>
                    <a:pt x="6" y="15"/>
                  </a:cubicBezTo>
                  <a:cubicBezTo>
                    <a:pt x="6" y="25"/>
                    <a:pt x="6" y="25"/>
                    <a:pt x="6" y="25"/>
                  </a:cubicBezTo>
                  <a:cubicBezTo>
                    <a:pt x="0" y="25"/>
                    <a:pt x="0" y="25"/>
                    <a:pt x="0" y="25"/>
                  </a:cubicBezTo>
                  <a:cubicBezTo>
                    <a:pt x="0" y="0"/>
                    <a:pt x="0" y="0"/>
                    <a:pt x="0" y="0"/>
                  </a:cubicBezTo>
                  <a:cubicBezTo>
                    <a:pt x="9" y="0"/>
                    <a:pt x="9" y="0"/>
                    <a:pt x="9" y="0"/>
                  </a:cubicBezTo>
                  <a:cubicBezTo>
                    <a:pt x="15" y="0"/>
                    <a:pt x="18" y="2"/>
                    <a:pt x="18" y="7"/>
                  </a:cubicBezTo>
                  <a:cubicBezTo>
                    <a:pt x="18" y="7"/>
                    <a:pt x="18" y="8"/>
                    <a:pt x="18" y="9"/>
                  </a:cubicBezTo>
                  <a:cubicBezTo>
                    <a:pt x="18" y="10"/>
                    <a:pt x="17" y="10"/>
                    <a:pt x="17" y="11"/>
                  </a:cubicBezTo>
                  <a:cubicBezTo>
                    <a:pt x="16" y="12"/>
                    <a:pt x="16" y="12"/>
                    <a:pt x="15" y="13"/>
                  </a:cubicBezTo>
                  <a:cubicBezTo>
                    <a:pt x="14" y="13"/>
                    <a:pt x="13" y="13"/>
                    <a:pt x="13" y="14"/>
                  </a:cubicBezTo>
                  <a:cubicBezTo>
                    <a:pt x="13" y="14"/>
                    <a:pt x="13" y="14"/>
                    <a:pt x="13" y="14"/>
                  </a:cubicBezTo>
                  <a:cubicBezTo>
                    <a:pt x="13" y="14"/>
                    <a:pt x="13" y="14"/>
                    <a:pt x="14" y="14"/>
                  </a:cubicBezTo>
                  <a:cubicBezTo>
                    <a:pt x="14" y="14"/>
                    <a:pt x="14" y="15"/>
                    <a:pt x="15" y="15"/>
                  </a:cubicBezTo>
                  <a:cubicBezTo>
                    <a:pt x="15" y="15"/>
                    <a:pt x="15" y="16"/>
                    <a:pt x="16" y="16"/>
                  </a:cubicBezTo>
                  <a:cubicBezTo>
                    <a:pt x="16" y="17"/>
                    <a:pt x="16" y="17"/>
                    <a:pt x="16" y="17"/>
                  </a:cubicBezTo>
                  <a:lnTo>
                    <a:pt x="21" y="25"/>
                  </a:lnTo>
                  <a:close/>
                  <a:moveTo>
                    <a:pt x="6" y="4"/>
                  </a:moveTo>
                  <a:cubicBezTo>
                    <a:pt x="6" y="11"/>
                    <a:pt x="6" y="11"/>
                    <a:pt x="6" y="11"/>
                  </a:cubicBezTo>
                  <a:cubicBezTo>
                    <a:pt x="8" y="11"/>
                    <a:pt x="8" y="11"/>
                    <a:pt x="8" y="11"/>
                  </a:cubicBezTo>
                  <a:cubicBezTo>
                    <a:pt x="9" y="11"/>
                    <a:pt x="10" y="11"/>
                    <a:pt x="11" y="10"/>
                  </a:cubicBezTo>
                  <a:cubicBezTo>
                    <a:pt x="12" y="9"/>
                    <a:pt x="12" y="8"/>
                    <a:pt x="12" y="7"/>
                  </a:cubicBezTo>
                  <a:cubicBezTo>
                    <a:pt x="12" y="5"/>
                    <a:pt x="11" y="4"/>
                    <a:pt x="8" y="4"/>
                  </a:cubicBezTo>
                  <a:lnTo>
                    <a:pt x="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14" name="Freeform 53"/>
            <p:cNvSpPr>
              <a:spLocks noEditPoints="1"/>
            </p:cNvSpPr>
            <p:nvPr/>
          </p:nvSpPr>
          <p:spPr bwMode="auto">
            <a:xfrm>
              <a:off x="2324853" y="1873672"/>
              <a:ext cx="81027" cy="81026"/>
            </a:xfrm>
            <a:custGeom>
              <a:avLst/>
              <a:gdLst>
                <a:gd name="T0" fmla="*/ 25 w 25"/>
                <a:gd name="T1" fmla="*/ 25 h 25"/>
                <a:gd name="T2" fmla="*/ 19 w 25"/>
                <a:gd name="T3" fmla="*/ 25 h 25"/>
                <a:gd name="T4" fmla="*/ 17 w 25"/>
                <a:gd name="T5" fmla="*/ 19 h 25"/>
                <a:gd name="T6" fmla="*/ 8 w 25"/>
                <a:gd name="T7" fmla="*/ 19 h 25"/>
                <a:gd name="T8" fmla="*/ 7 w 25"/>
                <a:gd name="T9" fmla="*/ 25 h 25"/>
                <a:gd name="T10" fmla="*/ 0 w 25"/>
                <a:gd name="T11" fmla="*/ 25 h 25"/>
                <a:gd name="T12" fmla="*/ 10 w 25"/>
                <a:gd name="T13" fmla="*/ 0 h 25"/>
                <a:gd name="T14" fmla="*/ 16 w 25"/>
                <a:gd name="T15" fmla="*/ 0 h 25"/>
                <a:gd name="T16" fmla="*/ 25 w 25"/>
                <a:gd name="T17" fmla="*/ 25 h 25"/>
                <a:gd name="T18" fmla="*/ 16 w 25"/>
                <a:gd name="T19" fmla="*/ 15 h 25"/>
                <a:gd name="T20" fmla="*/ 13 w 25"/>
                <a:gd name="T21" fmla="*/ 6 h 25"/>
                <a:gd name="T22" fmla="*/ 13 w 25"/>
                <a:gd name="T23" fmla="*/ 4 h 25"/>
                <a:gd name="T24" fmla="*/ 13 w 25"/>
                <a:gd name="T25" fmla="*/ 4 h 25"/>
                <a:gd name="T26" fmla="*/ 12 w 25"/>
                <a:gd name="T27" fmla="*/ 6 h 25"/>
                <a:gd name="T28" fmla="*/ 10 w 25"/>
                <a:gd name="T29" fmla="*/ 15 h 25"/>
                <a:gd name="T30" fmla="*/ 16 w 25"/>
                <a:gd name="T31"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25">
                  <a:moveTo>
                    <a:pt x="25" y="25"/>
                  </a:moveTo>
                  <a:cubicBezTo>
                    <a:pt x="19" y="25"/>
                    <a:pt x="19" y="25"/>
                    <a:pt x="19" y="25"/>
                  </a:cubicBezTo>
                  <a:cubicBezTo>
                    <a:pt x="17" y="19"/>
                    <a:pt x="17" y="19"/>
                    <a:pt x="17" y="19"/>
                  </a:cubicBezTo>
                  <a:cubicBezTo>
                    <a:pt x="8" y="19"/>
                    <a:pt x="8" y="19"/>
                    <a:pt x="8" y="19"/>
                  </a:cubicBezTo>
                  <a:cubicBezTo>
                    <a:pt x="7" y="25"/>
                    <a:pt x="7" y="25"/>
                    <a:pt x="7" y="25"/>
                  </a:cubicBezTo>
                  <a:cubicBezTo>
                    <a:pt x="0" y="25"/>
                    <a:pt x="0" y="25"/>
                    <a:pt x="0" y="25"/>
                  </a:cubicBezTo>
                  <a:cubicBezTo>
                    <a:pt x="10" y="0"/>
                    <a:pt x="10" y="0"/>
                    <a:pt x="10" y="0"/>
                  </a:cubicBezTo>
                  <a:cubicBezTo>
                    <a:pt x="16" y="0"/>
                    <a:pt x="16" y="0"/>
                    <a:pt x="16" y="0"/>
                  </a:cubicBezTo>
                  <a:lnTo>
                    <a:pt x="25" y="25"/>
                  </a:lnTo>
                  <a:close/>
                  <a:moveTo>
                    <a:pt x="16" y="15"/>
                  </a:moveTo>
                  <a:cubicBezTo>
                    <a:pt x="13" y="6"/>
                    <a:pt x="13" y="6"/>
                    <a:pt x="13" y="6"/>
                  </a:cubicBezTo>
                  <a:cubicBezTo>
                    <a:pt x="13" y="6"/>
                    <a:pt x="13" y="5"/>
                    <a:pt x="13" y="4"/>
                  </a:cubicBezTo>
                  <a:cubicBezTo>
                    <a:pt x="13" y="4"/>
                    <a:pt x="13" y="4"/>
                    <a:pt x="13" y="4"/>
                  </a:cubicBezTo>
                  <a:cubicBezTo>
                    <a:pt x="13" y="5"/>
                    <a:pt x="12" y="6"/>
                    <a:pt x="12" y="6"/>
                  </a:cubicBezTo>
                  <a:cubicBezTo>
                    <a:pt x="10" y="15"/>
                    <a:pt x="10" y="15"/>
                    <a:pt x="10" y="15"/>
                  </a:cubicBezTo>
                  <a:lnTo>
                    <a:pt x="1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15" name="Freeform 54"/>
            <p:cNvSpPr>
              <a:spLocks/>
            </p:cNvSpPr>
            <p:nvPr/>
          </p:nvSpPr>
          <p:spPr bwMode="auto">
            <a:xfrm>
              <a:off x="2419904" y="1873672"/>
              <a:ext cx="48305" cy="81026"/>
            </a:xfrm>
            <a:custGeom>
              <a:avLst/>
              <a:gdLst>
                <a:gd name="T0" fmla="*/ 31 w 31"/>
                <a:gd name="T1" fmla="*/ 52 h 52"/>
                <a:gd name="T2" fmla="*/ 0 w 31"/>
                <a:gd name="T3" fmla="*/ 52 h 52"/>
                <a:gd name="T4" fmla="*/ 0 w 31"/>
                <a:gd name="T5" fmla="*/ 0 h 52"/>
                <a:gd name="T6" fmla="*/ 12 w 31"/>
                <a:gd name="T7" fmla="*/ 0 h 52"/>
                <a:gd name="T8" fmla="*/ 12 w 31"/>
                <a:gd name="T9" fmla="*/ 42 h 52"/>
                <a:gd name="T10" fmla="*/ 31 w 31"/>
                <a:gd name="T11" fmla="*/ 42 h 52"/>
                <a:gd name="T12" fmla="*/ 31 w 31"/>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31" h="52">
                  <a:moveTo>
                    <a:pt x="31" y="52"/>
                  </a:moveTo>
                  <a:lnTo>
                    <a:pt x="0" y="52"/>
                  </a:lnTo>
                  <a:lnTo>
                    <a:pt x="0" y="0"/>
                  </a:lnTo>
                  <a:lnTo>
                    <a:pt x="12" y="0"/>
                  </a:lnTo>
                  <a:lnTo>
                    <a:pt x="12" y="42"/>
                  </a:lnTo>
                  <a:lnTo>
                    <a:pt x="31" y="42"/>
                  </a:lnTo>
                  <a:lnTo>
                    <a:pt x="31"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16" name="Freeform 55"/>
            <p:cNvSpPr>
              <a:spLocks/>
            </p:cNvSpPr>
            <p:nvPr/>
          </p:nvSpPr>
          <p:spPr bwMode="auto">
            <a:xfrm>
              <a:off x="2513398" y="1873672"/>
              <a:ext cx="68562" cy="81026"/>
            </a:xfrm>
            <a:custGeom>
              <a:avLst/>
              <a:gdLst>
                <a:gd name="T0" fmla="*/ 21 w 21"/>
                <a:gd name="T1" fmla="*/ 14 h 25"/>
                <a:gd name="T2" fmla="*/ 10 w 21"/>
                <a:gd name="T3" fmla="*/ 25 h 25"/>
                <a:gd name="T4" fmla="*/ 0 w 21"/>
                <a:gd name="T5" fmla="*/ 14 h 25"/>
                <a:gd name="T6" fmla="*/ 0 w 21"/>
                <a:gd name="T7" fmla="*/ 0 h 25"/>
                <a:gd name="T8" fmla="*/ 6 w 21"/>
                <a:gd name="T9" fmla="*/ 0 h 25"/>
                <a:gd name="T10" fmla="*/ 6 w 21"/>
                <a:gd name="T11" fmla="*/ 14 h 25"/>
                <a:gd name="T12" fmla="*/ 11 w 21"/>
                <a:gd name="T13" fmla="*/ 20 h 25"/>
                <a:gd name="T14" fmla="*/ 15 w 21"/>
                <a:gd name="T15" fmla="*/ 14 h 25"/>
                <a:gd name="T16" fmla="*/ 15 w 21"/>
                <a:gd name="T17" fmla="*/ 0 h 25"/>
                <a:gd name="T18" fmla="*/ 21 w 21"/>
                <a:gd name="T19" fmla="*/ 0 h 25"/>
                <a:gd name="T20" fmla="*/ 21 w 21"/>
                <a:gd name="T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5">
                  <a:moveTo>
                    <a:pt x="21" y="14"/>
                  </a:moveTo>
                  <a:cubicBezTo>
                    <a:pt x="21" y="22"/>
                    <a:pt x="17" y="25"/>
                    <a:pt x="10" y="25"/>
                  </a:cubicBezTo>
                  <a:cubicBezTo>
                    <a:pt x="3" y="25"/>
                    <a:pt x="0" y="22"/>
                    <a:pt x="0" y="14"/>
                  </a:cubicBezTo>
                  <a:cubicBezTo>
                    <a:pt x="0" y="0"/>
                    <a:pt x="0" y="0"/>
                    <a:pt x="0" y="0"/>
                  </a:cubicBezTo>
                  <a:cubicBezTo>
                    <a:pt x="6" y="0"/>
                    <a:pt x="6" y="0"/>
                    <a:pt x="6" y="0"/>
                  </a:cubicBezTo>
                  <a:cubicBezTo>
                    <a:pt x="6" y="14"/>
                    <a:pt x="6" y="14"/>
                    <a:pt x="6" y="14"/>
                  </a:cubicBezTo>
                  <a:cubicBezTo>
                    <a:pt x="6" y="18"/>
                    <a:pt x="7" y="20"/>
                    <a:pt x="11" y="20"/>
                  </a:cubicBezTo>
                  <a:cubicBezTo>
                    <a:pt x="14" y="20"/>
                    <a:pt x="15" y="18"/>
                    <a:pt x="15" y="14"/>
                  </a:cubicBezTo>
                  <a:cubicBezTo>
                    <a:pt x="15" y="0"/>
                    <a:pt x="15" y="0"/>
                    <a:pt x="15" y="0"/>
                  </a:cubicBezTo>
                  <a:cubicBezTo>
                    <a:pt x="21" y="0"/>
                    <a:pt x="21" y="0"/>
                    <a:pt x="21" y="0"/>
                  </a:cubicBezTo>
                  <a:lnTo>
                    <a:pt x="21"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17" name="Freeform 56"/>
            <p:cNvSpPr>
              <a:spLocks/>
            </p:cNvSpPr>
            <p:nvPr/>
          </p:nvSpPr>
          <p:spPr bwMode="auto">
            <a:xfrm>
              <a:off x="2599100" y="1870556"/>
              <a:ext cx="54538" cy="84143"/>
            </a:xfrm>
            <a:custGeom>
              <a:avLst/>
              <a:gdLst>
                <a:gd name="T0" fmla="*/ 0 w 17"/>
                <a:gd name="T1" fmla="*/ 25 h 26"/>
                <a:gd name="T2" fmla="*/ 0 w 17"/>
                <a:gd name="T3" fmla="*/ 19 h 26"/>
                <a:gd name="T4" fmla="*/ 3 w 17"/>
                <a:gd name="T5" fmla="*/ 21 h 26"/>
                <a:gd name="T6" fmla="*/ 7 w 17"/>
                <a:gd name="T7" fmla="*/ 22 h 26"/>
                <a:gd name="T8" fmla="*/ 9 w 17"/>
                <a:gd name="T9" fmla="*/ 22 h 26"/>
                <a:gd name="T10" fmla="*/ 10 w 17"/>
                <a:gd name="T11" fmla="*/ 21 h 26"/>
                <a:gd name="T12" fmla="*/ 11 w 17"/>
                <a:gd name="T13" fmla="*/ 20 h 26"/>
                <a:gd name="T14" fmla="*/ 11 w 17"/>
                <a:gd name="T15" fmla="*/ 19 h 26"/>
                <a:gd name="T16" fmla="*/ 11 w 17"/>
                <a:gd name="T17" fmla="*/ 18 h 26"/>
                <a:gd name="T18" fmla="*/ 9 w 17"/>
                <a:gd name="T19" fmla="*/ 17 h 26"/>
                <a:gd name="T20" fmla="*/ 8 w 17"/>
                <a:gd name="T21" fmla="*/ 16 h 26"/>
                <a:gd name="T22" fmla="*/ 5 w 17"/>
                <a:gd name="T23" fmla="*/ 15 h 26"/>
                <a:gd name="T24" fmla="*/ 1 w 17"/>
                <a:gd name="T25" fmla="*/ 12 h 26"/>
                <a:gd name="T26" fmla="*/ 0 w 17"/>
                <a:gd name="T27" fmla="*/ 8 h 26"/>
                <a:gd name="T28" fmla="*/ 0 w 17"/>
                <a:gd name="T29" fmla="*/ 4 h 26"/>
                <a:gd name="T30" fmla="*/ 3 w 17"/>
                <a:gd name="T31" fmla="*/ 2 h 26"/>
                <a:gd name="T32" fmla="*/ 6 w 17"/>
                <a:gd name="T33" fmla="*/ 1 h 26"/>
                <a:gd name="T34" fmla="*/ 10 w 17"/>
                <a:gd name="T35" fmla="*/ 0 h 26"/>
                <a:gd name="T36" fmla="*/ 13 w 17"/>
                <a:gd name="T37" fmla="*/ 0 h 26"/>
                <a:gd name="T38" fmla="*/ 16 w 17"/>
                <a:gd name="T39" fmla="*/ 1 h 26"/>
                <a:gd name="T40" fmla="*/ 16 w 17"/>
                <a:gd name="T41" fmla="*/ 6 h 26"/>
                <a:gd name="T42" fmla="*/ 14 w 17"/>
                <a:gd name="T43" fmla="*/ 6 h 26"/>
                <a:gd name="T44" fmla="*/ 13 w 17"/>
                <a:gd name="T45" fmla="*/ 5 h 26"/>
                <a:gd name="T46" fmla="*/ 11 w 17"/>
                <a:gd name="T47" fmla="*/ 5 h 26"/>
                <a:gd name="T48" fmla="*/ 10 w 17"/>
                <a:gd name="T49" fmla="*/ 5 h 26"/>
                <a:gd name="T50" fmla="*/ 8 w 17"/>
                <a:gd name="T51" fmla="*/ 5 h 26"/>
                <a:gd name="T52" fmla="*/ 7 w 17"/>
                <a:gd name="T53" fmla="*/ 5 h 26"/>
                <a:gd name="T54" fmla="*/ 6 w 17"/>
                <a:gd name="T55" fmla="*/ 6 h 26"/>
                <a:gd name="T56" fmla="*/ 6 w 17"/>
                <a:gd name="T57" fmla="*/ 7 h 26"/>
                <a:gd name="T58" fmla="*/ 6 w 17"/>
                <a:gd name="T59" fmla="*/ 8 h 26"/>
                <a:gd name="T60" fmla="*/ 7 w 17"/>
                <a:gd name="T61" fmla="*/ 9 h 26"/>
                <a:gd name="T62" fmla="*/ 8 w 17"/>
                <a:gd name="T63" fmla="*/ 10 h 26"/>
                <a:gd name="T64" fmla="*/ 10 w 17"/>
                <a:gd name="T65" fmla="*/ 11 h 26"/>
                <a:gd name="T66" fmla="*/ 13 w 17"/>
                <a:gd name="T67" fmla="*/ 12 h 26"/>
                <a:gd name="T68" fmla="*/ 15 w 17"/>
                <a:gd name="T69" fmla="*/ 14 h 26"/>
                <a:gd name="T70" fmla="*/ 16 w 17"/>
                <a:gd name="T71" fmla="*/ 16 h 26"/>
                <a:gd name="T72" fmla="*/ 17 w 17"/>
                <a:gd name="T73" fmla="*/ 19 h 26"/>
                <a:gd name="T74" fmla="*/ 16 w 17"/>
                <a:gd name="T75" fmla="*/ 22 h 26"/>
                <a:gd name="T76" fmla="*/ 14 w 17"/>
                <a:gd name="T77" fmla="*/ 25 h 26"/>
                <a:gd name="T78" fmla="*/ 11 w 17"/>
                <a:gd name="T79" fmla="*/ 26 h 26"/>
                <a:gd name="T80" fmla="*/ 7 w 17"/>
                <a:gd name="T81" fmla="*/ 26 h 26"/>
                <a:gd name="T82" fmla="*/ 3 w 17"/>
                <a:gd name="T83" fmla="*/ 26 h 26"/>
                <a:gd name="T84" fmla="*/ 0 w 17"/>
                <a:gd name="T85"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26">
                  <a:moveTo>
                    <a:pt x="0" y="25"/>
                  </a:moveTo>
                  <a:cubicBezTo>
                    <a:pt x="0" y="19"/>
                    <a:pt x="0" y="19"/>
                    <a:pt x="0" y="19"/>
                  </a:cubicBezTo>
                  <a:cubicBezTo>
                    <a:pt x="1" y="20"/>
                    <a:pt x="2" y="21"/>
                    <a:pt x="3" y="21"/>
                  </a:cubicBezTo>
                  <a:cubicBezTo>
                    <a:pt x="4" y="22"/>
                    <a:pt x="5" y="22"/>
                    <a:pt x="7" y="22"/>
                  </a:cubicBezTo>
                  <a:cubicBezTo>
                    <a:pt x="7" y="22"/>
                    <a:pt x="8" y="22"/>
                    <a:pt x="9" y="22"/>
                  </a:cubicBezTo>
                  <a:cubicBezTo>
                    <a:pt x="9" y="22"/>
                    <a:pt x="10" y="21"/>
                    <a:pt x="10" y="21"/>
                  </a:cubicBezTo>
                  <a:cubicBezTo>
                    <a:pt x="10" y="21"/>
                    <a:pt x="11" y="21"/>
                    <a:pt x="11" y="20"/>
                  </a:cubicBezTo>
                  <a:cubicBezTo>
                    <a:pt x="11" y="20"/>
                    <a:pt x="11" y="20"/>
                    <a:pt x="11" y="19"/>
                  </a:cubicBezTo>
                  <a:cubicBezTo>
                    <a:pt x="11" y="19"/>
                    <a:pt x="11" y="18"/>
                    <a:pt x="11" y="18"/>
                  </a:cubicBezTo>
                  <a:cubicBezTo>
                    <a:pt x="10" y="18"/>
                    <a:pt x="10" y="17"/>
                    <a:pt x="9" y="17"/>
                  </a:cubicBezTo>
                  <a:cubicBezTo>
                    <a:pt x="9" y="17"/>
                    <a:pt x="8" y="16"/>
                    <a:pt x="8" y="16"/>
                  </a:cubicBezTo>
                  <a:cubicBezTo>
                    <a:pt x="7" y="16"/>
                    <a:pt x="6" y="15"/>
                    <a:pt x="5" y="15"/>
                  </a:cubicBezTo>
                  <a:cubicBezTo>
                    <a:pt x="4" y="14"/>
                    <a:pt x="2" y="13"/>
                    <a:pt x="1" y="12"/>
                  </a:cubicBezTo>
                  <a:cubicBezTo>
                    <a:pt x="0" y="11"/>
                    <a:pt x="0" y="9"/>
                    <a:pt x="0" y="8"/>
                  </a:cubicBezTo>
                  <a:cubicBezTo>
                    <a:pt x="0" y="6"/>
                    <a:pt x="0" y="5"/>
                    <a:pt x="0" y="4"/>
                  </a:cubicBezTo>
                  <a:cubicBezTo>
                    <a:pt x="1" y="3"/>
                    <a:pt x="2" y="3"/>
                    <a:pt x="3" y="2"/>
                  </a:cubicBezTo>
                  <a:cubicBezTo>
                    <a:pt x="3" y="1"/>
                    <a:pt x="5" y="1"/>
                    <a:pt x="6" y="1"/>
                  </a:cubicBezTo>
                  <a:cubicBezTo>
                    <a:pt x="7" y="0"/>
                    <a:pt x="8" y="0"/>
                    <a:pt x="10" y="0"/>
                  </a:cubicBezTo>
                  <a:cubicBezTo>
                    <a:pt x="11" y="0"/>
                    <a:pt x="12" y="0"/>
                    <a:pt x="13" y="0"/>
                  </a:cubicBezTo>
                  <a:cubicBezTo>
                    <a:pt x="14" y="1"/>
                    <a:pt x="15" y="1"/>
                    <a:pt x="16" y="1"/>
                  </a:cubicBezTo>
                  <a:cubicBezTo>
                    <a:pt x="16" y="6"/>
                    <a:pt x="16" y="6"/>
                    <a:pt x="16" y="6"/>
                  </a:cubicBezTo>
                  <a:cubicBezTo>
                    <a:pt x="15" y="6"/>
                    <a:pt x="15" y="6"/>
                    <a:pt x="14" y="6"/>
                  </a:cubicBezTo>
                  <a:cubicBezTo>
                    <a:pt x="14" y="5"/>
                    <a:pt x="13" y="5"/>
                    <a:pt x="13" y="5"/>
                  </a:cubicBezTo>
                  <a:cubicBezTo>
                    <a:pt x="12" y="5"/>
                    <a:pt x="12" y="5"/>
                    <a:pt x="11" y="5"/>
                  </a:cubicBezTo>
                  <a:cubicBezTo>
                    <a:pt x="11" y="5"/>
                    <a:pt x="10" y="5"/>
                    <a:pt x="10" y="5"/>
                  </a:cubicBezTo>
                  <a:cubicBezTo>
                    <a:pt x="9" y="5"/>
                    <a:pt x="9" y="5"/>
                    <a:pt x="8" y="5"/>
                  </a:cubicBezTo>
                  <a:cubicBezTo>
                    <a:pt x="8" y="5"/>
                    <a:pt x="7" y="5"/>
                    <a:pt x="7" y="5"/>
                  </a:cubicBezTo>
                  <a:cubicBezTo>
                    <a:pt x="6" y="6"/>
                    <a:pt x="6" y="6"/>
                    <a:pt x="6" y="6"/>
                  </a:cubicBezTo>
                  <a:cubicBezTo>
                    <a:pt x="6" y="7"/>
                    <a:pt x="6" y="7"/>
                    <a:pt x="6" y="7"/>
                  </a:cubicBezTo>
                  <a:cubicBezTo>
                    <a:pt x="6" y="8"/>
                    <a:pt x="6" y="8"/>
                    <a:pt x="6" y="8"/>
                  </a:cubicBezTo>
                  <a:cubicBezTo>
                    <a:pt x="6" y="9"/>
                    <a:pt x="6" y="9"/>
                    <a:pt x="7" y="9"/>
                  </a:cubicBezTo>
                  <a:cubicBezTo>
                    <a:pt x="7" y="10"/>
                    <a:pt x="8" y="10"/>
                    <a:pt x="8" y="10"/>
                  </a:cubicBezTo>
                  <a:cubicBezTo>
                    <a:pt x="9" y="10"/>
                    <a:pt x="10" y="11"/>
                    <a:pt x="10" y="11"/>
                  </a:cubicBezTo>
                  <a:cubicBezTo>
                    <a:pt x="11" y="12"/>
                    <a:pt x="12" y="12"/>
                    <a:pt x="13" y="12"/>
                  </a:cubicBezTo>
                  <a:cubicBezTo>
                    <a:pt x="14" y="13"/>
                    <a:pt x="15" y="13"/>
                    <a:pt x="15" y="14"/>
                  </a:cubicBezTo>
                  <a:cubicBezTo>
                    <a:pt x="16" y="15"/>
                    <a:pt x="16" y="15"/>
                    <a:pt x="16" y="16"/>
                  </a:cubicBezTo>
                  <a:cubicBezTo>
                    <a:pt x="17" y="17"/>
                    <a:pt x="17" y="18"/>
                    <a:pt x="17" y="19"/>
                  </a:cubicBezTo>
                  <a:cubicBezTo>
                    <a:pt x="17" y="20"/>
                    <a:pt x="17" y="21"/>
                    <a:pt x="16" y="22"/>
                  </a:cubicBezTo>
                  <a:cubicBezTo>
                    <a:pt x="16" y="23"/>
                    <a:pt x="15" y="24"/>
                    <a:pt x="14" y="25"/>
                  </a:cubicBezTo>
                  <a:cubicBezTo>
                    <a:pt x="13" y="25"/>
                    <a:pt x="12" y="26"/>
                    <a:pt x="11" y="26"/>
                  </a:cubicBezTo>
                  <a:cubicBezTo>
                    <a:pt x="10" y="26"/>
                    <a:pt x="8" y="26"/>
                    <a:pt x="7" y="26"/>
                  </a:cubicBezTo>
                  <a:cubicBezTo>
                    <a:pt x="6" y="26"/>
                    <a:pt x="4" y="26"/>
                    <a:pt x="3" y="26"/>
                  </a:cubicBezTo>
                  <a:cubicBezTo>
                    <a:pt x="2" y="26"/>
                    <a:pt x="1" y="25"/>
                    <a:pt x="0"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18" name="Freeform 57"/>
            <p:cNvSpPr>
              <a:spLocks/>
            </p:cNvSpPr>
            <p:nvPr/>
          </p:nvSpPr>
          <p:spPr bwMode="auto">
            <a:xfrm>
              <a:off x="2151891" y="2013910"/>
              <a:ext cx="29606" cy="81026"/>
            </a:xfrm>
            <a:custGeom>
              <a:avLst/>
              <a:gdLst>
                <a:gd name="T0" fmla="*/ 6 w 19"/>
                <a:gd name="T1" fmla="*/ 52 h 52"/>
                <a:gd name="T2" fmla="*/ 0 w 19"/>
                <a:gd name="T3" fmla="*/ 52 h 52"/>
                <a:gd name="T4" fmla="*/ 12 w 19"/>
                <a:gd name="T5" fmla="*/ 0 h 52"/>
                <a:gd name="T6" fmla="*/ 19 w 19"/>
                <a:gd name="T7" fmla="*/ 0 h 52"/>
                <a:gd name="T8" fmla="*/ 6 w 19"/>
                <a:gd name="T9" fmla="*/ 52 h 52"/>
              </a:gdLst>
              <a:ahLst/>
              <a:cxnLst>
                <a:cxn ang="0">
                  <a:pos x="T0" y="T1"/>
                </a:cxn>
                <a:cxn ang="0">
                  <a:pos x="T2" y="T3"/>
                </a:cxn>
                <a:cxn ang="0">
                  <a:pos x="T4" y="T5"/>
                </a:cxn>
                <a:cxn ang="0">
                  <a:pos x="T6" y="T7"/>
                </a:cxn>
                <a:cxn ang="0">
                  <a:pos x="T8" y="T9"/>
                </a:cxn>
              </a:cxnLst>
              <a:rect l="0" t="0" r="r" b="b"/>
              <a:pathLst>
                <a:path w="19" h="52">
                  <a:moveTo>
                    <a:pt x="6" y="52"/>
                  </a:moveTo>
                  <a:lnTo>
                    <a:pt x="0" y="52"/>
                  </a:lnTo>
                  <a:lnTo>
                    <a:pt x="12" y="0"/>
                  </a:lnTo>
                  <a:lnTo>
                    <a:pt x="19" y="0"/>
                  </a:lnTo>
                  <a:lnTo>
                    <a:pt x="6"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19" name="Freeform 58"/>
            <p:cNvSpPr>
              <a:spLocks noEditPoints="1"/>
            </p:cNvSpPr>
            <p:nvPr/>
          </p:nvSpPr>
          <p:spPr bwMode="auto">
            <a:xfrm>
              <a:off x="2187730" y="2010794"/>
              <a:ext cx="77911" cy="87259"/>
            </a:xfrm>
            <a:custGeom>
              <a:avLst/>
              <a:gdLst>
                <a:gd name="T0" fmla="*/ 24 w 24"/>
                <a:gd name="T1" fmla="*/ 11 h 27"/>
                <a:gd name="T2" fmla="*/ 24 w 24"/>
                <a:gd name="T3" fmla="*/ 14 h 27"/>
                <a:gd name="T4" fmla="*/ 23 w 24"/>
                <a:gd name="T5" fmla="*/ 17 h 27"/>
                <a:gd name="T6" fmla="*/ 22 w 24"/>
                <a:gd name="T7" fmla="*/ 20 h 27"/>
                <a:gd name="T8" fmla="*/ 20 w 24"/>
                <a:gd name="T9" fmla="*/ 23 h 27"/>
                <a:gd name="T10" fmla="*/ 18 w 24"/>
                <a:gd name="T11" fmla="*/ 24 h 27"/>
                <a:gd name="T12" fmla="*/ 16 w 24"/>
                <a:gd name="T13" fmla="*/ 25 h 27"/>
                <a:gd name="T14" fmla="*/ 13 w 24"/>
                <a:gd name="T15" fmla="*/ 26 h 27"/>
                <a:gd name="T16" fmla="*/ 11 w 24"/>
                <a:gd name="T17" fmla="*/ 27 h 27"/>
                <a:gd name="T18" fmla="*/ 6 w 24"/>
                <a:gd name="T19" fmla="*/ 26 h 27"/>
                <a:gd name="T20" fmla="*/ 3 w 24"/>
                <a:gd name="T21" fmla="*/ 23 h 27"/>
                <a:gd name="T22" fmla="*/ 1 w 24"/>
                <a:gd name="T23" fmla="*/ 20 h 27"/>
                <a:gd name="T24" fmla="*/ 0 w 24"/>
                <a:gd name="T25" fmla="*/ 16 h 27"/>
                <a:gd name="T26" fmla="*/ 2 w 24"/>
                <a:gd name="T27" fmla="*/ 9 h 27"/>
                <a:gd name="T28" fmla="*/ 5 w 24"/>
                <a:gd name="T29" fmla="*/ 4 h 27"/>
                <a:gd name="T30" fmla="*/ 9 w 24"/>
                <a:gd name="T31" fmla="*/ 1 h 27"/>
                <a:gd name="T32" fmla="*/ 14 w 24"/>
                <a:gd name="T33" fmla="*/ 0 h 27"/>
                <a:gd name="T34" fmla="*/ 18 w 24"/>
                <a:gd name="T35" fmla="*/ 1 h 27"/>
                <a:gd name="T36" fmla="*/ 21 w 24"/>
                <a:gd name="T37" fmla="*/ 3 h 27"/>
                <a:gd name="T38" fmla="*/ 23 w 24"/>
                <a:gd name="T39" fmla="*/ 7 h 27"/>
                <a:gd name="T40" fmla="*/ 24 w 24"/>
                <a:gd name="T41" fmla="*/ 11 h 27"/>
                <a:gd name="T42" fmla="*/ 21 w 24"/>
                <a:gd name="T43" fmla="*/ 11 h 27"/>
                <a:gd name="T44" fmla="*/ 21 w 24"/>
                <a:gd name="T45" fmla="*/ 8 h 27"/>
                <a:gd name="T46" fmla="*/ 19 w 24"/>
                <a:gd name="T47" fmla="*/ 5 h 27"/>
                <a:gd name="T48" fmla="*/ 17 w 24"/>
                <a:gd name="T49" fmla="*/ 4 h 27"/>
                <a:gd name="T50" fmla="*/ 14 w 24"/>
                <a:gd name="T51" fmla="*/ 3 h 27"/>
                <a:gd name="T52" fmla="*/ 10 w 24"/>
                <a:gd name="T53" fmla="*/ 4 h 27"/>
                <a:gd name="T54" fmla="*/ 7 w 24"/>
                <a:gd name="T55" fmla="*/ 6 h 27"/>
                <a:gd name="T56" fmla="*/ 6 w 24"/>
                <a:gd name="T57" fmla="*/ 8 h 27"/>
                <a:gd name="T58" fmla="*/ 4 w 24"/>
                <a:gd name="T59" fmla="*/ 11 h 27"/>
                <a:gd name="T60" fmla="*/ 4 w 24"/>
                <a:gd name="T61" fmla="*/ 13 h 27"/>
                <a:gd name="T62" fmla="*/ 4 w 24"/>
                <a:gd name="T63" fmla="*/ 16 h 27"/>
                <a:gd name="T64" fmla="*/ 4 w 24"/>
                <a:gd name="T65" fmla="*/ 19 h 27"/>
                <a:gd name="T66" fmla="*/ 5 w 24"/>
                <a:gd name="T67" fmla="*/ 22 h 27"/>
                <a:gd name="T68" fmla="*/ 8 w 24"/>
                <a:gd name="T69" fmla="*/ 23 h 27"/>
                <a:gd name="T70" fmla="*/ 11 w 24"/>
                <a:gd name="T71" fmla="*/ 24 h 27"/>
                <a:gd name="T72" fmla="*/ 15 w 24"/>
                <a:gd name="T73" fmla="*/ 23 h 27"/>
                <a:gd name="T74" fmla="*/ 18 w 24"/>
                <a:gd name="T75" fmla="*/ 21 h 27"/>
                <a:gd name="T76" fmla="*/ 19 w 24"/>
                <a:gd name="T77" fmla="*/ 19 h 27"/>
                <a:gd name="T78" fmla="*/ 20 w 24"/>
                <a:gd name="T79" fmla="*/ 16 h 27"/>
                <a:gd name="T80" fmla="*/ 21 w 24"/>
                <a:gd name="T81" fmla="*/ 14 h 27"/>
                <a:gd name="T82" fmla="*/ 21 w 24"/>
                <a:gd name="T83"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 h="27">
                  <a:moveTo>
                    <a:pt x="24" y="11"/>
                  </a:moveTo>
                  <a:cubicBezTo>
                    <a:pt x="24" y="12"/>
                    <a:pt x="24" y="13"/>
                    <a:pt x="24" y="14"/>
                  </a:cubicBezTo>
                  <a:cubicBezTo>
                    <a:pt x="24" y="15"/>
                    <a:pt x="23" y="16"/>
                    <a:pt x="23" y="17"/>
                  </a:cubicBezTo>
                  <a:cubicBezTo>
                    <a:pt x="23" y="18"/>
                    <a:pt x="22" y="19"/>
                    <a:pt x="22" y="20"/>
                  </a:cubicBezTo>
                  <a:cubicBezTo>
                    <a:pt x="21" y="21"/>
                    <a:pt x="20" y="22"/>
                    <a:pt x="20" y="23"/>
                  </a:cubicBezTo>
                  <a:cubicBezTo>
                    <a:pt x="19" y="23"/>
                    <a:pt x="19" y="24"/>
                    <a:pt x="18" y="24"/>
                  </a:cubicBezTo>
                  <a:cubicBezTo>
                    <a:pt x="17" y="25"/>
                    <a:pt x="17" y="25"/>
                    <a:pt x="16" y="25"/>
                  </a:cubicBezTo>
                  <a:cubicBezTo>
                    <a:pt x="15" y="26"/>
                    <a:pt x="14" y="26"/>
                    <a:pt x="13" y="26"/>
                  </a:cubicBezTo>
                  <a:cubicBezTo>
                    <a:pt x="13" y="26"/>
                    <a:pt x="12" y="27"/>
                    <a:pt x="11" y="27"/>
                  </a:cubicBezTo>
                  <a:cubicBezTo>
                    <a:pt x="9" y="27"/>
                    <a:pt x="8" y="26"/>
                    <a:pt x="6" y="26"/>
                  </a:cubicBezTo>
                  <a:cubicBezTo>
                    <a:pt x="5" y="25"/>
                    <a:pt x="4" y="24"/>
                    <a:pt x="3" y="23"/>
                  </a:cubicBezTo>
                  <a:cubicBezTo>
                    <a:pt x="2" y="22"/>
                    <a:pt x="2" y="21"/>
                    <a:pt x="1" y="20"/>
                  </a:cubicBezTo>
                  <a:cubicBezTo>
                    <a:pt x="1" y="19"/>
                    <a:pt x="0" y="17"/>
                    <a:pt x="0" y="16"/>
                  </a:cubicBezTo>
                  <a:cubicBezTo>
                    <a:pt x="0" y="13"/>
                    <a:pt x="1" y="11"/>
                    <a:pt x="2" y="9"/>
                  </a:cubicBezTo>
                  <a:cubicBezTo>
                    <a:pt x="2" y="7"/>
                    <a:pt x="4" y="6"/>
                    <a:pt x="5" y="4"/>
                  </a:cubicBezTo>
                  <a:cubicBezTo>
                    <a:pt x="6" y="3"/>
                    <a:pt x="7" y="2"/>
                    <a:pt x="9" y="1"/>
                  </a:cubicBezTo>
                  <a:cubicBezTo>
                    <a:pt x="10" y="1"/>
                    <a:pt x="12" y="0"/>
                    <a:pt x="14" y="0"/>
                  </a:cubicBezTo>
                  <a:cubicBezTo>
                    <a:pt x="16" y="0"/>
                    <a:pt x="17" y="1"/>
                    <a:pt x="18" y="1"/>
                  </a:cubicBezTo>
                  <a:cubicBezTo>
                    <a:pt x="19" y="2"/>
                    <a:pt x="21" y="2"/>
                    <a:pt x="21" y="3"/>
                  </a:cubicBezTo>
                  <a:cubicBezTo>
                    <a:pt x="22" y="4"/>
                    <a:pt x="23" y="6"/>
                    <a:pt x="23" y="7"/>
                  </a:cubicBezTo>
                  <a:cubicBezTo>
                    <a:pt x="24" y="8"/>
                    <a:pt x="24" y="10"/>
                    <a:pt x="24" y="11"/>
                  </a:cubicBezTo>
                  <a:close/>
                  <a:moveTo>
                    <a:pt x="21" y="11"/>
                  </a:moveTo>
                  <a:cubicBezTo>
                    <a:pt x="21" y="10"/>
                    <a:pt x="21" y="9"/>
                    <a:pt x="21" y="8"/>
                  </a:cubicBezTo>
                  <a:cubicBezTo>
                    <a:pt x="20" y="7"/>
                    <a:pt x="20" y="6"/>
                    <a:pt x="19" y="5"/>
                  </a:cubicBezTo>
                  <a:cubicBezTo>
                    <a:pt x="18" y="5"/>
                    <a:pt x="18" y="4"/>
                    <a:pt x="17" y="4"/>
                  </a:cubicBezTo>
                  <a:cubicBezTo>
                    <a:pt x="16" y="3"/>
                    <a:pt x="15" y="3"/>
                    <a:pt x="14" y="3"/>
                  </a:cubicBezTo>
                  <a:cubicBezTo>
                    <a:pt x="13" y="3"/>
                    <a:pt x="11" y="3"/>
                    <a:pt x="10" y="4"/>
                  </a:cubicBezTo>
                  <a:cubicBezTo>
                    <a:pt x="9" y="4"/>
                    <a:pt x="8" y="5"/>
                    <a:pt x="7" y="6"/>
                  </a:cubicBezTo>
                  <a:cubicBezTo>
                    <a:pt x="6" y="7"/>
                    <a:pt x="6" y="7"/>
                    <a:pt x="6" y="8"/>
                  </a:cubicBezTo>
                  <a:cubicBezTo>
                    <a:pt x="5" y="9"/>
                    <a:pt x="5" y="10"/>
                    <a:pt x="4" y="11"/>
                  </a:cubicBezTo>
                  <a:cubicBezTo>
                    <a:pt x="4" y="11"/>
                    <a:pt x="4" y="12"/>
                    <a:pt x="4" y="13"/>
                  </a:cubicBezTo>
                  <a:cubicBezTo>
                    <a:pt x="4" y="14"/>
                    <a:pt x="4" y="15"/>
                    <a:pt x="4" y="16"/>
                  </a:cubicBezTo>
                  <a:cubicBezTo>
                    <a:pt x="4" y="17"/>
                    <a:pt x="4" y="18"/>
                    <a:pt x="4" y="19"/>
                  </a:cubicBezTo>
                  <a:cubicBezTo>
                    <a:pt x="4" y="20"/>
                    <a:pt x="5" y="21"/>
                    <a:pt x="5" y="22"/>
                  </a:cubicBezTo>
                  <a:cubicBezTo>
                    <a:pt x="6" y="22"/>
                    <a:pt x="7" y="23"/>
                    <a:pt x="8" y="23"/>
                  </a:cubicBezTo>
                  <a:cubicBezTo>
                    <a:pt x="9" y="24"/>
                    <a:pt x="10" y="24"/>
                    <a:pt x="11" y="24"/>
                  </a:cubicBezTo>
                  <a:cubicBezTo>
                    <a:pt x="12" y="24"/>
                    <a:pt x="13" y="24"/>
                    <a:pt x="15" y="23"/>
                  </a:cubicBezTo>
                  <a:cubicBezTo>
                    <a:pt x="16" y="23"/>
                    <a:pt x="17" y="22"/>
                    <a:pt x="18" y="21"/>
                  </a:cubicBezTo>
                  <a:cubicBezTo>
                    <a:pt x="18" y="20"/>
                    <a:pt x="19" y="19"/>
                    <a:pt x="19" y="19"/>
                  </a:cubicBezTo>
                  <a:cubicBezTo>
                    <a:pt x="20" y="18"/>
                    <a:pt x="20" y="17"/>
                    <a:pt x="20" y="16"/>
                  </a:cubicBezTo>
                  <a:cubicBezTo>
                    <a:pt x="20" y="15"/>
                    <a:pt x="21" y="15"/>
                    <a:pt x="21" y="14"/>
                  </a:cubicBezTo>
                  <a:cubicBezTo>
                    <a:pt x="21" y="13"/>
                    <a:pt x="21" y="12"/>
                    <a:pt x="21"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20" name="Freeform 59"/>
            <p:cNvSpPr>
              <a:spLocks/>
            </p:cNvSpPr>
            <p:nvPr/>
          </p:nvSpPr>
          <p:spPr bwMode="auto">
            <a:xfrm>
              <a:off x="2278106" y="2013910"/>
              <a:ext cx="109075" cy="81026"/>
            </a:xfrm>
            <a:custGeom>
              <a:avLst/>
              <a:gdLst>
                <a:gd name="T0" fmla="*/ 21 w 33"/>
                <a:gd name="T1" fmla="*/ 25 h 25"/>
                <a:gd name="T2" fmla="*/ 18 w 33"/>
                <a:gd name="T3" fmla="*/ 25 h 25"/>
                <a:gd name="T4" fmla="*/ 16 w 33"/>
                <a:gd name="T5" fmla="*/ 6 h 25"/>
                <a:gd name="T6" fmla="*/ 16 w 33"/>
                <a:gd name="T7" fmla="*/ 5 h 25"/>
                <a:gd name="T8" fmla="*/ 16 w 33"/>
                <a:gd name="T9" fmla="*/ 4 h 25"/>
                <a:gd name="T10" fmla="*/ 16 w 33"/>
                <a:gd name="T11" fmla="*/ 4 h 25"/>
                <a:gd name="T12" fmla="*/ 16 w 33"/>
                <a:gd name="T13" fmla="*/ 5 h 25"/>
                <a:gd name="T14" fmla="*/ 15 w 33"/>
                <a:gd name="T15" fmla="*/ 6 h 25"/>
                <a:gd name="T16" fmla="*/ 6 w 33"/>
                <a:gd name="T17" fmla="*/ 25 h 25"/>
                <a:gd name="T18" fmla="*/ 2 w 33"/>
                <a:gd name="T19" fmla="*/ 25 h 25"/>
                <a:gd name="T20" fmla="*/ 0 w 33"/>
                <a:gd name="T21" fmla="*/ 0 h 25"/>
                <a:gd name="T22" fmla="*/ 3 w 33"/>
                <a:gd name="T23" fmla="*/ 0 h 25"/>
                <a:gd name="T24" fmla="*/ 5 w 33"/>
                <a:gd name="T25" fmla="*/ 19 h 25"/>
                <a:gd name="T26" fmla="*/ 5 w 33"/>
                <a:gd name="T27" fmla="*/ 20 h 25"/>
                <a:gd name="T28" fmla="*/ 5 w 33"/>
                <a:gd name="T29" fmla="*/ 22 h 25"/>
                <a:gd name="T30" fmla="*/ 5 w 33"/>
                <a:gd name="T31" fmla="*/ 22 h 25"/>
                <a:gd name="T32" fmla="*/ 5 w 33"/>
                <a:gd name="T33" fmla="*/ 21 h 25"/>
                <a:gd name="T34" fmla="*/ 5 w 33"/>
                <a:gd name="T35" fmla="*/ 20 h 25"/>
                <a:gd name="T36" fmla="*/ 5 w 33"/>
                <a:gd name="T37" fmla="*/ 20 h 25"/>
                <a:gd name="T38" fmla="*/ 6 w 33"/>
                <a:gd name="T39" fmla="*/ 19 h 25"/>
                <a:gd name="T40" fmla="*/ 16 w 33"/>
                <a:gd name="T41" fmla="*/ 0 h 25"/>
                <a:gd name="T42" fmla="*/ 18 w 33"/>
                <a:gd name="T43" fmla="*/ 0 h 25"/>
                <a:gd name="T44" fmla="*/ 20 w 33"/>
                <a:gd name="T45" fmla="*/ 19 h 25"/>
                <a:gd name="T46" fmla="*/ 20 w 33"/>
                <a:gd name="T47" fmla="*/ 20 h 25"/>
                <a:gd name="T48" fmla="*/ 20 w 33"/>
                <a:gd name="T49" fmla="*/ 22 h 25"/>
                <a:gd name="T50" fmla="*/ 20 w 33"/>
                <a:gd name="T51" fmla="*/ 22 h 25"/>
                <a:gd name="T52" fmla="*/ 20 w 33"/>
                <a:gd name="T53" fmla="*/ 21 h 25"/>
                <a:gd name="T54" fmla="*/ 20 w 33"/>
                <a:gd name="T55" fmla="*/ 20 h 25"/>
                <a:gd name="T56" fmla="*/ 21 w 33"/>
                <a:gd name="T57" fmla="*/ 20 h 25"/>
                <a:gd name="T58" fmla="*/ 21 w 33"/>
                <a:gd name="T59" fmla="*/ 19 h 25"/>
                <a:gd name="T60" fmla="*/ 30 w 33"/>
                <a:gd name="T61" fmla="*/ 0 h 25"/>
                <a:gd name="T62" fmla="*/ 33 w 33"/>
                <a:gd name="T63" fmla="*/ 0 h 25"/>
                <a:gd name="T64" fmla="*/ 21 w 33"/>
                <a:gd name="T6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 h="25">
                  <a:moveTo>
                    <a:pt x="21" y="25"/>
                  </a:moveTo>
                  <a:cubicBezTo>
                    <a:pt x="18" y="25"/>
                    <a:pt x="18" y="25"/>
                    <a:pt x="18" y="25"/>
                  </a:cubicBezTo>
                  <a:cubicBezTo>
                    <a:pt x="16" y="6"/>
                    <a:pt x="16" y="6"/>
                    <a:pt x="16" y="6"/>
                  </a:cubicBezTo>
                  <a:cubicBezTo>
                    <a:pt x="16" y="6"/>
                    <a:pt x="16" y="6"/>
                    <a:pt x="16" y="5"/>
                  </a:cubicBezTo>
                  <a:cubicBezTo>
                    <a:pt x="16" y="5"/>
                    <a:pt x="16" y="4"/>
                    <a:pt x="16" y="4"/>
                  </a:cubicBezTo>
                  <a:cubicBezTo>
                    <a:pt x="16" y="4"/>
                    <a:pt x="16" y="4"/>
                    <a:pt x="16" y="4"/>
                  </a:cubicBezTo>
                  <a:cubicBezTo>
                    <a:pt x="16" y="4"/>
                    <a:pt x="16" y="5"/>
                    <a:pt x="16" y="5"/>
                  </a:cubicBezTo>
                  <a:cubicBezTo>
                    <a:pt x="16" y="6"/>
                    <a:pt x="15" y="6"/>
                    <a:pt x="15" y="6"/>
                  </a:cubicBezTo>
                  <a:cubicBezTo>
                    <a:pt x="6" y="25"/>
                    <a:pt x="6" y="25"/>
                    <a:pt x="6" y="25"/>
                  </a:cubicBezTo>
                  <a:cubicBezTo>
                    <a:pt x="2" y="25"/>
                    <a:pt x="2" y="25"/>
                    <a:pt x="2" y="25"/>
                  </a:cubicBezTo>
                  <a:cubicBezTo>
                    <a:pt x="0" y="0"/>
                    <a:pt x="0" y="0"/>
                    <a:pt x="0" y="0"/>
                  </a:cubicBezTo>
                  <a:cubicBezTo>
                    <a:pt x="3" y="0"/>
                    <a:pt x="3" y="0"/>
                    <a:pt x="3" y="0"/>
                  </a:cubicBezTo>
                  <a:cubicBezTo>
                    <a:pt x="5" y="19"/>
                    <a:pt x="5" y="19"/>
                    <a:pt x="5" y="19"/>
                  </a:cubicBezTo>
                  <a:cubicBezTo>
                    <a:pt x="5" y="19"/>
                    <a:pt x="5" y="20"/>
                    <a:pt x="5" y="20"/>
                  </a:cubicBezTo>
                  <a:cubicBezTo>
                    <a:pt x="5" y="21"/>
                    <a:pt x="5" y="21"/>
                    <a:pt x="5" y="22"/>
                  </a:cubicBezTo>
                  <a:cubicBezTo>
                    <a:pt x="5" y="22"/>
                    <a:pt x="5" y="22"/>
                    <a:pt x="5" y="22"/>
                  </a:cubicBezTo>
                  <a:cubicBezTo>
                    <a:pt x="5" y="21"/>
                    <a:pt x="5" y="21"/>
                    <a:pt x="5" y="21"/>
                  </a:cubicBezTo>
                  <a:cubicBezTo>
                    <a:pt x="5" y="21"/>
                    <a:pt x="5" y="21"/>
                    <a:pt x="5" y="20"/>
                  </a:cubicBezTo>
                  <a:cubicBezTo>
                    <a:pt x="5" y="20"/>
                    <a:pt x="5" y="20"/>
                    <a:pt x="5" y="20"/>
                  </a:cubicBezTo>
                  <a:cubicBezTo>
                    <a:pt x="6" y="19"/>
                    <a:pt x="6" y="19"/>
                    <a:pt x="6" y="19"/>
                  </a:cubicBezTo>
                  <a:cubicBezTo>
                    <a:pt x="16" y="0"/>
                    <a:pt x="16" y="0"/>
                    <a:pt x="16" y="0"/>
                  </a:cubicBezTo>
                  <a:cubicBezTo>
                    <a:pt x="18" y="0"/>
                    <a:pt x="18" y="0"/>
                    <a:pt x="18" y="0"/>
                  </a:cubicBezTo>
                  <a:cubicBezTo>
                    <a:pt x="20" y="19"/>
                    <a:pt x="20" y="19"/>
                    <a:pt x="20" y="19"/>
                  </a:cubicBezTo>
                  <a:cubicBezTo>
                    <a:pt x="20" y="20"/>
                    <a:pt x="20" y="20"/>
                    <a:pt x="20" y="20"/>
                  </a:cubicBezTo>
                  <a:cubicBezTo>
                    <a:pt x="20" y="21"/>
                    <a:pt x="20" y="21"/>
                    <a:pt x="20" y="22"/>
                  </a:cubicBezTo>
                  <a:cubicBezTo>
                    <a:pt x="20" y="22"/>
                    <a:pt x="20" y="22"/>
                    <a:pt x="20" y="22"/>
                  </a:cubicBezTo>
                  <a:cubicBezTo>
                    <a:pt x="20" y="21"/>
                    <a:pt x="20" y="21"/>
                    <a:pt x="20" y="21"/>
                  </a:cubicBezTo>
                  <a:cubicBezTo>
                    <a:pt x="20" y="21"/>
                    <a:pt x="20" y="21"/>
                    <a:pt x="20" y="20"/>
                  </a:cubicBezTo>
                  <a:cubicBezTo>
                    <a:pt x="20" y="20"/>
                    <a:pt x="21" y="20"/>
                    <a:pt x="21" y="20"/>
                  </a:cubicBezTo>
                  <a:cubicBezTo>
                    <a:pt x="21" y="19"/>
                    <a:pt x="21" y="19"/>
                    <a:pt x="21" y="19"/>
                  </a:cubicBezTo>
                  <a:cubicBezTo>
                    <a:pt x="30" y="0"/>
                    <a:pt x="30" y="0"/>
                    <a:pt x="30" y="0"/>
                  </a:cubicBezTo>
                  <a:cubicBezTo>
                    <a:pt x="33" y="0"/>
                    <a:pt x="33" y="0"/>
                    <a:pt x="33" y="0"/>
                  </a:cubicBezTo>
                  <a:lnTo>
                    <a:pt x="21"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21" name="Freeform 60"/>
            <p:cNvSpPr>
              <a:spLocks noEditPoints="1"/>
            </p:cNvSpPr>
            <p:nvPr/>
          </p:nvSpPr>
          <p:spPr bwMode="auto">
            <a:xfrm>
              <a:off x="2373158" y="2013910"/>
              <a:ext cx="71678" cy="81026"/>
            </a:xfrm>
            <a:custGeom>
              <a:avLst/>
              <a:gdLst>
                <a:gd name="T0" fmla="*/ 19 w 22"/>
                <a:gd name="T1" fmla="*/ 25 h 25"/>
                <a:gd name="T2" fmla="*/ 18 w 22"/>
                <a:gd name="T3" fmla="*/ 18 h 25"/>
                <a:gd name="T4" fmla="*/ 7 w 22"/>
                <a:gd name="T5" fmla="*/ 18 h 25"/>
                <a:gd name="T6" fmla="*/ 3 w 22"/>
                <a:gd name="T7" fmla="*/ 25 h 25"/>
                <a:gd name="T8" fmla="*/ 0 w 22"/>
                <a:gd name="T9" fmla="*/ 25 h 25"/>
                <a:gd name="T10" fmla="*/ 15 w 22"/>
                <a:gd name="T11" fmla="*/ 0 h 25"/>
                <a:gd name="T12" fmla="*/ 18 w 22"/>
                <a:gd name="T13" fmla="*/ 0 h 25"/>
                <a:gd name="T14" fmla="*/ 22 w 22"/>
                <a:gd name="T15" fmla="*/ 25 h 25"/>
                <a:gd name="T16" fmla="*/ 19 w 22"/>
                <a:gd name="T17" fmla="*/ 25 h 25"/>
                <a:gd name="T18" fmla="*/ 16 w 22"/>
                <a:gd name="T19" fmla="*/ 5 h 25"/>
                <a:gd name="T20" fmla="*/ 16 w 22"/>
                <a:gd name="T21" fmla="*/ 4 h 25"/>
                <a:gd name="T22" fmla="*/ 16 w 22"/>
                <a:gd name="T23" fmla="*/ 4 h 25"/>
                <a:gd name="T24" fmla="*/ 16 w 22"/>
                <a:gd name="T25" fmla="*/ 3 h 25"/>
                <a:gd name="T26" fmla="*/ 16 w 22"/>
                <a:gd name="T27" fmla="*/ 3 h 25"/>
                <a:gd name="T28" fmla="*/ 16 w 22"/>
                <a:gd name="T29" fmla="*/ 3 h 25"/>
                <a:gd name="T30" fmla="*/ 15 w 22"/>
                <a:gd name="T31" fmla="*/ 3 h 25"/>
                <a:gd name="T32" fmla="*/ 15 w 22"/>
                <a:gd name="T33" fmla="*/ 4 h 25"/>
                <a:gd name="T34" fmla="*/ 15 w 22"/>
                <a:gd name="T35" fmla="*/ 4 h 25"/>
                <a:gd name="T36" fmla="*/ 15 w 22"/>
                <a:gd name="T37" fmla="*/ 5 h 25"/>
                <a:gd name="T38" fmla="*/ 9 w 22"/>
                <a:gd name="T39" fmla="*/ 15 h 25"/>
                <a:gd name="T40" fmla="*/ 17 w 22"/>
                <a:gd name="T41" fmla="*/ 15 h 25"/>
                <a:gd name="T42" fmla="*/ 16 w 22"/>
                <a:gd name="T43"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5">
                  <a:moveTo>
                    <a:pt x="19" y="25"/>
                  </a:moveTo>
                  <a:cubicBezTo>
                    <a:pt x="18" y="18"/>
                    <a:pt x="18" y="18"/>
                    <a:pt x="18" y="18"/>
                  </a:cubicBezTo>
                  <a:cubicBezTo>
                    <a:pt x="7" y="18"/>
                    <a:pt x="7" y="18"/>
                    <a:pt x="7" y="18"/>
                  </a:cubicBezTo>
                  <a:cubicBezTo>
                    <a:pt x="3" y="25"/>
                    <a:pt x="3" y="25"/>
                    <a:pt x="3" y="25"/>
                  </a:cubicBezTo>
                  <a:cubicBezTo>
                    <a:pt x="0" y="25"/>
                    <a:pt x="0" y="25"/>
                    <a:pt x="0" y="25"/>
                  </a:cubicBezTo>
                  <a:cubicBezTo>
                    <a:pt x="15" y="0"/>
                    <a:pt x="15" y="0"/>
                    <a:pt x="15" y="0"/>
                  </a:cubicBezTo>
                  <a:cubicBezTo>
                    <a:pt x="18" y="0"/>
                    <a:pt x="18" y="0"/>
                    <a:pt x="18" y="0"/>
                  </a:cubicBezTo>
                  <a:cubicBezTo>
                    <a:pt x="22" y="25"/>
                    <a:pt x="22" y="25"/>
                    <a:pt x="22" y="25"/>
                  </a:cubicBezTo>
                  <a:lnTo>
                    <a:pt x="19" y="25"/>
                  </a:lnTo>
                  <a:close/>
                  <a:moveTo>
                    <a:pt x="16" y="5"/>
                  </a:moveTo>
                  <a:cubicBezTo>
                    <a:pt x="16" y="5"/>
                    <a:pt x="16" y="4"/>
                    <a:pt x="16" y="4"/>
                  </a:cubicBezTo>
                  <a:cubicBezTo>
                    <a:pt x="16" y="4"/>
                    <a:pt x="16" y="4"/>
                    <a:pt x="16" y="4"/>
                  </a:cubicBezTo>
                  <a:cubicBezTo>
                    <a:pt x="16" y="4"/>
                    <a:pt x="16" y="3"/>
                    <a:pt x="16" y="3"/>
                  </a:cubicBezTo>
                  <a:cubicBezTo>
                    <a:pt x="16" y="3"/>
                    <a:pt x="16" y="3"/>
                    <a:pt x="16" y="3"/>
                  </a:cubicBezTo>
                  <a:cubicBezTo>
                    <a:pt x="16" y="3"/>
                    <a:pt x="16" y="3"/>
                    <a:pt x="16" y="3"/>
                  </a:cubicBezTo>
                  <a:cubicBezTo>
                    <a:pt x="16" y="3"/>
                    <a:pt x="16" y="3"/>
                    <a:pt x="15" y="3"/>
                  </a:cubicBezTo>
                  <a:cubicBezTo>
                    <a:pt x="15" y="3"/>
                    <a:pt x="15" y="4"/>
                    <a:pt x="15" y="4"/>
                  </a:cubicBezTo>
                  <a:cubicBezTo>
                    <a:pt x="15" y="4"/>
                    <a:pt x="15" y="4"/>
                    <a:pt x="15" y="4"/>
                  </a:cubicBezTo>
                  <a:cubicBezTo>
                    <a:pt x="15" y="4"/>
                    <a:pt x="15" y="5"/>
                    <a:pt x="15" y="5"/>
                  </a:cubicBezTo>
                  <a:cubicBezTo>
                    <a:pt x="9" y="15"/>
                    <a:pt x="9" y="15"/>
                    <a:pt x="9" y="15"/>
                  </a:cubicBezTo>
                  <a:cubicBezTo>
                    <a:pt x="17" y="15"/>
                    <a:pt x="17" y="15"/>
                    <a:pt x="17" y="15"/>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grpSp>
      <p:grpSp>
        <p:nvGrpSpPr>
          <p:cNvPr id="422" name="West US"/>
          <p:cNvGrpSpPr/>
          <p:nvPr/>
        </p:nvGrpSpPr>
        <p:grpSpPr>
          <a:xfrm>
            <a:off x="1629885" y="2436872"/>
            <a:ext cx="812201" cy="377497"/>
            <a:chOff x="1064253" y="2336458"/>
            <a:chExt cx="885069" cy="411365"/>
          </a:xfrm>
        </p:grpSpPr>
        <p:sp>
          <p:nvSpPr>
            <p:cNvPr id="423" name="Rectangle 37"/>
            <p:cNvSpPr>
              <a:spLocks noChangeArrowheads="1"/>
            </p:cNvSpPr>
            <p:nvPr/>
          </p:nvSpPr>
          <p:spPr bwMode="auto">
            <a:xfrm>
              <a:off x="1064253" y="2336458"/>
              <a:ext cx="885069" cy="411365"/>
            </a:xfrm>
            <a:prstGeom prst="rect">
              <a:avLst/>
            </a:prstGeom>
            <a:solidFill>
              <a:srgbClr val="0073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24" name="Freeform 61"/>
            <p:cNvSpPr>
              <a:spLocks/>
            </p:cNvSpPr>
            <p:nvPr/>
          </p:nvSpPr>
          <p:spPr bwMode="auto">
            <a:xfrm>
              <a:off x="1252798" y="2431508"/>
              <a:ext cx="118425" cy="81026"/>
            </a:xfrm>
            <a:custGeom>
              <a:avLst/>
              <a:gdLst>
                <a:gd name="T0" fmla="*/ 36 w 36"/>
                <a:gd name="T1" fmla="*/ 0 h 25"/>
                <a:gd name="T2" fmla="*/ 29 w 36"/>
                <a:gd name="T3" fmla="*/ 25 h 25"/>
                <a:gd name="T4" fmla="*/ 23 w 36"/>
                <a:gd name="T5" fmla="*/ 25 h 25"/>
                <a:gd name="T6" fmla="*/ 18 w 36"/>
                <a:gd name="T7" fmla="*/ 9 h 25"/>
                <a:gd name="T8" fmla="*/ 18 w 36"/>
                <a:gd name="T9" fmla="*/ 6 h 25"/>
                <a:gd name="T10" fmla="*/ 18 w 36"/>
                <a:gd name="T11" fmla="*/ 6 h 25"/>
                <a:gd name="T12" fmla="*/ 18 w 36"/>
                <a:gd name="T13" fmla="*/ 9 h 25"/>
                <a:gd name="T14" fmla="*/ 13 w 36"/>
                <a:gd name="T15" fmla="*/ 25 h 25"/>
                <a:gd name="T16" fmla="*/ 7 w 36"/>
                <a:gd name="T17" fmla="*/ 25 h 25"/>
                <a:gd name="T18" fmla="*/ 0 w 36"/>
                <a:gd name="T19" fmla="*/ 0 h 25"/>
                <a:gd name="T20" fmla="*/ 6 w 36"/>
                <a:gd name="T21" fmla="*/ 0 h 25"/>
                <a:gd name="T22" fmla="*/ 10 w 36"/>
                <a:gd name="T23" fmla="*/ 17 h 25"/>
                <a:gd name="T24" fmla="*/ 10 w 36"/>
                <a:gd name="T25" fmla="*/ 20 h 25"/>
                <a:gd name="T26" fmla="*/ 10 w 36"/>
                <a:gd name="T27" fmla="*/ 20 h 25"/>
                <a:gd name="T28" fmla="*/ 11 w 36"/>
                <a:gd name="T29" fmla="*/ 17 h 25"/>
                <a:gd name="T30" fmla="*/ 15 w 36"/>
                <a:gd name="T31" fmla="*/ 0 h 25"/>
                <a:gd name="T32" fmla="*/ 21 w 36"/>
                <a:gd name="T33" fmla="*/ 0 h 25"/>
                <a:gd name="T34" fmla="*/ 26 w 36"/>
                <a:gd name="T35" fmla="*/ 17 h 25"/>
                <a:gd name="T36" fmla="*/ 26 w 36"/>
                <a:gd name="T37" fmla="*/ 19 h 25"/>
                <a:gd name="T38" fmla="*/ 26 w 36"/>
                <a:gd name="T39" fmla="*/ 19 h 25"/>
                <a:gd name="T40" fmla="*/ 26 w 36"/>
                <a:gd name="T41" fmla="*/ 17 h 25"/>
                <a:gd name="T42" fmla="*/ 30 w 36"/>
                <a:gd name="T43" fmla="*/ 0 h 25"/>
                <a:gd name="T44" fmla="*/ 36 w 36"/>
                <a:gd name="T4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5">
                  <a:moveTo>
                    <a:pt x="36" y="0"/>
                  </a:moveTo>
                  <a:cubicBezTo>
                    <a:pt x="29" y="25"/>
                    <a:pt x="29" y="25"/>
                    <a:pt x="29" y="25"/>
                  </a:cubicBezTo>
                  <a:cubicBezTo>
                    <a:pt x="23" y="25"/>
                    <a:pt x="23" y="25"/>
                    <a:pt x="23" y="25"/>
                  </a:cubicBezTo>
                  <a:cubicBezTo>
                    <a:pt x="18" y="9"/>
                    <a:pt x="18" y="9"/>
                    <a:pt x="18" y="9"/>
                  </a:cubicBezTo>
                  <a:cubicBezTo>
                    <a:pt x="18" y="8"/>
                    <a:pt x="18" y="7"/>
                    <a:pt x="18" y="6"/>
                  </a:cubicBezTo>
                  <a:cubicBezTo>
                    <a:pt x="18" y="6"/>
                    <a:pt x="18" y="6"/>
                    <a:pt x="18" y="6"/>
                  </a:cubicBezTo>
                  <a:cubicBezTo>
                    <a:pt x="18" y="7"/>
                    <a:pt x="18" y="8"/>
                    <a:pt x="18" y="9"/>
                  </a:cubicBezTo>
                  <a:cubicBezTo>
                    <a:pt x="13" y="25"/>
                    <a:pt x="13" y="25"/>
                    <a:pt x="13" y="25"/>
                  </a:cubicBezTo>
                  <a:cubicBezTo>
                    <a:pt x="7" y="25"/>
                    <a:pt x="7" y="25"/>
                    <a:pt x="7" y="25"/>
                  </a:cubicBezTo>
                  <a:cubicBezTo>
                    <a:pt x="0" y="0"/>
                    <a:pt x="0" y="0"/>
                    <a:pt x="0" y="0"/>
                  </a:cubicBezTo>
                  <a:cubicBezTo>
                    <a:pt x="6" y="0"/>
                    <a:pt x="6" y="0"/>
                    <a:pt x="6" y="0"/>
                  </a:cubicBezTo>
                  <a:cubicBezTo>
                    <a:pt x="10" y="17"/>
                    <a:pt x="10" y="17"/>
                    <a:pt x="10" y="17"/>
                  </a:cubicBezTo>
                  <a:cubicBezTo>
                    <a:pt x="10" y="17"/>
                    <a:pt x="10" y="18"/>
                    <a:pt x="10" y="20"/>
                  </a:cubicBezTo>
                  <a:cubicBezTo>
                    <a:pt x="10" y="20"/>
                    <a:pt x="10" y="20"/>
                    <a:pt x="10" y="20"/>
                  </a:cubicBezTo>
                  <a:cubicBezTo>
                    <a:pt x="10" y="19"/>
                    <a:pt x="10" y="18"/>
                    <a:pt x="11" y="17"/>
                  </a:cubicBezTo>
                  <a:cubicBezTo>
                    <a:pt x="15" y="0"/>
                    <a:pt x="15" y="0"/>
                    <a:pt x="15" y="0"/>
                  </a:cubicBezTo>
                  <a:cubicBezTo>
                    <a:pt x="21" y="0"/>
                    <a:pt x="21" y="0"/>
                    <a:pt x="21" y="0"/>
                  </a:cubicBezTo>
                  <a:cubicBezTo>
                    <a:pt x="26" y="17"/>
                    <a:pt x="26" y="17"/>
                    <a:pt x="26" y="17"/>
                  </a:cubicBezTo>
                  <a:cubicBezTo>
                    <a:pt x="26" y="17"/>
                    <a:pt x="26" y="18"/>
                    <a:pt x="26" y="19"/>
                  </a:cubicBezTo>
                  <a:cubicBezTo>
                    <a:pt x="26" y="19"/>
                    <a:pt x="26" y="19"/>
                    <a:pt x="26" y="19"/>
                  </a:cubicBezTo>
                  <a:cubicBezTo>
                    <a:pt x="26" y="19"/>
                    <a:pt x="26" y="18"/>
                    <a:pt x="26" y="17"/>
                  </a:cubicBezTo>
                  <a:cubicBezTo>
                    <a:pt x="30" y="0"/>
                    <a:pt x="30" y="0"/>
                    <a:pt x="30" y="0"/>
                  </a:cubicBezTo>
                  <a:lnTo>
                    <a:pt x="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25" name="Freeform 62"/>
            <p:cNvSpPr>
              <a:spLocks/>
            </p:cNvSpPr>
            <p:nvPr/>
          </p:nvSpPr>
          <p:spPr bwMode="auto">
            <a:xfrm>
              <a:off x="1380572" y="2431508"/>
              <a:ext cx="49863" cy="81026"/>
            </a:xfrm>
            <a:custGeom>
              <a:avLst/>
              <a:gdLst>
                <a:gd name="T0" fmla="*/ 32 w 32"/>
                <a:gd name="T1" fmla="*/ 52 h 52"/>
                <a:gd name="T2" fmla="*/ 0 w 32"/>
                <a:gd name="T3" fmla="*/ 52 h 52"/>
                <a:gd name="T4" fmla="*/ 0 w 32"/>
                <a:gd name="T5" fmla="*/ 0 h 52"/>
                <a:gd name="T6" fmla="*/ 32 w 32"/>
                <a:gd name="T7" fmla="*/ 0 h 52"/>
                <a:gd name="T8" fmla="*/ 32 w 32"/>
                <a:gd name="T9" fmla="*/ 8 h 52"/>
                <a:gd name="T10" fmla="*/ 13 w 32"/>
                <a:gd name="T11" fmla="*/ 8 h 52"/>
                <a:gd name="T12" fmla="*/ 13 w 32"/>
                <a:gd name="T13" fmla="*/ 21 h 52"/>
                <a:gd name="T14" fmla="*/ 29 w 32"/>
                <a:gd name="T15" fmla="*/ 21 h 52"/>
                <a:gd name="T16" fmla="*/ 29 w 32"/>
                <a:gd name="T17" fmla="*/ 32 h 52"/>
                <a:gd name="T18" fmla="*/ 13 w 32"/>
                <a:gd name="T19" fmla="*/ 32 h 52"/>
                <a:gd name="T20" fmla="*/ 13 w 32"/>
                <a:gd name="T21" fmla="*/ 42 h 52"/>
                <a:gd name="T22" fmla="*/ 32 w 32"/>
                <a:gd name="T23" fmla="*/ 42 h 52"/>
                <a:gd name="T24" fmla="*/ 32 w 32"/>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52">
                  <a:moveTo>
                    <a:pt x="32" y="52"/>
                  </a:moveTo>
                  <a:lnTo>
                    <a:pt x="0" y="52"/>
                  </a:lnTo>
                  <a:lnTo>
                    <a:pt x="0" y="0"/>
                  </a:lnTo>
                  <a:lnTo>
                    <a:pt x="32" y="0"/>
                  </a:lnTo>
                  <a:lnTo>
                    <a:pt x="32" y="8"/>
                  </a:lnTo>
                  <a:lnTo>
                    <a:pt x="13" y="8"/>
                  </a:lnTo>
                  <a:lnTo>
                    <a:pt x="13" y="21"/>
                  </a:lnTo>
                  <a:lnTo>
                    <a:pt x="29" y="21"/>
                  </a:lnTo>
                  <a:lnTo>
                    <a:pt x="29" y="32"/>
                  </a:lnTo>
                  <a:lnTo>
                    <a:pt x="13" y="32"/>
                  </a:lnTo>
                  <a:lnTo>
                    <a:pt x="13" y="42"/>
                  </a:lnTo>
                  <a:lnTo>
                    <a:pt x="32" y="42"/>
                  </a:lnTo>
                  <a:lnTo>
                    <a:pt x="32"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26" name="Freeform 63"/>
            <p:cNvSpPr>
              <a:spLocks/>
            </p:cNvSpPr>
            <p:nvPr/>
          </p:nvSpPr>
          <p:spPr bwMode="auto">
            <a:xfrm>
              <a:off x="1442900" y="2428392"/>
              <a:ext cx="56096" cy="84143"/>
            </a:xfrm>
            <a:custGeom>
              <a:avLst/>
              <a:gdLst>
                <a:gd name="T0" fmla="*/ 0 w 17"/>
                <a:gd name="T1" fmla="*/ 25 h 26"/>
                <a:gd name="T2" fmla="*/ 0 w 17"/>
                <a:gd name="T3" fmla="*/ 19 h 26"/>
                <a:gd name="T4" fmla="*/ 3 w 17"/>
                <a:gd name="T5" fmla="*/ 21 h 26"/>
                <a:gd name="T6" fmla="*/ 7 w 17"/>
                <a:gd name="T7" fmla="*/ 22 h 26"/>
                <a:gd name="T8" fmla="*/ 9 w 17"/>
                <a:gd name="T9" fmla="*/ 22 h 26"/>
                <a:gd name="T10" fmla="*/ 10 w 17"/>
                <a:gd name="T11" fmla="*/ 21 h 26"/>
                <a:gd name="T12" fmla="*/ 11 w 17"/>
                <a:gd name="T13" fmla="*/ 20 h 26"/>
                <a:gd name="T14" fmla="*/ 11 w 17"/>
                <a:gd name="T15" fmla="*/ 19 h 26"/>
                <a:gd name="T16" fmla="*/ 11 w 17"/>
                <a:gd name="T17" fmla="*/ 18 h 26"/>
                <a:gd name="T18" fmla="*/ 10 w 17"/>
                <a:gd name="T19" fmla="*/ 17 h 26"/>
                <a:gd name="T20" fmla="*/ 8 w 17"/>
                <a:gd name="T21" fmla="*/ 16 h 26"/>
                <a:gd name="T22" fmla="*/ 6 w 17"/>
                <a:gd name="T23" fmla="*/ 15 h 26"/>
                <a:gd name="T24" fmla="*/ 1 w 17"/>
                <a:gd name="T25" fmla="*/ 12 h 26"/>
                <a:gd name="T26" fmla="*/ 0 w 17"/>
                <a:gd name="T27" fmla="*/ 8 h 26"/>
                <a:gd name="T28" fmla="*/ 1 w 17"/>
                <a:gd name="T29" fmla="*/ 5 h 26"/>
                <a:gd name="T30" fmla="*/ 3 w 17"/>
                <a:gd name="T31" fmla="*/ 2 h 26"/>
                <a:gd name="T32" fmla="*/ 6 w 17"/>
                <a:gd name="T33" fmla="*/ 1 h 26"/>
                <a:gd name="T34" fmla="*/ 10 w 17"/>
                <a:gd name="T35" fmla="*/ 0 h 26"/>
                <a:gd name="T36" fmla="*/ 13 w 17"/>
                <a:gd name="T37" fmla="*/ 1 h 26"/>
                <a:gd name="T38" fmla="*/ 16 w 17"/>
                <a:gd name="T39" fmla="*/ 1 h 26"/>
                <a:gd name="T40" fmla="*/ 16 w 17"/>
                <a:gd name="T41" fmla="*/ 7 h 26"/>
                <a:gd name="T42" fmla="*/ 15 w 17"/>
                <a:gd name="T43" fmla="*/ 6 h 26"/>
                <a:gd name="T44" fmla="*/ 13 w 17"/>
                <a:gd name="T45" fmla="*/ 5 h 26"/>
                <a:gd name="T46" fmla="*/ 11 w 17"/>
                <a:gd name="T47" fmla="*/ 5 h 26"/>
                <a:gd name="T48" fmla="*/ 10 w 17"/>
                <a:gd name="T49" fmla="*/ 5 h 26"/>
                <a:gd name="T50" fmla="*/ 8 w 17"/>
                <a:gd name="T51" fmla="*/ 5 h 26"/>
                <a:gd name="T52" fmla="*/ 7 w 17"/>
                <a:gd name="T53" fmla="*/ 6 h 26"/>
                <a:gd name="T54" fmla="*/ 6 w 17"/>
                <a:gd name="T55" fmla="*/ 6 h 26"/>
                <a:gd name="T56" fmla="*/ 6 w 17"/>
                <a:gd name="T57" fmla="*/ 7 h 26"/>
                <a:gd name="T58" fmla="*/ 6 w 17"/>
                <a:gd name="T59" fmla="*/ 9 h 26"/>
                <a:gd name="T60" fmla="*/ 7 w 17"/>
                <a:gd name="T61" fmla="*/ 10 h 26"/>
                <a:gd name="T62" fmla="*/ 9 w 17"/>
                <a:gd name="T63" fmla="*/ 10 h 26"/>
                <a:gd name="T64" fmla="*/ 11 w 17"/>
                <a:gd name="T65" fmla="*/ 11 h 26"/>
                <a:gd name="T66" fmla="*/ 13 w 17"/>
                <a:gd name="T67" fmla="*/ 13 h 26"/>
                <a:gd name="T68" fmla="*/ 15 w 17"/>
                <a:gd name="T69" fmla="*/ 14 h 26"/>
                <a:gd name="T70" fmla="*/ 17 w 17"/>
                <a:gd name="T71" fmla="*/ 16 h 26"/>
                <a:gd name="T72" fmla="*/ 17 w 17"/>
                <a:gd name="T73" fmla="*/ 19 h 26"/>
                <a:gd name="T74" fmla="*/ 16 w 17"/>
                <a:gd name="T75" fmla="*/ 23 h 26"/>
                <a:gd name="T76" fmla="*/ 14 w 17"/>
                <a:gd name="T77" fmla="*/ 25 h 26"/>
                <a:gd name="T78" fmla="*/ 11 w 17"/>
                <a:gd name="T79" fmla="*/ 26 h 26"/>
                <a:gd name="T80" fmla="*/ 7 w 17"/>
                <a:gd name="T81" fmla="*/ 26 h 26"/>
                <a:gd name="T82" fmla="*/ 3 w 17"/>
                <a:gd name="T83" fmla="*/ 26 h 26"/>
                <a:gd name="T84" fmla="*/ 0 w 17"/>
                <a:gd name="T85"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26">
                  <a:moveTo>
                    <a:pt x="0" y="25"/>
                  </a:moveTo>
                  <a:cubicBezTo>
                    <a:pt x="0" y="19"/>
                    <a:pt x="0" y="19"/>
                    <a:pt x="0" y="19"/>
                  </a:cubicBezTo>
                  <a:cubicBezTo>
                    <a:pt x="1" y="20"/>
                    <a:pt x="2" y="21"/>
                    <a:pt x="3" y="21"/>
                  </a:cubicBezTo>
                  <a:cubicBezTo>
                    <a:pt x="4" y="22"/>
                    <a:pt x="6" y="22"/>
                    <a:pt x="7" y="22"/>
                  </a:cubicBezTo>
                  <a:cubicBezTo>
                    <a:pt x="8" y="22"/>
                    <a:pt x="8" y="22"/>
                    <a:pt x="9" y="22"/>
                  </a:cubicBezTo>
                  <a:cubicBezTo>
                    <a:pt x="9" y="22"/>
                    <a:pt x="10" y="22"/>
                    <a:pt x="10" y="21"/>
                  </a:cubicBezTo>
                  <a:cubicBezTo>
                    <a:pt x="10" y="21"/>
                    <a:pt x="11" y="21"/>
                    <a:pt x="11" y="20"/>
                  </a:cubicBezTo>
                  <a:cubicBezTo>
                    <a:pt x="11" y="20"/>
                    <a:pt x="11" y="20"/>
                    <a:pt x="11" y="19"/>
                  </a:cubicBezTo>
                  <a:cubicBezTo>
                    <a:pt x="11" y="19"/>
                    <a:pt x="11" y="19"/>
                    <a:pt x="11" y="18"/>
                  </a:cubicBezTo>
                  <a:cubicBezTo>
                    <a:pt x="10" y="18"/>
                    <a:pt x="10" y="17"/>
                    <a:pt x="10" y="17"/>
                  </a:cubicBezTo>
                  <a:cubicBezTo>
                    <a:pt x="9" y="17"/>
                    <a:pt x="8" y="16"/>
                    <a:pt x="8" y="16"/>
                  </a:cubicBezTo>
                  <a:cubicBezTo>
                    <a:pt x="7" y="16"/>
                    <a:pt x="6" y="16"/>
                    <a:pt x="6" y="15"/>
                  </a:cubicBezTo>
                  <a:cubicBezTo>
                    <a:pt x="4" y="14"/>
                    <a:pt x="2" y="13"/>
                    <a:pt x="1" y="12"/>
                  </a:cubicBezTo>
                  <a:cubicBezTo>
                    <a:pt x="0" y="11"/>
                    <a:pt x="0" y="10"/>
                    <a:pt x="0" y="8"/>
                  </a:cubicBezTo>
                  <a:cubicBezTo>
                    <a:pt x="0" y="7"/>
                    <a:pt x="0" y="5"/>
                    <a:pt x="1" y="5"/>
                  </a:cubicBezTo>
                  <a:cubicBezTo>
                    <a:pt x="1" y="4"/>
                    <a:pt x="2" y="3"/>
                    <a:pt x="3" y="2"/>
                  </a:cubicBezTo>
                  <a:cubicBezTo>
                    <a:pt x="4" y="2"/>
                    <a:pt x="5" y="1"/>
                    <a:pt x="6" y="1"/>
                  </a:cubicBezTo>
                  <a:cubicBezTo>
                    <a:pt x="7" y="1"/>
                    <a:pt x="8" y="0"/>
                    <a:pt x="10" y="0"/>
                  </a:cubicBezTo>
                  <a:cubicBezTo>
                    <a:pt x="11" y="0"/>
                    <a:pt x="12" y="1"/>
                    <a:pt x="13" y="1"/>
                  </a:cubicBezTo>
                  <a:cubicBezTo>
                    <a:pt x="14" y="1"/>
                    <a:pt x="15" y="1"/>
                    <a:pt x="16" y="1"/>
                  </a:cubicBezTo>
                  <a:cubicBezTo>
                    <a:pt x="16" y="7"/>
                    <a:pt x="16" y="7"/>
                    <a:pt x="16" y="7"/>
                  </a:cubicBezTo>
                  <a:cubicBezTo>
                    <a:pt x="16" y="6"/>
                    <a:pt x="15" y="6"/>
                    <a:pt x="15" y="6"/>
                  </a:cubicBezTo>
                  <a:cubicBezTo>
                    <a:pt x="14" y="6"/>
                    <a:pt x="14" y="5"/>
                    <a:pt x="13" y="5"/>
                  </a:cubicBezTo>
                  <a:cubicBezTo>
                    <a:pt x="13" y="5"/>
                    <a:pt x="12" y="5"/>
                    <a:pt x="11" y="5"/>
                  </a:cubicBezTo>
                  <a:cubicBezTo>
                    <a:pt x="11" y="5"/>
                    <a:pt x="10" y="5"/>
                    <a:pt x="10" y="5"/>
                  </a:cubicBezTo>
                  <a:cubicBezTo>
                    <a:pt x="9" y="5"/>
                    <a:pt x="9" y="5"/>
                    <a:pt x="8" y="5"/>
                  </a:cubicBezTo>
                  <a:cubicBezTo>
                    <a:pt x="8" y="5"/>
                    <a:pt x="7" y="5"/>
                    <a:pt x="7" y="6"/>
                  </a:cubicBezTo>
                  <a:cubicBezTo>
                    <a:pt x="7" y="6"/>
                    <a:pt x="6" y="6"/>
                    <a:pt x="6" y="6"/>
                  </a:cubicBezTo>
                  <a:cubicBezTo>
                    <a:pt x="6" y="7"/>
                    <a:pt x="6" y="7"/>
                    <a:pt x="6" y="7"/>
                  </a:cubicBezTo>
                  <a:cubicBezTo>
                    <a:pt x="6" y="8"/>
                    <a:pt x="6" y="8"/>
                    <a:pt x="6" y="9"/>
                  </a:cubicBezTo>
                  <a:cubicBezTo>
                    <a:pt x="6" y="9"/>
                    <a:pt x="7" y="9"/>
                    <a:pt x="7" y="10"/>
                  </a:cubicBezTo>
                  <a:cubicBezTo>
                    <a:pt x="7" y="10"/>
                    <a:pt x="8" y="10"/>
                    <a:pt x="9" y="10"/>
                  </a:cubicBezTo>
                  <a:cubicBezTo>
                    <a:pt x="9" y="11"/>
                    <a:pt x="10" y="11"/>
                    <a:pt x="11" y="11"/>
                  </a:cubicBezTo>
                  <a:cubicBezTo>
                    <a:pt x="12" y="12"/>
                    <a:pt x="12" y="12"/>
                    <a:pt x="13" y="13"/>
                  </a:cubicBezTo>
                  <a:cubicBezTo>
                    <a:pt x="14" y="13"/>
                    <a:pt x="15" y="14"/>
                    <a:pt x="15" y="14"/>
                  </a:cubicBezTo>
                  <a:cubicBezTo>
                    <a:pt x="16" y="15"/>
                    <a:pt x="16" y="16"/>
                    <a:pt x="17" y="16"/>
                  </a:cubicBezTo>
                  <a:cubicBezTo>
                    <a:pt x="17" y="17"/>
                    <a:pt x="17" y="18"/>
                    <a:pt x="17" y="19"/>
                  </a:cubicBezTo>
                  <a:cubicBezTo>
                    <a:pt x="17" y="20"/>
                    <a:pt x="17" y="22"/>
                    <a:pt x="16" y="23"/>
                  </a:cubicBezTo>
                  <a:cubicBezTo>
                    <a:pt x="16" y="23"/>
                    <a:pt x="15" y="24"/>
                    <a:pt x="14" y="25"/>
                  </a:cubicBezTo>
                  <a:cubicBezTo>
                    <a:pt x="13" y="25"/>
                    <a:pt x="12" y="26"/>
                    <a:pt x="11" y="26"/>
                  </a:cubicBezTo>
                  <a:cubicBezTo>
                    <a:pt x="10" y="26"/>
                    <a:pt x="8" y="26"/>
                    <a:pt x="7" y="26"/>
                  </a:cubicBezTo>
                  <a:cubicBezTo>
                    <a:pt x="6" y="26"/>
                    <a:pt x="4" y="26"/>
                    <a:pt x="3" y="26"/>
                  </a:cubicBezTo>
                  <a:cubicBezTo>
                    <a:pt x="2" y="26"/>
                    <a:pt x="1" y="26"/>
                    <a:pt x="0"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27" name="Freeform 64"/>
            <p:cNvSpPr>
              <a:spLocks/>
            </p:cNvSpPr>
            <p:nvPr/>
          </p:nvSpPr>
          <p:spPr bwMode="auto">
            <a:xfrm>
              <a:off x="1505229" y="2431508"/>
              <a:ext cx="65445" cy="81026"/>
            </a:xfrm>
            <a:custGeom>
              <a:avLst/>
              <a:gdLst>
                <a:gd name="T0" fmla="*/ 42 w 42"/>
                <a:gd name="T1" fmla="*/ 8 h 52"/>
                <a:gd name="T2" fmla="*/ 27 w 42"/>
                <a:gd name="T3" fmla="*/ 8 h 52"/>
                <a:gd name="T4" fmla="*/ 27 w 42"/>
                <a:gd name="T5" fmla="*/ 52 h 52"/>
                <a:gd name="T6" fmla="*/ 17 w 42"/>
                <a:gd name="T7" fmla="*/ 52 h 52"/>
                <a:gd name="T8" fmla="*/ 17 w 42"/>
                <a:gd name="T9" fmla="*/ 8 h 52"/>
                <a:gd name="T10" fmla="*/ 0 w 42"/>
                <a:gd name="T11" fmla="*/ 8 h 52"/>
                <a:gd name="T12" fmla="*/ 0 w 42"/>
                <a:gd name="T13" fmla="*/ 0 h 52"/>
                <a:gd name="T14" fmla="*/ 42 w 42"/>
                <a:gd name="T15" fmla="*/ 0 h 52"/>
                <a:gd name="T16" fmla="*/ 42 w 42"/>
                <a:gd name="T17"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52">
                  <a:moveTo>
                    <a:pt x="42" y="8"/>
                  </a:moveTo>
                  <a:lnTo>
                    <a:pt x="27" y="8"/>
                  </a:lnTo>
                  <a:lnTo>
                    <a:pt x="27" y="52"/>
                  </a:lnTo>
                  <a:lnTo>
                    <a:pt x="17" y="52"/>
                  </a:lnTo>
                  <a:lnTo>
                    <a:pt x="17" y="8"/>
                  </a:lnTo>
                  <a:lnTo>
                    <a:pt x="0" y="8"/>
                  </a:lnTo>
                  <a:lnTo>
                    <a:pt x="0" y="0"/>
                  </a:lnTo>
                  <a:lnTo>
                    <a:pt x="42" y="0"/>
                  </a:lnTo>
                  <a:lnTo>
                    <a:pt x="42"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28" name="Freeform 65"/>
            <p:cNvSpPr>
              <a:spLocks/>
            </p:cNvSpPr>
            <p:nvPr/>
          </p:nvSpPr>
          <p:spPr bwMode="auto">
            <a:xfrm>
              <a:off x="1618979" y="2431508"/>
              <a:ext cx="65445" cy="81026"/>
            </a:xfrm>
            <a:custGeom>
              <a:avLst/>
              <a:gdLst>
                <a:gd name="T0" fmla="*/ 20 w 20"/>
                <a:gd name="T1" fmla="*/ 14 h 25"/>
                <a:gd name="T2" fmla="*/ 10 w 20"/>
                <a:gd name="T3" fmla="*/ 25 h 25"/>
                <a:gd name="T4" fmla="*/ 0 w 20"/>
                <a:gd name="T5" fmla="*/ 14 h 25"/>
                <a:gd name="T6" fmla="*/ 0 w 20"/>
                <a:gd name="T7" fmla="*/ 0 h 25"/>
                <a:gd name="T8" fmla="*/ 5 w 20"/>
                <a:gd name="T9" fmla="*/ 0 h 25"/>
                <a:gd name="T10" fmla="*/ 5 w 20"/>
                <a:gd name="T11" fmla="*/ 14 h 25"/>
                <a:gd name="T12" fmla="*/ 10 w 20"/>
                <a:gd name="T13" fmla="*/ 21 h 25"/>
                <a:gd name="T14" fmla="*/ 15 w 20"/>
                <a:gd name="T15" fmla="*/ 15 h 25"/>
                <a:gd name="T16" fmla="*/ 15 w 20"/>
                <a:gd name="T17" fmla="*/ 0 h 25"/>
                <a:gd name="T18" fmla="*/ 20 w 20"/>
                <a:gd name="T19" fmla="*/ 0 h 25"/>
                <a:gd name="T20" fmla="*/ 20 w 20"/>
                <a:gd name="T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5">
                  <a:moveTo>
                    <a:pt x="20" y="14"/>
                  </a:moveTo>
                  <a:cubicBezTo>
                    <a:pt x="20" y="22"/>
                    <a:pt x="17" y="25"/>
                    <a:pt x="10" y="25"/>
                  </a:cubicBezTo>
                  <a:cubicBezTo>
                    <a:pt x="3" y="25"/>
                    <a:pt x="0" y="22"/>
                    <a:pt x="0" y="14"/>
                  </a:cubicBezTo>
                  <a:cubicBezTo>
                    <a:pt x="0" y="0"/>
                    <a:pt x="0" y="0"/>
                    <a:pt x="0" y="0"/>
                  </a:cubicBezTo>
                  <a:cubicBezTo>
                    <a:pt x="5" y="0"/>
                    <a:pt x="5" y="0"/>
                    <a:pt x="5" y="0"/>
                  </a:cubicBezTo>
                  <a:cubicBezTo>
                    <a:pt x="5" y="14"/>
                    <a:pt x="5" y="14"/>
                    <a:pt x="5" y="14"/>
                  </a:cubicBezTo>
                  <a:cubicBezTo>
                    <a:pt x="5" y="19"/>
                    <a:pt x="7" y="21"/>
                    <a:pt x="10" y="21"/>
                  </a:cubicBezTo>
                  <a:cubicBezTo>
                    <a:pt x="13" y="21"/>
                    <a:pt x="15" y="19"/>
                    <a:pt x="15" y="15"/>
                  </a:cubicBezTo>
                  <a:cubicBezTo>
                    <a:pt x="15" y="0"/>
                    <a:pt x="15" y="0"/>
                    <a:pt x="15" y="0"/>
                  </a:cubicBezTo>
                  <a:cubicBezTo>
                    <a:pt x="20" y="0"/>
                    <a:pt x="20" y="0"/>
                    <a:pt x="20" y="0"/>
                  </a:cubicBezTo>
                  <a:lnTo>
                    <a:pt x="2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29" name="Freeform 66"/>
            <p:cNvSpPr>
              <a:spLocks/>
            </p:cNvSpPr>
            <p:nvPr/>
          </p:nvSpPr>
          <p:spPr bwMode="auto">
            <a:xfrm>
              <a:off x="1701565" y="2428392"/>
              <a:ext cx="54538" cy="84143"/>
            </a:xfrm>
            <a:custGeom>
              <a:avLst/>
              <a:gdLst>
                <a:gd name="T0" fmla="*/ 0 w 17"/>
                <a:gd name="T1" fmla="*/ 25 h 26"/>
                <a:gd name="T2" fmla="*/ 0 w 17"/>
                <a:gd name="T3" fmla="*/ 19 h 26"/>
                <a:gd name="T4" fmla="*/ 4 w 17"/>
                <a:gd name="T5" fmla="*/ 21 h 26"/>
                <a:gd name="T6" fmla="*/ 7 w 17"/>
                <a:gd name="T7" fmla="*/ 22 h 26"/>
                <a:gd name="T8" fmla="*/ 9 w 17"/>
                <a:gd name="T9" fmla="*/ 22 h 26"/>
                <a:gd name="T10" fmla="*/ 10 w 17"/>
                <a:gd name="T11" fmla="*/ 21 h 26"/>
                <a:gd name="T12" fmla="*/ 11 w 17"/>
                <a:gd name="T13" fmla="*/ 20 h 26"/>
                <a:gd name="T14" fmla="*/ 12 w 17"/>
                <a:gd name="T15" fmla="*/ 19 h 26"/>
                <a:gd name="T16" fmla="*/ 11 w 17"/>
                <a:gd name="T17" fmla="*/ 18 h 26"/>
                <a:gd name="T18" fmla="*/ 10 w 17"/>
                <a:gd name="T19" fmla="*/ 17 h 26"/>
                <a:gd name="T20" fmla="*/ 8 w 17"/>
                <a:gd name="T21" fmla="*/ 16 h 26"/>
                <a:gd name="T22" fmla="*/ 6 w 17"/>
                <a:gd name="T23" fmla="*/ 15 h 26"/>
                <a:gd name="T24" fmla="*/ 2 w 17"/>
                <a:gd name="T25" fmla="*/ 12 h 26"/>
                <a:gd name="T26" fmla="*/ 0 w 17"/>
                <a:gd name="T27" fmla="*/ 8 h 26"/>
                <a:gd name="T28" fmla="*/ 1 w 17"/>
                <a:gd name="T29" fmla="*/ 5 h 26"/>
                <a:gd name="T30" fmla="*/ 3 w 17"/>
                <a:gd name="T31" fmla="*/ 2 h 26"/>
                <a:gd name="T32" fmla="*/ 6 w 17"/>
                <a:gd name="T33" fmla="*/ 1 h 26"/>
                <a:gd name="T34" fmla="*/ 10 w 17"/>
                <a:gd name="T35" fmla="*/ 0 h 26"/>
                <a:gd name="T36" fmla="*/ 14 w 17"/>
                <a:gd name="T37" fmla="*/ 1 h 26"/>
                <a:gd name="T38" fmla="*/ 16 w 17"/>
                <a:gd name="T39" fmla="*/ 1 h 26"/>
                <a:gd name="T40" fmla="*/ 16 w 17"/>
                <a:gd name="T41" fmla="*/ 7 h 26"/>
                <a:gd name="T42" fmla="*/ 15 w 17"/>
                <a:gd name="T43" fmla="*/ 6 h 26"/>
                <a:gd name="T44" fmla="*/ 13 w 17"/>
                <a:gd name="T45" fmla="*/ 5 h 26"/>
                <a:gd name="T46" fmla="*/ 12 w 17"/>
                <a:gd name="T47" fmla="*/ 5 h 26"/>
                <a:gd name="T48" fmla="*/ 10 w 17"/>
                <a:gd name="T49" fmla="*/ 5 h 26"/>
                <a:gd name="T50" fmla="*/ 9 w 17"/>
                <a:gd name="T51" fmla="*/ 5 h 26"/>
                <a:gd name="T52" fmla="*/ 7 w 17"/>
                <a:gd name="T53" fmla="*/ 6 h 26"/>
                <a:gd name="T54" fmla="*/ 6 w 17"/>
                <a:gd name="T55" fmla="*/ 6 h 26"/>
                <a:gd name="T56" fmla="*/ 6 w 17"/>
                <a:gd name="T57" fmla="*/ 7 h 26"/>
                <a:gd name="T58" fmla="*/ 7 w 17"/>
                <a:gd name="T59" fmla="*/ 9 h 26"/>
                <a:gd name="T60" fmla="*/ 7 w 17"/>
                <a:gd name="T61" fmla="*/ 10 h 26"/>
                <a:gd name="T62" fmla="*/ 9 w 17"/>
                <a:gd name="T63" fmla="*/ 10 h 26"/>
                <a:gd name="T64" fmla="*/ 11 w 17"/>
                <a:gd name="T65" fmla="*/ 11 h 26"/>
                <a:gd name="T66" fmla="*/ 14 w 17"/>
                <a:gd name="T67" fmla="*/ 13 h 26"/>
                <a:gd name="T68" fmla="*/ 16 w 17"/>
                <a:gd name="T69" fmla="*/ 14 h 26"/>
                <a:gd name="T70" fmla="*/ 17 w 17"/>
                <a:gd name="T71" fmla="*/ 16 h 26"/>
                <a:gd name="T72" fmla="*/ 17 w 17"/>
                <a:gd name="T73" fmla="*/ 19 h 26"/>
                <a:gd name="T74" fmla="*/ 17 w 17"/>
                <a:gd name="T75" fmla="*/ 23 h 26"/>
                <a:gd name="T76" fmla="*/ 15 w 17"/>
                <a:gd name="T77" fmla="*/ 25 h 26"/>
                <a:gd name="T78" fmla="*/ 11 w 17"/>
                <a:gd name="T79" fmla="*/ 26 h 26"/>
                <a:gd name="T80" fmla="*/ 7 w 17"/>
                <a:gd name="T81" fmla="*/ 26 h 26"/>
                <a:gd name="T82" fmla="*/ 4 w 17"/>
                <a:gd name="T83" fmla="*/ 26 h 26"/>
                <a:gd name="T84" fmla="*/ 0 w 17"/>
                <a:gd name="T85"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26">
                  <a:moveTo>
                    <a:pt x="0" y="25"/>
                  </a:moveTo>
                  <a:cubicBezTo>
                    <a:pt x="0" y="19"/>
                    <a:pt x="0" y="19"/>
                    <a:pt x="0" y="19"/>
                  </a:cubicBezTo>
                  <a:cubicBezTo>
                    <a:pt x="1" y="20"/>
                    <a:pt x="2" y="21"/>
                    <a:pt x="4" y="21"/>
                  </a:cubicBezTo>
                  <a:cubicBezTo>
                    <a:pt x="5" y="22"/>
                    <a:pt x="6" y="22"/>
                    <a:pt x="7" y="22"/>
                  </a:cubicBezTo>
                  <a:cubicBezTo>
                    <a:pt x="8" y="22"/>
                    <a:pt x="9" y="22"/>
                    <a:pt x="9" y="22"/>
                  </a:cubicBezTo>
                  <a:cubicBezTo>
                    <a:pt x="10" y="22"/>
                    <a:pt x="10" y="22"/>
                    <a:pt x="10" y="21"/>
                  </a:cubicBezTo>
                  <a:cubicBezTo>
                    <a:pt x="11" y="21"/>
                    <a:pt x="11" y="21"/>
                    <a:pt x="11" y="20"/>
                  </a:cubicBezTo>
                  <a:cubicBezTo>
                    <a:pt x="11" y="20"/>
                    <a:pt x="12" y="20"/>
                    <a:pt x="12" y="19"/>
                  </a:cubicBezTo>
                  <a:cubicBezTo>
                    <a:pt x="12" y="19"/>
                    <a:pt x="11" y="19"/>
                    <a:pt x="11" y="18"/>
                  </a:cubicBezTo>
                  <a:cubicBezTo>
                    <a:pt x="11" y="18"/>
                    <a:pt x="10" y="17"/>
                    <a:pt x="10" y="17"/>
                  </a:cubicBezTo>
                  <a:cubicBezTo>
                    <a:pt x="9" y="17"/>
                    <a:pt x="9" y="16"/>
                    <a:pt x="8" y="16"/>
                  </a:cubicBezTo>
                  <a:cubicBezTo>
                    <a:pt x="8" y="16"/>
                    <a:pt x="7" y="16"/>
                    <a:pt x="6" y="15"/>
                  </a:cubicBezTo>
                  <a:cubicBezTo>
                    <a:pt x="4" y="14"/>
                    <a:pt x="3" y="13"/>
                    <a:pt x="2" y="12"/>
                  </a:cubicBezTo>
                  <a:cubicBezTo>
                    <a:pt x="1" y="11"/>
                    <a:pt x="0" y="10"/>
                    <a:pt x="0" y="8"/>
                  </a:cubicBezTo>
                  <a:cubicBezTo>
                    <a:pt x="0" y="7"/>
                    <a:pt x="0" y="5"/>
                    <a:pt x="1" y="5"/>
                  </a:cubicBezTo>
                  <a:cubicBezTo>
                    <a:pt x="2" y="4"/>
                    <a:pt x="2" y="3"/>
                    <a:pt x="3" y="2"/>
                  </a:cubicBezTo>
                  <a:cubicBezTo>
                    <a:pt x="4" y="2"/>
                    <a:pt x="5" y="1"/>
                    <a:pt x="6" y="1"/>
                  </a:cubicBezTo>
                  <a:cubicBezTo>
                    <a:pt x="7" y="1"/>
                    <a:pt x="9" y="0"/>
                    <a:pt x="10" y="0"/>
                  </a:cubicBezTo>
                  <a:cubicBezTo>
                    <a:pt x="11" y="0"/>
                    <a:pt x="13" y="1"/>
                    <a:pt x="14" y="1"/>
                  </a:cubicBezTo>
                  <a:cubicBezTo>
                    <a:pt x="15" y="1"/>
                    <a:pt x="16" y="1"/>
                    <a:pt x="16" y="1"/>
                  </a:cubicBezTo>
                  <a:cubicBezTo>
                    <a:pt x="16" y="7"/>
                    <a:pt x="16" y="7"/>
                    <a:pt x="16" y="7"/>
                  </a:cubicBezTo>
                  <a:cubicBezTo>
                    <a:pt x="16" y="6"/>
                    <a:pt x="16" y="6"/>
                    <a:pt x="15" y="6"/>
                  </a:cubicBezTo>
                  <a:cubicBezTo>
                    <a:pt x="15" y="6"/>
                    <a:pt x="14" y="5"/>
                    <a:pt x="13" y="5"/>
                  </a:cubicBezTo>
                  <a:cubicBezTo>
                    <a:pt x="13" y="5"/>
                    <a:pt x="12" y="5"/>
                    <a:pt x="12" y="5"/>
                  </a:cubicBezTo>
                  <a:cubicBezTo>
                    <a:pt x="11" y="5"/>
                    <a:pt x="11" y="5"/>
                    <a:pt x="10" y="5"/>
                  </a:cubicBezTo>
                  <a:cubicBezTo>
                    <a:pt x="10" y="5"/>
                    <a:pt x="9" y="5"/>
                    <a:pt x="9" y="5"/>
                  </a:cubicBezTo>
                  <a:cubicBezTo>
                    <a:pt x="8" y="5"/>
                    <a:pt x="8" y="5"/>
                    <a:pt x="7" y="6"/>
                  </a:cubicBezTo>
                  <a:cubicBezTo>
                    <a:pt x="7" y="6"/>
                    <a:pt x="7" y="6"/>
                    <a:pt x="6" y="6"/>
                  </a:cubicBezTo>
                  <a:cubicBezTo>
                    <a:pt x="6" y="7"/>
                    <a:pt x="6" y="7"/>
                    <a:pt x="6" y="7"/>
                  </a:cubicBezTo>
                  <a:cubicBezTo>
                    <a:pt x="6" y="8"/>
                    <a:pt x="6" y="8"/>
                    <a:pt x="7" y="9"/>
                  </a:cubicBezTo>
                  <a:cubicBezTo>
                    <a:pt x="7" y="9"/>
                    <a:pt x="7" y="9"/>
                    <a:pt x="7" y="10"/>
                  </a:cubicBezTo>
                  <a:cubicBezTo>
                    <a:pt x="8" y="10"/>
                    <a:pt x="8" y="10"/>
                    <a:pt x="9" y="10"/>
                  </a:cubicBezTo>
                  <a:cubicBezTo>
                    <a:pt x="10" y="11"/>
                    <a:pt x="10" y="11"/>
                    <a:pt x="11" y="11"/>
                  </a:cubicBezTo>
                  <a:cubicBezTo>
                    <a:pt x="12" y="12"/>
                    <a:pt x="13" y="12"/>
                    <a:pt x="14" y="13"/>
                  </a:cubicBezTo>
                  <a:cubicBezTo>
                    <a:pt x="14" y="13"/>
                    <a:pt x="15" y="14"/>
                    <a:pt x="16" y="14"/>
                  </a:cubicBezTo>
                  <a:cubicBezTo>
                    <a:pt x="16" y="15"/>
                    <a:pt x="17" y="16"/>
                    <a:pt x="17" y="16"/>
                  </a:cubicBezTo>
                  <a:cubicBezTo>
                    <a:pt x="17" y="17"/>
                    <a:pt x="17" y="18"/>
                    <a:pt x="17" y="19"/>
                  </a:cubicBezTo>
                  <a:cubicBezTo>
                    <a:pt x="17" y="20"/>
                    <a:pt x="17" y="22"/>
                    <a:pt x="17" y="23"/>
                  </a:cubicBezTo>
                  <a:cubicBezTo>
                    <a:pt x="16" y="23"/>
                    <a:pt x="15" y="24"/>
                    <a:pt x="15" y="25"/>
                  </a:cubicBezTo>
                  <a:cubicBezTo>
                    <a:pt x="14" y="25"/>
                    <a:pt x="13" y="26"/>
                    <a:pt x="11" y="26"/>
                  </a:cubicBezTo>
                  <a:cubicBezTo>
                    <a:pt x="10" y="26"/>
                    <a:pt x="9" y="26"/>
                    <a:pt x="7" y="26"/>
                  </a:cubicBezTo>
                  <a:cubicBezTo>
                    <a:pt x="6" y="26"/>
                    <a:pt x="5" y="26"/>
                    <a:pt x="4" y="26"/>
                  </a:cubicBezTo>
                  <a:cubicBezTo>
                    <a:pt x="2" y="26"/>
                    <a:pt x="1" y="26"/>
                    <a:pt x="0"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30" name="Freeform 67"/>
            <p:cNvSpPr>
              <a:spLocks/>
            </p:cNvSpPr>
            <p:nvPr/>
          </p:nvSpPr>
          <p:spPr bwMode="auto">
            <a:xfrm>
              <a:off x="1184236" y="2571746"/>
              <a:ext cx="71678" cy="85701"/>
            </a:xfrm>
            <a:custGeom>
              <a:avLst/>
              <a:gdLst>
                <a:gd name="T0" fmla="*/ 21 w 22"/>
                <a:gd name="T1" fmla="*/ 4 h 26"/>
                <a:gd name="T2" fmla="*/ 20 w 22"/>
                <a:gd name="T3" fmla="*/ 4 h 26"/>
                <a:gd name="T4" fmla="*/ 18 w 22"/>
                <a:gd name="T5" fmla="*/ 3 h 26"/>
                <a:gd name="T6" fmla="*/ 17 w 22"/>
                <a:gd name="T7" fmla="*/ 2 h 26"/>
                <a:gd name="T8" fmla="*/ 15 w 22"/>
                <a:gd name="T9" fmla="*/ 2 h 26"/>
                <a:gd name="T10" fmla="*/ 10 w 22"/>
                <a:gd name="T11" fmla="*/ 3 h 26"/>
                <a:gd name="T12" fmla="*/ 6 w 22"/>
                <a:gd name="T13" fmla="*/ 6 h 26"/>
                <a:gd name="T14" fmla="*/ 4 w 22"/>
                <a:gd name="T15" fmla="*/ 10 h 26"/>
                <a:gd name="T16" fmla="*/ 3 w 22"/>
                <a:gd name="T17" fmla="*/ 14 h 26"/>
                <a:gd name="T18" fmla="*/ 4 w 22"/>
                <a:gd name="T19" fmla="*/ 18 h 26"/>
                <a:gd name="T20" fmla="*/ 6 w 22"/>
                <a:gd name="T21" fmla="*/ 21 h 26"/>
                <a:gd name="T22" fmla="*/ 8 w 22"/>
                <a:gd name="T23" fmla="*/ 22 h 26"/>
                <a:gd name="T24" fmla="*/ 11 w 22"/>
                <a:gd name="T25" fmla="*/ 23 h 26"/>
                <a:gd name="T26" fmla="*/ 14 w 22"/>
                <a:gd name="T27" fmla="*/ 23 h 26"/>
                <a:gd name="T28" fmla="*/ 15 w 22"/>
                <a:gd name="T29" fmla="*/ 23 h 26"/>
                <a:gd name="T30" fmla="*/ 17 w 22"/>
                <a:gd name="T31" fmla="*/ 22 h 26"/>
                <a:gd name="T32" fmla="*/ 18 w 22"/>
                <a:gd name="T33" fmla="*/ 21 h 26"/>
                <a:gd name="T34" fmla="*/ 17 w 22"/>
                <a:gd name="T35" fmla="*/ 24 h 26"/>
                <a:gd name="T36" fmla="*/ 14 w 22"/>
                <a:gd name="T37" fmla="*/ 25 h 26"/>
                <a:gd name="T38" fmla="*/ 11 w 22"/>
                <a:gd name="T39" fmla="*/ 26 h 26"/>
                <a:gd name="T40" fmla="*/ 6 w 22"/>
                <a:gd name="T41" fmla="*/ 25 h 26"/>
                <a:gd name="T42" fmla="*/ 3 w 22"/>
                <a:gd name="T43" fmla="*/ 23 h 26"/>
                <a:gd name="T44" fmla="*/ 1 w 22"/>
                <a:gd name="T45" fmla="*/ 19 h 26"/>
                <a:gd name="T46" fmla="*/ 0 w 22"/>
                <a:gd name="T47" fmla="*/ 15 h 26"/>
                <a:gd name="T48" fmla="*/ 1 w 22"/>
                <a:gd name="T49" fmla="*/ 9 h 26"/>
                <a:gd name="T50" fmla="*/ 4 w 22"/>
                <a:gd name="T51" fmla="*/ 4 h 26"/>
                <a:gd name="T52" fmla="*/ 9 w 22"/>
                <a:gd name="T53" fmla="*/ 1 h 26"/>
                <a:gd name="T54" fmla="*/ 15 w 22"/>
                <a:gd name="T55" fmla="*/ 0 h 26"/>
                <a:gd name="T56" fmla="*/ 19 w 22"/>
                <a:gd name="T57" fmla="*/ 0 h 26"/>
                <a:gd name="T58" fmla="*/ 22 w 22"/>
                <a:gd name="T59" fmla="*/ 1 h 26"/>
                <a:gd name="T60" fmla="*/ 21 w 22"/>
                <a:gd name="T61"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 h="26">
                  <a:moveTo>
                    <a:pt x="21" y="4"/>
                  </a:moveTo>
                  <a:cubicBezTo>
                    <a:pt x="21" y="4"/>
                    <a:pt x="20" y="4"/>
                    <a:pt x="20" y="4"/>
                  </a:cubicBezTo>
                  <a:cubicBezTo>
                    <a:pt x="19" y="3"/>
                    <a:pt x="19" y="3"/>
                    <a:pt x="18" y="3"/>
                  </a:cubicBezTo>
                  <a:cubicBezTo>
                    <a:pt x="18" y="3"/>
                    <a:pt x="17" y="3"/>
                    <a:pt x="17" y="2"/>
                  </a:cubicBezTo>
                  <a:cubicBezTo>
                    <a:pt x="16" y="2"/>
                    <a:pt x="15" y="2"/>
                    <a:pt x="15" y="2"/>
                  </a:cubicBezTo>
                  <a:cubicBezTo>
                    <a:pt x="13" y="2"/>
                    <a:pt x="11" y="3"/>
                    <a:pt x="10" y="3"/>
                  </a:cubicBezTo>
                  <a:cubicBezTo>
                    <a:pt x="9" y="4"/>
                    <a:pt x="7" y="5"/>
                    <a:pt x="6" y="6"/>
                  </a:cubicBezTo>
                  <a:cubicBezTo>
                    <a:pt x="5" y="7"/>
                    <a:pt x="5" y="8"/>
                    <a:pt x="4" y="10"/>
                  </a:cubicBezTo>
                  <a:cubicBezTo>
                    <a:pt x="4" y="11"/>
                    <a:pt x="3" y="13"/>
                    <a:pt x="3" y="14"/>
                  </a:cubicBezTo>
                  <a:cubicBezTo>
                    <a:pt x="3" y="16"/>
                    <a:pt x="4" y="17"/>
                    <a:pt x="4" y="18"/>
                  </a:cubicBezTo>
                  <a:cubicBezTo>
                    <a:pt x="4" y="19"/>
                    <a:pt x="5" y="20"/>
                    <a:pt x="6" y="21"/>
                  </a:cubicBezTo>
                  <a:cubicBezTo>
                    <a:pt x="6" y="22"/>
                    <a:pt x="7" y="22"/>
                    <a:pt x="8" y="22"/>
                  </a:cubicBezTo>
                  <a:cubicBezTo>
                    <a:pt x="9" y="23"/>
                    <a:pt x="10" y="23"/>
                    <a:pt x="11" y="23"/>
                  </a:cubicBezTo>
                  <a:cubicBezTo>
                    <a:pt x="12" y="23"/>
                    <a:pt x="13" y="23"/>
                    <a:pt x="14" y="23"/>
                  </a:cubicBezTo>
                  <a:cubicBezTo>
                    <a:pt x="14" y="23"/>
                    <a:pt x="15" y="23"/>
                    <a:pt x="15" y="23"/>
                  </a:cubicBezTo>
                  <a:cubicBezTo>
                    <a:pt x="16" y="22"/>
                    <a:pt x="16" y="22"/>
                    <a:pt x="17" y="22"/>
                  </a:cubicBezTo>
                  <a:cubicBezTo>
                    <a:pt x="17" y="22"/>
                    <a:pt x="18" y="22"/>
                    <a:pt x="18" y="21"/>
                  </a:cubicBezTo>
                  <a:cubicBezTo>
                    <a:pt x="17" y="24"/>
                    <a:pt x="17" y="24"/>
                    <a:pt x="17" y="24"/>
                  </a:cubicBezTo>
                  <a:cubicBezTo>
                    <a:pt x="17" y="25"/>
                    <a:pt x="16" y="25"/>
                    <a:pt x="14" y="25"/>
                  </a:cubicBezTo>
                  <a:cubicBezTo>
                    <a:pt x="13" y="26"/>
                    <a:pt x="12" y="26"/>
                    <a:pt x="11" y="26"/>
                  </a:cubicBezTo>
                  <a:cubicBezTo>
                    <a:pt x="9" y="26"/>
                    <a:pt x="8" y="25"/>
                    <a:pt x="6" y="25"/>
                  </a:cubicBezTo>
                  <a:cubicBezTo>
                    <a:pt x="5" y="24"/>
                    <a:pt x="4" y="24"/>
                    <a:pt x="3" y="23"/>
                  </a:cubicBezTo>
                  <a:cubicBezTo>
                    <a:pt x="2" y="22"/>
                    <a:pt x="1" y="21"/>
                    <a:pt x="1" y="19"/>
                  </a:cubicBezTo>
                  <a:cubicBezTo>
                    <a:pt x="0" y="18"/>
                    <a:pt x="0" y="16"/>
                    <a:pt x="0" y="15"/>
                  </a:cubicBezTo>
                  <a:cubicBezTo>
                    <a:pt x="0" y="12"/>
                    <a:pt x="1" y="10"/>
                    <a:pt x="1" y="9"/>
                  </a:cubicBezTo>
                  <a:cubicBezTo>
                    <a:pt x="2" y="7"/>
                    <a:pt x="3" y="5"/>
                    <a:pt x="4" y="4"/>
                  </a:cubicBezTo>
                  <a:cubicBezTo>
                    <a:pt x="6" y="3"/>
                    <a:pt x="7" y="1"/>
                    <a:pt x="9" y="1"/>
                  </a:cubicBezTo>
                  <a:cubicBezTo>
                    <a:pt x="11" y="0"/>
                    <a:pt x="13" y="0"/>
                    <a:pt x="15" y="0"/>
                  </a:cubicBezTo>
                  <a:cubicBezTo>
                    <a:pt x="16" y="0"/>
                    <a:pt x="18" y="0"/>
                    <a:pt x="19" y="0"/>
                  </a:cubicBezTo>
                  <a:cubicBezTo>
                    <a:pt x="20" y="0"/>
                    <a:pt x="21" y="1"/>
                    <a:pt x="22" y="1"/>
                  </a:cubicBezTo>
                  <a:lnTo>
                    <a:pt x="2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31" name="Freeform 68"/>
            <p:cNvSpPr>
              <a:spLocks noEditPoints="1"/>
            </p:cNvSpPr>
            <p:nvPr/>
          </p:nvSpPr>
          <p:spPr bwMode="auto">
            <a:xfrm>
              <a:off x="1249681" y="2571746"/>
              <a:ext cx="71678" cy="82585"/>
            </a:xfrm>
            <a:custGeom>
              <a:avLst/>
              <a:gdLst>
                <a:gd name="T0" fmla="*/ 19 w 22"/>
                <a:gd name="T1" fmla="*/ 25 h 25"/>
                <a:gd name="T2" fmla="*/ 18 w 22"/>
                <a:gd name="T3" fmla="*/ 18 h 25"/>
                <a:gd name="T4" fmla="*/ 7 w 22"/>
                <a:gd name="T5" fmla="*/ 18 h 25"/>
                <a:gd name="T6" fmla="*/ 3 w 22"/>
                <a:gd name="T7" fmla="*/ 25 h 25"/>
                <a:gd name="T8" fmla="*/ 0 w 22"/>
                <a:gd name="T9" fmla="*/ 25 h 25"/>
                <a:gd name="T10" fmla="*/ 15 w 22"/>
                <a:gd name="T11" fmla="*/ 0 h 25"/>
                <a:gd name="T12" fmla="*/ 18 w 22"/>
                <a:gd name="T13" fmla="*/ 0 h 25"/>
                <a:gd name="T14" fmla="*/ 22 w 22"/>
                <a:gd name="T15" fmla="*/ 25 h 25"/>
                <a:gd name="T16" fmla="*/ 19 w 22"/>
                <a:gd name="T17" fmla="*/ 25 h 25"/>
                <a:gd name="T18" fmla="*/ 16 w 22"/>
                <a:gd name="T19" fmla="*/ 5 h 25"/>
                <a:gd name="T20" fmla="*/ 16 w 22"/>
                <a:gd name="T21" fmla="*/ 4 h 25"/>
                <a:gd name="T22" fmla="*/ 16 w 22"/>
                <a:gd name="T23" fmla="*/ 4 h 25"/>
                <a:gd name="T24" fmla="*/ 16 w 22"/>
                <a:gd name="T25" fmla="*/ 3 h 25"/>
                <a:gd name="T26" fmla="*/ 16 w 22"/>
                <a:gd name="T27" fmla="*/ 3 h 25"/>
                <a:gd name="T28" fmla="*/ 16 w 22"/>
                <a:gd name="T29" fmla="*/ 3 h 25"/>
                <a:gd name="T30" fmla="*/ 15 w 22"/>
                <a:gd name="T31" fmla="*/ 3 h 25"/>
                <a:gd name="T32" fmla="*/ 15 w 22"/>
                <a:gd name="T33" fmla="*/ 4 h 25"/>
                <a:gd name="T34" fmla="*/ 15 w 22"/>
                <a:gd name="T35" fmla="*/ 4 h 25"/>
                <a:gd name="T36" fmla="*/ 15 w 22"/>
                <a:gd name="T37" fmla="*/ 5 h 25"/>
                <a:gd name="T38" fmla="*/ 9 w 22"/>
                <a:gd name="T39" fmla="*/ 16 h 25"/>
                <a:gd name="T40" fmla="*/ 17 w 22"/>
                <a:gd name="T41" fmla="*/ 16 h 25"/>
                <a:gd name="T42" fmla="*/ 16 w 22"/>
                <a:gd name="T43"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5">
                  <a:moveTo>
                    <a:pt x="19" y="25"/>
                  </a:moveTo>
                  <a:cubicBezTo>
                    <a:pt x="18" y="18"/>
                    <a:pt x="18" y="18"/>
                    <a:pt x="18" y="18"/>
                  </a:cubicBezTo>
                  <a:cubicBezTo>
                    <a:pt x="7" y="18"/>
                    <a:pt x="7" y="18"/>
                    <a:pt x="7" y="18"/>
                  </a:cubicBezTo>
                  <a:cubicBezTo>
                    <a:pt x="3" y="25"/>
                    <a:pt x="3" y="25"/>
                    <a:pt x="3" y="25"/>
                  </a:cubicBezTo>
                  <a:cubicBezTo>
                    <a:pt x="0" y="25"/>
                    <a:pt x="0" y="25"/>
                    <a:pt x="0" y="25"/>
                  </a:cubicBezTo>
                  <a:cubicBezTo>
                    <a:pt x="15" y="0"/>
                    <a:pt x="15" y="0"/>
                    <a:pt x="15" y="0"/>
                  </a:cubicBezTo>
                  <a:cubicBezTo>
                    <a:pt x="18" y="0"/>
                    <a:pt x="18" y="0"/>
                    <a:pt x="18" y="0"/>
                  </a:cubicBezTo>
                  <a:cubicBezTo>
                    <a:pt x="22" y="25"/>
                    <a:pt x="22" y="25"/>
                    <a:pt x="22" y="25"/>
                  </a:cubicBezTo>
                  <a:lnTo>
                    <a:pt x="19" y="25"/>
                  </a:lnTo>
                  <a:close/>
                  <a:moveTo>
                    <a:pt x="16" y="5"/>
                  </a:moveTo>
                  <a:cubicBezTo>
                    <a:pt x="16" y="5"/>
                    <a:pt x="16" y="5"/>
                    <a:pt x="16" y="4"/>
                  </a:cubicBezTo>
                  <a:cubicBezTo>
                    <a:pt x="16" y="4"/>
                    <a:pt x="16" y="4"/>
                    <a:pt x="16" y="4"/>
                  </a:cubicBezTo>
                  <a:cubicBezTo>
                    <a:pt x="16" y="4"/>
                    <a:pt x="16" y="4"/>
                    <a:pt x="16" y="3"/>
                  </a:cubicBezTo>
                  <a:cubicBezTo>
                    <a:pt x="16" y="3"/>
                    <a:pt x="16" y="3"/>
                    <a:pt x="16" y="3"/>
                  </a:cubicBezTo>
                  <a:cubicBezTo>
                    <a:pt x="16" y="3"/>
                    <a:pt x="16" y="3"/>
                    <a:pt x="16" y="3"/>
                  </a:cubicBezTo>
                  <a:cubicBezTo>
                    <a:pt x="16" y="3"/>
                    <a:pt x="15" y="3"/>
                    <a:pt x="15" y="3"/>
                  </a:cubicBezTo>
                  <a:cubicBezTo>
                    <a:pt x="15" y="4"/>
                    <a:pt x="15" y="4"/>
                    <a:pt x="15" y="4"/>
                  </a:cubicBezTo>
                  <a:cubicBezTo>
                    <a:pt x="15" y="4"/>
                    <a:pt x="15" y="4"/>
                    <a:pt x="15" y="4"/>
                  </a:cubicBezTo>
                  <a:cubicBezTo>
                    <a:pt x="15" y="5"/>
                    <a:pt x="15" y="5"/>
                    <a:pt x="15" y="5"/>
                  </a:cubicBezTo>
                  <a:cubicBezTo>
                    <a:pt x="9" y="16"/>
                    <a:pt x="9" y="16"/>
                    <a:pt x="9" y="16"/>
                  </a:cubicBezTo>
                  <a:cubicBezTo>
                    <a:pt x="17" y="16"/>
                    <a:pt x="17" y="16"/>
                    <a:pt x="17" y="16"/>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32" name="Freeform 69"/>
            <p:cNvSpPr>
              <a:spLocks/>
            </p:cNvSpPr>
            <p:nvPr/>
          </p:nvSpPr>
          <p:spPr bwMode="auto">
            <a:xfrm>
              <a:off x="1335383" y="2571746"/>
              <a:ext cx="45188" cy="82585"/>
            </a:xfrm>
            <a:custGeom>
              <a:avLst/>
              <a:gdLst>
                <a:gd name="T0" fmla="*/ 27 w 29"/>
                <a:gd name="T1" fmla="*/ 53 h 53"/>
                <a:gd name="T2" fmla="*/ 0 w 29"/>
                <a:gd name="T3" fmla="*/ 53 h 53"/>
                <a:gd name="T4" fmla="*/ 10 w 29"/>
                <a:gd name="T5" fmla="*/ 0 h 53"/>
                <a:gd name="T6" fmla="*/ 17 w 29"/>
                <a:gd name="T7" fmla="*/ 0 h 53"/>
                <a:gd name="T8" fmla="*/ 8 w 29"/>
                <a:gd name="T9" fmla="*/ 48 h 53"/>
                <a:gd name="T10" fmla="*/ 29 w 29"/>
                <a:gd name="T11" fmla="*/ 48 h 53"/>
                <a:gd name="T12" fmla="*/ 27 w 29"/>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9" h="53">
                  <a:moveTo>
                    <a:pt x="27" y="53"/>
                  </a:moveTo>
                  <a:lnTo>
                    <a:pt x="0" y="53"/>
                  </a:lnTo>
                  <a:lnTo>
                    <a:pt x="10" y="0"/>
                  </a:lnTo>
                  <a:lnTo>
                    <a:pt x="17" y="0"/>
                  </a:lnTo>
                  <a:lnTo>
                    <a:pt x="8" y="48"/>
                  </a:lnTo>
                  <a:lnTo>
                    <a:pt x="29" y="48"/>
                  </a:lnTo>
                  <a:lnTo>
                    <a:pt x="27"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33" name="Freeform 70"/>
            <p:cNvSpPr>
              <a:spLocks/>
            </p:cNvSpPr>
            <p:nvPr/>
          </p:nvSpPr>
          <p:spPr bwMode="auto">
            <a:xfrm>
              <a:off x="1389921" y="2571746"/>
              <a:ext cx="29606" cy="82585"/>
            </a:xfrm>
            <a:custGeom>
              <a:avLst/>
              <a:gdLst>
                <a:gd name="T0" fmla="*/ 7 w 19"/>
                <a:gd name="T1" fmla="*/ 53 h 53"/>
                <a:gd name="T2" fmla="*/ 0 w 19"/>
                <a:gd name="T3" fmla="*/ 53 h 53"/>
                <a:gd name="T4" fmla="*/ 11 w 19"/>
                <a:gd name="T5" fmla="*/ 0 h 53"/>
                <a:gd name="T6" fmla="*/ 19 w 19"/>
                <a:gd name="T7" fmla="*/ 0 h 53"/>
                <a:gd name="T8" fmla="*/ 7 w 19"/>
                <a:gd name="T9" fmla="*/ 53 h 53"/>
              </a:gdLst>
              <a:ahLst/>
              <a:cxnLst>
                <a:cxn ang="0">
                  <a:pos x="T0" y="T1"/>
                </a:cxn>
                <a:cxn ang="0">
                  <a:pos x="T2" y="T3"/>
                </a:cxn>
                <a:cxn ang="0">
                  <a:pos x="T4" y="T5"/>
                </a:cxn>
                <a:cxn ang="0">
                  <a:pos x="T6" y="T7"/>
                </a:cxn>
                <a:cxn ang="0">
                  <a:pos x="T8" y="T9"/>
                </a:cxn>
              </a:cxnLst>
              <a:rect l="0" t="0" r="r" b="b"/>
              <a:pathLst>
                <a:path w="19" h="53">
                  <a:moveTo>
                    <a:pt x="7" y="53"/>
                  </a:moveTo>
                  <a:lnTo>
                    <a:pt x="0" y="53"/>
                  </a:lnTo>
                  <a:lnTo>
                    <a:pt x="11" y="0"/>
                  </a:lnTo>
                  <a:lnTo>
                    <a:pt x="19" y="0"/>
                  </a:lnTo>
                  <a:lnTo>
                    <a:pt x="7"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34" name="Freeform 71"/>
            <p:cNvSpPr>
              <a:spLocks/>
            </p:cNvSpPr>
            <p:nvPr/>
          </p:nvSpPr>
          <p:spPr bwMode="auto">
            <a:xfrm>
              <a:off x="1422644" y="2571746"/>
              <a:ext cx="59212" cy="82585"/>
            </a:xfrm>
            <a:custGeom>
              <a:avLst/>
              <a:gdLst>
                <a:gd name="T0" fmla="*/ 38 w 38"/>
                <a:gd name="T1" fmla="*/ 6 h 53"/>
                <a:gd name="T2" fmla="*/ 17 w 38"/>
                <a:gd name="T3" fmla="*/ 6 h 53"/>
                <a:gd name="T4" fmla="*/ 13 w 38"/>
                <a:gd name="T5" fmla="*/ 23 h 53"/>
                <a:gd name="T6" fmla="*/ 32 w 38"/>
                <a:gd name="T7" fmla="*/ 23 h 53"/>
                <a:gd name="T8" fmla="*/ 32 w 38"/>
                <a:gd name="T9" fmla="*/ 30 h 53"/>
                <a:gd name="T10" fmla="*/ 13 w 38"/>
                <a:gd name="T11" fmla="*/ 30 h 53"/>
                <a:gd name="T12" fmla="*/ 7 w 38"/>
                <a:gd name="T13" fmla="*/ 53 h 53"/>
                <a:gd name="T14" fmla="*/ 0 w 38"/>
                <a:gd name="T15" fmla="*/ 53 h 53"/>
                <a:gd name="T16" fmla="*/ 13 w 38"/>
                <a:gd name="T17" fmla="*/ 0 h 53"/>
                <a:gd name="T18" fmla="*/ 38 w 38"/>
                <a:gd name="T19" fmla="*/ 0 h 53"/>
                <a:gd name="T20" fmla="*/ 38 w 38"/>
                <a:gd name="T21"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3">
                  <a:moveTo>
                    <a:pt x="38" y="6"/>
                  </a:moveTo>
                  <a:lnTo>
                    <a:pt x="17" y="6"/>
                  </a:lnTo>
                  <a:lnTo>
                    <a:pt x="13" y="23"/>
                  </a:lnTo>
                  <a:lnTo>
                    <a:pt x="32" y="23"/>
                  </a:lnTo>
                  <a:lnTo>
                    <a:pt x="32" y="30"/>
                  </a:lnTo>
                  <a:lnTo>
                    <a:pt x="13" y="30"/>
                  </a:lnTo>
                  <a:lnTo>
                    <a:pt x="7" y="53"/>
                  </a:lnTo>
                  <a:lnTo>
                    <a:pt x="0" y="53"/>
                  </a:lnTo>
                  <a:lnTo>
                    <a:pt x="13" y="0"/>
                  </a:lnTo>
                  <a:lnTo>
                    <a:pt x="38" y="0"/>
                  </a:lnTo>
                  <a:lnTo>
                    <a:pt x="3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35" name="Freeform 72"/>
            <p:cNvSpPr>
              <a:spLocks noEditPoints="1"/>
            </p:cNvSpPr>
            <p:nvPr/>
          </p:nvSpPr>
          <p:spPr bwMode="auto">
            <a:xfrm>
              <a:off x="1488089" y="2571746"/>
              <a:ext cx="74795" cy="85701"/>
            </a:xfrm>
            <a:custGeom>
              <a:avLst/>
              <a:gdLst>
                <a:gd name="T0" fmla="*/ 23 w 23"/>
                <a:gd name="T1" fmla="*/ 10 h 26"/>
                <a:gd name="T2" fmla="*/ 23 w 23"/>
                <a:gd name="T3" fmla="*/ 14 h 26"/>
                <a:gd name="T4" fmla="*/ 22 w 23"/>
                <a:gd name="T5" fmla="*/ 17 h 26"/>
                <a:gd name="T6" fmla="*/ 21 w 23"/>
                <a:gd name="T7" fmla="*/ 19 h 26"/>
                <a:gd name="T8" fmla="*/ 19 w 23"/>
                <a:gd name="T9" fmla="*/ 22 h 26"/>
                <a:gd name="T10" fmla="*/ 17 w 23"/>
                <a:gd name="T11" fmla="*/ 23 h 26"/>
                <a:gd name="T12" fmla="*/ 15 w 23"/>
                <a:gd name="T13" fmla="*/ 25 h 26"/>
                <a:gd name="T14" fmla="*/ 13 w 23"/>
                <a:gd name="T15" fmla="*/ 25 h 26"/>
                <a:gd name="T16" fmla="*/ 10 w 23"/>
                <a:gd name="T17" fmla="*/ 26 h 26"/>
                <a:gd name="T18" fmla="*/ 5 w 23"/>
                <a:gd name="T19" fmla="*/ 25 h 26"/>
                <a:gd name="T20" fmla="*/ 2 w 23"/>
                <a:gd name="T21" fmla="*/ 23 h 26"/>
                <a:gd name="T22" fmla="*/ 0 w 23"/>
                <a:gd name="T23" fmla="*/ 19 h 26"/>
                <a:gd name="T24" fmla="*/ 0 w 23"/>
                <a:gd name="T25" fmla="*/ 15 h 26"/>
                <a:gd name="T26" fmla="*/ 1 w 23"/>
                <a:gd name="T27" fmla="*/ 8 h 26"/>
                <a:gd name="T28" fmla="*/ 4 w 23"/>
                <a:gd name="T29" fmla="*/ 3 h 26"/>
                <a:gd name="T30" fmla="*/ 8 w 23"/>
                <a:gd name="T31" fmla="*/ 1 h 26"/>
                <a:gd name="T32" fmla="*/ 13 w 23"/>
                <a:gd name="T33" fmla="*/ 0 h 26"/>
                <a:gd name="T34" fmla="*/ 17 w 23"/>
                <a:gd name="T35" fmla="*/ 0 h 26"/>
                <a:gd name="T36" fmla="*/ 21 w 23"/>
                <a:gd name="T37" fmla="*/ 3 h 26"/>
                <a:gd name="T38" fmla="*/ 23 w 23"/>
                <a:gd name="T39" fmla="*/ 6 h 26"/>
                <a:gd name="T40" fmla="*/ 23 w 23"/>
                <a:gd name="T41" fmla="*/ 10 h 26"/>
                <a:gd name="T42" fmla="*/ 20 w 23"/>
                <a:gd name="T43" fmla="*/ 10 h 26"/>
                <a:gd name="T44" fmla="*/ 20 w 23"/>
                <a:gd name="T45" fmla="*/ 7 h 26"/>
                <a:gd name="T46" fmla="*/ 18 w 23"/>
                <a:gd name="T47" fmla="*/ 4 h 26"/>
                <a:gd name="T48" fmla="*/ 16 w 23"/>
                <a:gd name="T49" fmla="*/ 3 h 26"/>
                <a:gd name="T50" fmla="*/ 13 w 23"/>
                <a:gd name="T51" fmla="*/ 2 h 26"/>
                <a:gd name="T52" fmla="*/ 9 w 23"/>
                <a:gd name="T53" fmla="*/ 3 h 26"/>
                <a:gd name="T54" fmla="*/ 6 w 23"/>
                <a:gd name="T55" fmla="*/ 5 h 26"/>
                <a:gd name="T56" fmla="*/ 5 w 23"/>
                <a:gd name="T57" fmla="*/ 7 h 26"/>
                <a:gd name="T58" fmla="*/ 4 w 23"/>
                <a:gd name="T59" fmla="*/ 10 h 26"/>
                <a:gd name="T60" fmla="*/ 3 w 23"/>
                <a:gd name="T61" fmla="*/ 12 h 26"/>
                <a:gd name="T62" fmla="*/ 3 w 23"/>
                <a:gd name="T63" fmla="*/ 15 h 26"/>
                <a:gd name="T64" fmla="*/ 3 w 23"/>
                <a:gd name="T65" fmla="*/ 18 h 26"/>
                <a:gd name="T66" fmla="*/ 4 w 23"/>
                <a:gd name="T67" fmla="*/ 21 h 26"/>
                <a:gd name="T68" fmla="*/ 7 w 23"/>
                <a:gd name="T69" fmla="*/ 22 h 26"/>
                <a:gd name="T70" fmla="*/ 10 w 23"/>
                <a:gd name="T71" fmla="*/ 23 h 26"/>
                <a:gd name="T72" fmla="*/ 14 w 23"/>
                <a:gd name="T73" fmla="*/ 22 h 26"/>
                <a:gd name="T74" fmla="*/ 17 w 23"/>
                <a:gd name="T75" fmla="*/ 20 h 26"/>
                <a:gd name="T76" fmla="*/ 18 w 23"/>
                <a:gd name="T77" fmla="*/ 18 h 26"/>
                <a:gd name="T78" fmla="*/ 19 w 23"/>
                <a:gd name="T79" fmla="*/ 15 h 26"/>
                <a:gd name="T80" fmla="*/ 20 w 23"/>
                <a:gd name="T81" fmla="*/ 13 h 26"/>
                <a:gd name="T82" fmla="*/ 20 w 23"/>
                <a:gd name="T83"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 h="26">
                  <a:moveTo>
                    <a:pt x="23" y="10"/>
                  </a:moveTo>
                  <a:cubicBezTo>
                    <a:pt x="23" y="11"/>
                    <a:pt x="23" y="12"/>
                    <a:pt x="23" y="14"/>
                  </a:cubicBezTo>
                  <a:cubicBezTo>
                    <a:pt x="23" y="15"/>
                    <a:pt x="22" y="16"/>
                    <a:pt x="22" y="17"/>
                  </a:cubicBezTo>
                  <a:cubicBezTo>
                    <a:pt x="22" y="18"/>
                    <a:pt x="21" y="19"/>
                    <a:pt x="21" y="19"/>
                  </a:cubicBezTo>
                  <a:cubicBezTo>
                    <a:pt x="20" y="20"/>
                    <a:pt x="20" y="21"/>
                    <a:pt x="19" y="22"/>
                  </a:cubicBezTo>
                  <a:cubicBezTo>
                    <a:pt x="18" y="22"/>
                    <a:pt x="18" y="23"/>
                    <a:pt x="17" y="23"/>
                  </a:cubicBezTo>
                  <a:cubicBezTo>
                    <a:pt x="16" y="24"/>
                    <a:pt x="16" y="24"/>
                    <a:pt x="15" y="25"/>
                  </a:cubicBezTo>
                  <a:cubicBezTo>
                    <a:pt x="14" y="25"/>
                    <a:pt x="13" y="25"/>
                    <a:pt x="13" y="25"/>
                  </a:cubicBezTo>
                  <a:cubicBezTo>
                    <a:pt x="12" y="26"/>
                    <a:pt x="11" y="26"/>
                    <a:pt x="10" y="26"/>
                  </a:cubicBezTo>
                  <a:cubicBezTo>
                    <a:pt x="8" y="26"/>
                    <a:pt x="7" y="25"/>
                    <a:pt x="5" y="25"/>
                  </a:cubicBezTo>
                  <a:cubicBezTo>
                    <a:pt x="4" y="24"/>
                    <a:pt x="3" y="24"/>
                    <a:pt x="2" y="23"/>
                  </a:cubicBezTo>
                  <a:cubicBezTo>
                    <a:pt x="1" y="22"/>
                    <a:pt x="1" y="21"/>
                    <a:pt x="0" y="19"/>
                  </a:cubicBezTo>
                  <a:cubicBezTo>
                    <a:pt x="0" y="18"/>
                    <a:pt x="0" y="16"/>
                    <a:pt x="0" y="15"/>
                  </a:cubicBezTo>
                  <a:cubicBezTo>
                    <a:pt x="0" y="13"/>
                    <a:pt x="0" y="10"/>
                    <a:pt x="1" y="8"/>
                  </a:cubicBezTo>
                  <a:cubicBezTo>
                    <a:pt x="1" y="6"/>
                    <a:pt x="3" y="5"/>
                    <a:pt x="4" y="3"/>
                  </a:cubicBezTo>
                  <a:cubicBezTo>
                    <a:pt x="5" y="2"/>
                    <a:pt x="6" y="1"/>
                    <a:pt x="8" y="1"/>
                  </a:cubicBezTo>
                  <a:cubicBezTo>
                    <a:pt x="9" y="0"/>
                    <a:pt x="11" y="0"/>
                    <a:pt x="13" y="0"/>
                  </a:cubicBezTo>
                  <a:cubicBezTo>
                    <a:pt x="15" y="0"/>
                    <a:pt x="16" y="0"/>
                    <a:pt x="17" y="0"/>
                  </a:cubicBezTo>
                  <a:cubicBezTo>
                    <a:pt x="19" y="1"/>
                    <a:pt x="20" y="2"/>
                    <a:pt x="21" y="3"/>
                  </a:cubicBezTo>
                  <a:cubicBezTo>
                    <a:pt x="21" y="4"/>
                    <a:pt x="22" y="5"/>
                    <a:pt x="23" y="6"/>
                  </a:cubicBezTo>
                  <a:cubicBezTo>
                    <a:pt x="23" y="7"/>
                    <a:pt x="23" y="9"/>
                    <a:pt x="23" y="10"/>
                  </a:cubicBezTo>
                  <a:close/>
                  <a:moveTo>
                    <a:pt x="20" y="10"/>
                  </a:moveTo>
                  <a:cubicBezTo>
                    <a:pt x="20" y="9"/>
                    <a:pt x="20" y="8"/>
                    <a:pt x="20" y="7"/>
                  </a:cubicBezTo>
                  <a:cubicBezTo>
                    <a:pt x="19" y="6"/>
                    <a:pt x="19" y="5"/>
                    <a:pt x="18" y="4"/>
                  </a:cubicBezTo>
                  <a:cubicBezTo>
                    <a:pt x="18" y="4"/>
                    <a:pt x="17" y="3"/>
                    <a:pt x="16" y="3"/>
                  </a:cubicBezTo>
                  <a:cubicBezTo>
                    <a:pt x="15" y="2"/>
                    <a:pt x="14" y="2"/>
                    <a:pt x="13" y="2"/>
                  </a:cubicBezTo>
                  <a:cubicBezTo>
                    <a:pt x="12" y="2"/>
                    <a:pt x="10" y="3"/>
                    <a:pt x="9" y="3"/>
                  </a:cubicBezTo>
                  <a:cubicBezTo>
                    <a:pt x="8" y="4"/>
                    <a:pt x="7" y="4"/>
                    <a:pt x="6" y="5"/>
                  </a:cubicBezTo>
                  <a:cubicBezTo>
                    <a:pt x="5" y="6"/>
                    <a:pt x="5" y="7"/>
                    <a:pt x="5" y="7"/>
                  </a:cubicBezTo>
                  <a:cubicBezTo>
                    <a:pt x="4" y="8"/>
                    <a:pt x="4" y="9"/>
                    <a:pt x="4" y="10"/>
                  </a:cubicBezTo>
                  <a:cubicBezTo>
                    <a:pt x="3" y="11"/>
                    <a:pt x="3" y="11"/>
                    <a:pt x="3" y="12"/>
                  </a:cubicBezTo>
                  <a:cubicBezTo>
                    <a:pt x="3" y="13"/>
                    <a:pt x="3" y="14"/>
                    <a:pt x="3" y="15"/>
                  </a:cubicBezTo>
                  <a:cubicBezTo>
                    <a:pt x="3" y="16"/>
                    <a:pt x="3" y="17"/>
                    <a:pt x="3" y="18"/>
                  </a:cubicBezTo>
                  <a:cubicBezTo>
                    <a:pt x="3" y="19"/>
                    <a:pt x="4" y="20"/>
                    <a:pt x="4" y="21"/>
                  </a:cubicBezTo>
                  <a:cubicBezTo>
                    <a:pt x="5" y="21"/>
                    <a:pt x="6" y="22"/>
                    <a:pt x="7" y="22"/>
                  </a:cubicBezTo>
                  <a:cubicBezTo>
                    <a:pt x="8" y="23"/>
                    <a:pt x="9" y="23"/>
                    <a:pt x="10" y="23"/>
                  </a:cubicBezTo>
                  <a:cubicBezTo>
                    <a:pt x="11" y="23"/>
                    <a:pt x="12" y="23"/>
                    <a:pt x="14" y="22"/>
                  </a:cubicBezTo>
                  <a:cubicBezTo>
                    <a:pt x="15" y="22"/>
                    <a:pt x="16" y="21"/>
                    <a:pt x="17" y="20"/>
                  </a:cubicBezTo>
                  <a:cubicBezTo>
                    <a:pt x="17" y="19"/>
                    <a:pt x="18" y="19"/>
                    <a:pt x="18" y="18"/>
                  </a:cubicBezTo>
                  <a:cubicBezTo>
                    <a:pt x="19" y="17"/>
                    <a:pt x="19" y="16"/>
                    <a:pt x="19" y="15"/>
                  </a:cubicBezTo>
                  <a:cubicBezTo>
                    <a:pt x="20" y="15"/>
                    <a:pt x="20" y="14"/>
                    <a:pt x="20" y="13"/>
                  </a:cubicBezTo>
                  <a:cubicBezTo>
                    <a:pt x="20" y="12"/>
                    <a:pt x="20" y="11"/>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36" name="Freeform 73"/>
            <p:cNvSpPr>
              <a:spLocks noEditPoints="1"/>
            </p:cNvSpPr>
            <p:nvPr/>
          </p:nvSpPr>
          <p:spPr bwMode="auto">
            <a:xfrm>
              <a:off x="1573791" y="2571746"/>
              <a:ext cx="62329" cy="82585"/>
            </a:xfrm>
            <a:custGeom>
              <a:avLst/>
              <a:gdLst>
                <a:gd name="T0" fmla="*/ 19 w 19"/>
                <a:gd name="T1" fmla="*/ 6 h 25"/>
                <a:gd name="T2" fmla="*/ 19 w 19"/>
                <a:gd name="T3" fmla="*/ 9 h 25"/>
                <a:gd name="T4" fmla="*/ 17 w 19"/>
                <a:gd name="T5" fmla="*/ 12 h 25"/>
                <a:gd name="T6" fmla="*/ 15 w 19"/>
                <a:gd name="T7" fmla="*/ 13 h 25"/>
                <a:gd name="T8" fmla="*/ 12 w 19"/>
                <a:gd name="T9" fmla="*/ 14 h 25"/>
                <a:gd name="T10" fmla="*/ 12 w 19"/>
                <a:gd name="T11" fmla="*/ 14 h 25"/>
                <a:gd name="T12" fmla="*/ 13 w 19"/>
                <a:gd name="T13" fmla="*/ 15 h 25"/>
                <a:gd name="T14" fmla="*/ 14 w 19"/>
                <a:gd name="T15" fmla="*/ 17 h 25"/>
                <a:gd name="T16" fmla="*/ 16 w 19"/>
                <a:gd name="T17" fmla="*/ 25 h 25"/>
                <a:gd name="T18" fmla="*/ 13 w 19"/>
                <a:gd name="T19" fmla="*/ 25 h 25"/>
                <a:gd name="T20" fmla="*/ 11 w 19"/>
                <a:gd name="T21" fmla="*/ 18 h 25"/>
                <a:gd name="T22" fmla="*/ 10 w 19"/>
                <a:gd name="T23" fmla="*/ 15 h 25"/>
                <a:gd name="T24" fmla="*/ 8 w 19"/>
                <a:gd name="T25" fmla="*/ 15 h 25"/>
                <a:gd name="T26" fmla="*/ 5 w 19"/>
                <a:gd name="T27" fmla="*/ 15 h 25"/>
                <a:gd name="T28" fmla="*/ 3 w 19"/>
                <a:gd name="T29" fmla="*/ 25 h 25"/>
                <a:gd name="T30" fmla="*/ 0 w 19"/>
                <a:gd name="T31" fmla="*/ 25 h 25"/>
                <a:gd name="T32" fmla="*/ 5 w 19"/>
                <a:gd name="T33" fmla="*/ 0 h 25"/>
                <a:gd name="T34" fmla="*/ 12 w 19"/>
                <a:gd name="T35" fmla="*/ 0 h 25"/>
                <a:gd name="T36" fmla="*/ 16 w 19"/>
                <a:gd name="T37" fmla="*/ 1 h 25"/>
                <a:gd name="T38" fmla="*/ 18 w 19"/>
                <a:gd name="T39" fmla="*/ 2 h 25"/>
                <a:gd name="T40" fmla="*/ 19 w 19"/>
                <a:gd name="T41" fmla="*/ 4 h 25"/>
                <a:gd name="T42" fmla="*/ 19 w 19"/>
                <a:gd name="T43" fmla="*/ 6 h 25"/>
                <a:gd name="T44" fmla="*/ 16 w 19"/>
                <a:gd name="T45" fmla="*/ 7 h 25"/>
                <a:gd name="T46" fmla="*/ 16 w 19"/>
                <a:gd name="T47" fmla="*/ 5 h 25"/>
                <a:gd name="T48" fmla="*/ 15 w 19"/>
                <a:gd name="T49" fmla="*/ 4 h 25"/>
                <a:gd name="T50" fmla="*/ 14 w 19"/>
                <a:gd name="T51" fmla="*/ 3 h 25"/>
                <a:gd name="T52" fmla="*/ 12 w 19"/>
                <a:gd name="T53" fmla="*/ 3 h 25"/>
                <a:gd name="T54" fmla="*/ 8 w 19"/>
                <a:gd name="T55" fmla="*/ 3 h 25"/>
                <a:gd name="T56" fmla="*/ 6 w 19"/>
                <a:gd name="T57" fmla="*/ 12 h 25"/>
                <a:gd name="T58" fmla="*/ 9 w 19"/>
                <a:gd name="T59" fmla="*/ 12 h 25"/>
                <a:gd name="T60" fmla="*/ 13 w 19"/>
                <a:gd name="T61" fmla="*/ 11 h 25"/>
                <a:gd name="T62" fmla="*/ 15 w 19"/>
                <a:gd name="T63" fmla="*/ 10 h 25"/>
                <a:gd name="T64" fmla="*/ 16 w 19"/>
                <a:gd name="T65" fmla="*/ 9 h 25"/>
                <a:gd name="T66" fmla="*/ 16 w 19"/>
                <a:gd name="T67"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5">
                  <a:moveTo>
                    <a:pt x="19" y="6"/>
                  </a:moveTo>
                  <a:cubicBezTo>
                    <a:pt x="19" y="7"/>
                    <a:pt x="19" y="8"/>
                    <a:pt x="19" y="9"/>
                  </a:cubicBezTo>
                  <a:cubicBezTo>
                    <a:pt x="18" y="10"/>
                    <a:pt x="18" y="11"/>
                    <a:pt x="17" y="12"/>
                  </a:cubicBezTo>
                  <a:cubicBezTo>
                    <a:pt x="17" y="12"/>
                    <a:pt x="16" y="13"/>
                    <a:pt x="15" y="13"/>
                  </a:cubicBezTo>
                  <a:cubicBezTo>
                    <a:pt x="14" y="13"/>
                    <a:pt x="13" y="14"/>
                    <a:pt x="12" y="14"/>
                  </a:cubicBezTo>
                  <a:cubicBezTo>
                    <a:pt x="12" y="14"/>
                    <a:pt x="12" y="14"/>
                    <a:pt x="12" y="14"/>
                  </a:cubicBezTo>
                  <a:cubicBezTo>
                    <a:pt x="12" y="14"/>
                    <a:pt x="13" y="14"/>
                    <a:pt x="13" y="15"/>
                  </a:cubicBezTo>
                  <a:cubicBezTo>
                    <a:pt x="14" y="15"/>
                    <a:pt x="14" y="16"/>
                    <a:pt x="14" y="17"/>
                  </a:cubicBezTo>
                  <a:cubicBezTo>
                    <a:pt x="16" y="25"/>
                    <a:pt x="16" y="25"/>
                    <a:pt x="16" y="25"/>
                  </a:cubicBezTo>
                  <a:cubicBezTo>
                    <a:pt x="13" y="25"/>
                    <a:pt x="13" y="25"/>
                    <a:pt x="13" y="25"/>
                  </a:cubicBezTo>
                  <a:cubicBezTo>
                    <a:pt x="11" y="18"/>
                    <a:pt x="11" y="18"/>
                    <a:pt x="11" y="18"/>
                  </a:cubicBezTo>
                  <a:cubicBezTo>
                    <a:pt x="11" y="17"/>
                    <a:pt x="11" y="16"/>
                    <a:pt x="10" y="15"/>
                  </a:cubicBezTo>
                  <a:cubicBezTo>
                    <a:pt x="9" y="15"/>
                    <a:pt x="9" y="15"/>
                    <a:pt x="8" y="15"/>
                  </a:cubicBezTo>
                  <a:cubicBezTo>
                    <a:pt x="5" y="15"/>
                    <a:pt x="5" y="15"/>
                    <a:pt x="5" y="15"/>
                  </a:cubicBezTo>
                  <a:cubicBezTo>
                    <a:pt x="3" y="25"/>
                    <a:pt x="3" y="25"/>
                    <a:pt x="3" y="25"/>
                  </a:cubicBezTo>
                  <a:cubicBezTo>
                    <a:pt x="0" y="25"/>
                    <a:pt x="0" y="25"/>
                    <a:pt x="0" y="25"/>
                  </a:cubicBezTo>
                  <a:cubicBezTo>
                    <a:pt x="5" y="0"/>
                    <a:pt x="5" y="0"/>
                    <a:pt x="5" y="0"/>
                  </a:cubicBezTo>
                  <a:cubicBezTo>
                    <a:pt x="12" y="0"/>
                    <a:pt x="12" y="0"/>
                    <a:pt x="12" y="0"/>
                  </a:cubicBezTo>
                  <a:cubicBezTo>
                    <a:pt x="14" y="0"/>
                    <a:pt x="15" y="0"/>
                    <a:pt x="16" y="1"/>
                  </a:cubicBezTo>
                  <a:cubicBezTo>
                    <a:pt x="16" y="1"/>
                    <a:pt x="17" y="1"/>
                    <a:pt x="18" y="2"/>
                  </a:cubicBezTo>
                  <a:cubicBezTo>
                    <a:pt x="18" y="2"/>
                    <a:pt x="19" y="3"/>
                    <a:pt x="19" y="4"/>
                  </a:cubicBezTo>
                  <a:cubicBezTo>
                    <a:pt x="19" y="5"/>
                    <a:pt x="19" y="5"/>
                    <a:pt x="19" y="6"/>
                  </a:cubicBezTo>
                  <a:close/>
                  <a:moveTo>
                    <a:pt x="16" y="7"/>
                  </a:moveTo>
                  <a:cubicBezTo>
                    <a:pt x="16" y="6"/>
                    <a:pt x="16" y="6"/>
                    <a:pt x="16" y="5"/>
                  </a:cubicBezTo>
                  <a:cubicBezTo>
                    <a:pt x="16" y="5"/>
                    <a:pt x="16" y="4"/>
                    <a:pt x="15" y="4"/>
                  </a:cubicBezTo>
                  <a:cubicBezTo>
                    <a:pt x="15" y="3"/>
                    <a:pt x="14" y="3"/>
                    <a:pt x="14" y="3"/>
                  </a:cubicBezTo>
                  <a:cubicBezTo>
                    <a:pt x="13" y="3"/>
                    <a:pt x="13" y="3"/>
                    <a:pt x="12" y="3"/>
                  </a:cubicBezTo>
                  <a:cubicBezTo>
                    <a:pt x="8" y="3"/>
                    <a:pt x="8" y="3"/>
                    <a:pt x="8" y="3"/>
                  </a:cubicBezTo>
                  <a:cubicBezTo>
                    <a:pt x="6" y="12"/>
                    <a:pt x="6" y="12"/>
                    <a:pt x="6" y="12"/>
                  </a:cubicBezTo>
                  <a:cubicBezTo>
                    <a:pt x="9" y="12"/>
                    <a:pt x="9" y="12"/>
                    <a:pt x="9" y="12"/>
                  </a:cubicBezTo>
                  <a:cubicBezTo>
                    <a:pt x="11" y="12"/>
                    <a:pt x="12" y="12"/>
                    <a:pt x="13" y="11"/>
                  </a:cubicBezTo>
                  <a:cubicBezTo>
                    <a:pt x="13" y="11"/>
                    <a:pt x="14" y="11"/>
                    <a:pt x="15" y="10"/>
                  </a:cubicBezTo>
                  <a:cubicBezTo>
                    <a:pt x="15" y="10"/>
                    <a:pt x="16" y="9"/>
                    <a:pt x="16" y="9"/>
                  </a:cubicBezTo>
                  <a:cubicBezTo>
                    <a:pt x="16" y="8"/>
                    <a:pt x="16" y="7"/>
                    <a:pt x="16"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37" name="Freeform 74"/>
            <p:cNvSpPr>
              <a:spLocks/>
            </p:cNvSpPr>
            <p:nvPr/>
          </p:nvSpPr>
          <p:spPr bwMode="auto">
            <a:xfrm>
              <a:off x="1645469" y="2571746"/>
              <a:ext cx="81027" cy="82585"/>
            </a:xfrm>
            <a:custGeom>
              <a:avLst/>
              <a:gdLst>
                <a:gd name="T0" fmla="*/ 20 w 25"/>
                <a:gd name="T1" fmla="*/ 25 h 25"/>
                <a:gd name="T2" fmla="*/ 17 w 25"/>
                <a:gd name="T3" fmla="*/ 25 h 25"/>
                <a:gd name="T4" fmla="*/ 8 w 25"/>
                <a:gd name="T5" fmla="*/ 5 h 25"/>
                <a:gd name="T6" fmla="*/ 7 w 25"/>
                <a:gd name="T7" fmla="*/ 5 h 25"/>
                <a:gd name="T8" fmla="*/ 7 w 25"/>
                <a:gd name="T9" fmla="*/ 4 h 25"/>
                <a:gd name="T10" fmla="*/ 7 w 25"/>
                <a:gd name="T11" fmla="*/ 4 h 25"/>
                <a:gd name="T12" fmla="*/ 7 w 25"/>
                <a:gd name="T13" fmla="*/ 4 h 25"/>
                <a:gd name="T14" fmla="*/ 7 w 25"/>
                <a:gd name="T15" fmla="*/ 4 h 25"/>
                <a:gd name="T16" fmla="*/ 7 w 25"/>
                <a:gd name="T17" fmla="*/ 4 h 25"/>
                <a:gd name="T18" fmla="*/ 7 w 25"/>
                <a:gd name="T19" fmla="*/ 4 h 25"/>
                <a:gd name="T20" fmla="*/ 7 w 25"/>
                <a:gd name="T21" fmla="*/ 5 h 25"/>
                <a:gd name="T22" fmla="*/ 7 w 25"/>
                <a:gd name="T23" fmla="*/ 5 h 25"/>
                <a:gd name="T24" fmla="*/ 2 w 25"/>
                <a:gd name="T25" fmla="*/ 25 h 25"/>
                <a:gd name="T26" fmla="*/ 0 w 25"/>
                <a:gd name="T27" fmla="*/ 25 h 25"/>
                <a:gd name="T28" fmla="*/ 5 w 25"/>
                <a:gd name="T29" fmla="*/ 0 h 25"/>
                <a:gd name="T30" fmla="*/ 8 w 25"/>
                <a:gd name="T31" fmla="*/ 0 h 25"/>
                <a:gd name="T32" fmla="*/ 17 w 25"/>
                <a:gd name="T33" fmla="*/ 20 h 25"/>
                <a:gd name="T34" fmla="*/ 18 w 25"/>
                <a:gd name="T35" fmla="*/ 20 h 25"/>
                <a:gd name="T36" fmla="*/ 18 w 25"/>
                <a:gd name="T37" fmla="*/ 21 h 25"/>
                <a:gd name="T38" fmla="*/ 18 w 25"/>
                <a:gd name="T39" fmla="*/ 21 h 25"/>
                <a:gd name="T40" fmla="*/ 18 w 25"/>
                <a:gd name="T41" fmla="*/ 22 h 25"/>
                <a:gd name="T42" fmla="*/ 18 w 25"/>
                <a:gd name="T43" fmla="*/ 22 h 25"/>
                <a:gd name="T44" fmla="*/ 18 w 25"/>
                <a:gd name="T45" fmla="*/ 21 h 25"/>
                <a:gd name="T46" fmla="*/ 18 w 25"/>
                <a:gd name="T47" fmla="*/ 20 h 25"/>
                <a:gd name="T48" fmla="*/ 18 w 25"/>
                <a:gd name="T49" fmla="*/ 20 h 25"/>
                <a:gd name="T50" fmla="*/ 18 w 25"/>
                <a:gd name="T51" fmla="*/ 19 h 25"/>
                <a:gd name="T52" fmla="*/ 22 w 25"/>
                <a:gd name="T53" fmla="*/ 0 h 25"/>
                <a:gd name="T54" fmla="*/ 25 w 25"/>
                <a:gd name="T55" fmla="*/ 0 h 25"/>
                <a:gd name="T56" fmla="*/ 20 w 25"/>
                <a:gd name="T5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25">
                  <a:moveTo>
                    <a:pt x="20" y="25"/>
                  </a:moveTo>
                  <a:cubicBezTo>
                    <a:pt x="17" y="25"/>
                    <a:pt x="17" y="25"/>
                    <a:pt x="17" y="25"/>
                  </a:cubicBezTo>
                  <a:cubicBezTo>
                    <a:pt x="8" y="5"/>
                    <a:pt x="8" y="5"/>
                    <a:pt x="8" y="5"/>
                  </a:cubicBezTo>
                  <a:cubicBezTo>
                    <a:pt x="7" y="5"/>
                    <a:pt x="7" y="5"/>
                    <a:pt x="7" y="5"/>
                  </a:cubicBezTo>
                  <a:cubicBezTo>
                    <a:pt x="7" y="5"/>
                    <a:pt x="7" y="4"/>
                    <a:pt x="7" y="4"/>
                  </a:cubicBezTo>
                  <a:cubicBezTo>
                    <a:pt x="7" y="4"/>
                    <a:pt x="7" y="4"/>
                    <a:pt x="7" y="4"/>
                  </a:cubicBezTo>
                  <a:cubicBezTo>
                    <a:pt x="7" y="4"/>
                    <a:pt x="7" y="4"/>
                    <a:pt x="7" y="4"/>
                  </a:cubicBezTo>
                  <a:cubicBezTo>
                    <a:pt x="7" y="4"/>
                    <a:pt x="7" y="4"/>
                    <a:pt x="7" y="4"/>
                  </a:cubicBezTo>
                  <a:cubicBezTo>
                    <a:pt x="7" y="4"/>
                    <a:pt x="7" y="4"/>
                    <a:pt x="7" y="4"/>
                  </a:cubicBezTo>
                  <a:cubicBezTo>
                    <a:pt x="7" y="4"/>
                    <a:pt x="7" y="4"/>
                    <a:pt x="7" y="4"/>
                  </a:cubicBezTo>
                  <a:cubicBezTo>
                    <a:pt x="7" y="5"/>
                    <a:pt x="7" y="5"/>
                    <a:pt x="7" y="5"/>
                  </a:cubicBezTo>
                  <a:cubicBezTo>
                    <a:pt x="7" y="5"/>
                    <a:pt x="7" y="5"/>
                    <a:pt x="7" y="5"/>
                  </a:cubicBezTo>
                  <a:cubicBezTo>
                    <a:pt x="2" y="25"/>
                    <a:pt x="2" y="25"/>
                    <a:pt x="2" y="25"/>
                  </a:cubicBezTo>
                  <a:cubicBezTo>
                    <a:pt x="0" y="25"/>
                    <a:pt x="0" y="25"/>
                    <a:pt x="0" y="25"/>
                  </a:cubicBezTo>
                  <a:cubicBezTo>
                    <a:pt x="5" y="0"/>
                    <a:pt x="5" y="0"/>
                    <a:pt x="5" y="0"/>
                  </a:cubicBezTo>
                  <a:cubicBezTo>
                    <a:pt x="8" y="0"/>
                    <a:pt x="8" y="0"/>
                    <a:pt x="8" y="0"/>
                  </a:cubicBezTo>
                  <a:cubicBezTo>
                    <a:pt x="17" y="20"/>
                    <a:pt x="17" y="20"/>
                    <a:pt x="17" y="20"/>
                  </a:cubicBezTo>
                  <a:cubicBezTo>
                    <a:pt x="17" y="20"/>
                    <a:pt x="17" y="20"/>
                    <a:pt x="18" y="20"/>
                  </a:cubicBezTo>
                  <a:cubicBezTo>
                    <a:pt x="18" y="20"/>
                    <a:pt x="18" y="20"/>
                    <a:pt x="18" y="21"/>
                  </a:cubicBezTo>
                  <a:cubicBezTo>
                    <a:pt x="18" y="21"/>
                    <a:pt x="18" y="21"/>
                    <a:pt x="18" y="21"/>
                  </a:cubicBezTo>
                  <a:cubicBezTo>
                    <a:pt x="18" y="21"/>
                    <a:pt x="18" y="21"/>
                    <a:pt x="18" y="22"/>
                  </a:cubicBezTo>
                  <a:cubicBezTo>
                    <a:pt x="18" y="22"/>
                    <a:pt x="18" y="22"/>
                    <a:pt x="18" y="22"/>
                  </a:cubicBezTo>
                  <a:cubicBezTo>
                    <a:pt x="18" y="21"/>
                    <a:pt x="18" y="21"/>
                    <a:pt x="18" y="21"/>
                  </a:cubicBezTo>
                  <a:cubicBezTo>
                    <a:pt x="18" y="21"/>
                    <a:pt x="18" y="21"/>
                    <a:pt x="18" y="20"/>
                  </a:cubicBezTo>
                  <a:cubicBezTo>
                    <a:pt x="18" y="20"/>
                    <a:pt x="18" y="20"/>
                    <a:pt x="18" y="20"/>
                  </a:cubicBezTo>
                  <a:cubicBezTo>
                    <a:pt x="18" y="20"/>
                    <a:pt x="18" y="19"/>
                    <a:pt x="18" y="19"/>
                  </a:cubicBezTo>
                  <a:cubicBezTo>
                    <a:pt x="22" y="0"/>
                    <a:pt x="22" y="0"/>
                    <a:pt x="22" y="0"/>
                  </a:cubicBezTo>
                  <a:cubicBezTo>
                    <a:pt x="25" y="0"/>
                    <a:pt x="25" y="0"/>
                    <a:pt x="25" y="0"/>
                  </a:cubicBezTo>
                  <a:lnTo>
                    <a:pt x="2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38" name="Freeform 75"/>
            <p:cNvSpPr>
              <a:spLocks/>
            </p:cNvSpPr>
            <p:nvPr/>
          </p:nvSpPr>
          <p:spPr bwMode="auto">
            <a:xfrm>
              <a:off x="1732729" y="2571746"/>
              <a:ext cx="29606" cy="82585"/>
            </a:xfrm>
            <a:custGeom>
              <a:avLst/>
              <a:gdLst>
                <a:gd name="T0" fmla="*/ 7 w 19"/>
                <a:gd name="T1" fmla="*/ 53 h 53"/>
                <a:gd name="T2" fmla="*/ 0 w 19"/>
                <a:gd name="T3" fmla="*/ 53 h 53"/>
                <a:gd name="T4" fmla="*/ 11 w 19"/>
                <a:gd name="T5" fmla="*/ 0 h 53"/>
                <a:gd name="T6" fmla="*/ 19 w 19"/>
                <a:gd name="T7" fmla="*/ 0 h 53"/>
                <a:gd name="T8" fmla="*/ 7 w 19"/>
                <a:gd name="T9" fmla="*/ 53 h 53"/>
              </a:gdLst>
              <a:ahLst/>
              <a:cxnLst>
                <a:cxn ang="0">
                  <a:pos x="T0" y="T1"/>
                </a:cxn>
                <a:cxn ang="0">
                  <a:pos x="T2" y="T3"/>
                </a:cxn>
                <a:cxn ang="0">
                  <a:pos x="T4" y="T5"/>
                </a:cxn>
                <a:cxn ang="0">
                  <a:pos x="T6" y="T7"/>
                </a:cxn>
                <a:cxn ang="0">
                  <a:pos x="T8" y="T9"/>
                </a:cxn>
              </a:cxnLst>
              <a:rect l="0" t="0" r="r" b="b"/>
              <a:pathLst>
                <a:path w="19" h="53">
                  <a:moveTo>
                    <a:pt x="7" y="53"/>
                  </a:moveTo>
                  <a:lnTo>
                    <a:pt x="0" y="53"/>
                  </a:lnTo>
                  <a:lnTo>
                    <a:pt x="11" y="0"/>
                  </a:lnTo>
                  <a:lnTo>
                    <a:pt x="19" y="0"/>
                  </a:lnTo>
                  <a:lnTo>
                    <a:pt x="7"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39" name="Freeform 76"/>
            <p:cNvSpPr>
              <a:spLocks noEditPoints="1"/>
            </p:cNvSpPr>
            <p:nvPr/>
          </p:nvSpPr>
          <p:spPr bwMode="auto">
            <a:xfrm>
              <a:off x="1756103" y="2571746"/>
              <a:ext cx="74795" cy="82585"/>
            </a:xfrm>
            <a:custGeom>
              <a:avLst/>
              <a:gdLst>
                <a:gd name="T0" fmla="*/ 20 w 23"/>
                <a:gd name="T1" fmla="*/ 25 h 25"/>
                <a:gd name="T2" fmla="*/ 18 w 23"/>
                <a:gd name="T3" fmla="*/ 18 h 25"/>
                <a:gd name="T4" fmla="*/ 8 w 23"/>
                <a:gd name="T5" fmla="*/ 18 h 25"/>
                <a:gd name="T6" fmla="*/ 4 w 23"/>
                <a:gd name="T7" fmla="*/ 25 h 25"/>
                <a:gd name="T8" fmla="*/ 0 w 23"/>
                <a:gd name="T9" fmla="*/ 25 h 25"/>
                <a:gd name="T10" fmla="*/ 15 w 23"/>
                <a:gd name="T11" fmla="*/ 0 h 25"/>
                <a:gd name="T12" fmla="*/ 18 w 23"/>
                <a:gd name="T13" fmla="*/ 0 h 25"/>
                <a:gd name="T14" fmla="*/ 23 w 23"/>
                <a:gd name="T15" fmla="*/ 25 h 25"/>
                <a:gd name="T16" fmla="*/ 20 w 23"/>
                <a:gd name="T17" fmla="*/ 25 h 25"/>
                <a:gd name="T18" fmla="*/ 16 w 23"/>
                <a:gd name="T19" fmla="*/ 5 h 25"/>
                <a:gd name="T20" fmla="*/ 16 w 23"/>
                <a:gd name="T21" fmla="*/ 4 h 25"/>
                <a:gd name="T22" fmla="*/ 16 w 23"/>
                <a:gd name="T23" fmla="*/ 4 h 25"/>
                <a:gd name="T24" fmla="*/ 16 w 23"/>
                <a:gd name="T25" fmla="*/ 3 h 25"/>
                <a:gd name="T26" fmla="*/ 16 w 23"/>
                <a:gd name="T27" fmla="*/ 3 h 25"/>
                <a:gd name="T28" fmla="*/ 16 w 23"/>
                <a:gd name="T29" fmla="*/ 3 h 25"/>
                <a:gd name="T30" fmla="*/ 16 w 23"/>
                <a:gd name="T31" fmla="*/ 3 h 25"/>
                <a:gd name="T32" fmla="*/ 16 w 23"/>
                <a:gd name="T33" fmla="*/ 4 h 25"/>
                <a:gd name="T34" fmla="*/ 16 w 23"/>
                <a:gd name="T35" fmla="*/ 4 h 25"/>
                <a:gd name="T36" fmla="*/ 15 w 23"/>
                <a:gd name="T37" fmla="*/ 5 h 25"/>
                <a:gd name="T38" fmla="*/ 9 w 23"/>
                <a:gd name="T39" fmla="*/ 16 h 25"/>
                <a:gd name="T40" fmla="*/ 18 w 23"/>
                <a:gd name="T41" fmla="*/ 16 h 25"/>
                <a:gd name="T42" fmla="*/ 16 w 23"/>
                <a:gd name="T43"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5">
                  <a:moveTo>
                    <a:pt x="20" y="25"/>
                  </a:moveTo>
                  <a:cubicBezTo>
                    <a:pt x="18" y="18"/>
                    <a:pt x="18" y="18"/>
                    <a:pt x="18" y="18"/>
                  </a:cubicBezTo>
                  <a:cubicBezTo>
                    <a:pt x="8" y="18"/>
                    <a:pt x="8" y="18"/>
                    <a:pt x="8" y="18"/>
                  </a:cubicBezTo>
                  <a:cubicBezTo>
                    <a:pt x="4" y="25"/>
                    <a:pt x="4" y="25"/>
                    <a:pt x="4" y="25"/>
                  </a:cubicBezTo>
                  <a:cubicBezTo>
                    <a:pt x="0" y="25"/>
                    <a:pt x="0" y="25"/>
                    <a:pt x="0" y="25"/>
                  </a:cubicBezTo>
                  <a:cubicBezTo>
                    <a:pt x="15" y="0"/>
                    <a:pt x="15" y="0"/>
                    <a:pt x="15" y="0"/>
                  </a:cubicBezTo>
                  <a:cubicBezTo>
                    <a:pt x="18" y="0"/>
                    <a:pt x="18" y="0"/>
                    <a:pt x="18" y="0"/>
                  </a:cubicBezTo>
                  <a:cubicBezTo>
                    <a:pt x="23" y="25"/>
                    <a:pt x="23" y="25"/>
                    <a:pt x="23" y="25"/>
                  </a:cubicBezTo>
                  <a:lnTo>
                    <a:pt x="20" y="25"/>
                  </a:lnTo>
                  <a:close/>
                  <a:moveTo>
                    <a:pt x="16" y="5"/>
                  </a:moveTo>
                  <a:cubicBezTo>
                    <a:pt x="16" y="5"/>
                    <a:pt x="16" y="5"/>
                    <a:pt x="16" y="4"/>
                  </a:cubicBezTo>
                  <a:cubicBezTo>
                    <a:pt x="16" y="4"/>
                    <a:pt x="16" y="4"/>
                    <a:pt x="16" y="4"/>
                  </a:cubicBezTo>
                  <a:cubicBezTo>
                    <a:pt x="16" y="4"/>
                    <a:pt x="16" y="4"/>
                    <a:pt x="16" y="3"/>
                  </a:cubicBezTo>
                  <a:cubicBezTo>
                    <a:pt x="16" y="3"/>
                    <a:pt x="16" y="3"/>
                    <a:pt x="16" y="3"/>
                  </a:cubicBezTo>
                  <a:cubicBezTo>
                    <a:pt x="16" y="3"/>
                    <a:pt x="16" y="3"/>
                    <a:pt x="16" y="3"/>
                  </a:cubicBezTo>
                  <a:cubicBezTo>
                    <a:pt x="16" y="3"/>
                    <a:pt x="16" y="3"/>
                    <a:pt x="16" y="3"/>
                  </a:cubicBezTo>
                  <a:cubicBezTo>
                    <a:pt x="16" y="4"/>
                    <a:pt x="16" y="4"/>
                    <a:pt x="16" y="4"/>
                  </a:cubicBezTo>
                  <a:cubicBezTo>
                    <a:pt x="16" y="4"/>
                    <a:pt x="16" y="4"/>
                    <a:pt x="16" y="4"/>
                  </a:cubicBezTo>
                  <a:cubicBezTo>
                    <a:pt x="16" y="5"/>
                    <a:pt x="15" y="5"/>
                    <a:pt x="15" y="5"/>
                  </a:cubicBezTo>
                  <a:cubicBezTo>
                    <a:pt x="9" y="16"/>
                    <a:pt x="9" y="16"/>
                    <a:pt x="9" y="16"/>
                  </a:cubicBezTo>
                  <a:cubicBezTo>
                    <a:pt x="18" y="16"/>
                    <a:pt x="18" y="16"/>
                    <a:pt x="18" y="16"/>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grpSp>
      <p:grpSp>
        <p:nvGrpSpPr>
          <p:cNvPr id="440" name="West Europe"/>
          <p:cNvGrpSpPr/>
          <p:nvPr/>
        </p:nvGrpSpPr>
        <p:grpSpPr>
          <a:xfrm>
            <a:off x="5869904" y="1829318"/>
            <a:ext cx="913725" cy="380358"/>
            <a:chOff x="5707749" y="1664873"/>
            <a:chExt cx="995703" cy="414482"/>
          </a:xfrm>
        </p:grpSpPr>
        <p:sp>
          <p:nvSpPr>
            <p:cNvPr id="441" name="Rectangle 26"/>
            <p:cNvSpPr>
              <a:spLocks noChangeArrowheads="1"/>
            </p:cNvSpPr>
            <p:nvPr/>
          </p:nvSpPr>
          <p:spPr bwMode="auto">
            <a:xfrm>
              <a:off x="5707749" y="1664873"/>
              <a:ext cx="995703" cy="414482"/>
            </a:xfrm>
            <a:prstGeom prst="rect">
              <a:avLst/>
            </a:prstGeom>
            <a:solidFill>
              <a:srgbClr val="0073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42" name="Freeform 77"/>
            <p:cNvSpPr>
              <a:spLocks/>
            </p:cNvSpPr>
            <p:nvPr/>
          </p:nvSpPr>
          <p:spPr bwMode="auto">
            <a:xfrm>
              <a:off x="5802800" y="1758365"/>
              <a:ext cx="113750" cy="82585"/>
            </a:xfrm>
            <a:custGeom>
              <a:avLst/>
              <a:gdLst>
                <a:gd name="T0" fmla="*/ 35 w 35"/>
                <a:gd name="T1" fmla="*/ 0 h 25"/>
                <a:gd name="T2" fmla="*/ 29 w 35"/>
                <a:gd name="T3" fmla="*/ 25 h 25"/>
                <a:gd name="T4" fmla="*/ 22 w 35"/>
                <a:gd name="T5" fmla="*/ 25 h 25"/>
                <a:gd name="T6" fmla="*/ 18 w 35"/>
                <a:gd name="T7" fmla="*/ 9 h 25"/>
                <a:gd name="T8" fmla="*/ 18 w 35"/>
                <a:gd name="T9" fmla="*/ 6 h 25"/>
                <a:gd name="T10" fmla="*/ 18 w 35"/>
                <a:gd name="T11" fmla="*/ 6 h 25"/>
                <a:gd name="T12" fmla="*/ 17 w 35"/>
                <a:gd name="T13" fmla="*/ 9 h 25"/>
                <a:gd name="T14" fmla="*/ 13 w 35"/>
                <a:gd name="T15" fmla="*/ 25 h 25"/>
                <a:gd name="T16" fmla="*/ 6 w 35"/>
                <a:gd name="T17" fmla="*/ 25 h 25"/>
                <a:gd name="T18" fmla="*/ 0 w 35"/>
                <a:gd name="T19" fmla="*/ 0 h 25"/>
                <a:gd name="T20" fmla="*/ 6 w 35"/>
                <a:gd name="T21" fmla="*/ 0 h 25"/>
                <a:gd name="T22" fmla="*/ 9 w 35"/>
                <a:gd name="T23" fmla="*/ 17 h 25"/>
                <a:gd name="T24" fmla="*/ 10 w 35"/>
                <a:gd name="T25" fmla="*/ 20 h 25"/>
                <a:gd name="T26" fmla="*/ 10 w 35"/>
                <a:gd name="T27" fmla="*/ 20 h 25"/>
                <a:gd name="T28" fmla="*/ 10 w 35"/>
                <a:gd name="T29" fmla="*/ 17 h 25"/>
                <a:gd name="T30" fmla="*/ 15 w 35"/>
                <a:gd name="T31" fmla="*/ 0 h 25"/>
                <a:gd name="T32" fmla="*/ 21 w 35"/>
                <a:gd name="T33" fmla="*/ 0 h 25"/>
                <a:gd name="T34" fmla="*/ 25 w 35"/>
                <a:gd name="T35" fmla="*/ 17 h 25"/>
                <a:gd name="T36" fmla="*/ 26 w 35"/>
                <a:gd name="T37" fmla="*/ 20 h 25"/>
                <a:gd name="T38" fmla="*/ 26 w 35"/>
                <a:gd name="T39" fmla="*/ 20 h 25"/>
                <a:gd name="T40" fmla="*/ 26 w 35"/>
                <a:gd name="T41" fmla="*/ 17 h 25"/>
                <a:gd name="T42" fmla="*/ 29 w 35"/>
                <a:gd name="T43" fmla="*/ 0 h 25"/>
                <a:gd name="T44" fmla="*/ 35 w 35"/>
                <a:gd name="T4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25">
                  <a:moveTo>
                    <a:pt x="35" y="0"/>
                  </a:moveTo>
                  <a:cubicBezTo>
                    <a:pt x="29" y="25"/>
                    <a:pt x="29" y="25"/>
                    <a:pt x="29" y="25"/>
                  </a:cubicBezTo>
                  <a:cubicBezTo>
                    <a:pt x="22" y="25"/>
                    <a:pt x="22" y="25"/>
                    <a:pt x="22" y="25"/>
                  </a:cubicBezTo>
                  <a:cubicBezTo>
                    <a:pt x="18" y="9"/>
                    <a:pt x="18" y="9"/>
                    <a:pt x="18" y="9"/>
                  </a:cubicBezTo>
                  <a:cubicBezTo>
                    <a:pt x="18" y="8"/>
                    <a:pt x="18" y="7"/>
                    <a:pt x="18" y="6"/>
                  </a:cubicBezTo>
                  <a:cubicBezTo>
                    <a:pt x="18" y="6"/>
                    <a:pt x="18" y="6"/>
                    <a:pt x="18" y="6"/>
                  </a:cubicBezTo>
                  <a:cubicBezTo>
                    <a:pt x="18" y="8"/>
                    <a:pt x="17" y="9"/>
                    <a:pt x="17" y="9"/>
                  </a:cubicBezTo>
                  <a:cubicBezTo>
                    <a:pt x="13" y="25"/>
                    <a:pt x="13" y="25"/>
                    <a:pt x="13" y="25"/>
                  </a:cubicBezTo>
                  <a:cubicBezTo>
                    <a:pt x="6" y="25"/>
                    <a:pt x="6" y="25"/>
                    <a:pt x="6" y="25"/>
                  </a:cubicBezTo>
                  <a:cubicBezTo>
                    <a:pt x="0" y="0"/>
                    <a:pt x="0" y="0"/>
                    <a:pt x="0" y="0"/>
                  </a:cubicBezTo>
                  <a:cubicBezTo>
                    <a:pt x="6" y="0"/>
                    <a:pt x="6" y="0"/>
                    <a:pt x="6" y="0"/>
                  </a:cubicBezTo>
                  <a:cubicBezTo>
                    <a:pt x="9" y="17"/>
                    <a:pt x="9" y="17"/>
                    <a:pt x="9" y="17"/>
                  </a:cubicBezTo>
                  <a:cubicBezTo>
                    <a:pt x="10" y="18"/>
                    <a:pt x="10" y="19"/>
                    <a:pt x="10" y="20"/>
                  </a:cubicBezTo>
                  <a:cubicBezTo>
                    <a:pt x="10" y="20"/>
                    <a:pt x="10" y="20"/>
                    <a:pt x="10" y="20"/>
                  </a:cubicBezTo>
                  <a:cubicBezTo>
                    <a:pt x="10" y="19"/>
                    <a:pt x="10" y="18"/>
                    <a:pt x="10" y="17"/>
                  </a:cubicBezTo>
                  <a:cubicBezTo>
                    <a:pt x="15" y="0"/>
                    <a:pt x="15" y="0"/>
                    <a:pt x="15" y="0"/>
                  </a:cubicBezTo>
                  <a:cubicBezTo>
                    <a:pt x="21" y="0"/>
                    <a:pt x="21" y="0"/>
                    <a:pt x="21" y="0"/>
                  </a:cubicBezTo>
                  <a:cubicBezTo>
                    <a:pt x="25" y="17"/>
                    <a:pt x="25" y="17"/>
                    <a:pt x="25" y="17"/>
                  </a:cubicBezTo>
                  <a:cubicBezTo>
                    <a:pt x="25" y="18"/>
                    <a:pt x="25" y="19"/>
                    <a:pt x="26" y="20"/>
                  </a:cubicBezTo>
                  <a:cubicBezTo>
                    <a:pt x="26" y="20"/>
                    <a:pt x="26" y="20"/>
                    <a:pt x="26" y="20"/>
                  </a:cubicBezTo>
                  <a:cubicBezTo>
                    <a:pt x="26" y="19"/>
                    <a:pt x="26" y="18"/>
                    <a:pt x="26" y="17"/>
                  </a:cubicBezTo>
                  <a:cubicBezTo>
                    <a:pt x="29" y="0"/>
                    <a:pt x="29" y="0"/>
                    <a:pt x="29" y="0"/>
                  </a:cubicBez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43" name="Freeform 78"/>
            <p:cNvSpPr>
              <a:spLocks/>
            </p:cNvSpPr>
            <p:nvPr/>
          </p:nvSpPr>
          <p:spPr bwMode="auto">
            <a:xfrm>
              <a:off x="5930574" y="1758365"/>
              <a:ext cx="48305" cy="82585"/>
            </a:xfrm>
            <a:custGeom>
              <a:avLst/>
              <a:gdLst>
                <a:gd name="T0" fmla="*/ 31 w 31"/>
                <a:gd name="T1" fmla="*/ 53 h 53"/>
                <a:gd name="T2" fmla="*/ 0 w 31"/>
                <a:gd name="T3" fmla="*/ 53 h 53"/>
                <a:gd name="T4" fmla="*/ 0 w 31"/>
                <a:gd name="T5" fmla="*/ 0 h 53"/>
                <a:gd name="T6" fmla="*/ 29 w 31"/>
                <a:gd name="T7" fmla="*/ 0 h 53"/>
                <a:gd name="T8" fmla="*/ 29 w 31"/>
                <a:gd name="T9" fmla="*/ 11 h 53"/>
                <a:gd name="T10" fmla="*/ 12 w 31"/>
                <a:gd name="T11" fmla="*/ 11 h 53"/>
                <a:gd name="T12" fmla="*/ 12 w 31"/>
                <a:gd name="T13" fmla="*/ 21 h 53"/>
                <a:gd name="T14" fmla="*/ 29 w 31"/>
                <a:gd name="T15" fmla="*/ 21 h 53"/>
                <a:gd name="T16" fmla="*/ 29 w 31"/>
                <a:gd name="T17" fmla="*/ 32 h 53"/>
                <a:gd name="T18" fmla="*/ 12 w 31"/>
                <a:gd name="T19" fmla="*/ 32 h 53"/>
                <a:gd name="T20" fmla="*/ 12 w 31"/>
                <a:gd name="T21" fmla="*/ 44 h 53"/>
                <a:gd name="T22" fmla="*/ 31 w 31"/>
                <a:gd name="T23" fmla="*/ 44 h 53"/>
                <a:gd name="T24" fmla="*/ 31 w 31"/>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53">
                  <a:moveTo>
                    <a:pt x="31" y="53"/>
                  </a:moveTo>
                  <a:lnTo>
                    <a:pt x="0" y="53"/>
                  </a:lnTo>
                  <a:lnTo>
                    <a:pt x="0" y="0"/>
                  </a:lnTo>
                  <a:lnTo>
                    <a:pt x="29" y="0"/>
                  </a:lnTo>
                  <a:lnTo>
                    <a:pt x="29" y="11"/>
                  </a:lnTo>
                  <a:lnTo>
                    <a:pt x="12" y="11"/>
                  </a:lnTo>
                  <a:lnTo>
                    <a:pt x="12" y="21"/>
                  </a:lnTo>
                  <a:lnTo>
                    <a:pt x="29" y="21"/>
                  </a:lnTo>
                  <a:lnTo>
                    <a:pt x="29" y="32"/>
                  </a:lnTo>
                  <a:lnTo>
                    <a:pt x="12" y="32"/>
                  </a:lnTo>
                  <a:lnTo>
                    <a:pt x="12" y="44"/>
                  </a:lnTo>
                  <a:lnTo>
                    <a:pt x="31" y="44"/>
                  </a:lnTo>
                  <a:lnTo>
                    <a:pt x="31"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44" name="Freeform 79"/>
            <p:cNvSpPr>
              <a:spLocks/>
            </p:cNvSpPr>
            <p:nvPr/>
          </p:nvSpPr>
          <p:spPr bwMode="auto">
            <a:xfrm>
              <a:off x="5988228" y="1758365"/>
              <a:ext cx="59212" cy="85701"/>
            </a:xfrm>
            <a:custGeom>
              <a:avLst/>
              <a:gdLst>
                <a:gd name="T0" fmla="*/ 0 w 18"/>
                <a:gd name="T1" fmla="*/ 24 h 26"/>
                <a:gd name="T2" fmla="*/ 0 w 18"/>
                <a:gd name="T3" fmla="*/ 19 h 26"/>
                <a:gd name="T4" fmla="*/ 4 w 18"/>
                <a:gd name="T5" fmla="*/ 21 h 26"/>
                <a:gd name="T6" fmla="*/ 7 w 18"/>
                <a:gd name="T7" fmla="*/ 21 h 26"/>
                <a:gd name="T8" fmla="*/ 9 w 18"/>
                <a:gd name="T9" fmla="*/ 21 h 26"/>
                <a:gd name="T10" fmla="*/ 11 w 18"/>
                <a:gd name="T11" fmla="*/ 21 h 26"/>
                <a:gd name="T12" fmla="*/ 11 w 18"/>
                <a:gd name="T13" fmla="*/ 20 h 26"/>
                <a:gd name="T14" fmla="*/ 12 w 18"/>
                <a:gd name="T15" fmla="*/ 19 h 26"/>
                <a:gd name="T16" fmla="*/ 11 w 18"/>
                <a:gd name="T17" fmla="*/ 18 h 26"/>
                <a:gd name="T18" fmla="*/ 10 w 18"/>
                <a:gd name="T19" fmla="*/ 16 h 26"/>
                <a:gd name="T20" fmla="*/ 8 w 18"/>
                <a:gd name="T21" fmla="*/ 16 h 26"/>
                <a:gd name="T22" fmla="*/ 6 w 18"/>
                <a:gd name="T23" fmla="*/ 15 h 26"/>
                <a:gd name="T24" fmla="*/ 2 w 18"/>
                <a:gd name="T25" fmla="*/ 12 h 26"/>
                <a:gd name="T26" fmla="*/ 0 w 18"/>
                <a:gd name="T27" fmla="*/ 7 h 26"/>
                <a:gd name="T28" fmla="*/ 1 w 18"/>
                <a:gd name="T29" fmla="*/ 4 h 26"/>
                <a:gd name="T30" fmla="*/ 3 w 18"/>
                <a:gd name="T31" fmla="*/ 2 h 26"/>
                <a:gd name="T32" fmla="*/ 6 w 18"/>
                <a:gd name="T33" fmla="*/ 0 h 26"/>
                <a:gd name="T34" fmla="*/ 10 w 18"/>
                <a:gd name="T35" fmla="*/ 0 h 26"/>
                <a:gd name="T36" fmla="*/ 14 w 18"/>
                <a:gd name="T37" fmla="*/ 0 h 26"/>
                <a:gd name="T38" fmla="*/ 17 w 18"/>
                <a:gd name="T39" fmla="*/ 1 h 26"/>
                <a:gd name="T40" fmla="*/ 17 w 18"/>
                <a:gd name="T41" fmla="*/ 6 h 26"/>
                <a:gd name="T42" fmla="*/ 15 w 18"/>
                <a:gd name="T43" fmla="*/ 5 h 26"/>
                <a:gd name="T44" fmla="*/ 14 w 18"/>
                <a:gd name="T45" fmla="*/ 5 h 26"/>
                <a:gd name="T46" fmla="*/ 12 w 18"/>
                <a:gd name="T47" fmla="*/ 4 h 26"/>
                <a:gd name="T48" fmla="*/ 11 w 18"/>
                <a:gd name="T49" fmla="*/ 4 h 26"/>
                <a:gd name="T50" fmla="*/ 9 w 18"/>
                <a:gd name="T51" fmla="*/ 4 h 26"/>
                <a:gd name="T52" fmla="*/ 8 w 18"/>
                <a:gd name="T53" fmla="*/ 5 h 26"/>
                <a:gd name="T54" fmla="*/ 7 w 18"/>
                <a:gd name="T55" fmla="*/ 6 h 26"/>
                <a:gd name="T56" fmla="*/ 6 w 18"/>
                <a:gd name="T57" fmla="*/ 7 h 26"/>
                <a:gd name="T58" fmla="*/ 7 w 18"/>
                <a:gd name="T59" fmla="*/ 8 h 26"/>
                <a:gd name="T60" fmla="*/ 8 w 18"/>
                <a:gd name="T61" fmla="*/ 9 h 26"/>
                <a:gd name="T62" fmla="*/ 9 w 18"/>
                <a:gd name="T63" fmla="*/ 10 h 26"/>
                <a:gd name="T64" fmla="*/ 11 w 18"/>
                <a:gd name="T65" fmla="*/ 11 h 26"/>
                <a:gd name="T66" fmla="*/ 14 w 18"/>
                <a:gd name="T67" fmla="*/ 12 h 26"/>
                <a:gd name="T68" fmla="*/ 16 w 18"/>
                <a:gd name="T69" fmla="*/ 14 h 26"/>
                <a:gd name="T70" fmla="*/ 17 w 18"/>
                <a:gd name="T71" fmla="*/ 16 h 26"/>
                <a:gd name="T72" fmla="*/ 18 w 18"/>
                <a:gd name="T73" fmla="*/ 18 h 26"/>
                <a:gd name="T74" fmla="*/ 17 w 18"/>
                <a:gd name="T75" fmla="*/ 22 h 26"/>
                <a:gd name="T76" fmla="*/ 15 w 18"/>
                <a:gd name="T77" fmla="*/ 24 h 26"/>
                <a:gd name="T78" fmla="*/ 12 w 18"/>
                <a:gd name="T79" fmla="*/ 25 h 26"/>
                <a:gd name="T80" fmla="*/ 8 w 18"/>
                <a:gd name="T81" fmla="*/ 26 h 26"/>
                <a:gd name="T82" fmla="*/ 4 w 18"/>
                <a:gd name="T83" fmla="*/ 26 h 26"/>
                <a:gd name="T84" fmla="*/ 0 w 18"/>
                <a:gd name="T85"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 h="26">
                  <a:moveTo>
                    <a:pt x="0" y="24"/>
                  </a:moveTo>
                  <a:cubicBezTo>
                    <a:pt x="0" y="19"/>
                    <a:pt x="0" y="19"/>
                    <a:pt x="0" y="19"/>
                  </a:cubicBezTo>
                  <a:cubicBezTo>
                    <a:pt x="2" y="20"/>
                    <a:pt x="3" y="20"/>
                    <a:pt x="4" y="21"/>
                  </a:cubicBezTo>
                  <a:cubicBezTo>
                    <a:pt x="5" y="21"/>
                    <a:pt x="6" y="21"/>
                    <a:pt x="7" y="21"/>
                  </a:cubicBezTo>
                  <a:cubicBezTo>
                    <a:pt x="8" y="21"/>
                    <a:pt x="9" y="21"/>
                    <a:pt x="9" y="21"/>
                  </a:cubicBezTo>
                  <a:cubicBezTo>
                    <a:pt x="10" y="21"/>
                    <a:pt x="10" y="21"/>
                    <a:pt x="11" y="21"/>
                  </a:cubicBezTo>
                  <a:cubicBezTo>
                    <a:pt x="11" y="20"/>
                    <a:pt x="11" y="20"/>
                    <a:pt x="11" y="20"/>
                  </a:cubicBezTo>
                  <a:cubicBezTo>
                    <a:pt x="12" y="20"/>
                    <a:pt x="12" y="19"/>
                    <a:pt x="12" y="19"/>
                  </a:cubicBezTo>
                  <a:cubicBezTo>
                    <a:pt x="12" y="18"/>
                    <a:pt x="12" y="18"/>
                    <a:pt x="11" y="18"/>
                  </a:cubicBezTo>
                  <a:cubicBezTo>
                    <a:pt x="11" y="17"/>
                    <a:pt x="11" y="17"/>
                    <a:pt x="10" y="16"/>
                  </a:cubicBezTo>
                  <a:cubicBezTo>
                    <a:pt x="10" y="16"/>
                    <a:pt x="9" y="16"/>
                    <a:pt x="8" y="16"/>
                  </a:cubicBezTo>
                  <a:cubicBezTo>
                    <a:pt x="8" y="15"/>
                    <a:pt x="7" y="15"/>
                    <a:pt x="6" y="15"/>
                  </a:cubicBezTo>
                  <a:cubicBezTo>
                    <a:pt x="4" y="14"/>
                    <a:pt x="3" y="13"/>
                    <a:pt x="2" y="12"/>
                  </a:cubicBezTo>
                  <a:cubicBezTo>
                    <a:pt x="1" y="10"/>
                    <a:pt x="0" y="9"/>
                    <a:pt x="0" y="7"/>
                  </a:cubicBezTo>
                  <a:cubicBezTo>
                    <a:pt x="0" y="6"/>
                    <a:pt x="1" y="5"/>
                    <a:pt x="1" y="4"/>
                  </a:cubicBezTo>
                  <a:cubicBezTo>
                    <a:pt x="2" y="3"/>
                    <a:pt x="2" y="2"/>
                    <a:pt x="3" y="2"/>
                  </a:cubicBezTo>
                  <a:cubicBezTo>
                    <a:pt x="4" y="1"/>
                    <a:pt x="5" y="1"/>
                    <a:pt x="6" y="0"/>
                  </a:cubicBezTo>
                  <a:cubicBezTo>
                    <a:pt x="8" y="0"/>
                    <a:pt x="9" y="0"/>
                    <a:pt x="10" y="0"/>
                  </a:cubicBezTo>
                  <a:cubicBezTo>
                    <a:pt x="12" y="0"/>
                    <a:pt x="13" y="0"/>
                    <a:pt x="14" y="0"/>
                  </a:cubicBezTo>
                  <a:cubicBezTo>
                    <a:pt x="15" y="0"/>
                    <a:pt x="16" y="0"/>
                    <a:pt x="17" y="1"/>
                  </a:cubicBezTo>
                  <a:cubicBezTo>
                    <a:pt x="17" y="6"/>
                    <a:pt x="17" y="6"/>
                    <a:pt x="17" y="6"/>
                  </a:cubicBezTo>
                  <a:cubicBezTo>
                    <a:pt x="16" y="6"/>
                    <a:pt x="16" y="5"/>
                    <a:pt x="15" y="5"/>
                  </a:cubicBezTo>
                  <a:cubicBezTo>
                    <a:pt x="15" y="5"/>
                    <a:pt x="14" y="5"/>
                    <a:pt x="14" y="5"/>
                  </a:cubicBezTo>
                  <a:cubicBezTo>
                    <a:pt x="13" y="5"/>
                    <a:pt x="13" y="4"/>
                    <a:pt x="12" y="4"/>
                  </a:cubicBezTo>
                  <a:cubicBezTo>
                    <a:pt x="12" y="4"/>
                    <a:pt x="11" y="4"/>
                    <a:pt x="11" y="4"/>
                  </a:cubicBezTo>
                  <a:cubicBezTo>
                    <a:pt x="10" y="4"/>
                    <a:pt x="9" y="4"/>
                    <a:pt x="9" y="4"/>
                  </a:cubicBezTo>
                  <a:cubicBezTo>
                    <a:pt x="8" y="5"/>
                    <a:pt x="8" y="5"/>
                    <a:pt x="8" y="5"/>
                  </a:cubicBezTo>
                  <a:cubicBezTo>
                    <a:pt x="7" y="5"/>
                    <a:pt x="7" y="5"/>
                    <a:pt x="7" y="6"/>
                  </a:cubicBezTo>
                  <a:cubicBezTo>
                    <a:pt x="6" y="6"/>
                    <a:pt x="6" y="6"/>
                    <a:pt x="6" y="7"/>
                  </a:cubicBezTo>
                  <a:cubicBezTo>
                    <a:pt x="6" y="7"/>
                    <a:pt x="6" y="8"/>
                    <a:pt x="7" y="8"/>
                  </a:cubicBezTo>
                  <a:cubicBezTo>
                    <a:pt x="7" y="8"/>
                    <a:pt x="7" y="9"/>
                    <a:pt x="8" y="9"/>
                  </a:cubicBezTo>
                  <a:cubicBezTo>
                    <a:pt x="8" y="9"/>
                    <a:pt x="9" y="9"/>
                    <a:pt x="9" y="10"/>
                  </a:cubicBezTo>
                  <a:cubicBezTo>
                    <a:pt x="10" y="10"/>
                    <a:pt x="10" y="10"/>
                    <a:pt x="11" y="11"/>
                  </a:cubicBezTo>
                  <a:cubicBezTo>
                    <a:pt x="12" y="11"/>
                    <a:pt x="13" y="12"/>
                    <a:pt x="14" y="12"/>
                  </a:cubicBezTo>
                  <a:cubicBezTo>
                    <a:pt x="15" y="12"/>
                    <a:pt x="15" y="13"/>
                    <a:pt x="16" y="14"/>
                  </a:cubicBezTo>
                  <a:cubicBezTo>
                    <a:pt x="16" y="14"/>
                    <a:pt x="17" y="15"/>
                    <a:pt x="17" y="16"/>
                  </a:cubicBezTo>
                  <a:cubicBezTo>
                    <a:pt x="18" y="16"/>
                    <a:pt x="18" y="17"/>
                    <a:pt x="18" y="18"/>
                  </a:cubicBezTo>
                  <a:cubicBezTo>
                    <a:pt x="18" y="20"/>
                    <a:pt x="17" y="21"/>
                    <a:pt x="17" y="22"/>
                  </a:cubicBezTo>
                  <a:cubicBezTo>
                    <a:pt x="16" y="23"/>
                    <a:pt x="16" y="24"/>
                    <a:pt x="15" y="24"/>
                  </a:cubicBezTo>
                  <a:cubicBezTo>
                    <a:pt x="14" y="25"/>
                    <a:pt x="13" y="25"/>
                    <a:pt x="12" y="25"/>
                  </a:cubicBezTo>
                  <a:cubicBezTo>
                    <a:pt x="10" y="26"/>
                    <a:pt x="9" y="26"/>
                    <a:pt x="8" y="26"/>
                  </a:cubicBezTo>
                  <a:cubicBezTo>
                    <a:pt x="6" y="26"/>
                    <a:pt x="5" y="26"/>
                    <a:pt x="4" y="26"/>
                  </a:cubicBezTo>
                  <a:cubicBezTo>
                    <a:pt x="2" y="25"/>
                    <a:pt x="1" y="25"/>
                    <a:pt x="0"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45" name="Freeform 80"/>
            <p:cNvSpPr>
              <a:spLocks/>
            </p:cNvSpPr>
            <p:nvPr/>
          </p:nvSpPr>
          <p:spPr bwMode="auto">
            <a:xfrm>
              <a:off x="6053674" y="1758365"/>
              <a:ext cx="65445" cy="82585"/>
            </a:xfrm>
            <a:custGeom>
              <a:avLst/>
              <a:gdLst>
                <a:gd name="T0" fmla="*/ 42 w 42"/>
                <a:gd name="T1" fmla="*/ 11 h 53"/>
                <a:gd name="T2" fmla="*/ 27 w 42"/>
                <a:gd name="T3" fmla="*/ 11 h 53"/>
                <a:gd name="T4" fmla="*/ 27 w 42"/>
                <a:gd name="T5" fmla="*/ 53 h 53"/>
                <a:gd name="T6" fmla="*/ 15 w 42"/>
                <a:gd name="T7" fmla="*/ 53 h 53"/>
                <a:gd name="T8" fmla="*/ 15 w 42"/>
                <a:gd name="T9" fmla="*/ 11 h 53"/>
                <a:gd name="T10" fmla="*/ 0 w 42"/>
                <a:gd name="T11" fmla="*/ 11 h 53"/>
                <a:gd name="T12" fmla="*/ 0 w 42"/>
                <a:gd name="T13" fmla="*/ 0 h 53"/>
                <a:gd name="T14" fmla="*/ 42 w 42"/>
                <a:gd name="T15" fmla="*/ 0 h 53"/>
                <a:gd name="T16" fmla="*/ 42 w 42"/>
                <a:gd name="T17"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53">
                  <a:moveTo>
                    <a:pt x="42" y="11"/>
                  </a:moveTo>
                  <a:lnTo>
                    <a:pt x="27" y="11"/>
                  </a:lnTo>
                  <a:lnTo>
                    <a:pt x="27" y="53"/>
                  </a:lnTo>
                  <a:lnTo>
                    <a:pt x="15" y="53"/>
                  </a:lnTo>
                  <a:lnTo>
                    <a:pt x="15" y="11"/>
                  </a:lnTo>
                  <a:lnTo>
                    <a:pt x="0" y="11"/>
                  </a:lnTo>
                  <a:lnTo>
                    <a:pt x="0" y="0"/>
                  </a:lnTo>
                  <a:lnTo>
                    <a:pt x="42" y="0"/>
                  </a:lnTo>
                  <a:lnTo>
                    <a:pt x="42"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46" name="Freeform 81"/>
            <p:cNvSpPr>
              <a:spLocks/>
            </p:cNvSpPr>
            <p:nvPr/>
          </p:nvSpPr>
          <p:spPr bwMode="auto">
            <a:xfrm>
              <a:off x="6164307" y="1758365"/>
              <a:ext cx="52979" cy="82585"/>
            </a:xfrm>
            <a:custGeom>
              <a:avLst/>
              <a:gdLst>
                <a:gd name="T0" fmla="*/ 34 w 34"/>
                <a:gd name="T1" fmla="*/ 53 h 53"/>
                <a:gd name="T2" fmla="*/ 0 w 34"/>
                <a:gd name="T3" fmla="*/ 53 h 53"/>
                <a:gd name="T4" fmla="*/ 0 w 34"/>
                <a:gd name="T5" fmla="*/ 0 h 53"/>
                <a:gd name="T6" fmla="*/ 32 w 34"/>
                <a:gd name="T7" fmla="*/ 0 h 53"/>
                <a:gd name="T8" fmla="*/ 32 w 34"/>
                <a:gd name="T9" fmla="*/ 11 h 53"/>
                <a:gd name="T10" fmla="*/ 13 w 34"/>
                <a:gd name="T11" fmla="*/ 11 h 53"/>
                <a:gd name="T12" fmla="*/ 13 w 34"/>
                <a:gd name="T13" fmla="*/ 21 h 53"/>
                <a:gd name="T14" fmla="*/ 30 w 34"/>
                <a:gd name="T15" fmla="*/ 21 h 53"/>
                <a:gd name="T16" fmla="*/ 30 w 34"/>
                <a:gd name="T17" fmla="*/ 32 h 53"/>
                <a:gd name="T18" fmla="*/ 13 w 34"/>
                <a:gd name="T19" fmla="*/ 32 h 53"/>
                <a:gd name="T20" fmla="*/ 13 w 34"/>
                <a:gd name="T21" fmla="*/ 44 h 53"/>
                <a:gd name="T22" fmla="*/ 34 w 34"/>
                <a:gd name="T23" fmla="*/ 44 h 53"/>
                <a:gd name="T24" fmla="*/ 34 w 34"/>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53">
                  <a:moveTo>
                    <a:pt x="34" y="53"/>
                  </a:moveTo>
                  <a:lnTo>
                    <a:pt x="0" y="53"/>
                  </a:lnTo>
                  <a:lnTo>
                    <a:pt x="0" y="0"/>
                  </a:lnTo>
                  <a:lnTo>
                    <a:pt x="32" y="0"/>
                  </a:lnTo>
                  <a:lnTo>
                    <a:pt x="32" y="11"/>
                  </a:lnTo>
                  <a:lnTo>
                    <a:pt x="13" y="11"/>
                  </a:lnTo>
                  <a:lnTo>
                    <a:pt x="13" y="21"/>
                  </a:lnTo>
                  <a:lnTo>
                    <a:pt x="30" y="21"/>
                  </a:lnTo>
                  <a:lnTo>
                    <a:pt x="30" y="32"/>
                  </a:lnTo>
                  <a:lnTo>
                    <a:pt x="13" y="32"/>
                  </a:lnTo>
                  <a:lnTo>
                    <a:pt x="13" y="44"/>
                  </a:lnTo>
                  <a:lnTo>
                    <a:pt x="34" y="44"/>
                  </a:lnTo>
                  <a:lnTo>
                    <a:pt x="34"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47" name="Freeform 82"/>
            <p:cNvSpPr>
              <a:spLocks/>
            </p:cNvSpPr>
            <p:nvPr/>
          </p:nvSpPr>
          <p:spPr bwMode="auto">
            <a:xfrm>
              <a:off x="6229752" y="1758365"/>
              <a:ext cx="68562" cy="85701"/>
            </a:xfrm>
            <a:custGeom>
              <a:avLst/>
              <a:gdLst>
                <a:gd name="T0" fmla="*/ 21 w 21"/>
                <a:gd name="T1" fmla="*/ 15 h 26"/>
                <a:gd name="T2" fmla="*/ 10 w 21"/>
                <a:gd name="T3" fmla="*/ 26 h 26"/>
                <a:gd name="T4" fmla="*/ 0 w 21"/>
                <a:gd name="T5" fmla="*/ 15 h 26"/>
                <a:gd name="T6" fmla="*/ 0 w 21"/>
                <a:gd name="T7" fmla="*/ 0 h 26"/>
                <a:gd name="T8" fmla="*/ 6 w 21"/>
                <a:gd name="T9" fmla="*/ 0 h 26"/>
                <a:gd name="T10" fmla="*/ 6 w 21"/>
                <a:gd name="T11" fmla="*/ 15 h 26"/>
                <a:gd name="T12" fmla="*/ 10 w 21"/>
                <a:gd name="T13" fmla="*/ 21 h 26"/>
                <a:gd name="T14" fmla="*/ 15 w 21"/>
                <a:gd name="T15" fmla="*/ 15 h 26"/>
                <a:gd name="T16" fmla="*/ 15 w 21"/>
                <a:gd name="T17" fmla="*/ 0 h 26"/>
                <a:gd name="T18" fmla="*/ 21 w 21"/>
                <a:gd name="T19" fmla="*/ 0 h 26"/>
                <a:gd name="T20" fmla="*/ 21 w 21"/>
                <a:gd name="T21"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6">
                  <a:moveTo>
                    <a:pt x="21" y="15"/>
                  </a:moveTo>
                  <a:cubicBezTo>
                    <a:pt x="21" y="22"/>
                    <a:pt x="17" y="26"/>
                    <a:pt x="10" y="26"/>
                  </a:cubicBezTo>
                  <a:cubicBezTo>
                    <a:pt x="3" y="26"/>
                    <a:pt x="0" y="22"/>
                    <a:pt x="0" y="15"/>
                  </a:cubicBezTo>
                  <a:cubicBezTo>
                    <a:pt x="0" y="0"/>
                    <a:pt x="0" y="0"/>
                    <a:pt x="0" y="0"/>
                  </a:cubicBezTo>
                  <a:cubicBezTo>
                    <a:pt x="6" y="0"/>
                    <a:pt x="6" y="0"/>
                    <a:pt x="6" y="0"/>
                  </a:cubicBezTo>
                  <a:cubicBezTo>
                    <a:pt x="6" y="15"/>
                    <a:pt x="6" y="15"/>
                    <a:pt x="6" y="15"/>
                  </a:cubicBezTo>
                  <a:cubicBezTo>
                    <a:pt x="6" y="19"/>
                    <a:pt x="7" y="21"/>
                    <a:pt x="10" y="21"/>
                  </a:cubicBezTo>
                  <a:cubicBezTo>
                    <a:pt x="13" y="21"/>
                    <a:pt x="15" y="19"/>
                    <a:pt x="15" y="15"/>
                  </a:cubicBezTo>
                  <a:cubicBezTo>
                    <a:pt x="15" y="0"/>
                    <a:pt x="15" y="0"/>
                    <a:pt x="15" y="0"/>
                  </a:cubicBezTo>
                  <a:cubicBezTo>
                    <a:pt x="21" y="0"/>
                    <a:pt x="21" y="0"/>
                    <a:pt x="21" y="0"/>
                  </a:cubicBezTo>
                  <a:lnTo>
                    <a:pt x="2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48" name="Freeform 83"/>
            <p:cNvSpPr>
              <a:spLocks noEditPoints="1"/>
            </p:cNvSpPr>
            <p:nvPr/>
          </p:nvSpPr>
          <p:spPr bwMode="auto">
            <a:xfrm>
              <a:off x="6318571" y="1758365"/>
              <a:ext cx="68562" cy="82585"/>
            </a:xfrm>
            <a:custGeom>
              <a:avLst/>
              <a:gdLst>
                <a:gd name="T0" fmla="*/ 21 w 21"/>
                <a:gd name="T1" fmla="*/ 25 h 25"/>
                <a:gd name="T2" fmla="*/ 14 w 21"/>
                <a:gd name="T3" fmla="*/ 25 h 25"/>
                <a:gd name="T4" fmla="*/ 10 w 21"/>
                <a:gd name="T5" fmla="*/ 19 h 25"/>
                <a:gd name="T6" fmla="*/ 10 w 21"/>
                <a:gd name="T7" fmla="*/ 18 h 25"/>
                <a:gd name="T8" fmla="*/ 9 w 21"/>
                <a:gd name="T9" fmla="*/ 17 h 25"/>
                <a:gd name="T10" fmla="*/ 8 w 21"/>
                <a:gd name="T11" fmla="*/ 16 h 25"/>
                <a:gd name="T12" fmla="*/ 7 w 21"/>
                <a:gd name="T13" fmla="*/ 16 h 25"/>
                <a:gd name="T14" fmla="*/ 5 w 21"/>
                <a:gd name="T15" fmla="*/ 16 h 25"/>
                <a:gd name="T16" fmla="*/ 5 w 21"/>
                <a:gd name="T17" fmla="*/ 25 h 25"/>
                <a:gd name="T18" fmla="*/ 0 w 21"/>
                <a:gd name="T19" fmla="*/ 25 h 25"/>
                <a:gd name="T20" fmla="*/ 0 w 21"/>
                <a:gd name="T21" fmla="*/ 0 h 25"/>
                <a:gd name="T22" fmla="*/ 9 w 21"/>
                <a:gd name="T23" fmla="*/ 0 h 25"/>
                <a:gd name="T24" fmla="*/ 18 w 21"/>
                <a:gd name="T25" fmla="*/ 7 h 25"/>
                <a:gd name="T26" fmla="*/ 18 w 21"/>
                <a:gd name="T27" fmla="*/ 10 h 25"/>
                <a:gd name="T28" fmla="*/ 16 w 21"/>
                <a:gd name="T29" fmla="*/ 12 h 25"/>
                <a:gd name="T30" fmla="*/ 15 w 21"/>
                <a:gd name="T31" fmla="*/ 13 h 25"/>
                <a:gd name="T32" fmla="*/ 12 w 21"/>
                <a:gd name="T33" fmla="*/ 14 h 25"/>
                <a:gd name="T34" fmla="*/ 12 w 21"/>
                <a:gd name="T35" fmla="*/ 14 h 25"/>
                <a:gd name="T36" fmla="*/ 13 w 21"/>
                <a:gd name="T37" fmla="*/ 15 h 25"/>
                <a:gd name="T38" fmla="*/ 14 w 21"/>
                <a:gd name="T39" fmla="*/ 16 h 25"/>
                <a:gd name="T40" fmla="*/ 15 w 21"/>
                <a:gd name="T41" fmla="*/ 17 h 25"/>
                <a:gd name="T42" fmla="*/ 16 w 21"/>
                <a:gd name="T43" fmla="*/ 18 h 25"/>
                <a:gd name="T44" fmla="*/ 21 w 21"/>
                <a:gd name="T45" fmla="*/ 25 h 25"/>
                <a:gd name="T46" fmla="*/ 5 w 21"/>
                <a:gd name="T47" fmla="*/ 4 h 25"/>
                <a:gd name="T48" fmla="*/ 5 w 21"/>
                <a:gd name="T49" fmla="*/ 11 h 25"/>
                <a:gd name="T50" fmla="*/ 8 w 21"/>
                <a:gd name="T51" fmla="*/ 11 h 25"/>
                <a:gd name="T52" fmla="*/ 11 w 21"/>
                <a:gd name="T53" fmla="*/ 10 h 25"/>
                <a:gd name="T54" fmla="*/ 12 w 21"/>
                <a:gd name="T55" fmla="*/ 8 h 25"/>
                <a:gd name="T56" fmla="*/ 8 w 21"/>
                <a:gd name="T57" fmla="*/ 4 h 25"/>
                <a:gd name="T58" fmla="*/ 5 w 21"/>
                <a:gd name="T5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 h="25">
                  <a:moveTo>
                    <a:pt x="21" y="25"/>
                  </a:moveTo>
                  <a:cubicBezTo>
                    <a:pt x="14" y="25"/>
                    <a:pt x="14" y="25"/>
                    <a:pt x="14" y="25"/>
                  </a:cubicBezTo>
                  <a:cubicBezTo>
                    <a:pt x="10" y="19"/>
                    <a:pt x="10" y="19"/>
                    <a:pt x="10" y="19"/>
                  </a:cubicBezTo>
                  <a:cubicBezTo>
                    <a:pt x="10" y="18"/>
                    <a:pt x="10" y="18"/>
                    <a:pt x="10" y="18"/>
                  </a:cubicBezTo>
                  <a:cubicBezTo>
                    <a:pt x="9" y="17"/>
                    <a:pt x="9" y="17"/>
                    <a:pt x="9" y="17"/>
                  </a:cubicBezTo>
                  <a:cubicBezTo>
                    <a:pt x="9" y="16"/>
                    <a:pt x="8" y="16"/>
                    <a:pt x="8" y="16"/>
                  </a:cubicBezTo>
                  <a:cubicBezTo>
                    <a:pt x="8" y="16"/>
                    <a:pt x="7" y="16"/>
                    <a:pt x="7" y="16"/>
                  </a:cubicBezTo>
                  <a:cubicBezTo>
                    <a:pt x="5" y="16"/>
                    <a:pt x="5" y="16"/>
                    <a:pt x="5" y="16"/>
                  </a:cubicBezTo>
                  <a:cubicBezTo>
                    <a:pt x="5" y="25"/>
                    <a:pt x="5" y="25"/>
                    <a:pt x="5" y="25"/>
                  </a:cubicBezTo>
                  <a:cubicBezTo>
                    <a:pt x="0" y="25"/>
                    <a:pt x="0" y="25"/>
                    <a:pt x="0" y="25"/>
                  </a:cubicBezTo>
                  <a:cubicBezTo>
                    <a:pt x="0" y="0"/>
                    <a:pt x="0" y="0"/>
                    <a:pt x="0" y="0"/>
                  </a:cubicBezTo>
                  <a:cubicBezTo>
                    <a:pt x="9" y="0"/>
                    <a:pt x="9" y="0"/>
                    <a:pt x="9" y="0"/>
                  </a:cubicBezTo>
                  <a:cubicBezTo>
                    <a:pt x="15" y="0"/>
                    <a:pt x="18" y="2"/>
                    <a:pt x="18" y="7"/>
                  </a:cubicBezTo>
                  <a:cubicBezTo>
                    <a:pt x="18" y="8"/>
                    <a:pt x="18" y="9"/>
                    <a:pt x="18" y="10"/>
                  </a:cubicBezTo>
                  <a:cubicBezTo>
                    <a:pt x="17" y="10"/>
                    <a:pt x="17" y="11"/>
                    <a:pt x="16" y="12"/>
                  </a:cubicBezTo>
                  <a:cubicBezTo>
                    <a:pt x="16" y="12"/>
                    <a:pt x="15" y="13"/>
                    <a:pt x="15" y="13"/>
                  </a:cubicBezTo>
                  <a:cubicBezTo>
                    <a:pt x="14" y="13"/>
                    <a:pt x="13" y="14"/>
                    <a:pt x="12" y="14"/>
                  </a:cubicBezTo>
                  <a:cubicBezTo>
                    <a:pt x="12" y="14"/>
                    <a:pt x="12" y="14"/>
                    <a:pt x="12" y="14"/>
                  </a:cubicBezTo>
                  <a:cubicBezTo>
                    <a:pt x="13" y="14"/>
                    <a:pt x="13" y="14"/>
                    <a:pt x="13" y="15"/>
                  </a:cubicBezTo>
                  <a:cubicBezTo>
                    <a:pt x="14" y="15"/>
                    <a:pt x="14" y="15"/>
                    <a:pt x="14" y="16"/>
                  </a:cubicBezTo>
                  <a:cubicBezTo>
                    <a:pt x="15" y="16"/>
                    <a:pt x="15" y="16"/>
                    <a:pt x="15" y="17"/>
                  </a:cubicBezTo>
                  <a:cubicBezTo>
                    <a:pt x="16" y="17"/>
                    <a:pt x="16" y="18"/>
                    <a:pt x="16" y="18"/>
                  </a:cubicBezTo>
                  <a:lnTo>
                    <a:pt x="21" y="25"/>
                  </a:lnTo>
                  <a:close/>
                  <a:moveTo>
                    <a:pt x="5" y="4"/>
                  </a:moveTo>
                  <a:cubicBezTo>
                    <a:pt x="5" y="11"/>
                    <a:pt x="5" y="11"/>
                    <a:pt x="5" y="11"/>
                  </a:cubicBezTo>
                  <a:cubicBezTo>
                    <a:pt x="8" y="11"/>
                    <a:pt x="8" y="11"/>
                    <a:pt x="8" y="11"/>
                  </a:cubicBezTo>
                  <a:cubicBezTo>
                    <a:pt x="9" y="11"/>
                    <a:pt x="10" y="11"/>
                    <a:pt x="11" y="10"/>
                  </a:cubicBezTo>
                  <a:cubicBezTo>
                    <a:pt x="12" y="10"/>
                    <a:pt x="12" y="9"/>
                    <a:pt x="12" y="8"/>
                  </a:cubicBezTo>
                  <a:cubicBezTo>
                    <a:pt x="12" y="6"/>
                    <a:pt x="11" y="4"/>
                    <a:pt x="8" y="4"/>
                  </a:cubicBezTo>
                  <a:lnTo>
                    <a:pt x="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49" name="Freeform 84"/>
            <p:cNvSpPr>
              <a:spLocks noEditPoints="1"/>
            </p:cNvSpPr>
            <p:nvPr/>
          </p:nvSpPr>
          <p:spPr bwMode="auto">
            <a:xfrm>
              <a:off x="6390249" y="1758365"/>
              <a:ext cx="82586" cy="85701"/>
            </a:xfrm>
            <a:custGeom>
              <a:avLst/>
              <a:gdLst>
                <a:gd name="T0" fmla="*/ 12 w 25"/>
                <a:gd name="T1" fmla="*/ 26 h 26"/>
                <a:gd name="T2" fmla="*/ 3 w 25"/>
                <a:gd name="T3" fmla="*/ 22 h 26"/>
                <a:gd name="T4" fmla="*/ 0 w 25"/>
                <a:gd name="T5" fmla="*/ 13 h 26"/>
                <a:gd name="T6" fmla="*/ 3 w 25"/>
                <a:gd name="T7" fmla="*/ 3 h 26"/>
                <a:gd name="T8" fmla="*/ 13 w 25"/>
                <a:gd name="T9" fmla="*/ 0 h 26"/>
                <a:gd name="T10" fmla="*/ 21 w 25"/>
                <a:gd name="T11" fmla="*/ 3 h 26"/>
                <a:gd name="T12" fmla="*/ 25 w 25"/>
                <a:gd name="T13" fmla="*/ 13 h 26"/>
                <a:gd name="T14" fmla="*/ 21 w 25"/>
                <a:gd name="T15" fmla="*/ 22 h 26"/>
                <a:gd name="T16" fmla="*/ 12 w 25"/>
                <a:gd name="T17" fmla="*/ 26 h 26"/>
                <a:gd name="T18" fmla="*/ 12 w 25"/>
                <a:gd name="T19" fmla="*/ 5 h 26"/>
                <a:gd name="T20" fmla="*/ 8 w 25"/>
                <a:gd name="T21" fmla="*/ 7 h 26"/>
                <a:gd name="T22" fmla="*/ 6 w 25"/>
                <a:gd name="T23" fmla="*/ 13 h 26"/>
                <a:gd name="T24" fmla="*/ 8 w 25"/>
                <a:gd name="T25" fmla="*/ 19 h 26"/>
                <a:gd name="T26" fmla="*/ 12 w 25"/>
                <a:gd name="T27" fmla="*/ 21 h 26"/>
                <a:gd name="T28" fmla="*/ 17 w 25"/>
                <a:gd name="T29" fmla="*/ 19 h 26"/>
                <a:gd name="T30" fmla="*/ 19 w 25"/>
                <a:gd name="T31" fmla="*/ 13 h 26"/>
                <a:gd name="T32" fmla="*/ 17 w 25"/>
                <a:gd name="T33" fmla="*/ 7 h 26"/>
                <a:gd name="T34" fmla="*/ 12 w 25"/>
                <a:gd name="T35"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6">
                  <a:moveTo>
                    <a:pt x="12" y="26"/>
                  </a:moveTo>
                  <a:cubicBezTo>
                    <a:pt x="8" y="26"/>
                    <a:pt x="6" y="25"/>
                    <a:pt x="3" y="22"/>
                  </a:cubicBezTo>
                  <a:cubicBezTo>
                    <a:pt x="1" y="20"/>
                    <a:pt x="0" y="17"/>
                    <a:pt x="0" y="13"/>
                  </a:cubicBezTo>
                  <a:cubicBezTo>
                    <a:pt x="0" y="9"/>
                    <a:pt x="1" y="6"/>
                    <a:pt x="3" y="3"/>
                  </a:cubicBezTo>
                  <a:cubicBezTo>
                    <a:pt x="6" y="1"/>
                    <a:pt x="9" y="0"/>
                    <a:pt x="13" y="0"/>
                  </a:cubicBezTo>
                  <a:cubicBezTo>
                    <a:pt x="16" y="0"/>
                    <a:pt x="19" y="1"/>
                    <a:pt x="21" y="3"/>
                  </a:cubicBezTo>
                  <a:cubicBezTo>
                    <a:pt x="23" y="6"/>
                    <a:pt x="25" y="9"/>
                    <a:pt x="25" y="13"/>
                  </a:cubicBezTo>
                  <a:cubicBezTo>
                    <a:pt x="25" y="17"/>
                    <a:pt x="23" y="20"/>
                    <a:pt x="21" y="22"/>
                  </a:cubicBezTo>
                  <a:cubicBezTo>
                    <a:pt x="19" y="25"/>
                    <a:pt x="16" y="26"/>
                    <a:pt x="12" y="26"/>
                  </a:cubicBezTo>
                  <a:close/>
                  <a:moveTo>
                    <a:pt x="12" y="5"/>
                  </a:moveTo>
                  <a:cubicBezTo>
                    <a:pt x="10" y="5"/>
                    <a:pt x="9" y="5"/>
                    <a:pt x="8" y="7"/>
                  </a:cubicBezTo>
                  <a:cubicBezTo>
                    <a:pt x="6" y="8"/>
                    <a:pt x="6" y="10"/>
                    <a:pt x="6" y="13"/>
                  </a:cubicBezTo>
                  <a:cubicBezTo>
                    <a:pt x="6" y="15"/>
                    <a:pt x="6" y="17"/>
                    <a:pt x="8" y="19"/>
                  </a:cubicBezTo>
                  <a:cubicBezTo>
                    <a:pt x="9" y="20"/>
                    <a:pt x="10" y="21"/>
                    <a:pt x="12" y="21"/>
                  </a:cubicBezTo>
                  <a:cubicBezTo>
                    <a:pt x="14" y="21"/>
                    <a:pt x="16" y="20"/>
                    <a:pt x="17" y="19"/>
                  </a:cubicBezTo>
                  <a:cubicBezTo>
                    <a:pt x="18" y="17"/>
                    <a:pt x="19" y="15"/>
                    <a:pt x="19" y="13"/>
                  </a:cubicBezTo>
                  <a:cubicBezTo>
                    <a:pt x="19" y="10"/>
                    <a:pt x="18" y="8"/>
                    <a:pt x="17" y="7"/>
                  </a:cubicBezTo>
                  <a:cubicBezTo>
                    <a:pt x="16" y="5"/>
                    <a:pt x="14" y="5"/>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50" name="Freeform 85"/>
            <p:cNvSpPr>
              <a:spLocks noEditPoints="1"/>
            </p:cNvSpPr>
            <p:nvPr/>
          </p:nvSpPr>
          <p:spPr bwMode="auto">
            <a:xfrm>
              <a:off x="6485301" y="1758365"/>
              <a:ext cx="62329" cy="82585"/>
            </a:xfrm>
            <a:custGeom>
              <a:avLst/>
              <a:gdLst>
                <a:gd name="T0" fmla="*/ 6 w 19"/>
                <a:gd name="T1" fmla="*/ 17 h 25"/>
                <a:gd name="T2" fmla="*/ 6 w 19"/>
                <a:gd name="T3" fmla="*/ 25 h 25"/>
                <a:gd name="T4" fmla="*/ 0 w 19"/>
                <a:gd name="T5" fmla="*/ 25 h 25"/>
                <a:gd name="T6" fmla="*/ 0 w 19"/>
                <a:gd name="T7" fmla="*/ 0 h 25"/>
                <a:gd name="T8" fmla="*/ 9 w 19"/>
                <a:gd name="T9" fmla="*/ 0 h 25"/>
                <a:gd name="T10" fmla="*/ 19 w 19"/>
                <a:gd name="T11" fmla="*/ 8 h 25"/>
                <a:gd name="T12" fmla="*/ 16 w 19"/>
                <a:gd name="T13" fmla="*/ 14 h 25"/>
                <a:gd name="T14" fmla="*/ 9 w 19"/>
                <a:gd name="T15" fmla="*/ 17 h 25"/>
                <a:gd name="T16" fmla="*/ 6 w 19"/>
                <a:gd name="T17" fmla="*/ 17 h 25"/>
                <a:gd name="T18" fmla="*/ 6 w 19"/>
                <a:gd name="T19" fmla="*/ 5 h 25"/>
                <a:gd name="T20" fmla="*/ 6 w 19"/>
                <a:gd name="T21" fmla="*/ 12 h 25"/>
                <a:gd name="T22" fmla="*/ 8 w 19"/>
                <a:gd name="T23" fmla="*/ 12 h 25"/>
                <a:gd name="T24" fmla="*/ 13 w 19"/>
                <a:gd name="T25" fmla="*/ 8 h 25"/>
                <a:gd name="T26" fmla="*/ 8 w 19"/>
                <a:gd name="T27" fmla="*/ 5 h 25"/>
                <a:gd name="T28" fmla="*/ 6 w 19"/>
                <a:gd name="T29"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5">
                  <a:moveTo>
                    <a:pt x="6" y="17"/>
                  </a:moveTo>
                  <a:cubicBezTo>
                    <a:pt x="6" y="25"/>
                    <a:pt x="6" y="25"/>
                    <a:pt x="6" y="25"/>
                  </a:cubicBezTo>
                  <a:cubicBezTo>
                    <a:pt x="0" y="25"/>
                    <a:pt x="0" y="25"/>
                    <a:pt x="0" y="25"/>
                  </a:cubicBezTo>
                  <a:cubicBezTo>
                    <a:pt x="0" y="0"/>
                    <a:pt x="0" y="0"/>
                    <a:pt x="0" y="0"/>
                  </a:cubicBezTo>
                  <a:cubicBezTo>
                    <a:pt x="9" y="0"/>
                    <a:pt x="9" y="0"/>
                    <a:pt x="9" y="0"/>
                  </a:cubicBezTo>
                  <a:cubicBezTo>
                    <a:pt x="16" y="0"/>
                    <a:pt x="19" y="3"/>
                    <a:pt x="19" y="8"/>
                  </a:cubicBezTo>
                  <a:cubicBezTo>
                    <a:pt x="19" y="11"/>
                    <a:pt x="18" y="13"/>
                    <a:pt x="16" y="14"/>
                  </a:cubicBezTo>
                  <a:cubicBezTo>
                    <a:pt x="14" y="16"/>
                    <a:pt x="12" y="17"/>
                    <a:pt x="9" y="17"/>
                  </a:cubicBezTo>
                  <a:lnTo>
                    <a:pt x="6" y="17"/>
                  </a:lnTo>
                  <a:close/>
                  <a:moveTo>
                    <a:pt x="6" y="5"/>
                  </a:moveTo>
                  <a:cubicBezTo>
                    <a:pt x="6" y="12"/>
                    <a:pt x="6" y="12"/>
                    <a:pt x="6" y="12"/>
                  </a:cubicBezTo>
                  <a:cubicBezTo>
                    <a:pt x="8" y="12"/>
                    <a:pt x="8" y="12"/>
                    <a:pt x="8" y="12"/>
                  </a:cubicBezTo>
                  <a:cubicBezTo>
                    <a:pt x="11" y="12"/>
                    <a:pt x="13" y="11"/>
                    <a:pt x="13" y="8"/>
                  </a:cubicBezTo>
                  <a:cubicBezTo>
                    <a:pt x="13" y="6"/>
                    <a:pt x="11" y="5"/>
                    <a:pt x="8" y="5"/>
                  </a:cubicBezTo>
                  <a:lnTo>
                    <a:pt x="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51" name="Freeform 86"/>
            <p:cNvSpPr>
              <a:spLocks/>
            </p:cNvSpPr>
            <p:nvPr/>
          </p:nvSpPr>
          <p:spPr bwMode="auto">
            <a:xfrm>
              <a:off x="6560095" y="1758365"/>
              <a:ext cx="49863" cy="82585"/>
            </a:xfrm>
            <a:custGeom>
              <a:avLst/>
              <a:gdLst>
                <a:gd name="T0" fmla="*/ 32 w 32"/>
                <a:gd name="T1" fmla="*/ 53 h 53"/>
                <a:gd name="T2" fmla="*/ 0 w 32"/>
                <a:gd name="T3" fmla="*/ 53 h 53"/>
                <a:gd name="T4" fmla="*/ 0 w 32"/>
                <a:gd name="T5" fmla="*/ 0 h 53"/>
                <a:gd name="T6" fmla="*/ 29 w 32"/>
                <a:gd name="T7" fmla="*/ 0 h 53"/>
                <a:gd name="T8" fmla="*/ 29 w 32"/>
                <a:gd name="T9" fmla="*/ 11 h 53"/>
                <a:gd name="T10" fmla="*/ 13 w 32"/>
                <a:gd name="T11" fmla="*/ 11 h 53"/>
                <a:gd name="T12" fmla="*/ 13 w 32"/>
                <a:gd name="T13" fmla="*/ 21 h 53"/>
                <a:gd name="T14" fmla="*/ 29 w 32"/>
                <a:gd name="T15" fmla="*/ 21 h 53"/>
                <a:gd name="T16" fmla="*/ 29 w 32"/>
                <a:gd name="T17" fmla="*/ 32 h 53"/>
                <a:gd name="T18" fmla="*/ 13 w 32"/>
                <a:gd name="T19" fmla="*/ 32 h 53"/>
                <a:gd name="T20" fmla="*/ 13 w 32"/>
                <a:gd name="T21" fmla="*/ 44 h 53"/>
                <a:gd name="T22" fmla="*/ 32 w 32"/>
                <a:gd name="T23" fmla="*/ 44 h 53"/>
                <a:gd name="T24" fmla="*/ 32 w 32"/>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53">
                  <a:moveTo>
                    <a:pt x="32" y="53"/>
                  </a:moveTo>
                  <a:lnTo>
                    <a:pt x="0" y="53"/>
                  </a:lnTo>
                  <a:lnTo>
                    <a:pt x="0" y="0"/>
                  </a:lnTo>
                  <a:lnTo>
                    <a:pt x="29" y="0"/>
                  </a:lnTo>
                  <a:lnTo>
                    <a:pt x="29" y="11"/>
                  </a:lnTo>
                  <a:lnTo>
                    <a:pt x="13" y="11"/>
                  </a:lnTo>
                  <a:lnTo>
                    <a:pt x="13" y="21"/>
                  </a:lnTo>
                  <a:lnTo>
                    <a:pt x="29" y="21"/>
                  </a:lnTo>
                  <a:lnTo>
                    <a:pt x="29" y="32"/>
                  </a:lnTo>
                  <a:lnTo>
                    <a:pt x="13" y="32"/>
                  </a:lnTo>
                  <a:lnTo>
                    <a:pt x="13" y="44"/>
                  </a:lnTo>
                  <a:lnTo>
                    <a:pt x="32" y="44"/>
                  </a:lnTo>
                  <a:lnTo>
                    <a:pt x="32"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52" name="Freeform 87"/>
            <p:cNvSpPr>
              <a:spLocks/>
            </p:cNvSpPr>
            <p:nvPr/>
          </p:nvSpPr>
          <p:spPr bwMode="auto">
            <a:xfrm>
              <a:off x="5812149" y="1900161"/>
              <a:ext cx="85702" cy="84143"/>
            </a:xfrm>
            <a:custGeom>
              <a:avLst/>
              <a:gdLst>
                <a:gd name="T0" fmla="*/ 20 w 26"/>
                <a:gd name="T1" fmla="*/ 26 h 26"/>
                <a:gd name="T2" fmla="*/ 17 w 26"/>
                <a:gd name="T3" fmla="*/ 26 h 26"/>
                <a:gd name="T4" fmla="*/ 8 w 26"/>
                <a:gd name="T5" fmla="*/ 5 h 26"/>
                <a:gd name="T6" fmla="*/ 8 w 26"/>
                <a:gd name="T7" fmla="*/ 5 h 26"/>
                <a:gd name="T8" fmla="*/ 7 w 26"/>
                <a:gd name="T9" fmla="*/ 5 h 26"/>
                <a:gd name="T10" fmla="*/ 7 w 26"/>
                <a:gd name="T11" fmla="*/ 4 h 26"/>
                <a:gd name="T12" fmla="*/ 7 w 26"/>
                <a:gd name="T13" fmla="*/ 4 h 26"/>
                <a:gd name="T14" fmla="*/ 7 w 26"/>
                <a:gd name="T15" fmla="*/ 4 h 26"/>
                <a:gd name="T16" fmla="*/ 7 w 26"/>
                <a:gd name="T17" fmla="*/ 4 h 26"/>
                <a:gd name="T18" fmla="*/ 7 w 26"/>
                <a:gd name="T19" fmla="*/ 5 h 26"/>
                <a:gd name="T20" fmla="*/ 7 w 26"/>
                <a:gd name="T21" fmla="*/ 5 h 26"/>
                <a:gd name="T22" fmla="*/ 7 w 26"/>
                <a:gd name="T23" fmla="*/ 6 h 26"/>
                <a:gd name="T24" fmla="*/ 3 w 26"/>
                <a:gd name="T25" fmla="*/ 26 h 26"/>
                <a:gd name="T26" fmla="*/ 0 w 26"/>
                <a:gd name="T27" fmla="*/ 26 h 26"/>
                <a:gd name="T28" fmla="*/ 5 w 26"/>
                <a:gd name="T29" fmla="*/ 0 h 26"/>
                <a:gd name="T30" fmla="*/ 9 w 26"/>
                <a:gd name="T31" fmla="*/ 0 h 26"/>
                <a:gd name="T32" fmla="*/ 18 w 26"/>
                <a:gd name="T33" fmla="*/ 20 h 26"/>
                <a:gd name="T34" fmla="*/ 18 w 26"/>
                <a:gd name="T35" fmla="*/ 21 h 26"/>
                <a:gd name="T36" fmla="*/ 18 w 26"/>
                <a:gd name="T37" fmla="*/ 21 h 26"/>
                <a:gd name="T38" fmla="*/ 18 w 26"/>
                <a:gd name="T39" fmla="*/ 21 h 26"/>
                <a:gd name="T40" fmla="*/ 18 w 26"/>
                <a:gd name="T41" fmla="*/ 22 h 26"/>
                <a:gd name="T42" fmla="*/ 18 w 26"/>
                <a:gd name="T43" fmla="*/ 22 h 26"/>
                <a:gd name="T44" fmla="*/ 18 w 26"/>
                <a:gd name="T45" fmla="*/ 21 h 26"/>
                <a:gd name="T46" fmla="*/ 18 w 26"/>
                <a:gd name="T47" fmla="*/ 21 h 26"/>
                <a:gd name="T48" fmla="*/ 18 w 26"/>
                <a:gd name="T49" fmla="*/ 20 h 26"/>
                <a:gd name="T50" fmla="*/ 19 w 26"/>
                <a:gd name="T51" fmla="*/ 20 h 26"/>
                <a:gd name="T52" fmla="*/ 23 w 26"/>
                <a:gd name="T53" fmla="*/ 0 h 26"/>
                <a:gd name="T54" fmla="*/ 26 w 26"/>
                <a:gd name="T55" fmla="*/ 0 h 26"/>
                <a:gd name="T56" fmla="*/ 20 w 26"/>
                <a:gd name="T5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 h="26">
                  <a:moveTo>
                    <a:pt x="20" y="26"/>
                  </a:moveTo>
                  <a:cubicBezTo>
                    <a:pt x="17" y="26"/>
                    <a:pt x="17" y="26"/>
                    <a:pt x="17" y="26"/>
                  </a:cubicBezTo>
                  <a:cubicBezTo>
                    <a:pt x="8" y="5"/>
                    <a:pt x="8" y="5"/>
                    <a:pt x="8" y="5"/>
                  </a:cubicBezTo>
                  <a:cubicBezTo>
                    <a:pt x="8" y="5"/>
                    <a:pt x="8" y="5"/>
                    <a:pt x="8" y="5"/>
                  </a:cubicBezTo>
                  <a:cubicBezTo>
                    <a:pt x="8" y="5"/>
                    <a:pt x="7" y="5"/>
                    <a:pt x="7" y="5"/>
                  </a:cubicBezTo>
                  <a:cubicBezTo>
                    <a:pt x="7" y="4"/>
                    <a:pt x="7" y="4"/>
                    <a:pt x="7" y="4"/>
                  </a:cubicBezTo>
                  <a:cubicBezTo>
                    <a:pt x="7" y="4"/>
                    <a:pt x="7" y="4"/>
                    <a:pt x="7" y="4"/>
                  </a:cubicBezTo>
                  <a:cubicBezTo>
                    <a:pt x="7" y="4"/>
                    <a:pt x="7" y="4"/>
                    <a:pt x="7" y="4"/>
                  </a:cubicBezTo>
                  <a:cubicBezTo>
                    <a:pt x="7" y="4"/>
                    <a:pt x="7" y="4"/>
                    <a:pt x="7" y="4"/>
                  </a:cubicBezTo>
                  <a:cubicBezTo>
                    <a:pt x="7" y="4"/>
                    <a:pt x="7" y="5"/>
                    <a:pt x="7" y="5"/>
                  </a:cubicBezTo>
                  <a:cubicBezTo>
                    <a:pt x="7" y="5"/>
                    <a:pt x="7" y="5"/>
                    <a:pt x="7" y="5"/>
                  </a:cubicBezTo>
                  <a:cubicBezTo>
                    <a:pt x="7" y="6"/>
                    <a:pt x="7" y="6"/>
                    <a:pt x="7" y="6"/>
                  </a:cubicBezTo>
                  <a:cubicBezTo>
                    <a:pt x="3" y="26"/>
                    <a:pt x="3" y="26"/>
                    <a:pt x="3" y="26"/>
                  </a:cubicBezTo>
                  <a:cubicBezTo>
                    <a:pt x="0" y="26"/>
                    <a:pt x="0" y="26"/>
                    <a:pt x="0" y="26"/>
                  </a:cubicBezTo>
                  <a:cubicBezTo>
                    <a:pt x="5" y="0"/>
                    <a:pt x="5" y="0"/>
                    <a:pt x="5" y="0"/>
                  </a:cubicBezTo>
                  <a:cubicBezTo>
                    <a:pt x="9" y="0"/>
                    <a:pt x="9" y="0"/>
                    <a:pt x="9" y="0"/>
                  </a:cubicBezTo>
                  <a:cubicBezTo>
                    <a:pt x="18" y="20"/>
                    <a:pt x="18" y="20"/>
                    <a:pt x="18" y="20"/>
                  </a:cubicBezTo>
                  <a:cubicBezTo>
                    <a:pt x="18" y="20"/>
                    <a:pt x="18" y="20"/>
                    <a:pt x="18" y="21"/>
                  </a:cubicBezTo>
                  <a:cubicBezTo>
                    <a:pt x="18" y="21"/>
                    <a:pt x="18" y="21"/>
                    <a:pt x="18" y="21"/>
                  </a:cubicBezTo>
                  <a:cubicBezTo>
                    <a:pt x="18" y="21"/>
                    <a:pt x="18" y="21"/>
                    <a:pt x="18" y="21"/>
                  </a:cubicBezTo>
                  <a:cubicBezTo>
                    <a:pt x="18" y="22"/>
                    <a:pt x="18" y="22"/>
                    <a:pt x="18" y="22"/>
                  </a:cubicBezTo>
                  <a:cubicBezTo>
                    <a:pt x="18" y="22"/>
                    <a:pt x="18" y="22"/>
                    <a:pt x="18" y="22"/>
                  </a:cubicBezTo>
                  <a:cubicBezTo>
                    <a:pt x="18" y="22"/>
                    <a:pt x="18" y="22"/>
                    <a:pt x="18" y="21"/>
                  </a:cubicBezTo>
                  <a:cubicBezTo>
                    <a:pt x="18" y="21"/>
                    <a:pt x="18" y="21"/>
                    <a:pt x="18" y="21"/>
                  </a:cubicBezTo>
                  <a:cubicBezTo>
                    <a:pt x="18" y="21"/>
                    <a:pt x="18" y="20"/>
                    <a:pt x="18" y="20"/>
                  </a:cubicBezTo>
                  <a:cubicBezTo>
                    <a:pt x="18" y="20"/>
                    <a:pt x="19" y="20"/>
                    <a:pt x="19" y="20"/>
                  </a:cubicBezTo>
                  <a:cubicBezTo>
                    <a:pt x="23" y="0"/>
                    <a:pt x="23" y="0"/>
                    <a:pt x="23" y="0"/>
                  </a:cubicBezTo>
                  <a:cubicBezTo>
                    <a:pt x="26" y="0"/>
                    <a:pt x="26" y="0"/>
                    <a:pt x="26" y="0"/>
                  </a:cubicBezTo>
                  <a:lnTo>
                    <a:pt x="2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53" name="Freeform 88"/>
            <p:cNvSpPr>
              <a:spLocks/>
            </p:cNvSpPr>
            <p:nvPr/>
          </p:nvSpPr>
          <p:spPr bwMode="auto">
            <a:xfrm>
              <a:off x="5900968" y="1900161"/>
              <a:ext cx="57654" cy="84143"/>
            </a:xfrm>
            <a:custGeom>
              <a:avLst/>
              <a:gdLst>
                <a:gd name="T0" fmla="*/ 37 w 37"/>
                <a:gd name="T1" fmla="*/ 6 h 54"/>
                <a:gd name="T2" fmla="*/ 17 w 37"/>
                <a:gd name="T3" fmla="*/ 6 h 54"/>
                <a:gd name="T4" fmla="*/ 12 w 37"/>
                <a:gd name="T5" fmla="*/ 25 h 54"/>
                <a:gd name="T6" fmla="*/ 31 w 37"/>
                <a:gd name="T7" fmla="*/ 25 h 54"/>
                <a:gd name="T8" fmla="*/ 31 w 37"/>
                <a:gd name="T9" fmla="*/ 29 h 54"/>
                <a:gd name="T10" fmla="*/ 12 w 37"/>
                <a:gd name="T11" fmla="*/ 29 h 54"/>
                <a:gd name="T12" fmla="*/ 8 w 37"/>
                <a:gd name="T13" fmla="*/ 48 h 54"/>
                <a:gd name="T14" fmla="*/ 29 w 37"/>
                <a:gd name="T15" fmla="*/ 48 h 54"/>
                <a:gd name="T16" fmla="*/ 29 w 37"/>
                <a:gd name="T17" fmla="*/ 54 h 54"/>
                <a:gd name="T18" fmla="*/ 0 w 37"/>
                <a:gd name="T19" fmla="*/ 54 h 54"/>
                <a:gd name="T20" fmla="*/ 12 w 37"/>
                <a:gd name="T21" fmla="*/ 0 h 54"/>
                <a:gd name="T22" fmla="*/ 37 w 37"/>
                <a:gd name="T23" fmla="*/ 0 h 54"/>
                <a:gd name="T24" fmla="*/ 37 w 37"/>
                <a:gd name="T25" fmla="*/ 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54">
                  <a:moveTo>
                    <a:pt x="37" y="6"/>
                  </a:moveTo>
                  <a:lnTo>
                    <a:pt x="17" y="6"/>
                  </a:lnTo>
                  <a:lnTo>
                    <a:pt x="12" y="25"/>
                  </a:lnTo>
                  <a:lnTo>
                    <a:pt x="31" y="25"/>
                  </a:lnTo>
                  <a:lnTo>
                    <a:pt x="31" y="29"/>
                  </a:lnTo>
                  <a:lnTo>
                    <a:pt x="12" y="29"/>
                  </a:lnTo>
                  <a:lnTo>
                    <a:pt x="8" y="48"/>
                  </a:lnTo>
                  <a:lnTo>
                    <a:pt x="29" y="48"/>
                  </a:lnTo>
                  <a:lnTo>
                    <a:pt x="29" y="54"/>
                  </a:lnTo>
                  <a:lnTo>
                    <a:pt x="0" y="54"/>
                  </a:lnTo>
                  <a:lnTo>
                    <a:pt x="12" y="0"/>
                  </a:lnTo>
                  <a:lnTo>
                    <a:pt x="37" y="0"/>
                  </a:lnTo>
                  <a:lnTo>
                    <a:pt x="37"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54" name="Freeform 89"/>
            <p:cNvSpPr>
              <a:spLocks/>
            </p:cNvSpPr>
            <p:nvPr/>
          </p:nvSpPr>
          <p:spPr bwMode="auto">
            <a:xfrm>
              <a:off x="5969530" y="1900161"/>
              <a:ext cx="57654" cy="84143"/>
            </a:xfrm>
            <a:custGeom>
              <a:avLst/>
              <a:gdLst>
                <a:gd name="T0" fmla="*/ 35 w 37"/>
                <a:gd name="T1" fmla="*/ 6 h 54"/>
                <a:gd name="T2" fmla="*/ 21 w 37"/>
                <a:gd name="T3" fmla="*/ 6 h 54"/>
                <a:gd name="T4" fmla="*/ 10 w 37"/>
                <a:gd name="T5" fmla="*/ 54 h 54"/>
                <a:gd name="T6" fmla="*/ 4 w 37"/>
                <a:gd name="T7" fmla="*/ 54 h 54"/>
                <a:gd name="T8" fmla="*/ 14 w 37"/>
                <a:gd name="T9" fmla="*/ 6 h 54"/>
                <a:gd name="T10" fmla="*/ 0 w 37"/>
                <a:gd name="T11" fmla="*/ 6 h 54"/>
                <a:gd name="T12" fmla="*/ 0 w 37"/>
                <a:gd name="T13" fmla="*/ 0 h 54"/>
                <a:gd name="T14" fmla="*/ 37 w 37"/>
                <a:gd name="T15" fmla="*/ 0 h 54"/>
                <a:gd name="T16" fmla="*/ 35 w 37"/>
                <a:gd name="T17" fmla="*/ 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4">
                  <a:moveTo>
                    <a:pt x="35" y="6"/>
                  </a:moveTo>
                  <a:lnTo>
                    <a:pt x="21" y="6"/>
                  </a:lnTo>
                  <a:lnTo>
                    <a:pt x="10" y="54"/>
                  </a:lnTo>
                  <a:lnTo>
                    <a:pt x="4" y="54"/>
                  </a:lnTo>
                  <a:lnTo>
                    <a:pt x="14" y="6"/>
                  </a:lnTo>
                  <a:lnTo>
                    <a:pt x="0" y="6"/>
                  </a:lnTo>
                  <a:lnTo>
                    <a:pt x="0" y="0"/>
                  </a:lnTo>
                  <a:lnTo>
                    <a:pt x="37" y="0"/>
                  </a:lnTo>
                  <a:lnTo>
                    <a:pt x="35"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55" name="Freeform 90"/>
            <p:cNvSpPr>
              <a:spLocks/>
            </p:cNvSpPr>
            <p:nvPr/>
          </p:nvSpPr>
          <p:spPr bwMode="auto">
            <a:xfrm>
              <a:off x="6024067" y="1900161"/>
              <a:ext cx="82586" cy="84143"/>
            </a:xfrm>
            <a:custGeom>
              <a:avLst/>
              <a:gdLst>
                <a:gd name="T0" fmla="*/ 40 w 53"/>
                <a:gd name="T1" fmla="*/ 54 h 54"/>
                <a:gd name="T2" fmla="*/ 34 w 53"/>
                <a:gd name="T3" fmla="*/ 54 h 54"/>
                <a:gd name="T4" fmla="*/ 40 w 53"/>
                <a:gd name="T5" fmla="*/ 29 h 54"/>
                <a:gd name="T6" fmla="*/ 13 w 53"/>
                <a:gd name="T7" fmla="*/ 29 h 54"/>
                <a:gd name="T8" fmla="*/ 7 w 53"/>
                <a:gd name="T9" fmla="*/ 54 h 54"/>
                <a:gd name="T10" fmla="*/ 0 w 53"/>
                <a:gd name="T11" fmla="*/ 54 h 54"/>
                <a:gd name="T12" fmla="*/ 13 w 53"/>
                <a:gd name="T13" fmla="*/ 0 h 54"/>
                <a:gd name="T14" fmla="*/ 19 w 53"/>
                <a:gd name="T15" fmla="*/ 0 h 54"/>
                <a:gd name="T16" fmla="*/ 13 w 53"/>
                <a:gd name="T17" fmla="*/ 23 h 54"/>
                <a:gd name="T18" fmla="*/ 40 w 53"/>
                <a:gd name="T19" fmla="*/ 23 h 54"/>
                <a:gd name="T20" fmla="*/ 44 w 53"/>
                <a:gd name="T21" fmla="*/ 0 h 54"/>
                <a:gd name="T22" fmla="*/ 53 w 53"/>
                <a:gd name="T23" fmla="*/ 0 h 54"/>
                <a:gd name="T24" fmla="*/ 40 w 53"/>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54">
                  <a:moveTo>
                    <a:pt x="40" y="54"/>
                  </a:moveTo>
                  <a:lnTo>
                    <a:pt x="34" y="54"/>
                  </a:lnTo>
                  <a:lnTo>
                    <a:pt x="40" y="29"/>
                  </a:lnTo>
                  <a:lnTo>
                    <a:pt x="13" y="29"/>
                  </a:lnTo>
                  <a:lnTo>
                    <a:pt x="7" y="54"/>
                  </a:lnTo>
                  <a:lnTo>
                    <a:pt x="0" y="54"/>
                  </a:lnTo>
                  <a:lnTo>
                    <a:pt x="13" y="0"/>
                  </a:lnTo>
                  <a:lnTo>
                    <a:pt x="19" y="0"/>
                  </a:lnTo>
                  <a:lnTo>
                    <a:pt x="13" y="23"/>
                  </a:lnTo>
                  <a:lnTo>
                    <a:pt x="40" y="23"/>
                  </a:lnTo>
                  <a:lnTo>
                    <a:pt x="44" y="0"/>
                  </a:lnTo>
                  <a:lnTo>
                    <a:pt x="53" y="0"/>
                  </a:lnTo>
                  <a:lnTo>
                    <a:pt x="40"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56" name="Freeform 91"/>
            <p:cNvSpPr>
              <a:spLocks/>
            </p:cNvSpPr>
            <p:nvPr/>
          </p:nvSpPr>
          <p:spPr bwMode="auto">
            <a:xfrm>
              <a:off x="6109770" y="1900161"/>
              <a:ext cx="59212" cy="84143"/>
            </a:xfrm>
            <a:custGeom>
              <a:avLst/>
              <a:gdLst>
                <a:gd name="T0" fmla="*/ 38 w 38"/>
                <a:gd name="T1" fmla="*/ 6 h 54"/>
                <a:gd name="T2" fmla="*/ 17 w 38"/>
                <a:gd name="T3" fmla="*/ 6 h 54"/>
                <a:gd name="T4" fmla="*/ 12 w 38"/>
                <a:gd name="T5" fmla="*/ 25 h 54"/>
                <a:gd name="T6" fmla="*/ 31 w 38"/>
                <a:gd name="T7" fmla="*/ 25 h 54"/>
                <a:gd name="T8" fmla="*/ 31 w 38"/>
                <a:gd name="T9" fmla="*/ 29 h 54"/>
                <a:gd name="T10" fmla="*/ 12 w 38"/>
                <a:gd name="T11" fmla="*/ 29 h 54"/>
                <a:gd name="T12" fmla="*/ 8 w 38"/>
                <a:gd name="T13" fmla="*/ 48 h 54"/>
                <a:gd name="T14" fmla="*/ 29 w 38"/>
                <a:gd name="T15" fmla="*/ 48 h 54"/>
                <a:gd name="T16" fmla="*/ 29 w 38"/>
                <a:gd name="T17" fmla="*/ 54 h 54"/>
                <a:gd name="T18" fmla="*/ 0 w 38"/>
                <a:gd name="T19" fmla="*/ 54 h 54"/>
                <a:gd name="T20" fmla="*/ 12 w 38"/>
                <a:gd name="T21" fmla="*/ 0 h 54"/>
                <a:gd name="T22" fmla="*/ 38 w 38"/>
                <a:gd name="T23" fmla="*/ 0 h 54"/>
                <a:gd name="T24" fmla="*/ 38 w 38"/>
                <a:gd name="T25" fmla="*/ 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4">
                  <a:moveTo>
                    <a:pt x="38" y="6"/>
                  </a:moveTo>
                  <a:lnTo>
                    <a:pt x="17" y="6"/>
                  </a:lnTo>
                  <a:lnTo>
                    <a:pt x="12" y="25"/>
                  </a:lnTo>
                  <a:lnTo>
                    <a:pt x="31" y="25"/>
                  </a:lnTo>
                  <a:lnTo>
                    <a:pt x="31" y="29"/>
                  </a:lnTo>
                  <a:lnTo>
                    <a:pt x="12" y="29"/>
                  </a:lnTo>
                  <a:lnTo>
                    <a:pt x="8" y="48"/>
                  </a:lnTo>
                  <a:lnTo>
                    <a:pt x="29" y="48"/>
                  </a:lnTo>
                  <a:lnTo>
                    <a:pt x="29" y="54"/>
                  </a:lnTo>
                  <a:lnTo>
                    <a:pt x="0" y="54"/>
                  </a:lnTo>
                  <a:lnTo>
                    <a:pt x="12" y="0"/>
                  </a:lnTo>
                  <a:lnTo>
                    <a:pt x="38" y="0"/>
                  </a:lnTo>
                  <a:lnTo>
                    <a:pt x="3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57" name="Freeform 92"/>
            <p:cNvSpPr>
              <a:spLocks noEditPoints="1"/>
            </p:cNvSpPr>
            <p:nvPr/>
          </p:nvSpPr>
          <p:spPr bwMode="auto">
            <a:xfrm>
              <a:off x="6172098" y="1900161"/>
              <a:ext cx="62329" cy="84143"/>
            </a:xfrm>
            <a:custGeom>
              <a:avLst/>
              <a:gdLst>
                <a:gd name="T0" fmla="*/ 19 w 19"/>
                <a:gd name="T1" fmla="*/ 7 h 26"/>
                <a:gd name="T2" fmla="*/ 18 w 19"/>
                <a:gd name="T3" fmla="*/ 10 h 26"/>
                <a:gd name="T4" fmla="*/ 17 w 19"/>
                <a:gd name="T5" fmla="*/ 12 h 26"/>
                <a:gd name="T6" fmla="*/ 14 w 19"/>
                <a:gd name="T7" fmla="*/ 13 h 26"/>
                <a:gd name="T8" fmla="*/ 11 w 19"/>
                <a:gd name="T9" fmla="*/ 14 h 26"/>
                <a:gd name="T10" fmla="*/ 11 w 19"/>
                <a:gd name="T11" fmla="*/ 14 h 26"/>
                <a:gd name="T12" fmla="*/ 13 w 19"/>
                <a:gd name="T13" fmla="*/ 15 h 26"/>
                <a:gd name="T14" fmla="*/ 14 w 19"/>
                <a:gd name="T15" fmla="*/ 18 h 26"/>
                <a:gd name="T16" fmla="*/ 16 w 19"/>
                <a:gd name="T17" fmla="*/ 26 h 26"/>
                <a:gd name="T18" fmla="*/ 13 w 19"/>
                <a:gd name="T19" fmla="*/ 26 h 26"/>
                <a:gd name="T20" fmla="*/ 11 w 19"/>
                <a:gd name="T21" fmla="*/ 18 h 26"/>
                <a:gd name="T22" fmla="*/ 10 w 19"/>
                <a:gd name="T23" fmla="*/ 16 h 26"/>
                <a:gd name="T24" fmla="*/ 7 w 19"/>
                <a:gd name="T25" fmla="*/ 15 h 26"/>
                <a:gd name="T26" fmla="*/ 5 w 19"/>
                <a:gd name="T27" fmla="*/ 15 h 26"/>
                <a:gd name="T28" fmla="*/ 3 w 19"/>
                <a:gd name="T29" fmla="*/ 26 h 26"/>
                <a:gd name="T30" fmla="*/ 0 w 19"/>
                <a:gd name="T31" fmla="*/ 26 h 26"/>
                <a:gd name="T32" fmla="*/ 5 w 19"/>
                <a:gd name="T33" fmla="*/ 0 h 26"/>
                <a:gd name="T34" fmla="*/ 12 w 19"/>
                <a:gd name="T35" fmla="*/ 0 h 26"/>
                <a:gd name="T36" fmla="*/ 15 w 19"/>
                <a:gd name="T37" fmla="*/ 1 h 26"/>
                <a:gd name="T38" fmla="*/ 17 w 19"/>
                <a:gd name="T39" fmla="*/ 2 h 26"/>
                <a:gd name="T40" fmla="*/ 19 w 19"/>
                <a:gd name="T41" fmla="*/ 4 h 26"/>
                <a:gd name="T42" fmla="*/ 19 w 19"/>
                <a:gd name="T43" fmla="*/ 7 h 26"/>
                <a:gd name="T44" fmla="*/ 16 w 19"/>
                <a:gd name="T45" fmla="*/ 7 h 26"/>
                <a:gd name="T46" fmla="*/ 16 w 19"/>
                <a:gd name="T47" fmla="*/ 5 h 26"/>
                <a:gd name="T48" fmla="*/ 15 w 19"/>
                <a:gd name="T49" fmla="*/ 4 h 26"/>
                <a:gd name="T50" fmla="*/ 13 w 19"/>
                <a:gd name="T51" fmla="*/ 3 h 26"/>
                <a:gd name="T52" fmla="*/ 11 w 19"/>
                <a:gd name="T53" fmla="*/ 3 h 26"/>
                <a:gd name="T54" fmla="*/ 8 w 19"/>
                <a:gd name="T55" fmla="*/ 3 h 26"/>
                <a:gd name="T56" fmla="*/ 6 w 19"/>
                <a:gd name="T57" fmla="*/ 12 h 26"/>
                <a:gd name="T58" fmla="*/ 9 w 19"/>
                <a:gd name="T59" fmla="*/ 12 h 26"/>
                <a:gd name="T60" fmla="*/ 12 w 19"/>
                <a:gd name="T61" fmla="*/ 12 h 26"/>
                <a:gd name="T62" fmla="*/ 14 w 19"/>
                <a:gd name="T63" fmla="*/ 11 h 26"/>
                <a:gd name="T64" fmla="*/ 16 w 19"/>
                <a:gd name="T65" fmla="*/ 9 h 26"/>
                <a:gd name="T66" fmla="*/ 16 w 19"/>
                <a:gd name="T67"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6">
                  <a:moveTo>
                    <a:pt x="19" y="7"/>
                  </a:moveTo>
                  <a:cubicBezTo>
                    <a:pt x="19" y="8"/>
                    <a:pt x="19" y="9"/>
                    <a:pt x="18" y="10"/>
                  </a:cubicBezTo>
                  <a:cubicBezTo>
                    <a:pt x="18" y="10"/>
                    <a:pt x="18" y="11"/>
                    <a:pt x="17" y="12"/>
                  </a:cubicBezTo>
                  <a:cubicBezTo>
                    <a:pt x="16" y="13"/>
                    <a:pt x="15" y="13"/>
                    <a:pt x="14" y="13"/>
                  </a:cubicBezTo>
                  <a:cubicBezTo>
                    <a:pt x="14" y="14"/>
                    <a:pt x="13" y="14"/>
                    <a:pt x="11" y="14"/>
                  </a:cubicBezTo>
                  <a:cubicBezTo>
                    <a:pt x="11" y="14"/>
                    <a:pt x="11" y="14"/>
                    <a:pt x="11" y="14"/>
                  </a:cubicBezTo>
                  <a:cubicBezTo>
                    <a:pt x="12" y="14"/>
                    <a:pt x="12" y="15"/>
                    <a:pt x="13" y="15"/>
                  </a:cubicBezTo>
                  <a:cubicBezTo>
                    <a:pt x="13" y="16"/>
                    <a:pt x="14" y="17"/>
                    <a:pt x="14" y="18"/>
                  </a:cubicBezTo>
                  <a:cubicBezTo>
                    <a:pt x="16" y="26"/>
                    <a:pt x="16" y="26"/>
                    <a:pt x="16" y="26"/>
                  </a:cubicBezTo>
                  <a:cubicBezTo>
                    <a:pt x="13" y="26"/>
                    <a:pt x="13" y="26"/>
                    <a:pt x="13" y="26"/>
                  </a:cubicBezTo>
                  <a:cubicBezTo>
                    <a:pt x="11" y="18"/>
                    <a:pt x="11" y="18"/>
                    <a:pt x="11" y="18"/>
                  </a:cubicBezTo>
                  <a:cubicBezTo>
                    <a:pt x="11" y="17"/>
                    <a:pt x="10" y="16"/>
                    <a:pt x="10" y="16"/>
                  </a:cubicBezTo>
                  <a:cubicBezTo>
                    <a:pt x="9" y="15"/>
                    <a:pt x="8" y="15"/>
                    <a:pt x="7" y="15"/>
                  </a:cubicBezTo>
                  <a:cubicBezTo>
                    <a:pt x="5" y="15"/>
                    <a:pt x="5" y="15"/>
                    <a:pt x="5" y="15"/>
                  </a:cubicBezTo>
                  <a:cubicBezTo>
                    <a:pt x="3" y="26"/>
                    <a:pt x="3" y="26"/>
                    <a:pt x="3" y="26"/>
                  </a:cubicBezTo>
                  <a:cubicBezTo>
                    <a:pt x="0" y="26"/>
                    <a:pt x="0" y="26"/>
                    <a:pt x="0" y="26"/>
                  </a:cubicBezTo>
                  <a:cubicBezTo>
                    <a:pt x="5" y="0"/>
                    <a:pt x="5" y="0"/>
                    <a:pt x="5" y="0"/>
                  </a:cubicBezTo>
                  <a:cubicBezTo>
                    <a:pt x="12" y="0"/>
                    <a:pt x="12" y="0"/>
                    <a:pt x="12" y="0"/>
                  </a:cubicBezTo>
                  <a:cubicBezTo>
                    <a:pt x="13" y="0"/>
                    <a:pt x="14" y="1"/>
                    <a:pt x="15" y="1"/>
                  </a:cubicBezTo>
                  <a:cubicBezTo>
                    <a:pt x="16" y="1"/>
                    <a:pt x="17" y="2"/>
                    <a:pt x="17" y="2"/>
                  </a:cubicBezTo>
                  <a:cubicBezTo>
                    <a:pt x="18" y="3"/>
                    <a:pt x="18" y="3"/>
                    <a:pt x="19" y="4"/>
                  </a:cubicBezTo>
                  <a:cubicBezTo>
                    <a:pt x="19" y="5"/>
                    <a:pt x="19" y="6"/>
                    <a:pt x="19" y="7"/>
                  </a:cubicBezTo>
                  <a:close/>
                  <a:moveTo>
                    <a:pt x="16" y="7"/>
                  </a:moveTo>
                  <a:cubicBezTo>
                    <a:pt x="16" y="6"/>
                    <a:pt x="16" y="6"/>
                    <a:pt x="16" y="5"/>
                  </a:cubicBezTo>
                  <a:cubicBezTo>
                    <a:pt x="15" y="5"/>
                    <a:pt x="15" y="5"/>
                    <a:pt x="15" y="4"/>
                  </a:cubicBezTo>
                  <a:cubicBezTo>
                    <a:pt x="14" y="4"/>
                    <a:pt x="14" y="4"/>
                    <a:pt x="13" y="3"/>
                  </a:cubicBezTo>
                  <a:cubicBezTo>
                    <a:pt x="13" y="3"/>
                    <a:pt x="12" y="3"/>
                    <a:pt x="11" y="3"/>
                  </a:cubicBezTo>
                  <a:cubicBezTo>
                    <a:pt x="8" y="3"/>
                    <a:pt x="8" y="3"/>
                    <a:pt x="8" y="3"/>
                  </a:cubicBezTo>
                  <a:cubicBezTo>
                    <a:pt x="6" y="12"/>
                    <a:pt x="6" y="12"/>
                    <a:pt x="6" y="12"/>
                  </a:cubicBezTo>
                  <a:cubicBezTo>
                    <a:pt x="9" y="12"/>
                    <a:pt x="9" y="12"/>
                    <a:pt x="9" y="12"/>
                  </a:cubicBezTo>
                  <a:cubicBezTo>
                    <a:pt x="10" y="12"/>
                    <a:pt x="11" y="12"/>
                    <a:pt x="12" y="12"/>
                  </a:cubicBezTo>
                  <a:cubicBezTo>
                    <a:pt x="13" y="11"/>
                    <a:pt x="14" y="11"/>
                    <a:pt x="14" y="11"/>
                  </a:cubicBezTo>
                  <a:cubicBezTo>
                    <a:pt x="15" y="10"/>
                    <a:pt x="15" y="10"/>
                    <a:pt x="16" y="9"/>
                  </a:cubicBezTo>
                  <a:cubicBezTo>
                    <a:pt x="16" y="8"/>
                    <a:pt x="16" y="8"/>
                    <a:pt x="16"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58" name="Freeform 93"/>
            <p:cNvSpPr>
              <a:spLocks/>
            </p:cNvSpPr>
            <p:nvPr/>
          </p:nvSpPr>
          <p:spPr bwMode="auto">
            <a:xfrm>
              <a:off x="6240660" y="1900161"/>
              <a:ext cx="45188" cy="84143"/>
            </a:xfrm>
            <a:custGeom>
              <a:avLst/>
              <a:gdLst>
                <a:gd name="T0" fmla="*/ 27 w 29"/>
                <a:gd name="T1" fmla="*/ 54 h 54"/>
                <a:gd name="T2" fmla="*/ 0 w 29"/>
                <a:gd name="T3" fmla="*/ 54 h 54"/>
                <a:gd name="T4" fmla="*/ 12 w 29"/>
                <a:gd name="T5" fmla="*/ 0 h 54"/>
                <a:gd name="T6" fmla="*/ 19 w 29"/>
                <a:gd name="T7" fmla="*/ 0 h 54"/>
                <a:gd name="T8" fmla="*/ 8 w 29"/>
                <a:gd name="T9" fmla="*/ 48 h 54"/>
                <a:gd name="T10" fmla="*/ 29 w 29"/>
                <a:gd name="T11" fmla="*/ 48 h 54"/>
                <a:gd name="T12" fmla="*/ 27 w 29"/>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29" h="54">
                  <a:moveTo>
                    <a:pt x="27" y="54"/>
                  </a:moveTo>
                  <a:lnTo>
                    <a:pt x="0" y="54"/>
                  </a:lnTo>
                  <a:lnTo>
                    <a:pt x="12" y="0"/>
                  </a:lnTo>
                  <a:lnTo>
                    <a:pt x="19" y="0"/>
                  </a:lnTo>
                  <a:lnTo>
                    <a:pt x="8" y="48"/>
                  </a:lnTo>
                  <a:lnTo>
                    <a:pt x="29" y="48"/>
                  </a:lnTo>
                  <a:lnTo>
                    <a:pt x="27"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59" name="Freeform 94"/>
            <p:cNvSpPr>
              <a:spLocks noEditPoints="1"/>
            </p:cNvSpPr>
            <p:nvPr/>
          </p:nvSpPr>
          <p:spPr bwMode="auto">
            <a:xfrm>
              <a:off x="6288965" y="1900161"/>
              <a:ext cx="74795" cy="84143"/>
            </a:xfrm>
            <a:custGeom>
              <a:avLst/>
              <a:gdLst>
                <a:gd name="T0" fmla="*/ 20 w 23"/>
                <a:gd name="T1" fmla="*/ 26 h 26"/>
                <a:gd name="T2" fmla="*/ 19 w 23"/>
                <a:gd name="T3" fmla="*/ 19 h 26"/>
                <a:gd name="T4" fmla="*/ 8 w 23"/>
                <a:gd name="T5" fmla="*/ 19 h 26"/>
                <a:gd name="T6" fmla="*/ 4 w 23"/>
                <a:gd name="T7" fmla="*/ 26 h 26"/>
                <a:gd name="T8" fmla="*/ 0 w 23"/>
                <a:gd name="T9" fmla="*/ 26 h 26"/>
                <a:gd name="T10" fmla="*/ 15 w 23"/>
                <a:gd name="T11" fmla="*/ 0 h 26"/>
                <a:gd name="T12" fmla="*/ 18 w 23"/>
                <a:gd name="T13" fmla="*/ 0 h 26"/>
                <a:gd name="T14" fmla="*/ 23 w 23"/>
                <a:gd name="T15" fmla="*/ 26 h 26"/>
                <a:gd name="T16" fmla="*/ 20 w 23"/>
                <a:gd name="T17" fmla="*/ 26 h 26"/>
                <a:gd name="T18" fmla="*/ 17 w 23"/>
                <a:gd name="T19" fmla="*/ 5 h 26"/>
                <a:gd name="T20" fmla="*/ 17 w 23"/>
                <a:gd name="T21" fmla="*/ 5 h 26"/>
                <a:gd name="T22" fmla="*/ 17 w 23"/>
                <a:gd name="T23" fmla="*/ 4 h 26"/>
                <a:gd name="T24" fmla="*/ 17 w 23"/>
                <a:gd name="T25" fmla="*/ 4 h 26"/>
                <a:gd name="T26" fmla="*/ 17 w 23"/>
                <a:gd name="T27" fmla="*/ 3 h 26"/>
                <a:gd name="T28" fmla="*/ 16 w 23"/>
                <a:gd name="T29" fmla="*/ 3 h 26"/>
                <a:gd name="T30" fmla="*/ 16 w 23"/>
                <a:gd name="T31" fmla="*/ 4 h 26"/>
                <a:gd name="T32" fmla="*/ 16 w 23"/>
                <a:gd name="T33" fmla="*/ 4 h 26"/>
                <a:gd name="T34" fmla="*/ 16 w 23"/>
                <a:gd name="T35" fmla="*/ 5 h 26"/>
                <a:gd name="T36" fmla="*/ 16 w 23"/>
                <a:gd name="T37" fmla="*/ 5 h 26"/>
                <a:gd name="T38" fmla="*/ 9 w 23"/>
                <a:gd name="T39" fmla="*/ 16 h 26"/>
                <a:gd name="T40" fmla="*/ 18 w 23"/>
                <a:gd name="T41" fmla="*/ 16 h 26"/>
                <a:gd name="T42" fmla="*/ 17 w 23"/>
                <a:gd name="T43"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6">
                  <a:moveTo>
                    <a:pt x="20" y="26"/>
                  </a:moveTo>
                  <a:cubicBezTo>
                    <a:pt x="19" y="19"/>
                    <a:pt x="19" y="19"/>
                    <a:pt x="19" y="19"/>
                  </a:cubicBezTo>
                  <a:cubicBezTo>
                    <a:pt x="8" y="19"/>
                    <a:pt x="8" y="19"/>
                    <a:pt x="8" y="19"/>
                  </a:cubicBezTo>
                  <a:cubicBezTo>
                    <a:pt x="4" y="26"/>
                    <a:pt x="4" y="26"/>
                    <a:pt x="4" y="26"/>
                  </a:cubicBezTo>
                  <a:cubicBezTo>
                    <a:pt x="0" y="26"/>
                    <a:pt x="0" y="26"/>
                    <a:pt x="0" y="26"/>
                  </a:cubicBezTo>
                  <a:cubicBezTo>
                    <a:pt x="15" y="0"/>
                    <a:pt x="15" y="0"/>
                    <a:pt x="15" y="0"/>
                  </a:cubicBezTo>
                  <a:cubicBezTo>
                    <a:pt x="18" y="0"/>
                    <a:pt x="18" y="0"/>
                    <a:pt x="18" y="0"/>
                  </a:cubicBezTo>
                  <a:cubicBezTo>
                    <a:pt x="23" y="26"/>
                    <a:pt x="23" y="26"/>
                    <a:pt x="23" y="26"/>
                  </a:cubicBezTo>
                  <a:lnTo>
                    <a:pt x="20" y="26"/>
                  </a:lnTo>
                  <a:close/>
                  <a:moveTo>
                    <a:pt x="17" y="5"/>
                  </a:moveTo>
                  <a:cubicBezTo>
                    <a:pt x="17" y="5"/>
                    <a:pt x="17" y="5"/>
                    <a:pt x="17" y="5"/>
                  </a:cubicBezTo>
                  <a:cubicBezTo>
                    <a:pt x="17" y="5"/>
                    <a:pt x="17" y="4"/>
                    <a:pt x="17" y="4"/>
                  </a:cubicBezTo>
                  <a:cubicBezTo>
                    <a:pt x="17" y="4"/>
                    <a:pt x="17" y="4"/>
                    <a:pt x="17" y="4"/>
                  </a:cubicBezTo>
                  <a:cubicBezTo>
                    <a:pt x="17" y="4"/>
                    <a:pt x="17" y="4"/>
                    <a:pt x="17" y="3"/>
                  </a:cubicBezTo>
                  <a:cubicBezTo>
                    <a:pt x="16" y="3"/>
                    <a:pt x="16" y="3"/>
                    <a:pt x="16" y="3"/>
                  </a:cubicBezTo>
                  <a:cubicBezTo>
                    <a:pt x="16" y="4"/>
                    <a:pt x="16" y="4"/>
                    <a:pt x="16" y="4"/>
                  </a:cubicBezTo>
                  <a:cubicBezTo>
                    <a:pt x="16" y="4"/>
                    <a:pt x="16" y="4"/>
                    <a:pt x="16" y="4"/>
                  </a:cubicBezTo>
                  <a:cubicBezTo>
                    <a:pt x="16" y="4"/>
                    <a:pt x="16" y="5"/>
                    <a:pt x="16" y="5"/>
                  </a:cubicBezTo>
                  <a:cubicBezTo>
                    <a:pt x="16" y="5"/>
                    <a:pt x="16" y="5"/>
                    <a:pt x="16" y="5"/>
                  </a:cubicBezTo>
                  <a:cubicBezTo>
                    <a:pt x="9" y="16"/>
                    <a:pt x="9" y="16"/>
                    <a:pt x="9" y="16"/>
                  </a:cubicBezTo>
                  <a:cubicBezTo>
                    <a:pt x="18" y="16"/>
                    <a:pt x="18" y="16"/>
                    <a:pt x="18" y="16"/>
                  </a:cubicBezTo>
                  <a:lnTo>
                    <a:pt x="17"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60" name="Freeform 95"/>
            <p:cNvSpPr>
              <a:spLocks/>
            </p:cNvSpPr>
            <p:nvPr/>
          </p:nvSpPr>
          <p:spPr bwMode="auto">
            <a:xfrm>
              <a:off x="6377783" y="1900161"/>
              <a:ext cx="84144" cy="84143"/>
            </a:xfrm>
            <a:custGeom>
              <a:avLst/>
              <a:gdLst>
                <a:gd name="T0" fmla="*/ 20 w 26"/>
                <a:gd name="T1" fmla="*/ 26 h 26"/>
                <a:gd name="T2" fmla="*/ 17 w 26"/>
                <a:gd name="T3" fmla="*/ 26 h 26"/>
                <a:gd name="T4" fmla="*/ 8 w 26"/>
                <a:gd name="T5" fmla="*/ 5 h 26"/>
                <a:gd name="T6" fmla="*/ 8 w 26"/>
                <a:gd name="T7" fmla="*/ 5 h 26"/>
                <a:gd name="T8" fmla="*/ 7 w 26"/>
                <a:gd name="T9" fmla="*/ 5 h 26"/>
                <a:gd name="T10" fmla="*/ 7 w 26"/>
                <a:gd name="T11" fmla="*/ 4 h 26"/>
                <a:gd name="T12" fmla="*/ 7 w 26"/>
                <a:gd name="T13" fmla="*/ 4 h 26"/>
                <a:gd name="T14" fmla="*/ 7 w 26"/>
                <a:gd name="T15" fmla="*/ 4 h 26"/>
                <a:gd name="T16" fmla="*/ 7 w 26"/>
                <a:gd name="T17" fmla="*/ 4 h 26"/>
                <a:gd name="T18" fmla="*/ 7 w 26"/>
                <a:gd name="T19" fmla="*/ 5 h 26"/>
                <a:gd name="T20" fmla="*/ 7 w 26"/>
                <a:gd name="T21" fmla="*/ 5 h 26"/>
                <a:gd name="T22" fmla="*/ 7 w 26"/>
                <a:gd name="T23" fmla="*/ 6 h 26"/>
                <a:gd name="T24" fmla="*/ 3 w 26"/>
                <a:gd name="T25" fmla="*/ 26 h 26"/>
                <a:gd name="T26" fmla="*/ 0 w 26"/>
                <a:gd name="T27" fmla="*/ 26 h 26"/>
                <a:gd name="T28" fmla="*/ 5 w 26"/>
                <a:gd name="T29" fmla="*/ 0 h 26"/>
                <a:gd name="T30" fmla="*/ 9 w 26"/>
                <a:gd name="T31" fmla="*/ 0 h 26"/>
                <a:gd name="T32" fmla="*/ 18 w 26"/>
                <a:gd name="T33" fmla="*/ 20 h 26"/>
                <a:gd name="T34" fmla="*/ 18 w 26"/>
                <a:gd name="T35" fmla="*/ 21 h 26"/>
                <a:gd name="T36" fmla="*/ 18 w 26"/>
                <a:gd name="T37" fmla="*/ 21 h 26"/>
                <a:gd name="T38" fmla="*/ 18 w 26"/>
                <a:gd name="T39" fmla="*/ 21 h 26"/>
                <a:gd name="T40" fmla="*/ 18 w 26"/>
                <a:gd name="T41" fmla="*/ 22 h 26"/>
                <a:gd name="T42" fmla="*/ 18 w 26"/>
                <a:gd name="T43" fmla="*/ 22 h 26"/>
                <a:gd name="T44" fmla="*/ 18 w 26"/>
                <a:gd name="T45" fmla="*/ 21 h 26"/>
                <a:gd name="T46" fmla="*/ 18 w 26"/>
                <a:gd name="T47" fmla="*/ 21 h 26"/>
                <a:gd name="T48" fmla="*/ 19 w 26"/>
                <a:gd name="T49" fmla="*/ 20 h 26"/>
                <a:gd name="T50" fmla="*/ 19 w 26"/>
                <a:gd name="T51" fmla="*/ 20 h 26"/>
                <a:gd name="T52" fmla="*/ 23 w 26"/>
                <a:gd name="T53" fmla="*/ 0 h 26"/>
                <a:gd name="T54" fmla="*/ 26 w 26"/>
                <a:gd name="T55" fmla="*/ 0 h 26"/>
                <a:gd name="T56" fmla="*/ 20 w 26"/>
                <a:gd name="T5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 h="26">
                  <a:moveTo>
                    <a:pt x="20" y="26"/>
                  </a:moveTo>
                  <a:cubicBezTo>
                    <a:pt x="17" y="26"/>
                    <a:pt x="17" y="26"/>
                    <a:pt x="17" y="26"/>
                  </a:cubicBezTo>
                  <a:cubicBezTo>
                    <a:pt x="8" y="5"/>
                    <a:pt x="8" y="5"/>
                    <a:pt x="8" y="5"/>
                  </a:cubicBezTo>
                  <a:cubicBezTo>
                    <a:pt x="8" y="5"/>
                    <a:pt x="8" y="5"/>
                    <a:pt x="8" y="5"/>
                  </a:cubicBezTo>
                  <a:cubicBezTo>
                    <a:pt x="8" y="5"/>
                    <a:pt x="8" y="5"/>
                    <a:pt x="7" y="5"/>
                  </a:cubicBezTo>
                  <a:cubicBezTo>
                    <a:pt x="7" y="4"/>
                    <a:pt x="7" y="4"/>
                    <a:pt x="7" y="4"/>
                  </a:cubicBezTo>
                  <a:cubicBezTo>
                    <a:pt x="7" y="4"/>
                    <a:pt x="7" y="4"/>
                    <a:pt x="7" y="4"/>
                  </a:cubicBezTo>
                  <a:cubicBezTo>
                    <a:pt x="7" y="4"/>
                    <a:pt x="7" y="4"/>
                    <a:pt x="7" y="4"/>
                  </a:cubicBezTo>
                  <a:cubicBezTo>
                    <a:pt x="7" y="4"/>
                    <a:pt x="7" y="4"/>
                    <a:pt x="7" y="4"/>
                  </a:cubicBezTo>
                  <a:cubicBezTo>
                    <a:pt x="7" y="4"/>
                    <a:pt x="7" y="5"/>
                    <a:pt x="7" y="5"/>
                  </a:cubicBezTo>
                  <a:cubicBezTo>
                    <a:pt x="7" y="5"/>
                    <a:pt x="7" y="5"/>
                    <a:pt x="7" y="5"/>
                  </a:cubicBezTo>
                  <a:cubicBezTo>
                    <a:pt x="7" y="6"/>
                    <a:pt x="7" y="6"/>
                    <a:pt x="7" y="6"/>
                  </a:cubicBezTo>
                  <a:cubicBezTo>
                    <a:pt x="3" y="26"/>
                    <a:pt x="3" y="26"/>
                    <a:pt x="3" y="26"/>
                  </a:cubicBezTo>
                  <a:cubicBezTo>
                    <a:pt x="0" y="26"/>
                    <a:pt x="0" y="26"/>
                    <a:pt x="0" y="26"/>
                  </a:cubicBezTo>
                  <a:cubicBezTo>
                    <a:pt x="5" y="0"/>
                    <a:pt x="5" y="0"/>
                    <a:pt x="5" y="0"/>
                  </a:cubicBezTo>
                  <a:cubicBezTo>
                    <a:pt x="9" y="0"/>
                    <a:pt x="9" y="0"/>
                    <a:pt x="9" y="0"/>
                  </a:cubicBezTo>
                  <a:cubicBezTo>
                    <a:pt x="18" y="20"/>
                    <a:pt x="18" y="20"/>
                    <a:pt x="18" y="20"/>
                  </a:cubicBezTo>
                  <a:cubicBezTo>
                    <a:pt x="18" y="20"/>
                    <a:pt x="18" y="20"/>
                    <a:pt x="18" y="21"/>
                  </a:cubicBezTo>
                  <a:cubicBezTo>
                    <a:pt x="18" y="21"/>
                    <a:pt x="18" y="21"/>
                    <a:pt x="18" y="21"/>
                  </a:cubicBezTo>
                  <a:cubicBezTo>
                    <a:pt x="18" y="21"/>
                    <a:pt x="18" y="21"/>
                    <a:pt x="18" y="21"/>
                  </a:cubicBezTo>
                  <a:cubicBezTo>
                    <a:pt x="18" y="22"/>
                    <a:pt x="18" y="22"/>
                    <a:pt x="18" y="22"/>
                  </a:cubicBezTo>
                  <a:cubicBezTo>
                    <a:pt x="18" y="22"/>
                    <a:pt x="18" y="22"/>
                    <a:pt x="18" y="22"/>
                  </a:cubicBezTo>
                  <a:cubicBezTo>
                    <a:pt x="18" y="22"/>
                    <a:pt x="18" y="22"/>
                    <a:pt x="18" y="21"/>
                  </a:cubicBezTo>
                  <a:cubicBezTo>
                    <a:pt x="18" y="21"/>
                    <a:pt x="18" y="21"/>
                    <a:pt x="18" y="21"/>
                  </a:cubicBezTo>
                  <a:cubicBezTo>
                    <a:pt x="18" y="21"/>
                    <a:pt x="18" y="20"/>
                    <a:pt x="19" y="20"/>
                  </a:cubicBezTo>
                  <a:cubicBezTo>
                    <a:pt x="19" y="20"/>
                    <a:pt x="19" y="20"/>
                    <a:pt x="19" y="20"/>
                  </a:cubicBezTo>
                  <a:cubicBezTo>
                    <a:pt x="23" y="0"/>
                    <a:pt x="23" y="0"/>
                    <a:pt x="23" y="0"/>
                  </a:cubicBezTo>
                  <a:cubicBezTo>
                    <a:pt x="26" y="0"/>
                    <a:pt x="26" y="0"/>
                    <a:pt x="26" y="0"/>
                  </a:cubicBezTo>
                  <a:lnTo>
                    <a:pt x="2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61" name="Freeform 96"/>
            <p:cNvSpPr>
              <a:spLocks noEditPoints="1"/>
            </p:cNvSpPr>
            <p:nvPr/>
          </p:nvSpPr>
          <p:spPr bwMode="auto">
            <a:xfrm>
              <a:off x="6465044" y="1900161"/>
              <a:ext cx="79469" cy="84143"/>
            </a:xfrm>
            <a:custGeom>
              <a:avLst/>
              <a:gdLst>
                <a:gd name="T0" fmla="*/ 24 w 24"/>
                <a:gd name="T1" fmla="*/ 11 h 26"/>
                <a:gd name="T2" fmla="*/ 23 w 24"/>
                <a:gd name="T3" fmla="*/ 14 h 26"/>
                <a:gd name="T4" fmla="*/ 22 w 24"/>
                <a:gd name="T5" fmla="*/ 18 h 26"/>
                <a:gd name="T6" fmla="*/ 20 w 24"/>
                <a:gd name="T7" fmla="*/ 21 h 26"/>
                <a:gd name="T8" fmla="*/ 17 w 24"/>
                <a:gd name="T9" fmla="*/ 23 h 26"/>
                <a:gd name="T10" fmla="*/ 13 w 24"/>
                <a:gd name="T11" fmla="*/ 25 h 26"/>
                <a:gd name="T12" fmla="*/ 8 w 24"/>
                <a:gd name="T13" fmla="*/ 26 h 26"/>
                <a:gd name="T14" fmla="*/ 0 w 24"/>
                <a:gd name="T15" fmla="*/ 26 h 26"/>
                <a:gd name="T16" fmla="*/ 6 w 24"/>
                <a:gd name="T17" fmla="*/ 0 h 26"/>
                <a:gd name="T18" fmla="*/ 13 w 24"/>
                <a:gd name="T19" fmla="*/ 0 h 26"/>
                <a:gd name="T20" fmla="*/ 17 w 24"/>
                <a:gd name="T21" fmla="*/ 1 h 26"/>
                <a:gd name="T22" fmla="*/ 21 w 24"/>
                <a:gd name="T23" fmla="*/ 3 h 26"/>
                <a:gd name="T24" fmla="*/ 23 w 24"/>
                <a:gd name="T25" fmla="*/ 6 h 26"/>
                <a:gd name="T26" fmla="*/ 24 w 24"/>
                <a:gd name="T27" fmla="*/ 11 h 26"/>
                <a:gd name="T28" fmla="*/ 21 w 24"/>
                <a:gd name="T29" fmla="*/ 11 h 26"/>
                <a:gd name="T30" fmla="*/ 18 w 24"/>
                <a:gd name="T31" fmla="*/ 5 h 26"/>
                <a:gd name="T32" fmla="*/ 12 w 24"/>
                <a:gd name="T33" fmla="*/ 3 h 26"/>
                <a:gd name="T34" fmla="*/ 8 w 24"/>
                <a:gd name="T35" fmla="*/ 3 h 26"/>
                <a:gd name="T36" fmla="*/ 4 w 24"/>
                <a:gd name="T37" fmla="*/ 23 h 26"/>
                <a:gd name="T38" fmla="*/ 9 w 24"/>
                <a:gd name="T39" fmla="*/ 23 h 26"/>
                <a:gd name="T40" fmla="*/ 14 w 24"/>
                <a:gd name="T41" fmla="*/ 22 h 26"/>
                <a:gd name="T42" fmla="*/ 18 w 24"/>
                <a:gd name="T43" fmla="*/ 19 h 26"/>
                <a:gd name="T44" fmla="*/ 20 w 24"/>
                <a:gd name="T45" fmla="*/ 16 h 26"/>
                <a:gd name="T46" fmla="*/ 21 w 24"/>
                <a:gd name="T47"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6">
                  <a:moveTo>
                    <a:pt x="24" y="11"/>
                  </a:moveTo>
                  <a:cubicBezTo>
                    <a:pt x="24" y="12"/>
                    <a:pt x="24" y="13"/>
                    <a:pt x="23" y="14"/>
                  </a:cubicBezTo>
                  <a:cubicBezTo>
                    <a:pt x="23" y="16"/>
                    <a:pt x="23" y="17"/>
                    <a:pt x="22" y="18"/>
                  </a:cubicBezTo>
                  <a:cubicBezTo>
                    <a:pt x="22" y="19"/>
                    <a:pt x="21" y="20"/>
                    <a:pt x="20" y="21"/>
                  </a:cubicBezTo>
                  <a:cubicBezTo>
                    <a:pt x="19" y="22"/>
                    <a:pt x="18" y="23"/>
                    <a:pt x="17" y="23"/>
                  </a:cubicBezTo>
                  <a:cubicBezTo>
                    <a:pt x="16" y="24"/>
                    <a:pt x="15" y="25"/>
                    <a:pt x="13" y="25"/>
                  </a:cubicBezTo>
                  <a:cubicBezTo>
                    <a:pt x="12" y="25"/>
                    <a:pt x="10" y="26"/>
                    <a:pt x="8" y="26"/>
                  </a:cubicBezTo>
                  <a:cubicBezTo>
                    <a:pt x="0" y="26"/>
                    <a:pt x="0" y="26"/>
                    <a:pt x="0" y="26"/>
                  </a:cubicBezTo>
                  <a:cubicBezTo>
                    <a:pt x="6" y="0"/>
                    <a:pt x="6" y="0"/>
                    <a:pt x="6" y="0"/>
                  </a:cubicBezTo>
                  <a:cubicBezTo>
                    <a:pt x="13" y="0"/>
                    <a:pt x="13" y="0"/>
                    <a:pt x="13" y="0"/>
                  </a:cubicBezTo>
                  <a:cubicBezTo>
                    <a:pt x="14" y="0"/>
                    <a:pt x="16" y="1"/>
                    <a:pt x="17" y="1"/>
                  </a:cubicBezTo>
                  <a:cubicBezTo>
                    <a:pt x="19" y="2"/>
                    <a:pt x="20" y="2"/>
                    <a:pt x="21" y="3"/>
                  </a:cubicBezTo>
                  <a:cubicBezTo>
                    <a:pt x="22" y="4"/>
                    <a:pt x="22" y="5"/>
                    <a:pt x="23" y="6"/>
                  </a:cubicBezTo>
                  <a:cubicBezTo>
                    <a:pt x="23" y="8"/>
                    <a:pt x="24" y="9"/>
                    <a:pt x="24" y="11"/>
                  </a:cubicBezTo>
                  <a:close/>
                  <a:moveTo>
                    <a:pt x="21" y="11"/>
                  </a:moveTo>
                  <a:cubicBezTo>
                    <a:pt x="21" y="8"/>
                    <a:pt x="20" y="6"/>
                    <a:pt x="18" y="5"/>
                  </a:cubicBezTo>
                  <a:cubicBezTo>
                    <a:pt x="17" y="4"/>
                    <a:pt x="15" y="3"/>
                    <a:pt x="12" y="3"/>
                  </a:cubicBezTo>
                  <a:cubicBezTo>
                    <a:pt x="8" y="3"/>
                    <a:pt x="8" y="3"/>
                    <a:pt x="8" y="3"/>
                  </a:cubicBezTo>
                  <a:cubicBezTo>
                    <a:pt x="4" y="23"/>
                    <a:pt x="4" y="23"/>
                    <a:pt x="4" y="23"/>
                  </a:cubicBezTo>
                  <a:cubicBezTo>
                    <a:pt x="9" y="23"/>
                    <a:pt x="9" y="23"/>
                    <a:pt x="9" y="23"/>
                  </a:cubicBezTo>
                  <a:cubicBezTo>
                    <a:pt x="11" y="23"/>
                    <a:pt x="12" y="23"/>
                    <a:pt x="14" y="22"/>
                  </a:cubicBezTo>
                  <a:cubicBezTo>
                    <a:pt x="15" y="21"/>
                    <a:pt x="17" y="20"/>
                    <a:pt x="18" y="19"/>
                  </a:cubicBezTo>
                  <a:cubicBezTo>
                    <a:pt x="19" y="18"/>
                    <a:pt x="19" y="17"/>
                    <a:pt x="20" y="16"/>
                  </a:cubicBezTo>
                  <a:cubicBezTo>
                    <a:pt x="20" y="14"/>
                    <a:pt x="21" y="12"/>
                    <a:pt x="21"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62" name="Freeform 97"/>
            <p:cNvSpPr>
              <a:spLocks/>
            </p:cNvSpPr>
            <p:nvPr/>
          </p:nvSpPr>
          <p:spPr bwMode="auto">
            <a:xfrm>
              <a:off x="6550746" y="1900161"/>
              <a:ext cx="54538" cy="84143"/>
            </a:xfrm>
            <a:custGeom>
              <a:avLst/>
              <a:gdLst>
                <a:gd name="T0" fmla="*/ 17 w 17"/>
                <a:gd name="T1" fmla="*/ 4 h 26"/>
                <a:gd name="T2" fmla="*/ 16 w 17"/>
                <a:gd name="T3" fmla="*/ 4 h 26"/>
                <a:gd name="T4" fmla="*/ 14 w 17"/>
                <a:gd name="T5" fmla="*/ 3 h 26"/>
                <a:gd name="T6" fmla="*/ 13 w 17"/>
                <a:gd name="T7" fmla="*/ 3 h 26"/>
                <a:gd name="T8" fmla="*/ 11 w 17"/>
                <a:gd name="T9" fmla="*/ 3 h 26"/>
                <a:gd name="T10" fmla="*/ 9 w 17"/>
                <a:gd name="T11" fmla="*/ 3 h 26"/>
                <a:gd name="T12" fmla="*/ 7 w 17"/>
                <a:gd name="T13" fmla="*/ 4 h 26"/>
                <a:gd name="T14" fmla="*/ 7 w 17"/>
                <a:gd name="T15" fmla="*/ 5 h 26"/>
                <a:gd name="T16" fmla="*/ 6 w 17"/>
                <a:gd name="T17" fmla="*/ 7 h 26"/>
                <a:gd name="T18" fmla="*/ 7 w 17"/>
                <a:gd name="T19" fmla="*/ 8 h 26"/>
                <a:gd name="T20" fmla="*/ 7 w 17"/>
                <a:gd name="T21" fmla="*/ 10 h 26"/>
                <a:gd name="T22" fmla="*/ 8 w 17"/>
                <a:gd name="T23" fmla="*/ 11 h 26"/>
                <a:gd name="T24" fmla="*/ 10 w 17"/>
                <a:gd name="T25" fmla="*/ 12 h 26"/>
                <a:gd name="T26" fmla="*/ 12 w 17"/>
                <a:gd name="T27" fmla="*/ 14 h 26"/>
                <a:gd name="T28" fmla="*/ 14 w 17"/>
                <a:gd name="T29" fmla="*/ 15 h 26"/>
                <a:gd name="T30" fmla="*/ 14 w 17"/>
                <a:gd name="T31" fmla="*/ 17 h 26"/>
                <a:gd name="T32" fmla="*/ 15 w 17"/>
                <a:gd name="T33" fmla="*/ 19 h 26"/>
                <a:gd name="T34" fmla="*/ 15 w 17"/>
                <a:gd name="T35" fmla="*/ 20 h 26"/>
                <a:gd name="T36" fmla="*/ 14 w 17"/>
                <a:gd name="T37" fmla="*/ 22 h 26"/>
                <a:gd name="T38" fmla="*/ 13 w 17"/>
                <a:gd name="T39" fmla="*/ 23 h 26"/>
                <a:gd name="T40" fmla="*/ 12 w 17"/>
                <a:gd name="T41" fmla="*/ 25 h 26"/>
                <a:gd name="T42" fmla="*/ 9 w 17"/>
                <a:gd name="T43" fmla="*/ 26 h 26"/>
                <a:gd name="T44" fmla="*/ 6 w 17"/>
                <a:gd name="T45" fmla="*/ 26 h 26"/>
                <a:gd name="T46" fmla="*/ 4 w 17"/>
                <a:gd name="T47" fmla="*/ 26 h 26"/>
                <a:gd name="T48" fmla="*/ 3 w 17"/>
                <a:gd name="T49" fmla="*/ 26 h 26"/>
                <a:gd name="T50" fmla="*/ 1 w 17"/>
                <a:gd name="T51" fmla="*/ 25 h 26"/>
                <a:gd name="T52" fmla="*/ 0 w 17"/>
                <a:gd name="T53" fmla="*/ 24 h 26"/>
                <a:gd name="T54" fmla="*/ 0 w 17"/>
                <a:gd name="T55" fmla="*/ 21 h 26"/>
                <a:gd name="T56" fmla="*/ 2 w 17"/>
                <a:gd name="T57" fmla="*/ 22 h 26"/>
                <a:gd name="T58" fmla="*/ 3 w 17"/>
                <a:gd name="T59" fmla="*/ 23 h 26"/>
                <a:gd name="T60" fmla="*/ 5 w 17"/>
                <a:gd name="T61" fmla="*/ 23 h 26"/>
                <a:gd name="T62" fmla="*/ 7 w 17"/>
                <a:gd name="T63" fmla="*/ 23 h 26"/>
                <a:gd name="T64" fmla="*/ 9 w 17"/>
                <a:gd name="T65" fmla="*/ 23 h 26"/>
                <a:gd name="T66" fmla="*/ 10 w 17"/>
                <a:gd name="T67" fmla="*/ 22 h 26"/>
                <a:gd name="T68" fmla="*/ 11 w 17"/>
                <a:gd name="T69" fmla="*/ 21 h 26"/>
                <a:gd name="T70" fmla="*/ 12 w 17"/>
                <a:gd name="T71" fmla="*/ 19 h 26"/>
                <a:gd name="T72" fmla="*/ 11 w 17"/>
                <a:gd name="T73" fmla="*/ 18 h 26"/>
                <a:gd name="T74" fmla="*/ 11 w 17"/>
                <a:gd name="T75" fmla="*/ 17 h 26"/>
                <a:gd name="T76" fmla="*/ 9 w 17"/>
                <a:gd name="T77" fmla="*/ 15 h 26"/>
                <a:gd name="T78" fmla="*/ 8 w 17"/>
                <a:gd name="T79" fmla="*/ 14 h 26"/>
                <a:gd name="T80" fmla="*/ 6 w 17"/>
                <a:gd name="T81" fmla="*/ 13 h 26"/>
                <a:gd name="T82" fmla="*/ 5 w 17"/>
                <a:gd name="T83" fmla="*/ 11 h 26"/>
                <a:gd name="T84" fmla="*/ 4 w 17"/>
                <a:gd name="T85" fmla="*/ 9 h 26"/>
                <a:gd name="T86" fmla="*/ 3 w 17"/>
                <a:gd name="T87" fmla="*/ 7 h 26"/>
                <a:gd name="T88" fmla="*/ 4 w 17"/>
                <a:gd name="T89" fmla="*/ 4 h 26"/>
                <a:gd name="T90" fmla="*/ 5 w 17"/>
                <a:gd name="T91" fmla="*/ 2 h 26"/>
                <a:gd name="T92" fmla="*/ 8 w 17"/>
                <a:gd name="T93" fmla="*/ 1 h 26"/>
                <a:gd name="T94" fmla="*/ 12 w 17"/>
                <a:gd name="T95" fmla="*/ 0 h 26"/>
                <a:gd name="T96" fmla="*/ 13 w 17"/>
                <a:gd name="T97" fmla="*/ 0 h 26"/>
                <a:gd name="T98" fmla="*/ 15 w 17"/>
                <a:gd name="T99" fmla="*/ 0 h 26"/>
                <a:gd name="T100" fmla="*/ 16 w 17"/>
                <a:gd name="T101" fmla="*/ 1 h 26"/>
                <a:gd name="T102" fmla="*/ 17 w 17"/>
                <a:gd name="T103" fmla="*/ 1 h 26"/>
                <a:gd name="T104" fmla="*/ 17 w 17"/>
                <a:gd name="T105"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 h="26">
                  <a:moveTo>
                    <a:pt x="17" y="4"/>
                  </a:moveTo>
                  <a:cubicBezTo>
                    <a:pt x="16" y="4"/>
                    <a:pt x="16" y="4"/>
                    <a:pt x="16" y="4"/>
                  </a:cubicBezTo>
                  <a:cubicBezTo>
                    <a:pt x="15" y="3"/>
                    <a:pt x="15" y="3"/>
                    <a:pt x="14" y="3"/>
                  </a:cubicBezTo>
                  <a:cubicBezTo>
                    <a:pt x="14" y="3"/>
                    <a:pt x="13" y="3"/>
                    <a:pt x="13" y="3"/>
                  </a:cubicBezTo>
                  <a:cubicBezTo>
                    <a:pt x="12" y="3"/>
                    <a:pt x="12" y="3"/>
                    <a:pt x="11" y="3"/>
                  </a:cubicBezTo>
                  <a:cubicBezTo>
                    <a:pt x="10" y="3"/>
                    <a:pt x="10" y="3"/>
                    <a:pt x="9" y="3"/>
                  </a:cubicBezTo>
                  <a:cubicBezTo>
                    <a:pt x="8" y="3"/>
                    <a:pt x="8" y="4"/>
                    <a:pt x="7" y="4"/>
                  </a:cubicBezTo>
                  <a:cubicBezTo>
                    <a:pt x="7" y="4"/>
                    <a:pt x="7" y="5"/>
                    <a:pt x="7" y="5"/>
                  </a:cubicBezTo>
                  <a:cubicBezTo>
                    <a:pt x="6" y="6"/>
                    <a:pt x="6" y="6"/>
                    <a:pt x="6" y="7"/>
                  </a:cubicBezTo>
                  <a:cubicBezTo>
                    <a:pt x="6" y="7"/>
                    <a:pt x="6" y="8"/>
                    <a:pt x="7" y="8"/>
                  </a:cubicBezTo>
                  <a:cubicBezTo>
                    <a:pt x="7" y="9"/>
                    <a:pt x="7" y="9"/>
                    <a:pt x="7" y="10"/>
                  </a:cubicBezTo>
                  <a:cubicBezTo>
                    <a:pt x="8" y="10"/>
                    <a:pt x="8" y="10"/>
                    <a:pt x="8" y="11"/>
                  </a:cubicBezTo>
                  <a:cubicBezTo>
                    <a:pt x="9" y="11"/>
                    <a:pt x="10" y="12"/>
                    <a:pt x="10" y="12"/>
                  </a:cubicBezTo>
                  <a:cubicBezTo>
                    <a:pt x="11" y="13"/>
                    <a:pt x="12" y="13"/>
                    <a:pt x="12" y="14"/>
                  </a:cubicBezTo>
                  <a:cubicBezTo>
                    <a:pt x="13" y="14"/>
                    <a:pt x="13" y="15"/>
                    <a:pt x="14" y="15"/>
                  </a:cubicBezTo>
                  <a:cubicBezTo>
                    <a:pt x="14" y="16"/>
                    <a:pt x="14" y="16"/>
                    <a:pt x="14" y="17"/>
                  </a:cubicBezTo>
                  <a:cubicBezTo>
                    <a:pt x="15" y="18"/>
                    <a:pt x="15" y="18"/>
                    <a:pt x="15" y="19"/>
                  </a:cubicBezTo>
                  <a:cubicBezTo>
                    <a:pt x="15" y="19"/>
                    <a:pt x="15" y="20"/>
                    <a:pt x="15" y="20"/>
                  </a:cubicBezTo>
                  <a:cubicBezTo>
                    <a:pt x="15" y="21"/>
                    <a:pt x="14" y="21"/>
                    <a:pt x="14" y="22"/>
                  </a:cubicBezTo>
                  <a:cubicBezTo>
                    <a:pt x="14" y="22"/>
                    <a:pt x="14" y="23"/>
                    <a:pt x="13" y="23"/>
                  </a:cubicBezTo>
                  <a:cubicBezTo>
                    <a:pt x="13" y="24"/>
                    <a:pt x="12" y="24"/>
                    <a:pt x="12" y="25"/>
                  </a:cubicBezTo>
                  <a:cubicBezTo>
                    <a:pt x="11" y="25"/>
                    <a:pt x="10" y="25"/>
                    <a:pt x="9" y="26"/>
                  </a:cubicBezTo>
                  <a:cubicBezTo>
                    <a:pt x="9" y="26"/>
                    <a:pt x="8" y="26"/>
                    <a:pt x="6" y="26"/>
                  </a:cubicBezTo>
                  <a:cubicBezTo>
                    <a:pt x="6" y="26"/>
                    <a:pt x="5" y="26"/>
                    <a:pt x="4" y="26"/>
                  </a:cubicBezTo>
                  <a:cubicBezTo>
                    <a:pt x="4" y="26"/>
                    <a:pt x="3" y="26"/>
                    <a:pt x="3" y="26"/>
                  </a:cubicBezTo>
                  <a:cubicBezTo>
                    <a:pt x="2" y="25"/>
                    <a:pt x="2" y="25"/>
                    <a:pt x="1" y="25"/>
                  </a:cubicBezTo>
                  <a:cubicBezTo>
                    <a:pt x="1" y="25"/>
                    <a:pt x="0" y="25"/>
                    <a:pt x="0" y="24"/>
                  </a:cubicBezTo>
                  <a:cubicBezTo>
                    <a:pt x="0" y="21"/>
                    <a:pt x="0" y="21"/>
                    <a:pt x="0" y="21"/>
                  </a:cubicBezTo>
                  <a:cubicBezTo>
                    <a:pt x="1" y="22"/>
                    <a:pt x="1" y="22"/>
                    <a:pt x="2" y="22"/>
                  </a:cubicBezTo>
                  <a:cubicBezTo>
                    <a:pt x="2" y="22"/>
                    <a:pt x="3" y="23"/>
                    <a:pt x="3" y="23"/>
                  </a:cubicBezTo>
                  <a:cubicBezTo>
                    <a:pt x="4" y="23"/>
                    <a:pt x="4" y="23"/>
                    <a:pt x="5" y="23"/>
                  </a:cubicBezTo>
                  <a:cubicBezTo>
                    <a:pt x="5" y="23"/>
                    <a:pt x="6" y="23"/>
                    <a:pt x="7" y="23"/>
                  </a:cubicBezTo>
                  <a:cubicBezTo>
                    <a:pt x="7" y="23"/>
                    <a:pt x="8" y="23"/>
                    <a:pt x="9" y="23"/>
                  </a:cubicBezTo>
                  <a:cubicBezTo>
                    <a:pt x="10" y="23"/>
                    <a:pt x="10" y="23"/>
                    <a:pt x="10" y="22"/>
                  </a:cubicBezTo>
                  <a:cubicBezTo>
                    <a:pt x="11" y="22"/>
                    <a:pt x="11" y="21"/>
                    <a:pt x="11" y="21"/>
                  </a:cubicBezTo>
                  <a:cubicBezTo>
                    <a:pt x="12" y="20"/>
                    <a:pt x="12" y="20"/>
                    <a:pt x="12" y="19"/>
                  </a:cubicBezTo>
                  <a:cubicBezTo>
                    <a:pt x="12" y="19"/>
                    <a:pt x="12" y="18"/>
                    <a:pt x="11" y="18"/>
                  </a:cubicBezTo>
                  <a:cubicBezTo>
                    <a:pt x="11" y="17"/>
                    <a:pt x="11" y="17"/>
                    <a:pt x="11" y="17"/>
                  </a:cubicBezTo>
                  <a:cubicBezTo>
                    <a:pt x="10" y="16"/>
                    <a:pt x="10" y="16"/>
                    <a:pt x="9" y="15"/>
                  </a:cubicBezTo>
                  <a:cubicBezTo>
                    <a:pt x="9" y="15"/>
                    <a:pt x="8" y="14"/>
                    <a:pt x="8" y="14"/>
                  </a:cubicBezTo>
                  <a:cubicBezTo>
                    <a:pt x="7" y="14"/>
                    <a:pt x="6" y="13"/>
                    <a:pt x="6" y="13"/>
                  </a:cubicBezTo>
                  <a:cubicBezTo>
                    <a:pt x="5" y="12"/>
                    <a:pt x="5" y="12"/>
                    <a:pt x="5" y="11"/>
                  </a:cubicBezTo>
                  <a:cubicBezTo>
                    <a:pt x="4" y="11"/>
                    <a:pt x="4" y="10"/>
                    <a:pt x="4" y="9"/>
                  </a:cubicBezTo>
                  <a:cubicBezTo>
                    <a:pt x="3" y="9"/>
                    <a:pt x="3" y="8"/>
                    <a:pt x="3" y="7"/>
                  </a:cubicBezTo>
                  <a:cubicBezTo>
                    <a:pt x="3" y="6"/>
                    <a:pt x="3" y="5"/>
                    <a:pt x="4" y="4"/>
                  </a:cubicBezTo>
                  <a:cubicBezTo>
                    <a:pt x="4" y="4"/>
                    <a:pt x="5" y="3"/>
                    <a:pt x="5" y="2"/>
                  </a:cubicBezTo>
                  <a:cubicBezTo>
                    <a:pt x="6" y="1"/>
                    <a:pt x="7" y="1"/>
                    <a:pt x="8" y="1"/>
                  </a:cubicBezTo>
                  <a:cubicBezTo>
                    <a:pt x="9" y="0"/>
                    <a:pt x="10" y="0"/>
                    <a:pt x="12" y="0"/>
                  </a:cubicBezTo>
                  <a:cubicBezTo>
                    <a:pt x="12" y="0"/>
                    <a:pt x="13" y="0"/>
                    <a:pt x="13" y="0"/>
                  </a:cubicBezTo>
                  <a:cubicBezTo>
                    <a:pt x="14" y="0"/>
                    <a:pt x="14" y="0"/>
                    <a:pt x="15" y="0"/>
                  </a:cubicBezTo>
                  <a:cubicBezTo>
                    <a:pt x="15" y="0"/>
                    <a:pt x="16" y="1"/>
                    <a:pt x="16" y="1"/>
                  </a:cubicBezTo>
                  <a:cubicBezTo>
                    <a:pt x="17" y="1"/>
                    <a:pt x="17" y="1"/>
                    <a:pt x="17" y="1"/>
                  </a:cubicBezTo>
                  <a:lnTo>
                    <a:pt x="1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grpSp>
      <p:grpSp>
        <p:nvGrpSpPr>
          <p:cNvPr id="463" name="North Europe"/>
          <p:cNvGrpSpPr/>
          <p:nvPr/>
        </p:nvGrpSpPr>
        <p:grpSpPr>
          <a:xfrm>
            <a:off x="4588763" y="2911950"/>
            <a:ext cx="1000952" cy="380358"/>
            <a:chOff x="4306909" y="2875596"/>
            <a:chExt cx="1090754" cy="414482"/>
          </a:xfrm>
        </p:grpSpPr>
        <p:sp>
          <p:nvSpPr>
            <p:cNvPr id="464" name="Rectangle 25"/>
            <p:cNvSpPr>
              <a:spLocks noChangeArrowheads="1"/>
            </p:cNvSpPr>
            <p:nvPr/>
          </p:nvSpPr>
          <p:spPr bwMode="auto">
            <a:xfrm>
              <a:off x="4306909" y="2875596"/>
              <a:ext cx="1090754" cy="414482"/>
            </a:xfrm>
            <a:prstGeom prst="rect">
              <a:avLst/>
            </a:prstGeom>
            <a:solidFill>
              <a:srgbClr val="0073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65" name="Freeform 98"/>
            <p:cNvSpPr>
              <a:spLocks/>
            </p:cNvSpPr>
            <p:nvPr/>
          </p:nvSpPr>
          <p:spPr bwMode="auto">
            <a:xfrm>
              <a:off x="4401960" y="2970646"/>
              <a:ext cx="74795" cy="81026"/>
            </a:xfrm>
            <a:custGeom>
              <a:avLst/>
              <a:gdLst>
                <a:gd name="T0" fmla="*/ 23 w 23"/>
                <a:gd name="T1" fmla="*/ 25 h 25"/>
                <a:gd name="T2" fmla="*/ 17 w 23"/>
                <a:gd name="T3" fmla="*/ 25 h 25"/>
                <a:gd name="T4" fmla="*/ 7 w 23"/>
                <a:gd name="T5" fmla="*/ 9 h 25"/>
                <a:gd name="T6" fmla="*/ 5 w 23"/>
                <a:gd name="T7" fmla="*/ 7 h 25"/>
                <a:gd name="T8" fmla="*/ 5 w 23"/>
                <a:gd name="T9" fmla="*/ 7 h 25"/>
                <a:gd name="T10" fmla="*/ 6 w 23"/>
                <a:gd name="T11" fmla="*/ 11 h 25"/>
                <a:gd name="T12" fmla="*/ 6 w 23"/>
                <a:gd name="T13" fmla="*/ 25 h 25"/>
                <a:gd name="T14" fmla="*/ 0 w 23"/>
                <a:gd name="T15" fmla="*/ 25 h 25"/>
                <a:gd name="T16" fmla="*/ 0 w 23"/>
                <a:gd name="T17" fmla="*/ 0 h 25"/>
                <a:gd name="T18" fmla="*/ 6 w 23"/>
                <a:gd name="T19" fmla="*/ 0 h 25"/>
                <a:gd name="T20" fmla="*/ 16 w 23"/>
                <a:gd name="T21" fmla="*/ 15 h 25"/>
                <a:gd name="T22" fmla="*/ 18 w 23"/>
                <a:gd name="T23" fmla="*/ 17 h 25"/>
                <a:gd name="T24" fmla="*/ 18 w 23"/>
                <a:gd name="T25" fmla="*/ 17 h 25"/>
                <a:gd name="T26" fmla="*/ 18 w 23"/>
                <a:gd name="T27" fmla="*/ 14 h 25"/>
                <a:gd name="T28" fmla="*/ 18 w 23"/>
                <a:gd name="T29" fmla="*/ 0 h 25"/>
                <a:gd name="T30" fmla="*/ 23 w 23"/>
                <a:gd name="T31" fmla="*/ 0 h 25"/>
                <a:gd name="T32" fmla="*/ 23 w 23"/>
                <a:gd name="T3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5">
                  <a:moveTo>
                    <a:pt x="23" y="25"/>
                  </a:moveTo>
                  <a:cubicBezTo>
                    <a:pt x="17" y="25"/>
                    <a:pt x="17" y="25"/>
                    <a:pt x="17" y="25"/>
                  </a:cubicBezTo>
                  <a:cubicBezTo>
                    <a:pt x="7" y="9"/>
                    <a:pt x="7" y="9"/>
                    <a:pt x="7" y="9"/>
                  </a:cubicBezTo>
                  <a:cubicBezTo>
                    <a:pt x="6" y="9"/>
                    <a:pt x="6" y="8"/>
                    <a:pt x="5" y="7"/>
                  </a:cubicBezTo>
                  <a:cubicBezTo>
                    <a:pt x="5" y="7"/>
                    <a:pt x="5" y="7"/>
                    <a:pt x="5" y="7"/>
                  </a:cubicBezTo>
                  <a:cubicBezTo>
                    <a:pt x="6" y="8"/>
                    <a:pt x="6" y="10"/>
                    <a:pt x="6" y="11"/>
                  </a:cubicBezTo>
                  <a:cubicBezTo>
                    <a:pt x="6" y="25"/>
                    <a:pt x="6" y="25"/>
                    <a:pt x="6" y="25"/>
                  </a:cubicBezTo>
                  <a:cubicBezTo>
                    <a:pt x="0" y="25"/>
                    <a:pt x="0" y="25"/>
                    <a:pt x="0" y="25"/>
                  </a:cubicBezTo>
                  <a:cubicBezTo>
                    <a:pt x="0" y="0"/>
                    <a:pt x="0" y="0"/>
                    <a:pt x="0" y="0"/>
                  </a:cubicBezTo>
                  <a:cubicBezTo>
                    <a:pt x="6" y="0"/>
                    <a:pt x="6" y="0"/>
                    <a:pt x="6" y="0"/>
                  </a:cubicBezTo>
                  <a:cubicBezTo>
                    <a:pt x="16" y="15"/>
                    <a:pt x="16" y="15"/>
                    <a:pt x="16" y="15"/>
                  </a:cubicBezTo>
                  <a:cubicBezTo>
                    <a:pt x="17" y="16"/>
                    <a:pt x="17" y="17"/>
                    <a:pt x="18" y="17"/>
                  </a:cubicBezTo>
                  <a:cubicBezTo>
                    <a:pt x="18" y="17"/>
                    <a:pt x="18" y="17"/>
                    <a:pt x="18" y="17"/>
                  </a:cubicBezTo>
                  <a:cubicBezTo>
                    <a:pt x="18" y="17"/>
                    <a:pt x="18" y="16"/>
                    <a:pt x="18" y="14"/>
                  </a:cubicBezTo>
                  <a:cubicBezTo>
                    <a:pt x="18" y="0"/>
                    <a:pt x="18" y="0"/>
                    <a:pt x="18" y="0"/>
                  </a:cubicBezTo>
                  <a:cubicBezTo>
                    <a:pt x="23" y="0"/>
                    <a:pt x="23" y="0"/>
                    <a:pt x="23" y="0"/>
                  </a:cubicBezTo>
                  <a:lnTo>
                    <a:pt x="23"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66" name="Freeform 99"/>
            <p:cNvSpPr>
              <a:spLocks noEditPoints="1"/>
            </p:cNvSpPr>
            <p:nvPr/>
          </p:nvSpPr>
          <p:spPr bwMode="auto">
            <a:xfrm>
              <a:off x="4492337" y="2970646"/>
              <a:ext cx="79469" cy="84143"/>
            </a:xfrm>
            <a:custGeom>
              <a:avLst/>
              <a:gdLst>
                <a:gd name="T0" fmla="*/ 12 w 24"/>
                <a:gd name="T1" fmla="*/ 26 h 26"/>
                <a:gd name="T2" fmla="*/ 3 w 24"/>
                <a:gd name="T3" fmla="*/ 22 h 26"/>
                <a:gd name="T4" fmla="*/ 0 w 24"/>
                <a:gd name="T5" fmla="*/ 13 h 26"/>
                <a:gd name="T6" fmla="*/ 3 w 24"/>
                <a:gd name="T7" fmla="*/ 3 h 26"/>
                <a:gd name="T8" fmla="*/ 12 w 24"/>
                <a:gd name="T9" fmla="*/ 0 h 26"/>
                <a:gd name="T10" fmla="*/ 21 w 24"/>
                <a:gd name="T11" fmla="*/ 3 h 26"/>
                <a:gd name="T12" fmla="*/ 24 w 24"/>
                <a:gd name="T13" fmla="*/ 13 h 26"/>
                <a:gd name="T14" fmla="*/ 21 w 24"/>
                <a:gd name="T15" fmla="*/ 22 h 26"/>
                <a:gd name="T16" fmla="*/ 12 w 24"/>
                <a:gd name="T17" fmla="*/ 26 h 26"/>
                <a:gd name="T18" fmla="*/ 12 w 24"/>
                <a:gd name="T19" fmla="*/ 5 h 26"/>
                <a:gd name="T20" fmla="*/ 7 w 24"/>
                <a:gd name="T21" fmla="*/ 7 h 26"/>
                <a:gd name="T22" fmla="*/ 6 w 24"/>
                <a:gd name="T23" fmla="*/ 13 h 26"/>
                <a:gd name="T24" fmla="*/ 7 w 24"/>
                <a:gd name="T25" fmla="*/ 19 h 26"/>
                <a:gd name="T26" fmla="*/ 12 w 24"/>
                <a:gd name="T27" fmla="*/ 21 h 26"/>
                <a:gd name="T28" fmla="*/ 17 w 24"/>
                <a:gd name="T29" fmla="*/ 19 h 26"/>
                <a:gd name="T30" fmla="*/ 18 w 24"/>
                <a:gd name="T31" fmla="*/ 13 h 26"/>
                <a:gd name="T32" fmla="*/ 17 w 24"/>
                <a:gd name="T33" fmla="*/ 7 h 26"/>
                <a:gd name="T34" fmla="*/ 12 w 24"/>
                <a:gd name="T35"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6">
                  <a:moveTo>
                    <a:pt x="12" y="26"/>
                  </a:moveTo>
                  <a:cubicBezTo>
                    <a:pt x="8" y="26"/>
                    <a:pt x="5" y="25"/>
                    <a:pt x="3" y="22"/>
                  </a:cubicBezTo>
                  <a:cubicBezTo>
                    <a:pt x="1" y="20"/>
                    <a:pt x="0" y="17"/>
                    <a:pt x="0" y="13"/>
                  </a:cubicBezTo>
                  <a:cubicBezTo>
                    <a:pt x="0" y="9"/>
                    <a:pt x="1" y="6"/>
                    <a:pt x="3" y="3"/>
                  </a:cubicBezTo>
                  <a:cubicBezTo>
                    <a:pt x="5" y="1"/>
                    <a:pt x="8" y="0"/>
                    <a:pt x="12" y="0"/>
                  </a:cubicBezTo>
                  <a:cubicBezTo>
                    <a:pt x="16" y="0"/>
                    <a:pt x="19" y="1"/>
                    <a:pt x="21" y="3"/>
                  </a:cubicBezTo>
                  <a:cubicBezTo>
                    <a:pt x="23" y="6"/>
                    <a:pt x="24" y="9"/>
                    <a:pt x="24" y="13"/>
                  </a:cubicBezTo>
                  <a:cubicBezTo>
                    <a:pt x="24" y="16"/>
                    <a:pt x="23" y="20"/>
                    <a:pt x="21" y="22"/>
                  </a:cubicBezTo>
                  <a:cubicBezTo>
                    <a:pt x="19" y="25"/>
                    <a:pt x="16" y="26"/>
                    <a:pt x="12" y="26"/>
                  </a:cubicBezTo>
                  <a:close/>
                  <a:moveTo>
                    <a:pt x="12" y="5"/>
                  </a:moveTo>
                  <a:cubicBezTo>
                    <a:pt x="10" y="5"/>
                    <a:pt x="9" y="5"/>
                    <a:pt x="7" y="7"/>
                  </a:cubicBezTo>
                  <a:cubicBezTo>
                    <a:pt x="6" y="8"/>
                    <a:pt x="6" y="10"/>
                    <a:pt x="6" y="13"/>
                  </a:cubicBezTo>
                  <a:cubicBezTo>
                    <a:pt x="6" y="15"/>
                    <a:pt x="6" y="17"/>
                    <a:pt x="7" y="19"/>
                  </a:cubicBezTo>
                  <a:cubicBezTo>
                    <a:pt x="9" y="20"/>
                    <a:pt x="10" y="21"/>
                    <a:pt x="12" y="21"/>
                  </a:cubicBezTo>
                  <a:cubicBezTo>
                    <a:pt x="14" y="21"/>
                    <a:pt x="15" y="20"/>
                    <a:pt x="17" y="19"/>
                  </a:cubicBezTo>
                  <a:cubicBezTo>
                    <a:pt x="18" y="17"/>
                    <a:pt x="18" y="15"/>
                    <a:pt x="18" y="13"/>
                  </a:cubicBezTo>
                  <a:cubicBezTo>
                    <a:pt x="18" y="10"/>
                    <a:pt x="18" y="8"/>
                    <a:pt x="17" y="7"/>
                  </a:cubicBezTo>
                  <a:cubicBezTo>
                    <a:pt x="16" y="5"/>
                    <a:pt x="14" y="5"/>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67" name="Freeform 100"/>
            <p:cNvSpPr>
              <a:spLocks noEditPoints="1"/>
            </p:cNvSpPr>
            <p:nvPr/>
          </p:nvSpPr>
          <p:spPr bwMode="auto">
            <a:xfrm>
              <a:off x="4587389" y="2970646"/>
              <a:ext cx="68562" cy="81026"/>
            </a:xfrm>
            <a:custGeom>
              <a:avLst/>
              <a:gdLst>
                <a:gd name="T0" fmla="*/ 21 w 21"/>
                <a:gd name="T1" fmla="*/ 25 h 25"/>
                <a:gd name="T2" fmla="*/ 15 w 21"/>
                <a:gd name="T3" fmla="*/ 25 h 25"/>
                <a:gd name="T4" fmla="*/ 11 w 21"/>
                <a:gd name="T5" fmla="*/ 19 h 25"/>
                <a:gd name="T6" fmla="*/ 10 w 21"/>
                <a:gd name="T7" fmla="*/ 17 h 25"/>
                <a:gd name="T8" fmla="*/ 9 w 21"/>
                <a:gd name="T9" fmla="*/ 17 h 25"/>
                <a:gd name="T10" fmla="*/ 8 w 21"/>
                <a:gd name="T11" fmla="*/ 16 h 25"/>
                <a:gd name="T12" fmla="*/ 7 w 21"/>
                <a:gd name="T13" fmla="*/ 16 h 25"/>
                <a:gd name="T14" fmla="*/ 6 w 21"/>
                <a:gd name="T15" fmla="*/ 16 h 25"/>
                <a:gd name="T16" fmla="*/ 6 w 21"/>
                <a:gd name="T17" fmla="*/ 25 h 25"/>
                <a:gd name="T18" fmla="*/ 0 w 21"/>
                <a:gd name="T19" fmla="*/ 25 h 25"/>
                <a:gd name="T20" fmla="*/ 0 w 21"/>
                <a:gd name="T21" fmla="*/ 0 h 25"/>
                <a:gd name="T22" fmla="*/ 9 w 21"/>
                <a:gd name="T23" fmla="*/ 0 h 25"/>
                <a:gd name="T24" fmla="*/ 18 w 21"/>
                <a:gd name="T25" fmla="*/ 7 h 25"/>
                <a:gd name="T26" fmla="*/ 18 w 21"/>
                <a:gd name="T27" fmla="*/ 9 h 25"/>
                <a:gd name="T28" fmla="*/ 17 w 21"/>
                <a:gd name="T29" fmla="*/ 11 h 25"/>
                <a:gd name="T30" fmla="*/ 15 w 21"/>
                <a:gd name="T31" fmla="*/ 13 h 25"/>
                <a:gd name="T32" fmla="*/ 13 w 21"/>
                <a:gd name="T33" fmla="*/ 14 h 25"/>
                <a:gd name="T34" fmla="*/ 13 w 21"/>
                <a:gd name="T35" fmla="*/ 14 h 25"/>
                <a:gd name="T36" fmla="*/ 14 w 21"/>
                <a:gd name="T37" fmla="*/ 15 h 25"/>
                <a:gd name="T38" fmla="*/ 15 w 21"/>
                <a:gd name="T39" fmla="*/ 16 h 25"/>
                <a:gd name="T40" fmla="*/ 16 w 21"/>
                <a:gd name="T41" fmla="*/ 17 h 25"/>
                <a:gd name="T42" fmla="*/ 16 w 21"/>
                <a:gd name="T43" fmla="*/ 18 h 25"/>
                <a:gd name="T44" fmla="*/ 21 w 21"/>
                <a:gd name="T45" fmla="*/ 25 h 25"/>
                <a:gd name="T46" fmla="*/ 6 w 21"/>
                <a:gd name="T47" fmla="*/ 4 h 25"/>
                <a:gd name="T48" fmla="*/ 6 w 21"/>
                <a:gd name="T49" fmla="*/ 11 h 25"/>
                <a:gd name="T50" fmla="*/ 8 w 21"/>
                <a:gd name="T51" fmla="*/ 11 h 25"/>
                <a:gd name="T52" fmla="*/ 11 w 21"/>
                <a:gd name="T53" fmla="*/ 10 h 25"/>
                <a:gd name="T54" fmla="*/ 12 w 21"/>
                <a:gd name="T55" fmla="*/ 8 h 25"/>
                <a:gd name="T56" fmla="*/ 8 w 21"/>
                <a:gd name="T57" fmla="*/ 4 h 25"/>
                <a:gd name="T58" fmla="*/ 6 w 21"/>
                <a:gd name="T5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 h="25">
                  <a:moveTo>
                    <a:pt x="21" y="25"/>
                  </a:moveTo>
                  <a:cubicBezTo>
                    <a:pt x="15" y="25"/>
                    <a:pt x="15" y="25"/>
                    <a:pt x="15" y="25"/>
                  </a:cubicBezTo>
                  <a:cubicBezTo>
                    <a:pt x="11" y="19"/>
                    <a:pt x="11" y="19"/>
                    <a:pt x="11" y="19"/>
                  </a:cubicBezTo>
                  <a:cubicBezTo>
                    <a:pt x="10" y="18"/>
                    <a:pt x="10" y="18"/>
                    <a:pt x="10" y="17"/>
                  </a:cubicBezTo>
                  <a:cubicBezTo>
                    <a:pt x="10" y="17"/>
                    <a:pt x="9" y="17"/>
                    <a:pt x="9" y="17"/>
                  </a:cubicBezTo>
                  <a:cubicBezTo>
                    <a:pt x="9" y="16"/>
                    <a:pt x="9" y="16"/>
                    <a:pt x="8" y="16"/>
                  </a:cubicBezTo>
                  <a:cubicBezTo>
                    <a:pt x="8" y="16"/>
                    <a:pt x="8" y="16"/>
                    <a:pt x="7" y="16"/>
                  </a:cubicBezTo>
                  <a:cubicBezTo>
                    <a:pt x="6" y="16"/>
                    <a:pt x="6" y="16"/>
                    <a:pt x="6" y="16"/>
                  </a:cubicBezTo>
                  <a:cubicBezTo>
                    <a:pt x="6" y="25"/>
                    <a:pt x="6" y="25"/>
                    <a:pt x="6" y="25"/>
                  </a:cubicBezTo>
                  <a:cubicBezTo>
                    <a:pt x="0" y="25"/>
                    <a:pt x="0" y="25"/>
                    <a:pt x="0" y="25"/>
                  </a:cubicBezTo>
                  <a:cubicBezTo>
                    <a:pt x="0" y="0"/>
                    <a:pt x="0" y="0"/>
                    <a:pt x="0" y="0"/>
                  </a:cubicBezTo>
                  <a:cubicBezTo>
                    <a:pt x="9" y="0"/>
                    <a:pt x="9" y="0"/>
                    <a:pt x="9" y="0"/>
                  </a:cubicBezTo>
                  <a:cubicBezTo>
                    <a:pt x="15" y="0"/>
                    <a:pt x="18" y="2"/>
                    <a:pt x="18" y="7"/>
                  </a:cubicBezTo>
                  <a:cubicBezTo>
                    <a:pt x="18" y="8"/>
                    <a:pt x="18" y="9"/>
                    <a:pt x="18" y="9"/>
                  </a:cubicBezTo>
                  <a:cubicBezTo>
                    <a:pt x="18" y="10"/>
                    <a:pt x="17" y="11"/>
                    <a:pt x="17" y="11"/>
                  </a:cubicBezTo>
                  <a:cubicBezTo>
                    <a:pt x="16" y="12"/>
                    <a:pt x="16" y="13"/>
                    <a:pt x="15" y="13"/>
                  </a:cubicBezTo>
                  <a:cubicBezTo>
                    <a:pt x="14" y="13"/>
                    <a:pt x="13" y="14"/>
                    <a:pt x="13" y="14"/>
                  </a:cubicBezTo>
                  <a:cubicBezTo>
                    <a:pt x="13" y="14"/>
                    <a:pt x="13" y="14"/>
                    <a:pt x="13" y="14"/>
                  </a:cubicBezTo>
                  <a:cubicBezTo>
                    <a:pt x="13" y="14"/>
                    <a:pt x="13" y="14"/>
                    <a:pt x="14" y="15"/>
                  </a:cubicBezTo>
                  <a:cubicBezTo>
                    <a:pt x="14" y="15"/>
                    <a:pt x="14" y="15"/>
                    <a:pt x="15" y="16"/>
                  </a:cubicBezTo>
                  <a:cubicBezTo>
                    <a:pt x="15" y="16"/>
                    <a:pt x="15" y="16"/>
                    <a:pt x="16" y="17"/>
                  </a:cubicBezTo>
                  <a:cubicBezTo>
                    <a:pt x="16" y="17"/>
                    <a:pt x="16" y="17"/>
                    <a:pt x="16" y="18"/>
                  </a:cubicBezTo>
                  <a:lnTo>
                    <a:pt x="21" y="25"/>
                  </a:lnTo>
                  <a:close/>
                  <a:moveTo>
                    <a:pt x="6" y="4"/>
                  </a:moveTo>
                  <a:cubicBezTo>
                    <a:pt x="6" y="11"/>
                    <a:pt x="6" y="11"/>
                    <a:pt x="6" y="11"/>
                  </a:cubicBezTo>
                  <a:cubicBezTo>
                    <a:pt x="8" y="11"/>
                    <a:pt x="8" y="11"/>
                    <a:pt x="8" y="11"/>
                  </a:cubicBezTo>
                  <a:cubicBezTo>
                    <a:pt x="9" y="11"/>
                    <a:pt x="10" y="11"/>
                    <a:pt x="11" y="10"/>
                  </a:cubicBezTo>
                  <a:cubicBezTo>
                    <a:pt x="12" y="10"/>
                    <a:pt x="12" y="9"/>
                    <a:pt x="12" y="8"/>
                  </a:cubicBezTo>
                  <a:cubicBezTo>
                    <a:pt x="12" y="5"/>
                    <a:pt x="11" y="4"/>
                    <a:pt x="8" y="4"/>
                  </a:cubicBezTo>
                  <a:lnTo>
                    <a:pt x="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68" name="Freeform 101"/>
            <p:cNvSpPr>
              <a:spLocks/>
            </p:cNvSpPr>
            <p:nvPr/>
          </p:nvSpPr>
          <p:spPr bwMode="auto">
            <a:xfrm>
              <a:off x="4655950" y="2970646"/>
              <a:ext cx="65445" cy="81026"/>
            </a:xfrm>
            <a:custGeom>
              <a:avLst/>
              <a:gdLst>
                <a:gd name="T0" fmla="*/ 42 w 42"/>
                <a:gd name="T1" fmla="*/ 10 h 52"/>
                <a:gd name="T2" fmla="*/ 27 w 42"/>
                <a:gd name="T3" fmla="*/ 10 h 52"/>
                <a:gd name="T4" fmla="*/ 27 w 42"/>
                <a:gd name="T5" fmla="*/ 52 h 52"/>
                <a:gd name="T6" fmla="*/ 15 w 42"/>
                <a:gd name="T7" fmla="*/ 52 h 52"/>
                <a:gd name="T8" fmla="*/ 15 w 42"/>
                <a:gd name="T9" fmla="*/ 10 h 52"/>
                <a:gd name="T10" fmla="*/ 0 w 42"/>
                <a:gd name="T11" fmla="*/ 10 h 52"/>
                <a:gd name="T12" fmla="*/ 0 w 42"/>
                <a:gd name="T13" fmla="*/ 0 h 52"/>
                <a:gd name="T14" fmla="*/ 42 w 42"/>
                <a:gd name="T15" fmla="*/ 0 h 52"/>
                <a:gd name="T16" fmla="*/ 42 w 42"/>
                <a:gd name="T17"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52">
                  <a:moveTo>
                    <a:pt x="42" y="10"/>
                  </a:moveTo>
                  <a:lnTo>
                    <a:pt x="27" y="10"/>
                  </a:lnTo>
                  <a:lnTo>
                    <a:pt x="27" y="52"/>
                  </a:lnTo>
                  <a:lnTo>
                    <a:pt x="15" y="52"/>
                  </a:lnTo>
                  <a:lnTo>
                    <a:pt x="15" y="10"/>
                  </a:lnTo>
                  <a:lnTo>
                    <a:pt x="0" y="10"/>
                  </a:lnTo>
                  <a:lnTo>
                    <a:pt x="0" y="0"/>
                  </a:lnTo>
                  <a:lnTo>
                    <a:pt x="42" y="0"/>
                  </a:lnTo>
                  <a:lnTo>
                    <a:pt x="4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69" name="Freeform 102"/>
            <p:cNvSpPr>
              <a:spLocks/>
            </p:cNvSpPr>
            <p:nvPr/>
          </p:nvSpPr>
          <p:spPr bwMode="auto">
            <a:xfrm>
              <a:off x="4735419" y="2970646"/>
              <a:ext cx="71678" cy="81026"/>
            </a:xfrm>
            <a:custGeom>
              <a:avLst/>
              <a:gdLst>
                <a:gd name="T0" fmla="*/ 46 w 46"/>
                <a:gd name="T1" fmla="*/ 52 h 52"/>
                <a:gd name="T2" fmla="*/ 33 w 46"/>
                <a:gd name="T3" fmla="*/ 52 h 52"/>
                <a:gd name="T4" fmla="*/ 33 w 46"/>
                <a:gd name="T5" fmla="*/ 31 h 52"/>
                <a:gd name="T6" fmla="*/ 12 w 46"/>
                <a:gd name="T7" fmla="*/ 31 h 52"/>
                <a:gd name="T8" fmla="*/ 12 w 46"/>
                <a:gd name="T9" fmla="*/ 52 h 52"/>
                <a:gd name="T10" fmla="*/ 0 w 46"/>
                <a:gd name="T11" fmla="*/ 52 h 52"/>
                <a:gd name="T12" fmla="*/ 0 w 46"/>
                <a:gd name="T13" fmla="*/ 0 h 52"/>
                <a:gd name="T14" fmla="*/ 12 w 46"/>
                <a:gd name="T15" fmla="*/ 0 h 52"/>
                <a:gd name="T16" fmla="*/ 12 w 46"/>
                <a:gd name="T17" fmla="*/ 21 h 52"/>
                <a:gd name="T18" fmla="*/ 33 w 46"/>
                <a:gd name="T19" fmla="*/ 21 h 52"/>
                <a:gd name="T20" fmla="*/ 33 w 46"/>
                <a:gd name="T21" fmla="*/ 0 h 52"/>
                <a:gd name="T22" fmla="*/ 46 w 46"/>
                <a:gd name="T23" fmla="*/ 0 h 52"/>
                <a:gd name="T24" fmla="*/ 46 w 46"/>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52">
                  <a:moveTo>
                    <a:pt x="46" y="52"/>
                  </a:moveTo>
                  <a:lnTo>
                    <a:pt x="33" y="52"/>
                  </a:lnTo>
                  <a:lnTo>
                    <a:pt x="33" y="31"/>
                  </a:lnTo>
                  <a:lnTo>
                    <a:pt x="12" y="31"/>
                  </a:lnTo>
                  <a:lnTo>
                    <a:pt x="12" y="52"/>
                  </a:lnTo>
                  <a:lnTo>
                    <a:pt x="0" y="52"/>
                  </a:lnTo>
                  <a:lnTo>
                    <a:pt x="0" y="0"/>
                  </a:lnTo>
                  <a:lnTo>
                    <a:pt x="12" y="0"/>
                  </a:lnTo>
                  <a:lnTo>
                    <a:pt x="12" y="21"/>
                  </a:lnTo>
                  <a:lnTo>
                    <a:pt x="33" y="21"/>
                  </a:lnTo>
                  <a:lnTo>
                    <a:pt x="33" y="0"/>
                  </a:lnTo>
                  <a:lnTo>
                    <a:pt x="46" y="0"/>
                  </a:lnTo>
                  <a:lnTo>
                    <a:pt x="46"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70" name="Freeform 103"/>
            <p:cNvSpPr>
              <a:spLocks/>
            </p:cNvSpPr>
            <p:nvPr/>
          </p:nvSpPr>
          <p:spPr bwMode="auto">
            <a:xfrm>
              <a:off x="4861635" y="2970646"/>
              <a:ext cx="49863" cy="81026"/>
            </a:xfrm>
            <a:custGeom>
              <a:avLst/>
              <a:gdLst>
                <a:gd name="T0" fmla="*/ 32 w 32"/>
                <a:gd name="T1" fmla="*/ 52 h 52"/>
                <a:gd name="T2" fmla="*/ 0 w 32"/>
                <a:gd name="T3" fmla="*/ 52 h 52"/>
                <a:gd name="T4" fmla="*/ 0 w 32"/>
                <a:gd name="T5" fmla="*/ 0 h 52"/>
                <a:gd name="T6" fmla="*/ 30 w 32"/>
                <a:gd name="T7" fmla="*/ 0 h 52"/>
                <a:gd name="T8" fmla="*/ 30 w 32"/>
                <a:gd name="T9" fmla="*/ 10 h 52"/>
                <a:gd name="T10" fmla="*/ 11 w 32"/>
                <a:gd name="T11" fmla="*/ 10 h 52"/>
                <a:gd name="T12" fmla="*/ 11 w 32"/>
                <a:gd name="T13" fmla="*/ 21 h 52"/>
                <a:gd name="T14" fmla="*/ 28 w 32"/>
                <a:gd name="T15" fmla="*/ 21 h 52"/>
                <a:gd name="T16" fmla="*/ 28 w 32"/>
                <a:gd name="T17" fmla="*/ 31 h 52"/>
                <a:gd name="T18" fmla="*/ 11 w 32"/>
                <a:gd name="T19" fmla="*/ 31 h 52"/>
                <a:gd name="T20" fmla="*/ 11 w 32"/>
                <a:gd name="T21" fmla="*/ 44 h 52"/>
                <a:gd name="T22" fmla="*/ 32 w 32"/>
                <a:gd name="T23" fmla="*/ 44 h 52"/>
                <a:gd name="T24" fmla="*/ 32 w 32"/>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52">
                  <a:moveTo>
                    <a:pt x="32" y="52"/>
                  </a:moveTo>
                  <a:lnTo>
                    <a:pt x="0" y="52"/>
                  </a:lnTo>
                  <a:lnTo>
                    <a:pt x="0" y="0"/>
                  </a:lnTo>
                  <a:lnTo>
                    <a:pt x="30" y="0"/>
                  </a:lnTo>
                  <a:lnTo>
                    <a:pt x="30" y="10"/>
                  </a:lnTo>
                  <a:lnTo>
                    <a:pt x="11" y="10"/>
                  </a:lnTo>
                  <a:lnTo>
                    <a:pt x="11" y="21"/>
                  </a:lnTo>
                  <a:lnTo>
                    <a:pt x="28" y="21"/>
                  </a:lnTo>
                  <a:lnTo>
                    <a:pt x="28" y="31"/>
                  </a:lnTo>
                  <a:lnTo>
                    <a:pt x="11" y="31"/>
                  </a:lnTo>
                  <a:lnTo>
                    <a:pt x="11" y="44"/>
                  </a:lnTo>
                  <a:lnTo>
                    <a:pt x="32" y="44"/>
                  </a:lnTo>
                  <a:lnTo>
                    <a:pt x="32"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71" name="Freeform 104"/>
            <p:cNvSpPr>
              <a:spLocks/>
            </p:cNvSpPr>
            <p:nvPr/>
          </p:nvSpPr>
          <p:spPr bwMode="auto">
            <a:xfrm>
              <a:off x="4923964" y="2970646"/>
              <a:ext cx="68562" cy="84143"/>
            </a:xfrm>
            <a:custGeom>
              <a:avLst/>
              <a:gdLst>
                <a:gd name="T0" fmla="*/ 21 w 21"/>
                <a:gd name="T1" fmla="*/ 14 h 26"/>
                <a:gd name="T2" fmla="*/ 10 w 21"/>
                <a:gd name="T3" fmla="*/ 26 h 26"/>
                <a:gd name="T4" fmla="*/ 0 w 21"/>
                <a:gd name="T5" fmla="*/ 15 h 26"/>
                <a:gd name="T6" fmla="*/ 0 w 21"/>
                <a:gd name="T7" fmla="*/ 0 h 26"/>
                <a:gd name="T8" fmla="*/ 6 w 21"/>
                <a:gd name="T9" fmla="*/ 0 h 26"/>
                <a:gd name="T10" fmla="*/ 6 w 21"/>
                <a:gd name="T11" fmla="*/ 15 h 26"/>
                <a:gd name="T12" fmla="*/ 10 w 21"/>
                <a:gd name="T13" fmla="*/ 21 h 26"/>
                <a:gd name="T14" fmla="*/ 15 w 21"/>
                <a:gd name="T15" fmla="*/ 15 h 26"/>
                <a:gd name="T16" fmla="*/ 15 w 21"/>
                <a:gd name="T17" fmla="*/ 0 h 26"/>
                <a:gd name="T18" fmla="*/ 21 w 21"/>
                <a:gd name="T19" fmla="*/ 0 h 26"/>
                <a:gd name="T20" fmla="*/ 21 w 21"/>
                <a:gd name="T21"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6">
                  <a:moveTo>
                    <a:pt x="21" y="14"/>
                  </a:moveTo>
                  <a:cubicBezTo>
                    <a:pt x="21" y="22"/>
                    <a:pt x="17" y="26"/>
                    <a:pt x="10" y="26"/>
                  </a:cubicBezTo>
                  <a:cubicBezTo>
                    <a:pt x="3" y="26"/>
                    <a:pt x="0" y="22"/>
                    <a:pt x="0" y="15"/>
                  </a:cubicBezTo>
                  <a:cubicBezTo>
                    <a:pt x="0" y="0"/>
                    <a:pt x="0" y="0"/>
                    <a:pt x="0" y="0"/>
                  </a:cubicBezTo>
                  <a:cubicBezTo>
                    <a:pt x="6" y="0"/>
                    <a:pt x="6" y="0"/>
                    <a:pt x="6" y="0"/>
                  </a:cubicBezTo>
                  <a:cubicBezTo>
                    <a:pt x="6" y="15"/>
                    <a:pt x="6" y="15"/>
                    <a:pt x="6" y="15"/>
                  </a:cubicBezTo>
                  <a:cubicBezTo>
                    <a:pt x="6" y="19"/>
                    <a:pt x="7" y="21"/>
                    <a:pt x="10" y="21"/>
                  </a:cubicBezTo>
                  <a:cubicBezTo>
                    <a:pt x="14" y="21"/>
                    <a:pt x="15" y="19"/>
                    <a:pt x="15" y="15"/>
                  </a:cubicBezTo>
                  <a:cubicBezTo>
                    <a:pt x="15" y="0"/>
                    <a:pt x="15" y="0"/>
                    <a:pt x="15" y="0"/>
                  </a:cubicBezTo>
                  <a:cubicBezTo>
                    <a:pt x="21" y="0"/>
                    <a:pt x="21" y="0"/>
                    <a:pt x="21" y="0"/>
                  </a:cubicBezTo>
                  <a:lnTo>
                    <a:pt x="21"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72" name="Freeform 105"/>
            <p:cNvSpPr>
              <a:spLocks noEditPoints="1"/>
            </p:cNvSpPr>
            <p:nvPr/>
          </p:nvSpPr>
          <p:spPr bwMode="auto">
            <a:xfrm>
              <a:off x="5012783" y="2970646"/>
              <a:ext cx="68562" cy="81026"/>
            </a:xfrm>
            <a:custGeom>
              <a:avLst/>
              <a:gdLst>
                <a:gd name="T0" fmla="*/ 21 w 21"/>
                <a:gd name="T1" fmla="*/ 25 h 25"/>
                <a:gd name="T2" fmla="*/ 14 w 21"/>
                <a:gd name="T3" fmla="*/ 25 h 25"/>
                <a:gd name="T4" fmla="*/ 11 w 21"/>
                <a:gd name="T5" fmla="*/ 19 h 25"/>
                <a:gd name="T6" fmla="*/ 10 w 21"/>
                <a:gd name="T7" fmla="*/ 17 h 25"/>
                <a:gd name="T8" fmla="*/ 9 w 21"/>
                <a:gd name="T9" fmla="*/ 17 h 25"/>
                <a:gd name="T10" fmla="*/ 8 w 21"/>
                <a:gd name="T11" fmla="*/ 16 h 25"/>
                <a:gd name="T12" fmla="*/ 7 w 21"/>
                <a:gd name="T13" fmla="*/ 16 h 25"/>
                <a:gd name="T14" fmla="*/ 6 w 21"/>
                <a:gd name="T15" fmla="*/ 16 h 25"/>
                <a:gd name="T16" fmla="*/ 6 w 21"/>
                <a:gd name="T17" fmla="*/ 25 h 25"/>
                <a:gd name="T18" fmla="*/ 0 w 21"/>
                <a:gd name="T19" fmla="*/ 25 h 25"/>
                <a:gd name="T20" fmla="*/ 0 w 21"/>
                <a:gd name="T21" fmla="*/ 0 h 25"/>
                <a:gd name="T22" fmla="*/ 9 w 21"/>
                <a:gd name="T23" fmla="*/ 0 h 25"/>
                <a:gd name="T24" fmla="*/ 18 w 21"/>
                <a:gd name="T25" fmla="*/ 7 h 25"/>
                <a:gd name="T26" fmla="*/ 18 w 21"/>
                <a:gd name="T27" fmla="*/ 9 h 25"/>
                <a:gd name="T28" fmla="*/ 16 w 21"/>
                <a:gd name="T29" fmla="*/ 11 h 25"/>
                <a:gd name="T30" fmla="*/ 15 w 21"/>
                <a:gd name="T31" fmla="*/ 13 h 25"/>
                <a:gd name="T32" fmla="*/ 12 w 21"/>
                <a:gd name="T33" fmla="*/ 14 h 25"/>
                <a:gd name="T34" fmla="*/ 12 w 21"/>
                <a:gd name="T35" fmla="*/ 14 h 25"/>
                <a:gd name="T36" fmla="*/ 13 w 21"/>
                <a:gd name="T37" fmla="*/ 15 h 25"/>
                <a:gd name="T38" fmla="*/ 14 w 21"/>
                <a:gd name="T39" fmla="*/ 16 h 25"/>
                <a:gd name="T40" fmla="*/ 15 w 21"/>
                <a:gd name="T41" fmla="*/ 17 h 25"/>
                <a:gd name="T42" fmla="*/ 16 w 21"/>
                <a:gd name="T43" fmla="*/ 18 h 25"/>
                <a:gd name="T44" fmla="*/ 21 w 21"/>
                <a:gd name="T45" fmla="*/ 25 h 25"/>
                <a:gd name="T46" fmla="*/ 6 w 21"/>
                <a:gd name="T47" fmla="*/ 4 h 25"/>
                <a:gd name="T48" fmla="*/ 6 w 21"/>
                <a:gd name="T49" fmla="*/ 11 h 25"/>
                <a:gd name="T50" fmla="*/ 8 w 21"/>
                <a:gd name="T51" fmla="*/ 11 h 25"/>
                <a:gd name="T52" fmla="*/ 11 w 21"/>
                <a:gd name="T53" fmla="*/ 10 h 25"/>
                <a:gd name="T54" fmla="*/ 12 w 21"/>
                <a:gd name="T55" fmla="*/ 8 h 25"/>
                <a:gd name="T56" fmla="*/ 8 w 21"/>
                <a:gd name="T57" fmla="*/ 4 h 25"/>
                <a:gd name="T58" fmla="*/ 6 w 21"/>
                <a:gd name="T5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 h="25">
                  <a:moveTo>
                    <a:pt x="21" y="25"/>
                  </a:moveTo>
                  <a:cubicBezTo>
                    <a:pt x="14" y="25"/>
                    <a:pt x="14" y="25"/>
                    <a:pt x="14" y="25"/>
                  </a:cubicBezTo>
                  <a:cubicBezTo>
                    <a:pt x="11" y="19"/>
                    <a:pt x="11" y="19"/>
                    <a:pt x="11" y="19"/>
                  </a:cubicBezTo>
                  <a:cubicBezTo>
                    <a:pt x="10" y="18"/>
                    <a:pt x="10" y="18"/>
                    <a:pt x="10" y="17"/>
                  </a:cubicBezTo>
                  <a:cubicBezTo>
                    <a:pt x="9" y="17"/>
                    <a:pt x="9" y="17"/>
                    <a:pt x="9" y="17"/>
                  </a:cubicBezTo>
                  <a:cubicBezTo>
                    <a:pt x="9" y="16"/>
                    <a:pt x="8" y="16"/>
                    <a:pt x="8" y="16"/>
                  </a:cubicBezTo>
                  <a:cubicBezTo>
                    <a:pt x="8" y="16"/>
                    <a:pt x="7" y="16"/>
                    <a:pt x="7" y="16"/>
                  </a:cubicBezTo>
                  <a:cubicBezTo>
                    <a:pt x="6" y="16"/>
                    <a:pt x="6" y="16"/>
                    <a:pt x="6" y="16"/>
                  </a:cubicBezTo>
                  <a:cubicBezTo>
                    <a:pt x="6" y="25"/>
                    <a:pt x="6" y="25"/>
                    <a:pt x="6" y="25"/>
                  </a:cubicBezTo>
                  <a:cubicBezTo>
                    <a:pt x="0" y="25"/>
                    <a:pt x="0" y="25"/>
                    <a:pt x="0" y="25"/>
                  </a:cubicBezTo>
                  <a:cubicBezTo>
                    <a:pt x="0" y="0"/>
                    <a:pt x="0" y="0"/>
                    <a:pt x="0" y="0"/>
                  </a:cubicBezTo>
                  <a:cubicBezTo>
                    <a:pt x="9" y="0"/>
                    <a:pt x="9" y="0"/>
                    <a:pt x="9" y="0"/>
                  </a:cubicBezTo>
                  <a:cubicBezTo>
                    <a:pt x="15" y="0"/>
                    <a:pt x="18" y="2"/>
                    <a:pt x="18" y="7"/>
                  </a:cubicBezTo>
                  <a:cubicBezTo>
                    <a:pt x="18" y="8"/>
                    <a:pt x="18" y="9"/>
                    <a:pt x="18" y="9"/>
                  </a:cubicBezTo>
                  <a:cubicBezTo>
                    <a:pt x="17" y="10"/>
                    <a:pt x="17" y="11"/>
                    <a:pt x="16" y="11"/>
                  </a:cubicBezTo>
                  <a:cubicBezTo>
                    <a:pt x="16" y="12"/>
                    <a:pt x="15" y="13"/>
                    <a:pt x="15" y="13"/>
                  </a:cubicBezTo>
                  <a:cubicBezTo>
                    <a:pt x="14" y="13"/>
                    <a:pt x="13" y="14"/>
                    <a:pt x="12" y="14"/>
                  </a:cubicBezTo>
                  <a:cubicBezTo>
                    <a:pt x="12" y="14"/>
                    <a:pt x="12" y="14"/>
                    <a:pt x="12" y="14"/>
                  </a:cubicBezTo>
                  <a:cubicBezTo>
                    <a:pt x="13" y="14"/>
                    <a:pt x="13" y="14"/>
                    <a:pt x="13" y="15"/>
                  </a:cubicBezTo>
                  <a:cubicBezTo>
                    <a:pt x="14" y="15"/>
                    <a:pt x="14" y="15"/>
                    <a:pt x="14" y="16"/>
                  </a:cubicBezTo>
                  <a:cubicBezTo>
                    <a:pt x="15" y="16"/>
                    <a:pt x="15" y="16"/>
                    <a:pt x="15" y="17"/>
                  </a:cubicBezTo>
                  <a:cubicBezTo>
                    <a:pt x="16" y="17"/>
                    <a:pt x="16" y="17"/>
                    <a:pt x="16" y="18"/>
                  </a:cubicBezTo>
                  <a:lnTo>
                    <a:pt x="21" y="25"/>
                  </a:lnTo>
                  <a:close/>
                  <a:moveTo>
                    <a:pt x="6" y="4"/>
                  </a:moveTo>
                  <a:cubicBezTo>
                    <a:pt x="6" y="11"/>
                    <a:pt x="6" y="11"/>
                    <a:pt x="6" y="11"/>
                  </a:cubicBezTo>
                  <a:cubicBezTo>
                    <a:pt x="8" y="11"/>
                    <a:pt x="8" y="11"/>
                    <a:pt x="8" y="11"/>
                  </a:cubicBezTo>
                  <a:cubicBezTo>
                    <a:pt x="9" y="11"/>
                    <a:pt x="10" y="11"/>
                    <a:pt x="11" y="10"/>
                  </a:cubicBezTo>
                  <a:cubicBezTo>
                    <a:pt x="12" y="10"/>
                    <a:pt x="12" y="9"/>
                    <a:pt x="12" y="8"/>
                  </a:cubicBezTo>
                  <a:cubicBezTo>
                    <a:pt x="12" y="5"/>
                    <a:pt x="11" y="4"/>
                    <a:pt x="8" y="4"/>
                  </a:cubicBezTo>
                  <a:lnTo>
                    <a:pt x="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73" name="Freeform 106"/>
            <p:cNvSpPr>
              <a:spLocks noEditPoints="1"/>
            </p:cNvSpPr>
            <p:nvPr/>
          </p:nvSpPr>
          <p:spPr bwMode="auto">
            <a:xfrm>
              <a:off x="5084461" y="2970646"/>
              <a:ext cx="81027" cy="84143"/>
            </a:xfrm>
            <a:custGeom>
              <a:avLst/>
              <a:gdLst>
                <a:gd name="T0" fmla="*/ 12 w 25"/>
                <a:gd name="T1" fmla="*/ 26 h 26"/>
                <a:gd name="T2" fmla="*/ 3 w 25"/>
                <a:gd name="T3" fmla="*/ 22 h 26"/>
                <a:gd name="T4" fmla="*/ 0 w 25"/>
                <a:gd name="T5" fmla="*/ 13 h 26"/>
                <a:gd name="T6" fmla="*/ 3 w 25"/>
                <a:gd name="T7" fmla="*/ 3 h 26"/>
                <a:gd name="T8" fmla="*/ 13 w 25"/>
                <a:gd name="T9" fmla="*/ 0 h 26"/>
                <a:gd name="T10" fmla="*/ 21 w 25"/>
                <a:gd name="T11" fmla="*/ 3 h 26"/>
                <a:gd name="T12" fmla="*/ 25 w 25"/>
                <a:gd name="T13" fmla="*/ 13 h 26"/>
                <a:gd name="T14" fmla="*/ 21 w 25"/>
                <a:gd name="T15" fmla="*/ 22 h 26"/>
                <a:gd name="T16" fmla="*/ 12 w 25"/>
                <a:gd name="T17" fmla="*/ 26 h 26"/>
                <a:gd name="T18" fmla="*/ 12 w 25"/>
                <a:gd name="T19" fmla="*/ 5 h 26"/>
                <a:gd name="T20" fmla="*/ 8 w 25"/>
                <a:gd name="T21" fmla="*/ 7 h 26"/>
                <a:gd name="T22" fmla="*/ 6 w 25"/>
                <a:gd name="T23" fmla="*/ 13 h 26"/>
                <a:gd name="T24" fmla="*/ 8 w 25"/>
                <a:gd name="T25" fmla="*/ 19 h 26"/>
                <a:gd name="T26" fmla="*/ 12 w 25"/>
                <a:gd name="T27" fmla="*/ 21 h 26"/>
                <a:gd name="T28" fmla="*/ 17 w 25"/>
                <a:gd name="T29" fmla="*/ 19 h 26"/>
                <a:gd name="T30" fmla="*/ 19 w 25"/>
                <a:gd name="T31" fmla="*/ 13 h 26"/>
                <a:gd name="T32" fmla="*/ 17 w 25"/>
                <a:gd name="T33" fmla="*/ 7 h 26"/>
                <a:gd name="T34" fmla="*/ 12 w 25"/>
                <a:gd name="T35"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6">
                  <a:moveTo>
                    <a:pt x="12" y="26"/>
                  </a:moveTo>
                  <a:cubicBezTo>
                    <a:pt x="9" y="26"/>
                    <a:pt x="6" y="25"/>
                    <a:pt x="3" y="22"/>
                  </a:cubicBezTo>
                  <a:cubicBezTo>
                    <a:pt x="1" y="20"/>
                    <a:pt x="0" y="17"/>
                    <a:pt x="0" y="13"/>
                  </a:cubicBezTo>
                  <a:cubicBezTo>
                    <a:pt x="0" y="9"/>
                    <a:pt x="1" y="6"/>
                    <a:pt x="3" y="3"/>
                  </a:cubicBezTo>
                  <a:cubicBezTo>
                    <a:pt x="6" y="1"/>
                    <a:pt x="9" y="0"/>
                    <a:pt x="13" y="0"/>
                  </a:cubicBezTo>
                  <a:cubicBezTo>
                    <a:pt x="16" y="0"/>
                    <a:pt x="19" y="1"/>
                    <a:pt x="21" y="3"/>
                  </a:cubicBezTo>
                  <a:cubicBezTo>
                    <a:pt x="24" y="6"/>
                    <a:pt x="25" y="9"/>
                    <a:pt x="25" y="13"/>
                  </a:cubicBezTo>
                  <a:cubicBezTo>
                    <a:pt x="25" y="16"/>
                    <a:pt x="24" y="20"/>
                    <a:pt x="21" y="22"/>
                  </a:cubicBezTo>
                  <a:cubicBezTo>
                    <a:pt x="19" y="25"/>
                    <a:pt x="16" y="26"/>
                    <a:pt x="12" y="26"/>
                  </a:cubicBezTo>
                  <a:close/>
                  <a:moveTo>
                    <a:pt x="12" y="5"/>
                  </a:moveTo>
                  <a:cubicBezTo>
                    <a:pt x="10" y="5"/>
                    <a:pt x="9" y="5"/>
                    <a:pt x="8" y="7"/>
                  </a:cubicBezTo>
                  <a:cubicBezTo>
                    <a:pt x="7" y="8"/>
                    <a:pt x="6" y="10"/>
                    <a:pt x="6" y="13"/>
                  </a:cubicBezTo>
                  <a:cubicBezTo>
                    <a:pt x="6" y="15"/>
                    <a:pt x="7" y="17"/>
                    <a:pt x="8" y="19"/>
                  </a:cubicBezTo>
                  <a:cubicBezTo>
                    <a:pt x="9" y="20"/>
                    <a:pt x="10" y="21"/>
                    <a:pt x="12" y="21"/>
                  </a:cubicBezTo>
                  <a:cubicBezTo>
                    <a:pt x="14" y="21"/>
                    <a:pt x="16" y="20"/>
                    <a:pt x="17" y="19"/>
                  </a:cubicBezTo>
                  <a:cubicBezTo>
                    <a:pt x="18" y="17"/>
                    <a:pt x="19" y="15"/>
                    <a:pt x="19" y="13"/>
                  </a:cubicBezTo>
                  <a:cubicBezTo>
                    <a:pt x="19" y="10"/>
                    <a:pt x="18" y="8"/>
                    <a:pt x="17" y="7"/>
                  </a:cubicBezTo>
                  <a:cubicBezTo>
                    <a:pt x="16" y="5"/>
                    <a:pt x="14" y="5"/>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74" name="Freeform 107"/>
            <p:cNvSpPr>
              <a:spLocks noEditPoints="1"/>
            </p:cNvSpPr>
            <p:nvPr/>
          </p:nvSpPr>
          <p:spPr bwMode="auto">
            <a:xfrm>
              <a:off x="5179512" y="2970646"/>
              <a:ext cx="60771" cy="81026"/>
            </a:xfrm>
            <a:custGeom>
              <a:avLst/>
              <a:gdLst>
                <a:gd name="T0" fmla="*/ 6 w 19"/>
                <a:gd name="T1" fmla="*/ 17 h 25"/>
                <a:gd name="T2" fmla="*/ 6 w 19"/>
                <a:gd name="T3" fmla="*/ 25 h 25"/>
                <a:gd name="T4" fmla="*/ 0 w 19"/>
                <a:gd name="T5" fmla="*/ 25 h 25"/>
                <a:gd name="T6" fmla="*/ 0 w 19"/>
                <a:gd name="T7" fmla="*/ 0 h 25"/>
                <a:gd name="T8" fmla="*/ 9 w 19"/>
                <a:gd name="T9" fmla="*/ 0 h 25"/>
                <a:gd name="T10" fmla="*/ 19 w 19"/>
                <a:gd name="T11" fmla="*/ 8 h 25"/>
                <a:gd name="T12" fmla="*/ 16 w 19"/>
                <a:gd name="T13" fmla="*/ 14 h 25"/>
                <a:gd name="T14" fmla="*/ 9 w 19"/>
                <a:gd name="T15" fmla="*/ 17 h 25"/>
                <a:gd name="T16" fmla="*/ 6 w 19"/>
                <a:gd name="T17" fmla="*/ 17 h 25"/>
                <a:gd name="T18" fmla="*/ 6 w 19"/>
                <a:gd name="T19" fmla="*/ 4 h 25"/>
                <a:gd name="T20" fmla="*/ 6 w 19"/>
                <a:gd name="T21" fmla="*/ 12 h 25"/>
                <a:gd name="T22" fmla="*/ 8 w 19"/>
                <a:gd name="T23" fmla="*/ 12 h 25"/>
                <a:gd name="T24" fmla="*/ 13 w 19"/>
                <a:gd name="T25" fmla="*/ 8 h 25"/>
                <a:gd name="T26" fmla="*/ 8 w 19"/>
                <a:gd name="T27" fmla="*/ 4 h 25"/>
                <a:gd name="T28" fmla="*/ 6 w 19"/>
                <a:gd name="T2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5">
                  <a:moveTo>
                    <a:pt x="6" y="17"/>
                  </a:moveTo>
                  <a:cubicBezTo>
                    <a:pt x="6" y="25"/>
                    <a:pt x="6" y="25"/>
                    <a:pt x="6" y="25"/>
                  </a:cubicBezTo>
                  <a:cubicBezTo>
                    <a:pt x="0" y="25"/>
                    <a:pt x="0" y="25"/>
                    <a:pt x="0" y="25"/>
                  </a:cubicBezTo>
                  <a:cubicBezTo>
                    <a:pt x="0" y="0"/>
                    <a:pt x="0" y="0"/>
                    <a:pt x="0" y="0"/>
                  </a:cubicBezTo>
                  <a:cubicBezTo>
                    <a:pt x="9" y="0"/>
                    <a:pt x="9" y="0"/>
                    <a:pt x="9" y="0"/>
                  </a:cubicBezTo>
                  <a:cubicBezTo>
                    <a:pt x="16" y="0"/>
                    <a:pt x="19" y="3"/>
                    <a:pt x="19" y="8"/>
                  </a:cubicBezTo>
                  <a:cubicBezTo>
                    <a:pt x="19" y="11"/>
                    <a:pt x="18" y="13"/>
                    <a:pt x="16" y="14"/>
                  </a:cubicBezTo>
                  <a:cubicBezTo>
                    <a:pt x="14" y="16"/>
                    <a:pt x="12" y="17"/>
                    <a:pt x="9" y="17"/>
                  </a:cubicBezTo>
                  <a:lnTo>
                    <a:pt x="6" y="17"/>
                  </a:lnTo>
                  <a:close/>
                  <a:moveTo>
                    <a:pt x="6" y="4"/>
                  </a:moveTo>
                  <a:cubicBezTo>
                    <a:pt x="6" y="12"/>
                    <a:pt x="6" y="12"/>
                    <a:pt x="6" y="12"/>
                  </a:cubicBezTo>
                  <a:cubicBezTo>
                    <a:pt x="8" y="12"/>
                    <a:pt x="8" y="12"/>
                    <a:pt x="8" y="12"/>
                  </a:cubicBezTo>
                  <a:cubicBezTo>
                    <a:pt x="11" y="12"/>
                    <a:pt x="13" y="11"/>
                    <a:pt x="13" y="8"/>
                  </a:cubicBezTo>
                  <a:cubicBezTo>
                    <a:pt x="13" y="6"/>
                    <a:pt x="11" y="4"/>
                    <a:pt x="8" y="4"/>
                  </a:cubicBezTo>
                  <a:lnTo>
                    <a:pt x="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75" name="Freeform 108"/>
            <p:cNvSpPr>
              <a:spLocks/>
            </p:cNvSpPr>
            <p:nvPr/>
          </p:nvSpPr>
          <p:spPr bwMode="auto">
            <a:xfrm>
              <a:off x="5254307" y="2970646"/>
              <a:ext cx="48305" cy="81026"/>
            </a:xfrm>
            <a:custGeom>
              <a:avLst/>
              <a:gdLst>
                <a:gd name="T0" fmla="*/ 31 w 31"/>
                <a:gd name="T1" fmla="*/ 52 h 52"/>
                <a:gd name="T2" fmla="*/ 0 w 31"/>
                <a:gd name="T3" fmla="*/ 52 h 52"/>
                <a:gd name="T4" fmla="*/ 0 w 31"/>
                <a:gd name="T5" fmla="*/ 0 h 52"/>
                <a:gd name="T6" fmla="*/ 31 w 31"/>
                <a:gd name="T7" fmla="*/ 0 h 52"/>
                <a:gd name="T8" fmla="*/ 31 w 31"/>
                <a:gd name="T9" fmla="*/ 10 h 52"/>
                <a:gd name="T10" fmla="*/ 12 w 31"/>
                <a:gd name="T11" fmla="*/ 10 h 52"/>
                <a:gd name="T12" fmla="*/ 12 w 31"/>
                <a:gd name="T13" fmla="*/ 21 h 52"/>
                <a:gd name="T14" fmla="*/ 29 w 31"/>
                <a:gd name="T15" fmla="*/ 21 h 52"/>
                <a:gd name="T16" fmla="*/ 29 w 31"/>
                <a:gd name="T17" fmla="*/ 31 h 52"/>
                <a:gd name="T18" fmla="*/ 12 w 31"/>
                <a:gd name="T19" fmla="*/ 31 h 52"/>
                <a:gd name="T20" fmla="*/ 12 w 31"/>
                <a:gd name="T21" fmla="*/ 44 h 52"/>
                <a:gd name="T22" fmla="*/ 31 w 31"/>
                <a:gd name="T23" fmla="*/ 44 h 52"/>
                <a:gd name="T24" fmla="*/ 31 w 31"/>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52">
                  <a:moveTo>
                    <a:pt x="31" y="52"/>
                  </a:moveTo>
                  <a:lnTo>
                    <a:pt x="0" y="52"/>
                  </a:lnTo>
                  <a:lnTo>
                    <a:pt x="0" y="0"/>
                  </a:lnTo>
                  <a:lnTo>
                    <a:pt x="31" y="0"/>
                  </a:lnTo>
                  <a:lnTo>
                    <a:pt x="31" y="10"/>
                  </a:lnTo>
                  <a:lnTo>
                    <a:pt x="12" y="10"/>
                  </a:lnTo>
                  <a:lnTo>
                    <a:pt x="12" y="21"/>
                  </a:lnTo>
                  <a:lnTo>
                    <a:pt x="29" y="21"/>
                  </a:lnTo>
                  <a:lnTo>
                    <a:pt x="29" y="31"/>
                  </a:lnTo>
                  <a:lnTo>
                    <a:pt x="12" y="31"/>
                  </a:lnTo>
                  <a:lnTo>
                    <a:pt x="12" y="44"/>
                  </a:lnTo>
                  <a:lnTo>
                    <a:pt x="31" y="44"/>
                  </a:lnTo>
                  <a:lnTo>
                    <a:pt x="31"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76" name="Freeform 109"/>
            <p:cNvSpPr>
              <a:spLocks/>
            </p:cNvSpPr>
            <p:nvPr/>
          </p:nvSpPr>
          <p:spPr bwMode="auto">
            <a:xfrm>
              <a:off x="4616995" y="3110884"/>
              <a:ext cx="29606" cy="84143"/>
            </a:xfrm>
            <a:custGeom>
              <a:avLst/>
              <a:gdLst>
                <a:gd name="T0" fmla="*/ 6 w 19"/>
                <a:gd name="T1" fmla="*/ 54 h 54"/>
                <a:gd name="T2" fmla="*/ 0 w 19"/>
                <a:gd name="T3" fmla="*/ 54 h 54"/>
                <a:gd name="T4" fmla="*/ 13 w 19"/>
                <a:gd name="T5" fmla="*/ 0 h 54"/>
                <a:gd name="T6" fmla="*/ 19 w 19"/>
                <a:gd name="T7" fmla="*/ 0 h 54"/>
                <a:gd name="T8" fmla="*/ 6 w 19"/>
                <a:gd name="T9" fmla="*/ 54 h 54"/>
              </a:gdLst>
              <a:ahLst/>
              <a:cxnLst>
                <a:cxn ang="0">
                  <a:pos x="T0" y="T1"/>
                </a:cxn>
                <a:cxn ang="0">
                  <a:pos x="T2" y="T3"/>
                </a:cxn>
                <a:cxn ang="0">
                  <a:pos x="T4" y="T5"/>
                </a:cxn>
                <a:cxn ang="0">
                  <a:pos x="T6" y="T7"/>
                </a:cxn>
                <a:cxn ang="0">
                  <a:pos x="T8" y="T9"/>
                </a:cxn>
              </a:cxnLst>
              <a:rect l="0" t="0" r="r" b="b"/>
              <a:pathLst>
                <a:path w="19" h="54">
                  <a:moveTo>
                    <a:pt x="6" y="54"/>
                  </a:moveTo>
                  <a:lnTo>
                    <a:pt x="0" y="54"/>
                  </a:lnTo>
                  <a:lnTo>
                    <a:pt x="13" y="0"/>
                  </a:lnTo>
                  <a:lnTo>
                    <a:pt x="19" y="0"/>
                  </a:lnTo>
                  <a:lnTo>
                    <a:pt x="6"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77" name="Freeform 110"/>
            <p:cNvSpPr>
              <a:spLocks noEditPoints="1"/>
            </p:cNvSpPr>
            <p:nvPr/>
          </p:nvSpPr>
          <p:spPr bwMode="auto">
            <a:xfrm>
              <a:off x="4649717" y="3110884"/>
              <a:ext cx="65445" cy="84143"/>
            </a:xfrm>
            <a:custGeom>
              <a:avLst/>
              <a:gdLst>
                <a:gd name="T0" fmla="*/ 20 w 20"/>
                <a:gd name="T1" fmla="*/ 7 h 26"/>
                <a:gd name="T2" fmla="*/ 19 w 20"/>
                <a:gd name="T3" fmla="*/ 9 h 26"/>
                <a:gd name="T4" fmla="*/ 17 w 20"/>
                <a:gd name="T5" fmla="*/ 12 h 26"/>
                <a:gd name="T6" fmla="*/ 15 w 20"/>
                <a:gd name="T7" fmla="*/ 13 h 26"/>
                <a:gd name="T8" fmla="*/ 12 w 20"/>
                <a:gd name="T9" fmla="*/ 14 h 26"/>
                <a:gd name="T10" fmla="*/ 12 w 20"/>
                <a:gd name="T11" fmla="*/ 14 h 26"/>
                <a:gd name="T12" fmla="*/ 13 w 20"/>
                <a:gd name="T13" fmla="*/ 15 h 26"/>
                <a:gd name="T14" fmla="*/ 14 w 20"/>
                <a:gd name="T15" fmla="*/ 17 h 26"/>
                <a:gd name="T16" fmla="*/ 17 w 20"/>
                <a:gd name="T17" fmla="*/ 26 h 26"/>
                <a:gd name="T18" fmla="*/ 13 w 20"/>
                <a:gd name="T19" fmla="*/ 26 h 26"/>
                <a:gd name="T20" fmla="*/ 11 w 20"/>
                <a:gd name="T21" fmla="*/ 18 h 26"/>
                <a:gd name="T22" fmla="*/ 10 w 20"/>
                <a:gd name="T23" fmla="*/ 16 h 26"/>
                <a:gd name="T24" fmla="*/ 8 w 20"/>
                <a:gd name="T25" fmla="*/ 15 h 26"/>
                <a:gd name="T26" fmla="*/ 6 w 20"/>
                <a:gd name="T27" fmla="*/ 15 h 26"/>
                <a:gd name="T28" fmla="*/ 3 w 20"/>
                <a:gd name="T29" fmla="*/ 26 h 26"/>
                <a:gd name="T30" fmla="*/ 0 w 20"/>
                <a:gd name="T31" fmla="*/ 26 h 26"/>
                <a:gd name="T32" fmla="*/ 6 w 20"/>
                <a:gd name="T33" fmla="*/ 0 h 26"/>
                <a:gd name="T34" fmla="*/ 13 w 20"/>
                <a:gd name="T35" fmla="*/ 0 h 26"/>
                <a:gd name="T36" fmla="*/ 16 w 20"/>
                <a:gd name="T37" fmla="*/ 1 h 26"/>
                <a:gd name="T38" fmla="*/ 18 w 20"/>
                <a:gd name="T39" fmla="*/ 2 h 26"/>
                <a:gd name="T40" fmla="*/ 19 w 20"/>
                <a:gd name="T41" fmla="*/ 4 h 26"/>
                <a:gd name="T42" fmla="*/ 20 w 20"/>
                <a:gd name="T43" fmla="*/ 7 h 26"/>
                <a:gd name="T44" fmla="*/ 16 w 20"/>
                <a:gd name="T45" fmla="*/ 7 h 26"/>
                <a:gd name="T46" fmla="*/ 16 w 20"/>
                <a:gd name="T47" fmla="*/ 5 h 26"/>
                <a:gd name="T48" fmla="*/ 15 w 20"/>
                <a:gd name="T49" fmla="*/ 4 h 26"/>
                <a:gd name="T50" fmla="*/ 14 w 20"/>
                <a:gd name="T51" fmla="*/ 3 h 26"/>
                <a:gd name="T52" fmla="*/ 12 w 20"/>
                <a:gd name="T53" fmla="*/ 3 h 26"/>
                <a:gd name="T54" fmla="*/ 8 w 20"/>
                <a:gd name="T55" fmla="*/ 3 h 26"/>
                <a:gd name="T56" fmla="*/ 6 w 20"/>
                <a:gd name="T57" fmla="*/ 12 h 26"/>
                <a:gd name="T58" fmla="*/ 10 w 20"/>
                <a:gd name="T59" fmla="*/ 12 h 26"/>
                <a:gd name="T60" fmla="*/ 13 w 20"/>
                <a:gd name="T61" fmla="*/ 12 h 26"/>
                <a:gd name="T62" fmla="*/ 15 w 20"/>
                <a:gd name="T63" fmla="*/ 11 h 26"/>
                <a:gd name="T64" fmla="*/ 16 w 20"/>
                <a:gd name="T65" fmla="*/ 9 h 26"/>
                <a:gd name="T66" fmla="*/ 16 w 20"/>
                <a:gd name="T67"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6">
                  <a:moveTo>
                    <a:pt x="20" y="7"/>
                  </a:moveTo>
                  <a:cubicBezTo>
                    <a:pt x="20" y="8"/>
                    <a:pt x="19" y="9"/>
                    <a:pt x="19" y="9"/>
                  </a:cubicBezTo>
                  <a:cubicBezTo>
                    <a:pt x="19" y="10"/>
                    <a:pt x="18" y="11"/>
                    <a:pt x="17" y="12"/>
                  </a:cubicBezTo>
                  <a:cubicBezTo>
                    <a:pt x="17" y="12"/>
                    <a:pt x="16" y="13"/>
                    <a:pt x="15" y="13"/>
                  </a:cubicBezTo>
                  <a:cubicBezTo>
                    <a:pt x="14" y="14"/>
                    <a:pt x="13" y="14"/>
                    <a:pt x="12" y="14"/>
                  </a:cubicBezTo>
                  <a:cubicBezTo>
                    <a:pt x="12" y="14"/>
                    <a:pt x="12" y="14"/>
                    <a:pt x="12" y="14"/>
                  </a:cubicBezTo>
                  <a:cubicBezTo>
                    <a:pt x="13" y="14"/>
                    <a:pt x="13" y="15"/>
                    <a:pt x="13" y="15"/>
                  </a:cubicBezTo>
                  <a:cubicBezTo>
                    <a:pt x="14" y="16"/>
                    <a:pt x="14" y="16"/>
                    <a:pt x="14" y="17"/>
                  </a:cubicBezTo>
                  <a:cubicBezTo>
                    <a:pt x="17" y="26"/>
                    <a:pt x="17" y="26"/>
                    <a:pt x="17" y="26"/>
                  </a:cubicBezTo>
                  <a:cubicBezTo>
                    <a:pt x="13" y="26"/>
                    <a:pt x="13" y="26"/>
                    <a:pt x="13" y="26"/>
                  </a:cubicBezTo>
                  <a:cubicBezTo>
                    <a:pt x="11" y="18"/>
                    <a:pt x="11" y="18"/>
                    <a:pt x="11" y="18"/>
                  </a:cubicBezTo>
                  <a:cubicBezTo>
                    <a:pt x="11" y="17"/>
                    <a:pt x="11" y="16"/>
                    <a:pt x="10" y="16"/>
                  </a:cubicBezTo>
                  <a:cubicBezTo>
                    <a:pt x="10" y="15"/>
                    <a:pt x="9" y="15"/>
                    <a:pt x="8" y="15"/>
                  </a:cubicBezTo>
                  <a:cubicBezTo>
                    <a:pt x="6" y="15"/>
                    <a:pt x="6" y="15"/>
                    <a:pt x="6" y="15"/>
                  </a:cubicBezTo>
                  <a:cubicBezTo>
                    <a:pt x="3" y="26"/>
                    <a:pt x="3" y="26"/>
                    <a:pt x="3" y="26"/>
                  </a:cubicBezTo>
                  <a:cubicBezTo>
                    <a:pt x="0" y="26"/>
                    <a:pt x="0" y="26"/>
                    <a:pt x="0" y="26"/>
                  </a:cubicBezTo>
                  <a:cubicBezTo>
                    <a:pt x="6" y="0"/>
                    <a:pt x="6" y="0"/>
                    <a:pt x="6" y="0"/>
                  </a:cubicBezTo>
                  <a:cubicBezTo>
                    <a:pt x="13" y="0"/>
                    <a:pt x="13" y="0"/>
                    <a:pt x="13" y="0"/>
                  </a:cubicBezTo>
                  <a:cubicBezTo>
                    <a:pt x="14" y="0"/>
                    <a:pt x="15" y="0"/>
                    <a:pt x="16" y="1"/>
                  </a:cubicBezTo>
                  <a:cubicBezTo>
                    <a:pt x="17" y="1"/>
                    <a:pt x="17" y="2"/>
                    <a:pt x="18" y="2"/>
                  </a:cubicBezTo>
                  <a:cubicBezTo>
                    <a:pt x="18" y="3"/>
                    <a:pt x="19" y="3"/>
                    <a:pt x="19" y="4"/>
                  </a:cubicBezTo>
                  <a:cubicBezTo>
                    <a:pt x="19" y="5"/>
                    <a:pt x="20" y="6"/>
                    <a:pt x="20" y="7"/>
                  </a:cubicBezTo>
                  <a:close/>
                  <a:moveTo>
                    <a:pt x="16" y="7"/>
                  </a:moveTo>
                  <a:cubicBezTo>
                    <a:pt x="16" y="6"/>
                    <a:pt x="16" y="6"/>
                    <a:pt x="16" y="5"/>
                  </a:cubicBezTo>
                  <a:cubicBezTo>
                    <a:pt x="16" y="5"/>
                    <a:pt x="16" y="4"/>
                    <a:pt x="15" y="4"/>
                  </a:cubicBezTo>
                  <a:cubicBezTo>
                    <a:pt x="15" y="4"/>
                    <a:pt x="15" y="3"/>
                    <a:pt x="14" y="3"/>
                  </a:cubicBezTo>
                  <a:cubicBezTo>
                    <a:pt x="13" y="3"/>
                    <a:pt x="13" y="3"/>
                    <a:pt x="12" y="3"/>
                  </a:cubicBezTo>
                  <a:cubicBezTo>
                    <a:pt x="8" y="3"/>
                    <a:pt x="8" y="3"/>
                    <a:pt x="8" y="3"/>
                  </a:cubicBezTo>
                  <a:cubicBezTo>
                    <a:pt x="6" y="12"/>
                    <a:pt x="6" y="12"/>
                    <a:pt x="6" y="12"/>
                  </a:cubicBezTo>
                  <a:cubicBezTo>
                    <a:pt x="10" y="12"/>
                    <a:pt x="10" y="12"/>
                    <a:pt x="10" y="12"/>
                  </a:cubicBezTo>
                  <a:cubicBezTo>
                    <a:pt x="11" y="12"/>
                    <a:pt x="12" y="12"/>
                    <a:pt x="13" y="12"/>
                  </a:cubicBezTo>
                  <a:cubicBezTo>
                    <a:pt x="14" y="11"/>
                    <a:pt x="14" y="11"/>
                    <a:pt x="15" y="11"/>
                  </a:cubicBezTo>
                  <a:cubicBezTo>
                    <a:pt x="15" y="10"/>
                    <a:pt x="16" y="9"/>
                    <a:pt x="16" y="9"/>
                  </a:cubicBezTo>
                  <a:cubicBezTo>
                    <a:pt x="16" y="8"/>
                    <a:pt x="16" y="8"/>
                    <a:pt x="16"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78" name="Freeform 111"/>
            <p:cNvSpPr>
              <a:spLocks/>
            </p:cNvSpPr>
            <p:nvPr/>
          </p:nvSpPr>
          <p:spPr bwMode="auto">
            <a:xfrm>
              <a:off x="4721395" y="3110884"/>
              <a:ext cx="59212" cy="84143"/>
            </a:xfrm>
            <a:custGeom>
              <a:avLst/>
              <a:gdLst>
                <a:gd name="T0" fmla="*/ 36 w 38"/>
                <a:gd name="T1" fmla="*/ 6 h 54"/>
                <a:gd name="T2" fmla="*/ 17 w 38"/>
                <a:gd name="T3" fmla="*/ 6 h 54"/>
                <a:gd name="T4" fmla="*/ 13 w 38"/>
                <a:gd name="T5" fmla="*/ 25 h 54"/>
                <a:gd name="T6" fmla="*/ 32 w 38"/>
                <a:gd name="T7" fmla="*/ 25 h 54"/>
                <a:gd name="T8" fmla="*/ 29 w 38"/>
                <a:gd name="T9" fmla="*/ 29 h 54"/>
                <a:gd name="T10" fmla="*/ 11 w 38"/>
                <a:gd name="T11" fmla="*/ 29 h 54"/>
                <a:gd name="T12" fmla="*/ 6 w 38"/>
                <a:gd name="T13" fmla="*/ 48 h 54"/>
                <a:gd name="T14" fmla="*/ 29 w 38"/>
                <a:gd name="T15" fmla="*/ 48 h 54"/>
                <a:gd name="T16" fmla="*/ 27 w 38"/>
                <a:gd name="T17" fmla="*/ 54 h 54"/>
                <a:gd name="T18" fmla="*/ 0 w 38"/>
                <a:gd name="T19" fmla="*/ 54 h 54"/>
                <a:gd name="T20" fmla="*/ 11 w 38"/>
                <a:gd name="T21" fmla="*/ 0 h 54"/>
                <a:gd name="T22" fmla="*/ 38 w 38"/>
                <a:gd name="T23" fmla="*/ 0 h 54"/>
                <a:gd name="T24" fmla="*/ 36 w 38"/>
                <a:gd name="T25" fmla="*/ 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4">
                  <a:moveTo>
                    <a:pt x="36" y="6"/>
                  </a:moveTo>
                  <a:lnTo>
                    <a:pt x="17" y="6"/>
                  </a:lnTo>
                  <a:lnTo>
                    <a:pt x="13" y="25"/>
                  </a:lnTo>
                  <a:lnTo>
                    <a:pt x="32" y="25"/>
                  </a:lnTo>
                  <a:lnTo>
                    <a:pt x="29" y="29"/>
                  </a:lnTo>
                  <a:lnTo>
                    <a:pt x="11" y="29"/>
                  </a:lnTo>
                  <a:lnTo>
                    <a:pt x="6" y="48"/>
                  </a:lnTo>
                  <a:lnTo>
                    <a:pt x="29" y="48"/>
                  </a:lnTo>
                  <a:lnTo>
                    <a:pt x="27" y="54"/>
                  </a:lnTo>
                  <a:lnTo>
                    <a:pt x="0" y="54"/>
                  </a:lnTo>
                  <a:lnTo>
                    <a:pt x="11" y="0"/>
                  </a:lnTo>
                  <a:lnTo>
                    <a:pt x="38" y="0"/>
                  </a:lnTo>
                  <a:lnTo>
                    <a:pt x="36"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79" name="Freeform 112"/>
            <p:cNvSpPr>
              <a:spLocks/>
            </p:cNvSpPr>
            <p:nvPr/>
          </p:nvSpPr>
          <p:spPr bwMode="auto">
            <a:xfrm>
              <a:off x="4780608" y="3110884"/>
              <a:ext cx="45188" cy="84143"/>
            </a:xfrm>
            <a:custGeom>
              <a:avLst/>
              <a:gdLst>
                <a:gd name="T0" fmla="*/ 27 w 29"/>
                <a:gd name="T1" fmla="*/ 54 h 54"/>
                <a:gd name="T2" fmla="*/ 0 w 29"/>
                <a:gd name="T3" fmla="*/ 54 h 54"/>
                <a:gd name="T4" fmla="*/ 12 w 29"/>
                <a:gd name="T5" fmla="*/ 0 h 54"/>
                <a:gd name="T6" fmla="*/ 19 w 29"/>
                <a:gd name="T7" fmla="*/ 0 h 54"/>
                <a:gd name="T8" fmla="*/ 8 w 29"/>
                <a:gd name="T9" fmla="*/ 48 h 54"/>
                <a:gd name="T10" fmla="*/ 29 w 29"/>
                <a:gd name="T11" fmla="*/ 48 h 54"/>
                <a:gd name="T12" fmla="*/ 27 w 29"/>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29" h="54">
                  <a:moveTo>
                    <a:pt x="27" y="54"/>
                  </a:moveTo>
                  <a:lnTo>
                    <a:pt x="0" y="54"/>
                  </a:lnTo>
                  <a:lnTo>
                    <a:pt x="12" y="0"/>
                  </a:lnTo>
                  <a:lnTo>
                    <a:pt x="19" y="0"/>
                  </a:lnTo>
                  <a:lnTo>
                    <a:pt x="8" y="48"/>
                  </a:lnTo>
                  <a:lnTo>
                    <a:pt x="29" y="48"/>
                  </a:lnTo>
                  <a:lnTo>
                    <a:pt x="27"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80" name="Freeform 113"/>
            <p:cNvSpPr>
              <a:spLocks noEditPoints="1"/>
            </p:cNvSpPr>
            <p:nvPr/>
          </p:nvSpPr>
          <p:spPr bwMode="auto">
            <a:xfrm>
              <a:off x="4828913" y="3110884"/>
              <a:ext cx="76353" cy="84143"/>
            </a:xfrm>
            <a:custGeom>
              <a:avLst/>
              <a:gdLst>
                <a:gd name="T0" fmla="*/ 20 w 23"/>
                <a:gd name="T1" fmla="*/ 26 h 26"/>
                <a:gd name="T2" fmla="*/ 19 w 23"/>
                <a:gd name="T3" fmla="*/ 18 h 26"/>
                <a:gd name="T4" fmla="*/ 8 w 23"/>
                <a:gd name="T5" fmla="*/ 18 h 26"/>
                <a:gd name="T6" fmla="*/ 4 w 23"/>
                <a:gd name="T7" fmla="*/ 26 h 26"/>
                <a:gd name="T8" fmla="*/ 0 w 23"/>
                <a:gd name="T9" fmla="*/ 26 h 26"/>
                <a:gd name="T10" fmla="*/ 15 w 23"/>
                <a:gd name="T11" fmla="*/ 0 h 26"/>
                <a:gd name="T12" fmla="*/ 19 w 23"/>
                <a:gd name="T13" fmla="*/ 0 h 26"/>
                <a:gd name="T14" fmla="*/ 23 w 23"/>
                <a:gd name="T15" fmla="*/ 26 h 26"/>
                <a:gd name="T16" fmla="*/ 20 w 23"/>
                <a:gd name="T17" fmla="*/ 26 h 26"/>
                <a:gd name="T18" fmla="*/ 17 w 23"/>
                <a:gd name="T19" fmla="*/ 5 h 26"/>
                <a:gd name="T20" fmla="*/ 17 w 23"/>
                <a:gd name="T21" fmla="*/ 5 h 26"/>
                <a:gd name="T22" fmla="*/ 17 w 23"/>
                <a:gd name="T23" fmla="*/ 4 h 26"/>
                <a:gd name="T24" fmla="*/ 17 w 23"/>
                <a:gd name="T25" fmla="*/ 4 h 26"/>
                <a:gd name="T26" fmla="*/ 17 w 23"/>
                <a:gd name="T27" fmla="*/ 3 h 26"/>
                <a:gd name="T28" fmla="*/ 16 w 23"/>
                <a:gd name="T29" fmla="*/ 3 h 26"/>
                <a:gd name="T30" fmla="*/ 16 w 23"/>
                <a:gd name="T31" fmla="*/ 4 h 26"/>
                <a:gd name="T32" fmla="*/ 16 w 23"/>
                <a:gd name="T33" fmla="*/ 4 h 26"/>
                <a:gd name="T34" fmla="*/ 16 w 23"/>
                <a:gd name="T35" fmla="*/ 5 h 26"/>
                <a:gd name="T36" fmla="*/ 16 w 23"/>
                <a:gd name="T37" fmla="*/ 5 h 26"/>
                <a:gd name="T38" fmla="*/ 10 w 23"/>
                <a:gd name="T39" fmla="*/ 16 h 26"/>
                <a:gd name="T40" fmla="*/ 18 w 23"/>
                <a:gd name="T41" fmla="*/ 16 h 26"/>
                <a:gd name="T42" fmla="*/ 17 w 23"/>
                <a:gd name="T43"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6">
                  <a:moveTo>
                    <a:pt x="20" y="26"/>
                  </a:moveTo>
                  <a:cubicBezTo>
                    <a:pt x="19" y="18"/>
                    <a:pt x="19" y="18"/>
                    <a:pt x="19" y="18"/>
                  </a:cubicBezTo>
                  <a:cubicBezTo>
                    <a:pt x="8" y="18"/>
                    <a:pt x="8" y="18"/>
                    <a:pt x="8" y="18"/>
                  </a:cubicBezTo>
                  <a:cubicBezTo>
                    <a:pt x="4" y="26"/>
                    <a:pt x="4" y="26"/>
                    <a:pt x="4" y="26"/>
                  </a:cubicBezTo>
                  <a:cubicBezTo>
                    <a:pt x="0" y="26"/>
                    <a:pt x="0" y="26"/>
                    <a:pt x="0" y="26"/>
                  </a:cubicBezTo>
                  <a:cubicBezTo>
                    <a:pt x="15" y="0"/>
                    <a:pt x="15" y="0"/>
                    <a:pt x="15" y="0"/>
                  </a:cubicBezTo>
                  <a:cubicBezTo>
                    <a:pt x="19" y="0"/>
                    <a:pt x="19" y="0"/>
                    <a:pt x="19" y="0"/>
                  </a:cubicBezTo>
                  <a:cubicBezTo>
                    <a:pt x="23" y="26"/>
                    <a:pt x="23" y="26"/>
                    <a:pt x="23" y="26"/>
                  </a:cubicBezTo>
                  <a:lnTo>
                    <a:pt x="20" y="26"/>
                  </a:lnTo>
                  <a:close/>
                  <a:moveTo>
                    <a:pt x="17" y="5"/>
                  </a:moveTo>
                  <a:cubicBezTo>
                    <a:pt x="17" y="5"/>
                    <a:pt x="17" y="5"/>
                    <a:pt x="17" y="5"/>
                  </a:cubicBezTo>
                  <a:cubicBezTo>
                    <a:pt x="17" y="5"/>
                    <a:pt x="17" y="4"/>
                    <a:pt x="17" y="4"/>
                  </a:cubicBezTo>
                  <a:cubicBezTo>
                    <a:pt x="17" y="4"/>
                    <a:pt x="17" y="4"/>
                    <a:pt x="17" y="4"/>
                  </a:cubicBezTo>
                  <a:cubicBezTo>
                    <a:pt x="17" y="4"/>
                    <a:pt x="17" y="3"/>
                    <a:pt x="17" y="3"/>
                  </a:cubicBezTo>
                  <a:cubicBezTo>
                    <a:pt x="16" y="3"/>
                    <a:pt x="16" y="3"/>
                    <a:pt x="16" y="3"/>
                  </a:cubicBezTo>
                  <a:cubicBezTo>
                    <a:pt x="16" y="3"/>
                    <a:pt x="16" y="4"/>
                    <a:pt x="16" y="4"/>
                  </a:cubicBezTo>
                  <a:cubicBezTo>
                    <a:pt x="16" y="4"/>
                    <a:pt x="16" y="4"/>
                    <a:pt x="16" y="4"/>
                  </a:cubicBezTo>
                  <a:cubicBezTo>
                    <a:pt x="16" y="4"/>
                    <a:pt x="16" y="5"/>
                    <a:pt x="16" y="5"/>
                  </a:cubicBezTo>
                  <a:cubicBezTo>
                    <a:pt x="16" y="5"/>
                    <a:pt x="16" y="5"/>
                    <a:pt x="16" y="5"/>
                  </a:cubicBezTo>
                  <a:cubicBezTo>
                    <a:pt x="10" y="16"/>
                    <a:pt x="10" y="16"/>
                    <a:pt x="10" y="16"/>
                  </a:cubicBezTo>
                  <a:cubicBezTo>
                    <a:pt x="18" y="16"/>
                    <a:pt x="18" y="16"/>
                    <a:pt x="18" y="16"/>
                  </a:cubicBezTo>
                  <a:lnTo>
                    <a:pt x="17"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81" name="Freeform 114"/>
            <p:cNvSpPr>
              <a:spLocks/>
            </p:cNvSpPr>
            <p:nvPr/>
          </p:nvSpPr>
          <p:spPr bwMode="auto">
            <a:xfrm>
              <a:off x="4917731" y="3110884"/>
              <a:ext cx="84144" cy="84143"/>
            </a:xfrm>
            <a:custGeom>
              <a:avLst/>
              <a:gdLst>
                <a:gd name="T0" fmla="*/ 20 w 26"/>
                <a:gd name="T1" fmla="*/ 26 h 26"/>
                <a:gd name="T2" fmla="*/ 17 w 26"/>
                <a:gd name="T3" fmla="*/ 26 h 26"/>
                <a:gd name="T4" fmla="*/ 8 w 26"/>
                <a:gd name="T5" fmla="*/ 5 h 26"/>
                <a:gd name="T6" fmla="*/ 8 w 26"/>
                <a:gd name="T7" fmla="*/ 5 h 26"/>
                <a:gd name="T8" fmla="*/ 8 w 26"/>
                <a:gd name="T9" fmla="*/ 5 h 26"/>
                <a:gd name="T10" fmla="*/ 7 w 26"/>
                <a:gd name="T11" fmla="*/ 4 h 26"/>
                <a:gd name="T12" fmla="*/ 7 w 26"/>
                <a:gd name="T13" fmla="*/ 4 h 26"/>
                <a:gd name="T14" fmla="*/ 7 w 26"/>
                <a:gd name="T15" fmla="*/ 4 h 26"/>
                <a:gd name="T16" fmla="*/ 7 w 26"/>
                <a:gd name="T17" fmla="*/ 4 h 26"/>
                <a:gd name="T18" fmla="*/ 7 w 26"/>
                <a:gd name="T19" fmla="*/ 5 h 26"/>
                <a:gd name="T20" fmla="*/ 7 w 26"/>
                <a:gd name="T21" fmla="*/ 5 h 26"/>
                <a:gd name="T22" fmla="*/ 7 w 26"/>
                <a:gd name="T23" fmla="*/ 6 h 26"/>
                <a:gd name="T24" fmla="*/ 3 w 26"/>
                <a:gd name="T25" fmla="*/ 26 h 26"/>
                <a:gd name="T26" fmla="*/ 0 w 26"/>
                <a:gd name="T27" fmla="*/ 26 h 26"/>
                <a:gd name="T28" fmla="*/ 5 w 26"/>
                <a:gd name="T29" fmla="*/ 0 h 26"/>
                <a:gd name="T30" fmla="*/ 9 w 26"/>
                <a:gd name="T31" fmla="*/ 0 h 26"/>
                <a:gd name="T32" fmla="*/ 18 w 26"/>
                <a:gd name="T33" fmla="*/ 20 h 26"/>
                <a:gd name="T34" fmla="*/ 18 w 26"/>
                <a:gd name="T35" fmla="*/ 20 h 26"/>
                <a:gd name="T36" fmla="*/ 18 w 26"/>
                <a:gd name="T37" fmla="*/ 21 h 26"/>
                <a:gd name="T38" fmla="*/ 18 w 26"/>
                <a:gd name="T39" fmla="*/ 21 h 26"/>
                <a:gd name="T40" fmla="*/ 18 w 26"/>
                <a:gd name="T41" fmla="*/ 22 h 26"/>
                <a:gd name="T42" fmla="*/ 18 w 26"/>
                <a:gd name="T43" fmla="*/ 22 h 26"/>
                <a:gd name="T44" fmla="*/ 18 w 26"/>
                <a:gd name="T45" fmla="*/ 21 h 26"/>
                <a:gd name="T46" fmla="*/ 18 w 26"/>
                <a:gd name="T47" fmla="*/ 21 h 26"/>
                <a:gd name="T48" fmla="*/ 19 w 26"/>
                <a:gd name="T49" fmla="*/ 20 h 26"/>
                <a:gd name="T50" fmla="*/ 19 w 26"/>
                <a:gd name="T51" fmla="*/ 20 h 26"/>
                <a:gd name="T52" fmla="*/ 23 w 26"/>
                <a:gd name="T53" fmla="*/ 0 h 26"/>
                <a:gd name="T54" fmla="*/ 26 w 26"/>
                <a:gd name="T55" fmla="*/ 0 h 26"/>
                <a:gd name="T56" fmla="*/ 20 w 26"/>
                <a:gd name="T5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 h="26">
                  <a:moveTo>
                    <a:pt x="20" y="26"/>
                  </a:moveTo>
                  <a:cubicBezTo>
                    <a:pt x="17" y="26"/>
                    <a:pt x="17" y="26"/>
                    <a:pt x="17" y="26"/>
                  </a:cubicBezTo>
                  <a:cubicBezTo>
                    <a:pt x="8" y="5"/>
                    <a:pt x="8" y="5"/>
                    <a:pt x="8" y="5"/>
                  </a:cubicBezTo>
                  <a:cubicBezTo>
                    <a:pt x="8" y="5"/>
                    <a:pt x="8" y="5"/>
                    <a:pt x="8" y="5"/>
                  </a:cubicBezTo>
                  <a:cubicBezTo>
                    <a:pt x="8" y="5"/>
                    <a:pt x="8" y="5"/>
                    <a:pt x="8" y="5"/>
                  </a:cubicBezTo>
                  <a:cubicBezTo>
                    <a:pt x="7" y="4"/>
                    <a:pt x="7" y="4"/>
                    <a:pt x="7" y="4"/>
                  </a:cubicBezTo>
                  <a:cubicBezTo>
                    <a:pt x="7" y="4"/>
                    <a:pt x="7" y="4"/>
                    <a:pt x="7" y="4"/>
                  </a:cubicBezTo>
                  <a:cubicBezTo>
                    <a:pt x="7" y="4"/>
                    <a:pt x="7" y="4"/>
                    <a:pt x="7" y="4"/>
                  </a:cubicBezTo>
                  <a:cubicBezTo>
                    <a:pt x="7" y="4"/>
                    <a:pt x="7" y="4"/>
                    <a:pt x="7" y="4"/>
                  </a:cubicBezTo>
                  <a:cubicBezTo>
                    <a:pt x="7" y="4"/>
                    <a:pt x="7" y="5"/>
                    <a:pt x="7" y="5"/>
                  </a:cubicBezTo>
                  <a:cubicBezTo>
                    <a:pt x="7" y="5"/>
                    <a:pt x="7" y="5"/>
                    <a:pt x="7" y="5"/>
                  </a:cubicBezTo>
                  <a:cubicBezTo>
                    <a:pt x="7" y="5"/>
                    <a:pt x="7" y="6"/>
                    <a:pt x="7" y="6"/>
                  </a:cubicBezTo>
                  <a:cubicBezTo>
                    <a:pt x="3" y="26"/>
                    <a:pt x="3" y="26"/>
                    <a:pt x="3" y="26"/>
                  </a:cubicBezTo>
                  <a:cubicBezTo>
                    <a:pt x="0" y="26"/>
                    <a:pt x="0" y="26"/>
                    <a:pt x="0" y="26"/>
                  </a:cubicBezTo>
                  <a:cubicBezTo>
                    <a:pt x="5" y="0"/>
                    <a:pt x="5" y="0"/>
                    <a:pt x="5" y="0"/>
                  </a:cubicBezTo>
                  <a:cubicBezTo>
                    <a:pt x="9" y="0"/>
                    <a:pt x="9" y="0"/>
                    <a:pt x="9" y="0"/>
                  </a:cubicBezTo>
                  <a:cubicBezTo>
                    <a:pt x="18" y="20"/>
                    <a:pt x="18" y="20"/>
                    <a:pt x="18" y="20"/>
                  </a:cubicBezTo>
                  <a:cubicBezTo>
                    <a:pt x="18" y="20"/>
                    <a:pt x="18" y="20"/>
                    <a:pt x="18" y="20"/>
                  </a:cubicBezTo>
                  <a:cubicBezTo>
                    <a:pt x="18" y="21"/>
                    <a:pt x="18" y="21"/>
                    <a:pt x="18" y="21"/>
                  </a:cubicBezTo>
                  <a:cubicBezTo>
                    <a:pt x="18" y="21"/>
                    <a:pt x="18" y="21"/>
                    <a:pt x="18" y="21"/>
                  </a:cubicBezTo>
                  <a:cubicBezTo>
                    <a:pt x="18" y="22"/>
                    <a:pt x="18" y="22"/>
                    <a:pt x="18" y="22"/>
                  </a:cubicBezTo>
                  <a:cubicBezTo>
                    <a:pt x="18" y="22"/>
                    <a:pt x="18" y="22"/>
                    <a:pt x="18" y="22"/>
                  </a:cubicBezTo>
                  <a:cubicBezTo>
                    <a:pt x="18" y="22"/>
                    <a:pt x="18" y="21"/>
                    <a:pt x="18" y="21"/>
                  </a:cubicBezTo>
                  <a:cubicBezTo>
                    <a:pt x="18" y="21"/>
                    <a:pt x="18" y="21"/>
                    <a:pt x="18" y="21"/>
                  </a:cubicBezTo>
                  <a:cubicBezTo>
                    <a:pt x="18" y="20"/>
                    <a:pt x="19" y="20"/>
                    <a:pt x="19" y="20"/>
                  </a:cubicBezTo>
                  <a:cubicBezTo>
                    <a:pt x="19" y="20"/>
                    <a:pt x="19" y="20"/>
                    <a:pt x="19" y="20"/>
                  </a:cubicBezTo>
                  <a:cubicBezTo>
                    <a:pt x="23" y="0"/>
                    <a:pt x="23" y="0"/>
                    <a:pt x="23" y="0"/>
                  </a:cubicBezTo>
                  <a:cubicBezTo>
                    <a:pt x="26" y="0"/>
                    <a:pt x="26" y="0"/>
                    <a:pt x="26" y="0"/>
                  </a:cubicBezTo>
                  <a:lnTo>
                    <a:pt x="2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82" name="Freeform 115"/>
            <p:cNvSpPr>
              <a:spLocks noEditPoints="1"/>
            </p:cNvSpPr>
            <p:nvPr/>
          </p:nvSpPr>
          <p:spPr bwMode="auto">
            <a:xfrm>
              <a:off x="5004991" y="3110884"/>
              <a:ext cx="79469" cy="84143"/>
            </a:xfrm>
            <a:custGeom>
              <a:avLst/>
              <a:gdLst>
                <a:gd name="T0" fmla="*/ 24 w 24"/>
                <a:gd name="T1" fmla="*/ 10 h 26"/>
                <a:gd name="T2" fmla="*/ 23 w 24"/>
                <a:gd name="T3" fmla="*/ 14 h 26"/>
                <a:gd name="T4" fmla="*/ 22 w 24"/>
                <a:gd name="T5" fmla="*/ 18 h 26"/>
                <a:gd name="T6" fmla="*/ 20 w 24"/>
                <a:gd name="T7" fmla="*/ 21 h 26"/>
                <a:gd name="T8" fmla="*/ 17 w 24"/>
                <a:gd name="T9" fmla="*/ 23 h 26"/>
                <a:gd name="T10" fmla="*/ 13 w 24"/>
                <a:gd name="T11" fmla="*/ 25 h 26"/>
                <a:gd name="T12" fmla="*/ 8 w 24"/>
                <a:gd name="T13" fmla="*/ 26 h 26"/>
                <a:gd name="T14" fmla="*/ 0 w 24"/>
                <a:gd name="T15" fmla="*/ 26 h 26"/>
                <a:gd name="T16" fmla="*/ 6 w 24"/>
                <a:gd name="T17" fmla="*/ 0 h 26"/>
                <a:gd name="T18" fmla="*/ 13 w 24"/>
                <a:gd name="T19" fmla="*/ 0 h 26"/>
                <a:gd name="T20" fmla="*/ 17 w 24"/>
                <a:gd name="T21" fmla="*/ 1 h 26"/>
                <a:gd name="T22" fmla="*/ 21 w 24"/>
                <a:gd name="T23" fmla="*/ 3 h 26"/>
                <a:gd name="T24" fmla="*/ 23 w 24"/>
                <a:gd name="T25" fmla="*/ 6 h 26"/>
                <a:gd name="T26" fmla="*/ 24 w 24"/>
                <a:gd name="T27" fmla="*/ 10 h 26"/>
                <a:gd name="T28" fmla="*/ 21 w 24"/>
                <a:gd name="T29" fmla="*/ 11 h 26"/>
                <a:gd name="T30" fmla="*/ 19 w 24"/>
                <a:gd name="T31" fmla="*/ 5 h 26"/>
                <a:gd name="T32" fmla="*/ 12 w 24"/>
                <a:gd name="T33" fmla="*/ 3 h 26"/>
                <a:gd name="T34" fmla="*/ 8 w 24"/>
                <a:gd name="T35" fmla="*/ 3 h 26"/>
                <a:gd name="T36" fmla="*/ 4 w 24"/>
                <a:gd name="T37" fmla="*/ 23 h 26"/>
                <a:gd name="T38" fmla="*/ 9 w 24"/>
                <a:gd name="T39" fmla="*/ 23 h 26"/>
                <a:gd name="T40" fmla="*/ 14 w 24"/>
                <a:gd name="T41" fmla="*/ 22 h 26"/>
                <a:gd name="T42" fmla="*/ 18 w 24"/>
                <a:gd name="T43" fmla="*/ 19 h 26"/>
                <a:gd name="T44" fmla="*/ 20 w 24"/>
                <a:gd name="T45" fmla="*/ 15 h 26"/>
                <a:gd name="T46" fmla="*/ 21 w 24"/>
                <a:gd name="T47"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 h="26">
                  <a:moveTo>
                    <a:pt x="24" y="10"/>
                  </a:moveTo>
                  <a:cubicBezTo>
                    <a:pt x="24" y="12"/>
                    <a:pt x="24" y="13"/>
                    <a:pt x="23" y="14"/>
                  </a:cubicBezTo>
                  <a:cubicBezTo>
                    <a:pt x="23" y="15"/>
                    <a:pt x="23" y="17"/>
                    <a:pt x="22" y="18"/>
                  </a:cubicBezTo>
                  <a:cubicBezTo>
                    <a:pt x="22" y="19"/>
                    <a:pt x="21" y="20"/>
                    <a:pt x="20" y="21"/>
                  </a:cubicBezTo>
                  <a:cubicBezTo>
                    <a:pt x="19" y="22"/>
                    <a:pt x="18" y="23"/>
                    <a:pt x="17" y="23"/>
                  </a:cubicBezTo>
                  <a:cubicBezTo>
                    <a:pt x="16" y="24"/>
                    <a:pt x="15" y="25"/>
                    <a:pt x="13" y="25"/>
                  </a:cubicBezTo>
                  <a:cubicBezTo>
                    <a:pt x="12" y="25"/>
                    <a:pt x="10" y="26"/>
                    <a:pt x="8" y="26"/>
                  </a:cubicBezTo>
                  <a:cubicBezTo>
                    <a:pt x="0" y="26"/>
                    <a:pt x="0" y="26"/>
                    <a:pt x="0" y="26"/>
                  </a:cubicBezTo>
                  <a:cubicBezTo>
                    <a:pt x="6" y="0"/>
                    <a:pt x="6" y="0"/>
                    <a:pt x="6" y="0"/>
                  </a:cubicBezTo>
                  <a:cubicBezTo>
                    <a:pt x="13" y="0"/>
                    <a:pt x="13" y="0"/>
                    <a:pt x="13" y="0"/>
                  </a:cubicBezTo>
                  <a:cubicBezTo>
                    <a:pt x="14" y="0"/>
                    <a:pt x="16" y="1"/>
                    <a:pt x="17" y="1"/>
                  </a:cubicBezTo>
                  <a:cubicBezTo>
                    <a:pt x="19" y="1"/>
                    <a:pt x="20" y="2"/>
                    <a:pt x="21" y="3"/>
                  </a:cubicBezTo>
                  <a:cubicBezTo>
                    <a:pt x="22" y="4"/>
                    <a:pt x="22" y="5"/>
                    <a:pt x="23" y="6"/>
                  </a:cubicBezTo>
                  <a:cubicBezTo>
                    <a:pt x="23" y="7"/>
                    <a:pt x="24" y="9"/>
                    <a:pt x="24" y="10"/>
                  </a:cubicBezTo>
                  <a:close/>
                  <a:moveTo>
                    <a:pt x="21" y="11"/>
                  </a:moveTo>
                  <a:cubicBezTo>
                    <a:pt x="21" y="8"/>
                    <a:pt x="20" y="6"/>
                    <a:pt x="19" y="5"/>
                  </a:cubicBezTo>
                  <a:cubicBezTo>
                    <a:pt x="17" y="4"/>
                    <a:pt x="15" y="3"/>
                    <a:pt x="12" y="3"/>
                  </a:cubicBezTo>
                  <a:cubicBezTo>
                    <a:pt x="8" y="3"/>
                    <a:pt x="8" y="3"/>
                    <a:pt x="8" y="3"/>
                  </a:cubicBezTo>
                  <a:cubicBezTo>
                    <a:pt x="4" y="23"/>
                    <a:pt x="4" y="23"/>
                    <a:pt x="4" y="23"/>
                  </a:cubicBezTo>
                  <a:cubicBezTo>
                    <a:pt x="9" y="23"/>
                    <a:pt x="9" y="23"/>
                    <a:pt x="9" y="23"/>
                  </a:cubicBezTo>
                  <a:cubicBezTo>
                    <a:pt x="11" y="23"/>
                    <a:pt x="12" y="23"/>
                    <a:pt x="14" y="22"/>
                  </a:cubicBezTo>
                  <a:cubicBezTo>
                    <a:pt x="15" y="21"/>
                    <a:pt x="17" y="20"/>
                    <a:pt x="18" y="19"/>
                  </a:cubicBezTo>
                  <a:cubicBezTo>
                    <a:pt x="19" y="18"/>
                    <a:pt x="19" y="17"/>
                    <a:pt x="20" y="15"/>
                  </a:cubicBezTo>
                  <a:cubicBezTo>
                    <a:pt x="20" y="14"/>
                    <a:pt x="21" y="12"/>
                    <a:pt x="21"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grpSp>
      <p:grpSp>
        <p:nvGrpSpPr>
          <p:cNvPr id="483" name="Brazil South"/>
          <p:cNvGrpSpPr/>
          <p:nvPr/>
        </p:nvGrpSpPr>
        <p:grpSpPr>
          <a:xfrm>
            <a:off x="4365613" y="5354647"/>
            <a:ext cx="940896" cy="380358"/>
            <a:chOff x="4068501" y="5513631"/>
            <a:chExt cx="1025309" cy="414482"/>
          </a:xfrm>
        </p:grpSpPr>
        <p:sp>
          <p:nvSpPr>
            <p:cNvPr id="484" name="Rectangle 24"/>
            <p:cNvSpPr>
              <a:spLocks noChangeArrowheads="1"/>
            </p:cNvSpPr>
            <p:nvPr/>
          </p:nvSpPr>
          <p:spPr bwMode="auto">
            <a:xfrm>
              <a:off x="4068501" y="5513631"/>
              <a:ext cx="1025309" cy="414482"/>
            </a:xfrm>
            <a:prstGeom prst="rect">
              <a:avLst/>
            </a:prstGeom>
            <a:solidFill>
              <a:srgbClr val="0073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85" name="Freeform 116"/>
            <p:cNvSpPr>
              <a:spLocks noEditPoints="1"/>
            </p:cNvSpPr>
            <p:nvPr/>
          </p:nvSpPr>
          <p:spPr bwMode="auto">
            <a:xfrm>
              <a:off x="4163553" y="5611797"/>
              <a:ext cx="62329" cy="81026"/>
            </a:xfrm>
            <a:custGeom>
              <a:avLst/>
              <a:gdLst>
                <a:gd name="T0" fmla="*/ 0 w 19"/>
                <a:gd name="T1" fmla="*/ 25 h 25"/>
                <a:gd name="T2" fmla="*/ 0 w 19"/>
                <a:gd name="T3" fmla="*/ 0 h 25"/>
                <a:gd name="T4" fmla="*/ 9 w 19"/>
                <a:gd name="T5" fmla="*/ 0 h 25"/>
                <a:gd name="T6" fmla="*/ 15 w 19"/>
                <a:gd name="T7" fmla="*/ 1 h 25"/>
                <a:gd name="T8" fmla="*/ 18 w 19"/>
                <a:gd name="T9" fmla="*/ 6 h 25"/>
                <a:gd name="T10" fmla="*/ 16 w 19"/>
                <a:gd name="T11" fmla="*/ 9 h 25"/>
                <a:gd name="T12" fmla="*/ 13 w 19"/>
                <a:gd name="T13" fmla="*/ 11 h 25"/>
                <a:gd name="T14" fmla="*/ 13 w 19"/>
                <a:gd name="T15" fmla="*/ 11 h 25"/>
                <a:gd name="T16" fmla="*/ 17 w 19"/>
                <a:gd name="T17" fmla="*/ 13 h 25"/>
                <a:gd name="T18" fmla="*/ 19 w 19"/>
                <a:gd name="T19" fmla="*/ 17 h 25"/>
                <a:gd name="T20" fmla="*/ 16 w 19"/>
                <a:gd name="T21" fmla="*/ 23 h 25"/>
                <a:gd name="T22" fmla="*/ 9 w 19"/>
                <a:gd name="T23" fmla="*/ 25 h 25"/>
                <a:gd name="T24" fmla="*/ 0 w 19"/>
                <a:gd name="T25" fmla="*/ 25 h 25"/>
                <a:gd name="T26" fmla="*/ 5 w 19"/>
                <a:gd name="T27" fmla="*/ 4 h 25"/>
                <a:gd name="T28" fmla="*/ 5 w 19"/>
                <a:gd name="T29" fmla="*/ 10 h 25"/>
                <a:gd name="T30" fmla="*/ 8 w 19"/>
                <a:gd name="T31" fmla="*/ 10 h 25"/>
                <a:gd name="T32" fmla="*/ 11 w 19"/>
                <a:gd name="T33" fmla="*/ 9 h 25"/>
                <a:gd name="T34" fmla="*/ 12 w 19"/>
                <a:gd name="T35" fmla="*/ 7 h 25"/>
                <a:gd name="T36" fmla="*/ 7 w 19"/>
                <a:gd name="T37" fmla="*/ 4 h 25"/>
                <a:gd name="T38" fmla="*/ 5 w 19"/>
                <a:gd name="T39" fmla="*/ 4 h 25"/>
                <a:gd name="T40" fmla="*/ 5 w 19"/>
                <a:gd name="T41" fmla="*/ 14 h 25"/>
                <a:gd name="T42" fmla="*/ 5 w 19"/>
                <a:gd name="T43" fmla="*/ 21 h 25"/>
                <a:gd name="T44" fmla="*/ 8 w 19"/>
                <a:gd name="T45" fmla="*/ 21 h 25"/>
                <a:gd name="T46" fmla="*/ 11 w 19"/>
                <a:gd name="T47" fmla="*/ 20 h 25"/>
                <a:gd name="T48" fmla="*/ 13 w 19"/>
                <a:gd name="T49" fmla="*/ 17 h 25"/>
                <a:gd name="T50" fmla="*/ 11 w 19"/>
                <a:gd name="T51" fmla="*/ 15 h 25"/>
                <a:gd name="T52" fmla="*/ 8 w 19"/>
                <a:gd name="T53" fmla="*/ 14 h 25"/>
                <a:gd name="T54" fmla="*/ 5 w 19"/>
                <a:gd name="T55"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25">
                  <a:moveTo>
                    <a:pt x="0" y="25"/>
                  </a:moveTo>
                  <a:cubicBezTo>
                    <a:pt x="0" y="0"/>
                    <a:pt x="0" y="0"/>
                    <a:pt x="0" y="0"/>
                  </a:cubicBezTo>
                  <a:cubicBezTo>
                    <a:pt x="9" y="0"/>
                    <a:pt x="9" y="0"/>
                    <a:pt x="9" y="0"/>
                  </a:cubicBezTo>
                  <a:cubicBezTo>
                    <a:pt x="12" y="0"/>
                    <a:pt x="14" y="0"/>
                    <a:pt x="15" y="1"/>
                  </a:cubicBezTo>
                  <a:cubicBezTo>
                    <a:pt x="17" y="2"/>
                    <a:pt x="18" y="4"/>
                    <a:pt x="18" y="6"/>
                  </a:cubicBezTo>
                  <a:cubicBezTo>
                    <a:pt x="18" y="7"/>
                    <a:pt x="17" y="8"/>
                    <a:pt x="16" y="9"/>
                  </a:cubicBezTo>
                  <a:cubicBezTo>
                    <a:pt x="15" y="10"/>
                    <a:pt x="14" y="11"/>
                    <a:pt x="13" y="11"/>
                  </a:cubicBezTo>
                  <a:cubicBezTo>
                    <a:pt x="13" y="11"/>
                    <a:pt x="13" y="11"/>
                    <a:pt x="13" y="11"/>
                  </a:cubicBezTo>
                  <a:cubicBezTo>
                    <a:pt x="14" y="12"/>
                    <a:pt x="16" y="12"/>
                    <a:pt x="17" y="13"/>
                  </a:cubicBezTo>
                  <a:cubicBezTo>
                    <a:pt x="18" y="14"/>
                    <a:pt x="19" y="16"/>
                    <a:pt x="19" y="17"/>
                  </a:cubicBezTo>
                  <a:cubicBezTo>
                    <a:pt x="19" y="20"/>
                    <a:pt x="18" y="21"/>
                    <a:pt x="16" y="23"/>
                  </a:cubicBezTo>
                  <a:cubicBezTo>
                    <a:pt x="14" y="24"/>
                    <a:pt x="12" y="25"/>
                    <a:pt x="9" y="25"/>
                  </a:cubicBezTo>
                  <a:lnTo>
                    <a:pt x="0" y="25"/>
                  </a:lnTo>
                  <a:close/>
                  <a:moveTo>
                    <a:pt x="5" y="4"/>
                  </a:moveTo>
                  <a:cubicBezTo>
                    <a:pt x="5" y="10"/>
                    <a:pt x="5" y="10"/>
                    <a:pt x="5" y="10"/>
                  </a:cubicBezTo>
                  <a:cubicBezTo>
                    <a:pt x="8" y="10"/>
                    <a:pt x="8" y="10"/>
                    <a:pt x="8" y="10"/>
                  </a:cubicBezTo>
                  <a:cubicBezTo>
                    <a:pt x="9" y="10"/>
                    <a:pt x="10" y="10"/>
                    <a:pt x="11" y="9"/>
                  </a:cubicBezTo>
                  <a:cubicBezTo>
                    <a:pt x="11" y="8"/>
                    <a:pt x="12" y="8"/>
                    <a:pt x="12" y="7"/>
                  </a:cubicBezTo>
                  <a:cubicBezTo>
                    <a:pt x="12" y="5"/>
                    <a:pt x="10" y="4"/>
                    <a:pt x="7" y="4"/>
                  </a:cubicBezTo>
                  <a:lnTo>
                    <a:pt x="5" y="4"/>
                  </a:lnTo>
                  <a:close/>
                  <a:moveTo>
                    <a:pt x="5" y="14"/>
                  </a:moveTo>
                  <a:cubicBezTo>
                    <a:pt x="5" y="21"/>
                    <a:pt x="5" y="21"/>
                    <a:pt x="5" y="21"/>
                  </a:cubicBezTo>
                  <a:cubicBezTo>
                    <a:pt x="8" y="21"/>
                    <a:pt x="8" y="21"/>
                    <a:pt x="8" y="21"/>
                  </a:cubicBezTo>
                  <a:cubicBezTo>
                    <a:pt x="10" y="21"/>
                    <a:pt x="11" y="20"/>
                    <a:pt x="11" y="20"/>
                  </a:cubicBezTo>
                  <a:cubicBezTo>
                    <a:pt x="12" y="19"/>
                    <a:pt x="13" y="18"/>
                    <a:pt x="13" y="17"/>
                  </a:cubicBezTo>
                  <a:cubicBezTo>
                    <a:pt x="13" y="16"/>
                    <a:pt x="12" y="15"/>
                    <a:pt x="11" y="15"/>
                  </a:cubicBezTo>
                  <a:cubicBezTo>
                    <a:pt x="11" y="14"/>
                    <a:pt x="10" y="14"/>
                    <a:pt x="8" y="14"/>
                  </a:cubicBezTo>
                  <a:lnTo>
                    <a:pt x="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86" name="Freeform 117"/>
            <p:cNvSpPr>
              <a:spLocks noEditPoints="1"/>
            </p:cNvSpPr>
            <p:nvPr/>
          </p:nvSpPr>
          <p:spPr bwMode="auto">
            <a:xfrm>
              <a:off x="4238347" y="5611797"/>
              <a:ext cx="68562" cy="81026"/>
            </a:xfrm>
            <a:custGeom>
              <a:avLst/>
              <a:gdLst>
                <a:gd name="T0" fmla="*/ 21 w 21"/>
                <a:gd name="T1" fmla="*/ 25 h 25"/>
                <a:gd name="T2" fmla="*/ 15 w 21"/>
                <a:gd name="T3" fmla="*/ 25 h 25"/>
                <a:gd name="T4" fmla="*/ 11 w 21"/>
                <a:gd name="T5" fmla="*/ 18 h 25"/>
                <a:gd name="T6" fmla="*/ 10 w 21"/>
                <a:gd name="T7" fmla="*/ 17 h 25"/>
                <a:gd name="T8" fmla="*/ 9 w 21"/>
                <a:gd name="T9" fmla="*/ 16 h 25"/>
                <a:gd name="T10" fmla="*/ 8 w 21"/>
                <a:gd name="T11" fmla="*/ 15 h 25"/>
                <a:gd name="T12" fmla="*/ 7 w 21"/>
                <a:gd name="T13" fmla="*/ 15 h 25"/>
                <a:gd name="T14" fmla="*/ 6 w 21"/>
                <a:gd name="T15" fmla="*/ 15 h 25"/>
                <a:gd name="T16" fmla="*/ 6 w 21"/>
                <a:gd name="T17" fmla="*/ 25 h 25"/>
                <a:gd name="T18" fmla="*/ 0 w 21"/>
                <a:gd name="T19" fmla="*/ 25 h 25"/>
                <a:gd name="T20" fmla="*/ 0 w 21"/>
                <a:gd name="T21" fmla="*/ 0 h 25"/>
                <a:gd name="T22" fmla="*/ 9 w 21"/>
                <a:gd name="T23" fmla="*/ 0 h 25"/>
                <a:gd name="T24" fmla="*/ 18 w 21"/>
                <a:gd name="T25" fmla="*/ 7 h 25"/>
                <a:gd name="T26" fmla="*/ 18 w 21"/>
                <a:gd name="T27" fmla="*/ 9 h 25"/>
                <a:gd name="T28" fmla="*/ 17 w 21"/>
                <a:gd name="T29" fmla="*/ 11 h 25"/>
                <a:gd name="T30" fmla="*/ 15 w 21"/>
                <a:gd name="T31" fmla="*/ 12 h 25"/>
                <a:gd name="T32" fmla="*/ 13 w 21"/>
                <a:gd name="T33" fmla="*/ 14 h 25"/>
                <a:gd name="T34" fmla="*/ 13 w 21"/>
                <a:gd name="T35" fmla="*/ 14 h 25"/>
                <a:gd name="T36" fmla="*/ 14 w 21"/>
                <a:gd name="T37" fmla="*/ 14 h 25"/>
                <a:gd name="T38" fmla="*/ 15 w 21"/>
                <a:gd name="T39" fmla="*/ 15 h 25"/>
                <a:gd name="T40" fmla="*/ 16 w 21"/>
                <a:gd name="T41" fmla="*/ 16 h 25"/>
                <a:gd name="T42" fmla="*/ 17 w 21"/>
                <a:gd name="T43" fmla="*/ 17 h 25"/>
                <a:gd name="T44" fmla="*/ 21 w 21"/>
                <a:gd name="T45" fmla="*/ 25 h 25"/>
                <a:gd name="T46" fmla="*/ 6 w 21"/>
                <a:gd name="T47" fmla="*/ 4 h 25"/>
                <a:gd name="T48" fmla="*/ 6 w 21"/>
                <a:gd name="T49" fmla="*/ 11 h 25"/>
                <a:gd name="T50" fmla="*/ 8 w 21"/>
                <a:gd name="T51" fmla="*/ 11 h 25"/>
                <a:gd name="T52" fmla="*/ 11 w 21"/>
                <a:gd name="T53" fmla="*/ 10 h 25"/>
                <a:gd name="T54" fmla="*/ 12 w 21"/>
                <a:gd name="T55" fmla="*/ 7 h 25"/>
                <a:gd name="T56" fmla="*/ 8 w 21"/>
                <a:gd name="T57" fmla="*/ 4 h 25"/>
                <a:gd name="T58" fmla="*/ 6 w 21"/>
                <a:gd name="T5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 h="25">
                  <a:moveTo>
                    <a:pt x="21" y="25"/>
                  </a:moveTo>
                  <a:cubicBezTo>
                    <a:pt x="15" y="25"/>
                    <a:pt x="15" y="25"/>
                    <a:pt x="15" y="25"/>
                  </a:cubicBezTo>
                  <a:cubicBezTo>
                    <a:pt x="11" y="18"/>
                    <a:pt x="11" y="18"/>
                    <a:pt x="11" y="18"/>
                  </a:cubicBezTo>
                  <a:cubicBezTo>
                    <a:pt x="11" y="18"/>
                    <a:pt x="10" y="17"/>
                    <a:pt x="10" y="17"/>
                  </a:cubicBezTo>
                  <a:cubicBezTo>
                    <a:pt x="10" y="17"/>
                    <a:pt x="10" y="16"/>
                    <a:pt x="9" y="16"/>
                  </a:cubicBezTo>
                  <a:cubicBezTo>
                    <a:pt x="9" y="16"/>
                    <a:pt x="9" y="16"/>
                    <a:pt x="8" y="15"/>
                  </a:cubicBezTo>
                  <a:cubicBezTo>
                    <a:pt x="8" y="15"/>
                    <a:pt x="8" y="15"/>
                    <a:pt x="7" y="15"/>
                  </a:cubicBezTo>
                  <a:cubicBezTo>
                    <a:pt x="6" y="15"/>
                    <a:pt x="6" y="15"/>
                    <a:pt x="6" y="15"/>
                  </a:cubicBezTo>
                  <a:cubicBezTo>
                    <a:pt x="6" y="25"/>
                    <a:pt x="6" y="25"/>
                    <a:pt x="6" y="25"/>
                  </a:cubicBezTo>
                  <a:cubicBezTo>
                    <a:pt x="0" y="25"/>
                    <a:pt x="0" y="25"/>
                    <a:pt x="0" y="25"/>
                  </a:cubicBezTo>
                  <a:cubicBezTo>
                    <a:pt x="0" y="0"/>
                    <a:pt x="0" y="0"/>
                    <a:pt x="0" y="0"/>
                  </a:cubicBezTo>
                  <a:cubicBezTo>
                    <a:pt x="9" y="0"/>
                    <a:pt x="9" y="0"/>
                    <a:pt x="9" y="0"/>
                  </a:cubicBezTo>
                  <a:cubicBezTo>
                    <a:pt x="15" y="0"/>
                    <a:pt x="18" y="2"/>
                    <a:pt x="18" y="7"/>
                  </a:cubicBezTo>
                  <a:cubicBezTo>
                    <a:pt x="18" y="7"/>
                    <a:pt x="18" y="8"/>
                    <a:pt x="18" y="9"/>
                  </a:cubicBezTo>
                  <a:cubicBezTo>
                    <a:pt x="18" y="10"/>
                    <a:pt x="17" y="10"/>
                    <a:pt x="17" y="11"/>
                  </a:cubicBezTo>
                  <a:cubicBezTo>
                    <a:pt x="16" y="12"/>
                    <a:pt x="16" y="12"/>
                    <a:pt x="15" y="12"/>
                  </a:cubicBezTo>
                  <a:cubicBezTo>
                    <a:pt x="14" y="13"/>
                    <a:pt x="14" y="13"/>
                    <a:pt x="13" y="14"/>
                  </a:cubicBezTo>
                  <a:cubicBezTo>
                    <a:pt x="13" y="14"/>
                    <a:pt x="13" y="14"/>
                    <a:pt x="13" y="14"/>
                  </a:cubicBezTo>
                  <a:cubicBezTo>
                    <a:pt x="13" y="14"/>
                    <a:pt x="14" y="14"/>
                    <a:pt x="14" y="14"/>
                  </a:cubicBezTo>
                  <a:cubicBezTo>
                    <a:pt x="14" y="14"/>
                    <a:pt x="15" y="15"/>
                    <a:pt x="15" y="15"/>
                  </a:cubicBezTo>
                  <a:cubicBezTo>
                    <a:pt x="15" y="15"/>
                    <a:pt x="16" y="16"/>
                    <a:pt x="16" y="16"/>
                  </a:cubicBezTo>
                  <a:cubicBezTo>
                    <a:pt x="16" y="17"/>
                    <a:pt x="16" y="17"/>
                    <a:pt x="17" y="17"/>
                  </a:cubicBezTo>
                  <a:lnTo>
                    <a:pt x="21" y="25"/>
                  </a:lnTo>
                  <a:close/>
                  <a:moveTo>
                    <a:pt x="6" y="4"/>
                  </a:moveTo>
                  <a:cubicBezTo>
                    <a:pt x="6" y="11"/>
                    <a:pt x="6" y="11"/>
                    <a:pt x="6" y="11"/>
                  </a:cubicBezTo>
                  <a:cubicBezTo>
                    <a:pt x="8" y="11"/>
                    <a:pt x="8" y="11"/>
                    <a:pt x="8" y="11"/>
                  </a:cubicBezTo>
                  <a:cubicBezTo>
                    <a:pt x="10" y="11"/>
                    <a:pt x="11" y="11"/>
                    <a:pt x="11" y="10"/>
                  </a:cubicBezTo>
                  <a:cubicBezTo>
                    <a:pt x="12" y="9"/>
                    <a:pt x="12" y="8"/>
                    <a:pt x="12" y="7"/>
                  </a:cubicBezTo>
                  <a:cubicBezTo>
                    <a:pt x="12" y="5"/>
                    <a:pt x="11" y="4"/>
                    <a:pt x="8" y="4"/>
                  </a:cubicBezTo>
                  <a:lnTo>
                    <a:pt x="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87" name="Freeform 118"/>
            <p:cNvSpPr>
              <a:spLocks noEditPoints="1"/>
            </p:cNvSpPr>
            <p:nvPr/>
          </p:nvSpPr>
          <p:spPr bwMode="auto">
            <a:xfrm>
              <a:off x="4310025" y="5611797"/>
              <a:ext cx="77911" cy="81026"/>
            </a:xfrm>
            <a:custGeom>
              <a:avLst/>
              <a:gdLst>
                <a:gd name="T0" fmla="*/ 24 w 24"/>
                <a:gd name="T1" fmla="*/ 25 h 25"/>
                <a:gd name="T2" fmla="*/ 18 w 24"/>
                <a:gd name="T3" fmla="*/ 25 h 25"/>
                <a:gd name="T4" fmla="*/ 16 w 24"/>
                <a:gd name="T5" fmla="*/ 19 h 25"/>
                <a:gd name="T6" fmla="*/ 8 w 24"/>
                <a:gd name="T7" fmla="*/ 19 h 25"/>
                <a:gd name="T8" fmla="*/ 6 w 24"/>
                <a:gd name="T9" fmla="*/ 25 h 25"/>
                <a:gd name="T10" fmla="*/ 0 w 24"/>
                <a:gd name="T11" fmla="*/ 25 h 25"/>
                <a:gd name="T12" fmla="*/ 9 w 24"/>
                <a:gd name="T13" fmla="*/ 0 h 25"/>
                <a:gd name="T14" fmla="*/ 15 w 24"/>
                <a:gd name="T15" fmla="*/ 0 h 25"/>
                <a:gd name="T16" fmla="*/ 24 w 24"/>
                <a:gd name="T17" fmla="*/ 25 h 25"/>
                <a:gd name="T18" fmla="*/ 15 w 24"/>
                <a:gd name="T19" fmla="*/ 15 h 25"/>
                <a:gd name="T20" fmla="*/ 12 w 24"/>
                <a:gd name="T21" fmla="*/ 6 h 25"/>
                <a:gd name="T22" fmla="*/ 12 w 24"/>
                <a:gd name="T23" fmla="*/ 4 h 25"/>
                <a:gd name="T24" fmla="*/ 12 w 24"/>
                <a:gd name="T25" fmla="*/ 4 h 25"/>
                <a:gd name="T26" fmla="*/ 11 w 24"/>
                <a:gd name="T27" fmla="*/ 6 h 25"/>
                <a:gd name="T28" fmla="*/ 9 w 24"/>
                <a:gd name="T29" fmla="*/ 15 h 25"/>
                <a:gd name="T30" fmla="*/ 15 w 24"/>
                <a:gd name="T31"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5">
                  <a:moveTo>
                    <a:pt x="24" y="25"/>
                  </a:moveTo>
                  <a:cubicBezTo>
                    <a:pt x="18" y="25"/>
                    <a:pt x="18" y="25"/>
                    <a:pt x="18" y="25"/>
                  </a:cubicBezTo>
                  <a:cubicBezTo>
                    <a:pt x="16" y="19"/>
                    <a:pt x="16" y="19"/>
                    <a:pt x="16" y="19"/>
                  </a:cubicBezTo>
                  <a:cubicBezTo>
                    <a:pt x="8" y="19"/>
                    <a:pt x="8" y="19"/>
                    <a:pt x="8" y="19"/>
                  </a:cubicBezTo>
                  <a:cubicBezTo>
                    <a:pt x="6" y="25"/>
                    <a:pt x="6" y="25"/>
                    <a:pt x="6" y="25"/>
                  </a:cubicBezTo>
                  <a:cubicBezTo>
                    <a:pt x="0" y="25"/>
                    <a:pt x="0" y="25"/>
                    <a:pt x="0" y="25"/>
                  </a:cubicBezTo>
                  <a:cubicBezTo>
                    <a:pt x="9" y="0"/>
                    <a:pt x="9" y="0"/>
                    <a:pt x="9" y="0"/>
                  </a:cubicBezTo>
                  <a:cubicBezTo>
                    <a:pt x="15" y="0"/>
                    <a:pt x="15" y="0"/>
                    <a:pt x="15" y="0"/>
                  </a:cubicBezTo>
                  <a:lnTo>
                    <a:pt x="24" y="25"/>
                  </a:lnTo>
                  <a:close/>
                  <a:moveTo>
                    <a:pt x="15" y="15"/>
                  </a:moveTo>
                  <a:cubicBezTo>
                    <a:pt x="12" y="6"/>
                    <a:pt x="12" y="6"/>
                    <a:pt x="12" y="6"/>
                  </a:cubicBezTo>
                  <a:cubicBezTo>
                    <a:pt x="12" y="6"/>
                    <a:pt x="12" y="5"/>
                    <a:pt x="12" y="4"/>
                  </a:cubicBezTo>
                  <a:cubicBezTo>
                    <a:pt x="12" y="4"/>
                    <a:pt x="12" y="4"/>
                    <a:pt x="12" y="4"/>
                  </a:cubicBezTo>
                  <a:cubicBezTo>
                    <a:pt x="12" y="5"/>
                    <a:pt x="12" y="6"/>
                    <a:pt x="11" y="6"/>
                  </a:cubicBezTo>
                  <a:cubicBezTo>
                    <a:pt x="9" y="15"/>
                    <a:pt x="9" y="15"/>
                    <a:pt x="9" y="15"/>
                  </a:cubicBez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88" name="Freeform 119"/>
            <p:cNvSpPr>
              <a:spLocks/>
            </p:cNvSpPr>
            <p:nvPr/>
          </p:nvSpPr>
          <p:spPr bwMode="auto">
            <a:xfrm>
              <a:off x="4395727" y="5611797"/>
              <a:ext cx="68562" cy="81026"/>
            </a:xfrm>
            <a:custGeom>
              <a:avLst/>
              <a:gdLst>
                <a:gd name="T0" fmla="*/ 44 w 44"/>
                <a:gd name="T1" fmla="*/ 52 h 52"/>
                <a:gd name="T2" fmla="*/ 0 w 44"/>
                <a:gd name="T3" fmla="*/ 52 h 52"/>
                <a:gd name="T4" fmla="*/ 0 w 44"/>
                <a:gd name="T5" fmla="*/ 46 h 52"/>
                <a:gd name="T6" fmla="*/ 27 w 44"/>
                <a:gd name="T7" fmla="*/ 8 h 52"/>
                <a:gd name="T8" fmla="*/ 2 w 44"/>
                <a:gd name="T9" fmla="*/ 8 h 52"/>
                <a:gd name="T10" fmla="*/ 2 w 44"/>
                <a:gd name="T11" fmla="*/ 0 h 52"/>
                <a:gd name="T12" fmla="*/ 44 w 44"/>
                <a:gd name="T13" fmla="*/ 0 h 52"/>
                <a:gd name="T14" fmla="*/ 44 w 44"/>
                <a:gd name="T15" fmla="*/ 6 h 52"/>
                <a:gd name="T16" fmla="*/ 16 w 44"/>
                <a:gd name="T17" fmla="*/ 42 h 52"/>
                <a:gd name="T18" fmla="*/ 44 w 44"/>
                <a:gd name="T19" fmla="*/ 42 h 52"/>
                <a:gd name="T20" fmla="*/ 44 w 44"/>
                <a:gd name="T21"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52">
                  <a:moveTo>
                    <a:pt x="44" y="52"/>
                  </a:moveTo>
                  <a:lnTo>
                    <a:pt x="0" y="52"/>
                  </a:lnTo>
                  <a:lnTo>
                    <a:pt x="0" y="46"/>
                  </a:lnTo>
                  <a:lnTo>
                    <a:pt x="27" y="8"/>
                  </a:lnTo>
                  <a:lnTo>
                    <a:pt x="2" y="8"/>
                  </a:lnTo>
                  <a:lnTo>
                    <a:pt x="2" y="0"/>
                  </a:lnTo>
                  <a:lnTo>
                    <a:pt x="44" y="0"/>
                  </a:lnTo>
                  <a:lnTo>
                    <a:pt x="44" y="6"/>
                  </a:lnTo>
                  <a:lnTo>
                    <a:pt x="16" y="42"/>
                  </a:lnTo>
                  <a:lnTo>
                    <a:pt x="44" y="42"/>
                  </a:lnTo>
                  <a:lnTo>
                    <a:pt x="44"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89" name="Rectangle 120"/>
            <p:cNvSpPr>
              <a:spLocks noChangeArrowheads="1"/>
            </p:cNvSpPr>
            <p:nvPr/>
          </p:nvSpPr>
          <p:spPr bwMode="auto">
            <a:xfrm>
              <a:off x="4476755" y="5611797"/>
              <a:ext cx="20257" cy="810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90" name="Freeform 121"/>
            <p:cNvSpPr>
              <a:spLocks/>
            </p:cNvSpPr>
            <p:nvPr/>
          </p:nvSpPr>
          <p:spPr bwMode="auto">
            <a:xfrm>
              <a:off x="4515710" y="5611797"/>
              <a:ext cx="49863" cy="81026"/>
            </a:xfrm>
            <a:custGeom>
              <a:avLst/>
              <a:gdLst>
                <a:gd name="T0" fmla="*/ 32 w 32"/>
                <a:gd name="T1" fmla="*/ 52 h 52"/>
                <a:gd name="T2" fmla="*/ 0 w 32"/>
                <a:gd name="T3" fmla="*/ 52 h 52"/>
                <a:gd name="T4" fmla="*/ 0 w 32"/>
                <a:gd name="T5" fmla="*/ 0 h 52"/>
                <a:gd name="T6" fmla="*/ 13 w 32"/>
                <a:gd name="T7" fmla="*/ 0 h 52"/>
                <a:gd name="T8" fmla="*/ 13 w 32"/>
                <a:gd name="T9" fmla="*/ 42 h 52"/>
                <a:gd name="T10" fmla="*/ 32 w 32"/>
                <a:gd name="T11" fmla="*/ 42 h 52"/>
                <a:gd name="T12" fmla="*/ 32 w 32"/>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32" y="52"/>
                  </a:moveTo>
                  <a:lnTo>
                    <a:pt x="0" y="52"/>
                  </a:lnTo>
                  <a:lnTo>
                    <a:pt x="0" y="0"/>
                  </a:lnTo>
                  <a:lnTo>
                    <a:pt x="13" y="0"/>
                  </a:lnTo>
                  <a:lnTo>
                    <a:pt x="13" y="42"/>
                  </a:lnTo>
                  <a:lnTo>
                    <a:pt x="32" y="42"/>
                  </a:lnTo>
                  <a:lnTo>
                    <a:pt x="32"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91" name="Freeform 122"/>
            <p:cNvSpPr>
              <a:spLocks/>
            </p:cNvSpPr>
            <p:nvPr/>
          </p:nvSpPr>
          <p:spPr bwMode="auto">
            <a:xfrm>
              <a:off x="4607645" y="5608681"/>
              <a:ext cx="54538" cy="84143"/>
            </a:xfrm>
            <a:custGeom>
              <a:avLst/>
              <a:gdLst>
                <a:gd name="T0" fmla="*/ 0 w 17"/>
                <a:gd name="T1" fmla="*/ 25 h 26"/>
                <a:gd name="T2" fmla="*/ 0 w 17"/>
                <a:gd name="T3" fmla="*/ 19 h 26"/>
                <a:gd name="T4" fmla="*/ 3 w 17"/>
                <a:gd name="T5" fmla="*/ 21 h 26"/>
                <a:gd name="T6" fmla="*/ 7 w 17"/>
                <a:gd name="T7" fmla="*/ 22 h 26"/>
                <a:gd name="T8" fmla="*/ 9 w 17"/>
                <a:gd name="T9" fmla="*/ 22 h 26"/>
                <a:gd name="T10" fmla="*/ 10 w 17"/>
                <a:gd name="T11" fmla="*/ 21 h 26"/>
                <a:gd name="T12" fmla="*/ 11 w 17"/>
                <a:gd name="T13" fmla="*/ 20 h 26"/>
                <a:gd name="T14" fmla="*/ 11 w 17"/>
                <a:gd name="T15" fmla="*/ 19 h 26"/>
                <a:gd name="T16" fmla="*/ 11 w 17"/>
                <a:gd name="T17" fmla="*/ 18 h 26"/>
                <a:gd name="T18" fmla="*/ 10 w 17"/>
                <a:gd name="T19" fmla="*/ 17 h 26"/>
                <a:gd name="T20" fmla="*/ 8 w 17"/>
                <a:gd name="T21" fmla="*/ 16 h 26"/>
                <a:gd name="T22" fmla="*/ 6 w 17"/>
                <a:gd name="T23" fmla="*/ 15 h 26"/>
                <a:gd name="T24" fmla="*/ 1 w 17"/>
                <a:gd name="T25" fmla="*/ 12 h 26"/>
                <a:gd name="T26" fmla="*/ 0 w 17"/>
                <a:gd name="T27" fmla="*/ 8 h 26"/>
                <a:gd name="T28" fmla="*/ 1 w 17"/>
                <a:gd name="T29" fmla="*/ 4 h 26"/>
                <a:gd name="T30" fmla="*/ 3 w 17"/>
                <a:gd name="T31" fmla="*/ 2 h 26"/>
                <a:gd name="T32" fmla="*/ 6 w 17"/>
                <a:gd name="T33" fmla="*/ 1 h 26"/>
                <a:gd name="T34" fmla="*/ 10 w 17"/>
                <a:gd name="T35" fmla="*/ 0 h 26"/>
                <a:gd name="T36" fmla="*/ 13 w 17"/>
                <a:gd name="T37" fmla="*/ 0 h 26"/>
                <a:gd name="T38" fmla="*/ 16 w 17"/>
                <a:gd name="T39" fmla="*/ 1 h 26"/>
                <a:gd name="T40" fmla="*/ 16 w 17"/>
                <a:gd name="T41" fmla="*/ 6 h 26"/>
                <a:gd name="T42" fmla="*/ 15 w 17"/>
                <a:gd name="T43" fmla="*/ 6 h 26"/>
                <a:gd name="T44" fmla="*/ 13 w 17"/>
                <a:gd name="T45" fmla="*/ 5 h 26"/>
                <a:gd name="T46" fmla="*/ 12 w 17"/>
                <a:gd name="T47" fmla="*/ 5 h 26"/>
                <a:gd name="T48" fmla="*/ 10 w 17"/>
                <a:gd name="T49" fmla="*/ 5 h 26"/>
                <a:gd name="T50" fmla="*/ 8 w 17"/>
                <a:gd name="T51" fmla="*/ 5 h 26"/>
                <a:gd name="T52" fmla="*/ 7 w 17"/>
                <a:gd name="T53" fmla="*/ 5 h 26"/>
                <a:gd name="T54" fmla="*/ 6 w 17"/>
                <a:gd name="T55" fmla="*/ 6 h 26"/>
                <a:gd name="T56" fmla="*/ 6 w 17"/>
                <a:gd name="T57" fmla="*/ 7 h 26"/>
                <a:gd name="T58" fmla="*/ 6 w 17"/>
                <a:gd name="T59" fmla="*/ 8 h 26"/>
                <a:gd name="T60" fmla="*/ 7 w 17"/>
                <a:gd name="T61" fmla="*/ 9 h 26"/>
                <a:gd name="T62" fmla="*/ 9 w 17"/>
                <a:gd name="T63" fmla="*/ 10 h 26"/>
                <a:gd name="T64" fmla="*/ 11 w 17"/>
                <a:gd name="T65" fmla="*/ 11 h 26"/>
                <a:gd name="T66" fmla="*/ 13 w 17"/>
                <a:gd name="T67" fmla="*/ 12 h 26"/>
                <a:gd name="T68" fmla="*/ 16 w 17"/>
                <a:gd name="T69" fmla="*/ 14 h 26"/>
                <a:gd name="T70" fmla="*/ 17 w 17"/>
                <a:gd name="T71" fmla="*/ 16 h 26"/>
                <a:gd name="T72" fmla="*/ 17 w 17"/>
                <a:gd name="T73" fmla="*/ 19 h 26"/>
                <a:gd name="T74" fmla="*/ 17 w 17"/>
                <a:gd name="T75" fmla="*/ 22 h 26"/>
                <a:gd name="T76" fmla="*/ 14 w 17"/>
                <a:gd name="T77" fmla="*/ 25 h 26"/>
                <a:gd name="T78" fmla="*/ 11 w 17"/>
                <a:gd name="T79" fmla="*/ 26 h 26"/>
                <a:gd name="T80" fmla="*/ 7 w 17"/>
                <a:gd name="T81" fmla="*/ 26 h 26"/>
                <a:gd name="T82" fmla="*/ 3 w 17"/>
                <a:gd name="T83" fmla="*/ 26 h 26"/>
                <a:gd name="T84" fmla="*/ 0 w 17"/>
                <a:gd name="T85"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26">
                  <a:moveTo>
                    <a:pt x="0" y="25"/>
                  </a:moveTo>
                  <a:cubicBezTo>
                    <a:pt x="0" y="19"/>
                    <a:pt x="0" y="19"/>
                    <a:pt x="0" y="19"/>
                  </a:cubicBezTo>
                  <a:cubicBezTo>
                    <a:pt x="1" y="20"/>
                    <a:pt x="2" y="21"/>
                    <a:pt x="3" y="21"/>
                  </a:cubicBezTo>
                  <a:cubicBezTo>
                    <a:pt x="5" y="22"/>
                    <a:pt x="6" y="22"/>
                    <a:pt x="7" y="22"/>
                  </a:cubicBezTo>
                  <a:cubicBezTo>
                    <a:pt x="8" y="22"/>
                    <a:pt x="8" y="22"/>
                    <a:pt x="9" y="22"/>
                  </a:cubicBezTo>
                  <a:cubicBezTo>
                    <a:pt x="9" y="22"/>
                    <a:pt x="10" y="21"/>
                    <a:pt x="10" y="21"/>
                  </a:cubicBezTo>
                  <a:cubicBezTo>
                    <a:pt x="11" y="21"/>
                    <a:pt x="11" y="21"/>
                    <a:pt x="11" y="20"/>
                  </a:cubicBezTo>
                  <a:cubicBezTo>
                    <a:pt x="11" y="20"/>
                    <a:pt x="11" y="20"/>
                    <a:pt x="11" y="19"/>
                  </a:cubicBezTo>
                  <a:cubicBezTo>
                    <a:pt x="11" y="19"/>
                    <a:pt x="11" y="18"/>
                    <a:pt x="11" y="18"/>
                  </a:cubicBezTo>
                  <a:cubicBezTo>
                    <a:pt x="11" y="18"/>
                    <a:pt x="10" y="17"/>
                    <a:pt x="10" y="17"/>
                  </a:cubicBezTo>
                  <a:cubicBezTo>
                    <a:pt x="9" y="17"/>
                    <a:pt x="9" y="16"/>
                    <a:pt x="8" y="16"/>
                  </a:cubicBezTo>
                  <a:cubicBezTo>
                    <a:pt x="7" y="16"/>
                    <a:pt x="7" y="15"/>
                    <a:pt x="6" y="15"/>
                  </a:cubicBezTo>
                  <a:cubicBezTo>
                    <a:pt x="4" y="14"/>
                    <a:pt x="2" y="13"/>
                    <a:pt x="1" y="12"/>
                  </a:cubicBezTo>
                  <a:cubicBezTo>
                    <a:pt x="1" y="11"/>
                    <a:pt x="0" y="9"/>
                    <a:pt x="0" y="8"/>
                  </a:cubicBezTo>
                  <a:cubicBezTo>
                    <a:pt x="0" y="6"/>
                    <a:pt x="0" y="5"/>
                    <a:pt x="1" y="4"/>
                  </a:cubicBezTo>
                  <a:cubicBezTo>
                    <a:pt x="1" y="3"/>
                    <a:pt x="2" y="3"/>
                    <a:pt x="3" y="2"/>
                  </a:cubicBezTo>
                  <a:cubicBezTo>
                    <a:pt x="4" y="1"/>
                    <a:pt x="5" y="1"/>
                    <a:pt x="6" y="1"/>
                  </a:cubicBezTo>
                  <a:cubicBezTo>
                    <a:pt x="7" y="0"/>
                    <a:pt x="9" y="0"/>
                    <a:pt x="10" y="0"/>
                  </a:cubicBezTo>
                  <a:cubicBezTo>
                    <a:pt x="11" y="0"/>
                    <a:pt x="12" y="0"/>
                    <a:pt x="13" y="0"/>
                  </a:cubicBezTo>
                  <a:cubicBezTo>
                    <a:pt x="14" y="1"/>
                    <a:pt x="15" y="1"/>
                    <a:pt x="16" y="1"/>
                  </a:cubicBezTo>
                  <a:cubicBezTo>
                    <a:pt x="16" y="6"/>
                    <a:pt x="16" y="6"/>
                    <a:pt x="16" y="6"/>
                  </a:cubicBezTo>
                  <a:cubicBezTo>
                    <a:pt x="16" y="6"/>
                    <a:pt x="15" y="6"/>
                    <a:pt x="15" y="6"/>
                  </a:cubicBezTo>
                  <a:cubicBezTo>
                    <a:pt x="14" y="5"/>
                    <a:pt x="14" y="5"/>
                    <a:pt x="13" y="5"/>
                  </a:cubicBezTo>
                  <a:cubicBezTo>
                    <a:pt x="13" y="5"/>
                    <a:pt x="12" y="5"/>
                    <a:pt x="12" y="5"/>
                  </a:cubicBezTo>
                  <a:cubicBezTo>
                    <a:pt x="11" y="5"/>
                    <a:pt x="11" y="5"/>
                    <a:pt x="10" y="5"/>
                  </a:cubicBezTo>
                  <a:cubicBezTo>
                    <a:pt x="10" y="5"/>
                    <a:pt x="9" y="5"/>
                    <a:pt x="8" y="5"/>
                  </a:cubicBezTo>
                  <a:cubicBezTo>
                    <a:pt x="8" y="5"/>
                    <a:pt x="8" y="5"/>
                    <a:pt x="7" y="5"/>
                  </a:cubicBezTo>
                  <a:cubicBezTo>
                    <a:pt x="7" y="6"/>
                    <a:pt x="7" y="6"/>
                    <a:pt x="6" y="6"/>
                  </a:cubicBezTo>
                  <a:cubicBezTo>
                    <a:pt x="6" y="7"/>
                    <a:pt x="6" y="7"/>
                    <a:pt x="6" y="7"/>
                  </a:cubicBezTo>
                  <a:cubicBezTo>
                    <a:pt x="6" y="8"/>
                    <a:pt x="6" y="8"/>
                    <a:pt x="6" y="8"/>
                  </a:cubicBezTo>
                  <a:cubicBezTo>
                    <a:pt x="7" y="9"/>
                    <a:pt x="7" y="9"/>
                    <a:pt x="7" y="9"/>
                  </a:cubicBezTo>
                  <a:cubicBezTo>
                    <a:pt x="8" y="10"/>
                    <a:pt x="8" y="10"/>
                    <a:pt x="9" y="10"/>
                  </a:cubicBezTo>
                  <a:cubicBezTo>
                    <a:pt x="9" y="10"/>
                    <a:pt x="10" y="11"/>
                    <a:pt x="11" y="11"/>
                  </a:cubicBezTo>
                  <a:cubicBezTo>
                    <a:pt x="12" y="12"/>
                    <a:pt x="13" y="12"/>
                    <a:pt x="13" y="12"/>
                  </a:cubicBezTo>
                  <a:cubicBezTo>
                    <a:pt x="14" y="13"/>
                    <a:pt x="15" y="13"/>
                    <a:pt x="16" y="14"/>
                  </a:cubicBezTo>
                  <a:cubicBezTo>
                    <a:pt x="16" y="15"/>
                    <a:pt x="17" y="15"/>
                    <a:pt x="17" y="16"/>
                  </a:cubicBezTo>
                  <a:cubicBezTo>
                    <a:pt x="17" y="17"/>
                    <a:pt x="17" y="18"/>
                    <a:pt x="17" y="19"/>
                  </a:cubicBezTo>
                  <a:cubicBezTo>
                    <a:pt x="17" y="20"/>
                    <a:pt x="17" y="21"/>
                    <a:pt x="17" y="22"/>
                  </a:cubicBezTo>
                  <a:cubicBezTo>
                    <a:pt x="16" y="23"/>
                    <a:pt x="15" y="24"/>
                    <a:pt x="14" y="25"/>
                  </a:cubicBezTo>
                  <a:cubicBezTo>
                    <a:pt x="13" y="25"/>
                    <a:pt x="12" y="26"/>
                    <a:pt x="11" y="26"/>
                  </a:cubicBezTo>
                  <a:cubicBezTo>
                    <a:pt x="10" y="26"/>
                    <a:pt x="9" y="26"/>
                    <a:pt x="7" y="26"/>
                  </a:cubicBezTo>
                  <a:cubicBezTo>
                    <a:pt x="6" y="26"/>
                    <a:pt x="5" y="26"/>
                    <a:pt x="3" y="26"/>
                  </a:cubicBezTo>
                  <a:cubicBezTo>
                    <a:pt x="2" y="26"/>
                    <a:pt x="1" y="25"/>
                    <a:pt x="0"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92" name="Freeform 123"/>
            <p:cNvSpPr>
              <a:spLocks noEditPoints="1"/>
            </p:cNvSpPr>
            <p:nvPr/>
          </p:nvSpPr>
          <p:spPr bwMode="auto">
            <a:xfrm>
              <a:off x="4673091" y="5608681"/>
              <a:ext cx="81027" cy="84143"/>
            </a:xfrm>
            <a:custGeom>
              <a:avLst/>
              <a:gdLst>
                <a:gd name="T0" fmla="*/ 13 w 25"/>
                <a:gd name="T1" fmla="*/ 26 h 26"/>
                <a:gd name="T2" fmla="*/ 4 w 25"/>
                <a:gd name="T3" fmla="*/ 23 h 26"/>
                <a:gd name="T4" fmla="*/ 0 w 25"/>
                <a:gd name="T5" fmla="*/ 14 h 26"/>
                <a:gd name="T6" fmla="*/ 4 w 25"/>
                <a:gd name="T7" fmla="*/ 4 h 26"/>
                <a:gd name="T8" fmla="*/ 13 w 25"/>
                <a:gd name="T9" fmla="*/ 0 h 26"/>
                <a:gd name="T10" fmla="*/ 22 w 25"/>
                <a:gd name="T11" fmla="*/ 4 h 26"/>
                <a:gd name="T12" fmla="*/ 25 w 25"/>
                <a:gd name="T13" fmla="*/ 13 h 26"/>
                <a:gd name="T14" fmla="*/ 22 w 25"/>
                <a:gd name="T15" fmla="*/ 23 h 26"/>
                <a:gd name="T16" fmla="*/ 13 w 25"/>
                <a:gd name="T17" fmla="*/ 26 h 26"/>
                <a:gd name="T18" fmla="*/ 13 w 25"/>
                <a:gd name="T19" fmla="*/ 5 h 26"/>
                <a:gd name="T20" fmla="*/ 8 w 25"/>
                <a:gd name="T21" fmla="*/ 7 h 26"/>
                <a:gd name="T22" fmla="*/ 6 w 25"/>
                <a:gd name="T23" fmla="*/ 13 h 26"/>
                <a:gd name="T24" fmla="*/ 8 w 25"/>
                <a:gd name="T25" fmla="*/ 19 h 26"/>
                <a:gd name="T26" fmla="*/ 13 w 25"/>
                <a:gd name="T27" fmla="*/ 21 h 26"/>
                <a:gd name="T28" fmla="*/ 17 w 25"/>
                <a:gd name="T29" fmla="*/ 19 h 26"/>
                <a:gd name="T30" fmla="*/ 19 w 25"/>
                <a:gd name="T31" fmla="*/ 13 h 26"/>
                <a:gd name="T32" fmla="*/ 17 w 25"/>
                <a:gd name="T33" fmla="*/ 7 h 26"/>
                <a:gd name="T34" fmla="*/ 13 w 25"/>
                <a:gd name="T35"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6">
                  <a:moveTo>
                    <a:pt x="13" y="26"/>
                  </a:moveTo>
                  <a:cubicBezTo>
                    <a:pt x="9" y="26"/>
                    <a:pt x="6" y="25"/>
                    <a:pt x="4" y="23"/>
                  </a:cubicBezTo>
                  <a:cubicBezTo>
                    <a:pt x="2" y="20"/>
                    <a:pt x="0" y="17"/>
                    <a:pt x="0" y="14"/>
                  </a:cubicBezTo>
                  <a:cubicBezTo>
                    <a:pt x="0" y="10"/>
                    <a:pt x="2" y="6"/>
                    <a:pt x="4" y="4"/>
                  </a:cubicBezTo>
                  <a:cubicBezTo>
                    <a:pt x="6" y="1"/>
                    <a:pt x="9" y="0"/>
                    <a:pt x="13" y="0"/>
                  </a:cubicBezTo>
                  <a:cubicBezTo>
                    <a:pt x="17" y="0"/>
                    <a:pt x="20" y="1"/>
                    <a:pt x="22" y="4"/>
                  </a:cubicBezTo>
                  <a:cubicBezTo>
                    <a:pt x="24" y="6"/>
                    <a:pt x="25" y="9"/>
                    <a:pt x="25" y="13"/>
                  </a:cubicBezTo>
                  <a:cubicBezTo>
                    <a:pt x="25" y="17"/>
                    <a:pt x="24" y="20"/>
                    <a:pt x="22" y="23"/>
                  </a:cubicBezTo>
                  <a:cubicBezTo>
                    <a:pt x="19" y="25"/>
                    <a:pt x="16" y="26"/>
                    <a:pt x="13" y="26"/>
                  </a:cubicBezTo>
                  <a:close/>
                  <a:moveTo>
                    <a:pt x="13" y="5"/>
                  </a:moveTo>
                  <a:cubicBezTo>
                    <a:pt x="11" y="5"/>
                    <a:pt x="9" y="6"/>
                    <a:pt x="8" y="7"/>
                  </a:cubicBezTo>
                  <a:cubicBezTo>
                    <a:pt x="7" y="9"/>
                    <a:pt x="6" y="11"/>
                    <a:pt x="6" y="13"/>
                  </a:cubicBezTo>
                  <a:cubicBezTo>
                    <a:pt x="6" y="16"/>
                    <a:pt x="7" y="18"/>
                    <a:pt x="8" y="19"/>
                  </a:cubicBezTo>
                  <a:cubicBezTo>
                    <a:pt x="9" y="21"/>
                    <a:pt x="11" y="21"/>
                    <a:pt x="13" y="21"/>
                  </a:cubicBezTo>
                  <a:cubicBezTo>
                    <a:pt x="15" y="21"/>
                    <a:pt x="16" y="21"/>
                    <a:pt x="17" y="19"/>
                  </a:cubicBezTo>
                  <a:cubicBezTo>
                    <a:pt x="19" y="18"/>
                    <a:pt x="19" y="16"/>
                    <a:pt x="19" y="13"/>
                  </a:cubicBezTo>
                  <a:cubicBezTo>
                    <a:pt x="19" y="11"/>
                    <a:pt x="19" y="9"/>
                    <a:pt x="17" y="7"/>
                  </a:cubicBezTo>
                  <a:cubicBezTo>
                    <a:pt x="16" y="6"/>
                    <a:pt x="15" y="5"/>
                    <a:pt x="1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93" name="Freeform 124"/>
            <p:cNvSpPr>
              <a:spLocks/>
            </p:cNvSpPr>
            <p:nvPr/>
          </p:nvSpPr>
          <p:spPr bwMode="auto">
            <a:xfrm>
              <a:off x="4771258" y="5611797"/>
              <a:ext cx="63887" cy="81026"/>
            </a:xfrm>
            <a:custGeom>
              <a:avLst/>
              <a:gdLst>
                <a:gd name="T0" fmla="*/ 20 w 20"/>
                <a:gd name="T1" fmla="*/ 14 h 25"/>
                <a:gd name="T2" fmla="*/ 10 w 20"/>
                <a:gd name="T3" fmla="*/ 25 h 25"/>
                <a:gd name="T4" fmla="*/ 0 w 20"/>
                <a:gd name="T5" fmla="*/ 14 h 25"/>
                <a:gd name="T6" fmla="*/ 0 w 20"/>
                <a:gd name="T7" fmla="*/ 0 h 25"/>
                <a:gd name="T8" fmla="*/ 5 w 20"/>
                <a:gd name="T9" fmla="*/ 0 h 25"/>
                <a:gd name="T10" fmla="*/ 5 w 20"/>
                <a:gd name="T11" fmla="*/ 14 h 25"/>
                <a:gd name="T12" fmla="*/ 10 w 20"/>
                <a:gd name="T13" fmla="*/ 20 h 25"/>
                <a:gd name="T14" fmla="*/ 15 w 20"/>
                <a:gd name="T15" fmla="*/ 14 h 25"/>
                <a:gd name="T16" fmla="*/ 15 w 20"/>
                <a:gd name="T17" fmla="*/ 0 h 25"/>
                <a:gd name="T18" fmla="*/ 20 w 20"/>
                <a:gd name="T19" fmla="*/ 0 h 25"/>
                <a:gd name="T20" fmla="*/ 20 w 20"/>
                <a:gd name="T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5">
                  <a:moveTo>
                    <a:pt x="20" y="14"/>
                  </a:moveTo>
                  <a:cubicBezTo>
                    <a:pt x="20" y="22"/>
                    <a:pt x="17" y="25"/>
                    <a:pt x="10" y="25"/>
                  </a:cubicBezTo>
                  <a:cubicBezTo>
                    <a:pt x="3" y="25"/>
                    <a:pt x="0" y="22"/>
                    <a:pt x="0" y="14"/>
                  </a:cubicBezTo>
                  <a:cubicBezTo>
                    <a:pt x="0" y="0"/>
                    <a:pt x="0" y="0"/>
                    <a:pt x="0" y="0"/>
                  </a:cubicBezTo>
                  <a:cubicBezTo>
                    <a:pt x="5" y="0"/>
                    <a:pt x="5" y="0"/>
                    <a:pt x="5" y="0"/>
                  </a:cubicBezTo>
                  <a:cubicBezTo>
                    <a:pt x="5" y="14"/>
                    <a:pt x="5" y="14"/>
                    <a:pt x="5" y="14"/>
                  </a:cubicBezTo>
                  <a:cubicBezTo>
                    <a:pt x="5" y="18"/>
                    <a:pt x="7" y="20"/>
                    <a:pt x="10" y="20"/>
                  </a:cubicBezTo>
                  <a:cubicBezTo>
                    <a:pt x="13" y="20"/>
                    <a:pt x="15" y="18"/>
                    <a:pt x="15" y="14"/>
                  </a:cubicBezTo>
                  <a:cubicBezTo>
                    <a:pt x="15" y="0"/>
                    <a:pt x="15" y="0"/>
                    <a:pt x="15" y="0"/>
                  </a:cubicBezTo>
                  <a:cubicBezTo>
                    <a:pt x="20" y="0"/>
                    <a:pt x="20" y="0"/>
                    <a:pt x="20" y="0"/>
                  </a:cubicBezTo>
                  <a:lnTo>
                    <a:pt x="2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94" name="Freeform 125"/>
            <p:cNvSpPr>
              <a:spLocks/>
            </p:cNvSpPr>
            <p:nvPr/>
          </p:nvSpPr>
          <p:spPr bwMode="auto">
            <a:xfrm>
              <a:off x="4849169" y="5611797"/>
              <a:ext cx="65445" cy="81026"/>
            </a:xfrm>
            <a:custGeom>
              <a:avLst/>
              <a:gdLst>
                <a:gd name="T0" fmla="*/ 42 w 42"/>
                <a:gd name="T1" fmla="*/ 8 h 52"/>
                <a:gd name="T2" fmla="*/ 27 w 42"/>
                <a:gd name="T3" fmla="*/ 8 h 52"/>
                <a:gd name="T4" fmla="*/ 27 w 42"/>
                <a:gd name="T5" fmla="*/ 52 h 52"/>
                <a:gd name="T6" fmla="*/ 15 w 42"/>
                <a:gd name="T7" fmla="*/ 52 h 52"/>
                <a:gd name="T8" fmla="*/ 15 w 42"/>
                <a:gd name="T9" fmla="*/ 8 h 52"/>
                <a:gd name="T10" fmla="*/ 0 w 42"/>
                <a:gd name="T11" fmla="*/ 8 h 52"/>
                <a:gd name="T12" fmla="*/ 0 w 42"/>
                <a:gd name="T13" fmla="*/ 0 h 52"/>
                <a:gd name="T14" fmla="*/ 42 w 42"/>
                <a:gd name="T15" fmla="*/ 0 h 52"/>
                <a:gd name="T16" fmla="*/ 42 w 42"/>
                <a:gd name="T17"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52">
                  <a:moveTo>
                    <a:pt x="42" y="8"/>
                  </a:moveTo>
                  <a:lnTo>
                    <a:pt x="27" y="8"/>
                  </a:lnTo>
                  <a:lnTo>
                    <a:pt x="27" y="52"/>
                  </a:lnTo>
                  <a:lnTo>
                    <a:pt x="15" y="52"/>
                  </a:lnTo>
                  <a:lnTo>
                    <a:pt x="15" y="8"/>
                  </a:lnTo>
                  <a:lnTo>
                    <a:pt x="0" y="8"/>
                  </a:lnTo>
                  <a:lnTo>
                    <a:pt x="0" y="0"/>
                  </a:lnTo>
                  <a:lnTo>
                    <a:pt x="42" y="0"/>
                  </a:lnTo>
                  <a:lnTo>
                    <a:pt x="42"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95" name="Freeform 126"/>
            <p:cNvSpPr>
              <a:spLocks/>
            </p:cNvSpPr>
            <p:nvPr/>
          </p:nvSpPr>
          <p:spPr bwMode="auto">
            <a:xfrm>
              <a:off x="4927080" y="5611797"/>
              <a:ext cx="71678" cy="81026"/>
            </a:xfrm>
            <a:custGeom>
              <a:avLst/>
              <a:gdLst>
                <a:gd name="T0" fmla="*/ 46 w 46"/>
                <a:gd name="T1" fmla="*/ 52 h 52"/>
                <a:gd name="T2" fmla="*/ 34 w 46"/>
                <a:gd name="T3" fmla="*/ 52 h 52"/>
                <a:gd name="T4" fmla="*/ 34 w 46"/>
                <a:gd name="T5" fmla="*/ 31 h 52"/>
                <a:gd name="T6" fmla="*/ 13 w 46"/>
                <a:gd name="T7" fmla="*/ 31 h 52"/>
                <a:gd name="T8" fmla="*/ 13 w 46"/>
                <a:gd name="T9" fmla="*/ 52 h 52"/>
                <a:gd name="T10" fmla="*/ 0 w 46"/>
                <a:gd name="T11" fmla="*/ 52 h 52"/>
                <a:gd name="T12" fmla="*/ 0 w 46"/>
                <a:gd name="T13" fmla="*/ 0 h 52"/>
                <a:gd name="T14" fmla="*/ 13 w 46"/>
                <a:gd name="T15" fmla="*/ 0 h 52"/>
                <a:gd name="T16" fmla="*/ 13 w 46"/>
                <a:gd name="T17" fmla="*/ 21 h 52"/>
                <a:gd name="T18" fmla="*/ 34 w 46"/>
                <a:gd name="T19" fmla="*/ 21 h 52"/>
                <a:gd name="T20" fmla="*/ 34 w 46"/>
                <a:gd name="T21" fmla="*/ 0 h 52"/>
                <a:gd name="T22" fmla="*/ 46 w 46"/>
                <a:gd name="T23" fmla="*/ 0 h 52"/>
                <a:gd name="T24" fmla="*/ 46 w 46"/>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52">
                  <a:moveTo>
                    <a:pt x="46" y="52"/>
                  </a:moveTo>
                  <a:lnTo>
                    <a:pt x="34" y="52"/>
                  </a:lnTo>
                  <a:lnTo>
                    <a:pt x="34" y="31"/>
                  </a:lnTo>
                  <a:lnTo>
                    <a:pt x="13" y="31"/>
                  </a:lnTo>
                  <a:lnTo>
                    <a:pt x="13" y="52"/>
                  </a:lnTo>
                  <a:lnTo>
                    <a:pt x="0" y="52"/>
                  </a:lnTo>
                  <a:lnTo>
                    <a:pt x="0" y="0"/>
                  </a:lnTo>
                  <a:lnTo>
                    <a:pt x="13" y="0"/>
                  </a:lnTo>
                  <a:lnTo>
                    <a:pt x="13" y="21"/>
                  </a:lnTo>
                  <a:lnTo>
                    <a:pt x="34" y="21"/>
                  </a:lnTo>
                  <a:lnTo>
                    <a:pt x="34" y="0"/>
                  </a:lnTo>
                  <a:lnTo>
                    <a:pt x="46" y="0"/>
                  </a:lnTo>
                  <a:lnTo>
                    <a:pt x="46"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96" name="Freeform 127"/>
            <p:cNvSpPr>
              <a:spLocks/>
            </p:cNvSpPr>
            <p:nvPr/>
          </p:nvSpPr>
          <p:spPr bwMode="auto">
            <a:xfrm>
              <a:off x="4277303" y="5748919"/>
              <a:ext cx="56096" cy="84143"/>
            </a:xfrm>
            <a:custGeom>
              <a:avLst/>
              <a:gdLst>
                <a:gd name="T0" fmla="*/ 16 w 17"/>
                <a:gd name="T1" fmla="*/ 5 h 26"/>
                <a:gd name="T2" fmla="*/ 15 w 17"/>
                <a:gd name="T3" fmla="*/ 4 h 26"/>
                <a:gd name="T4" fmla="*/ 14 w 17"/>
                <a:gd name="T5" fmla="*/ 4 h 26"/>
                <a:gd name="T6" fmla="*/ 13 w 17"/>
                <a:gd name="T7" fmla="*/ 3 h 26"/>
                <a:gd name="T8" fmla="*/ 11 w 17"/>
                <a:gd name="T9" fmla="*/ 3 h 26"/>
                <a:gd name="T10" fmla="*/ 9 w 17"/>
                <a:gd name="T11" fmla="*/ 3 h 26"/>
                <a:gd name="T12" fmla="*/ 7 w 17"/>
                <a:gd name="T13" fmla="*/ 4 h 26"/>
                <a:gd name="T14" fmla="*/ 6 w 17"/>
                <a:gd name="T15" fmla="*/ 6 h 26"/>
                <a:gd name="T16" fmla="*/ 6 w 17"/>
                <a:gd name="T17" fmla="*/ 7 h 26"/>
                <a:gd name="T18" fmla="*/ 6 w 17"/>
                <a:gd name="T19" fmla="*/ 9 h 26"/>
                <a:gd name="T20" fmla="*/ 7 w 17"/>
                <a:gd name="T21" fmla="*/ 10 h 26"/>
                <a:gd name="T22" fmla="*/ 8 w 17"/>
                <a:gd name="T23" fmla="*/ 11 h 26"/>
                <a:gd name="T24" fmla="*/ 10 w 17"/>
                <a:gd name="T25" fmla="*/ 12 h 26"/>
                <a:gd name="T26" fmla="*/ 12 w 17"/>
                <a:gd name="T27" fmla="*/ 14 h 26"/>
                <a:gd name="T28" fmla="*/ 13 w 17"/>
                <a:gd name="T29" fmla="*/ 16 h 26"/>
                <a:gd name="T30" fmla="*/ 14 w 17"/>
                <a:gd name="T31" fmla="*/ 17 h 26"/>
                <a:gd name="T32" fmla="*/ 14 w 17"/>
                <a:gd name="T33" fmla="*/ 19 h 26"/>
                <a:gd name="T34" fmla="*/ 14 w 17"/>
                <a:gd name="T35" fmla="*/ 21 h 26"/>
                <a:gd name="T36" fmla="*/ 14 w 17"/>
                <a:gd name="T37" fmla="*/ 22 h 26"/>
                <a:gd name="T38" fmla="*/ 13 w 17"/>
                <a:gd name="T39" fmla="*/ 24 h 26"/>
                <a:gd name="T40" fmla="*/ 11 w 17"/>
                <a:gd name="T41" fmla="*/ 25 h 26"/>
                <a:gd name="T42" fmla="*/ 9 w 17"/>
                <a:gd name="T43" fmla="*/ 26 h 26"/>
                <a:gd name="T44" fmla="*/ 6 w 17"/>
                <a:gd name="T45" fmla="*/ 26 h 26"/>
                <a:gd name="T46" fmla="*/ 4 w 17"/>
                <a:gd name="T47" fmla="*/ 26 h 26"/>
                <a:gd name="T48" fmla="*/ 2 w 17"/>
                <a:gd name="T49" fmla="*/ 26 h 26"/>
                <a:gd name="T50" fmla="*/ 1 w 17"/>
                <a:gd name="T51" fmla="*/ 25 h 26"/>
                <a:gd name="T52" fmla="*/ 0 w 17"/>
                <a:gd name="T53" fmla="*/ 25 h 26"/>
                <a:gd name="T54" fmla="*/ 0 w 17"/>
                <a:gd name="T55" fmla="*/ 22 h 26"/>
                <a:gd name="T56" fmla="*/ 1 w 17"/>
                <a:gd name="T57" fmla="*/ 23 h 26"/>
                <a:gd name="T58" fmla="*/ 3 w 17"/>
                <a:gd name="T59" fmla="*/ 23 h 26"/>
                <a:gd name="T60" fmla="*/ 5 w 17"/>
                <a:gd name="T61" fmla="*/ 24 h 26"/>
                <a:gd name="T62" fmla="*/ 6 w 17"/>
                <a:gd name="T63" fmla="*/ 24 h 26"/>
                <a:gd name="T64" fmla="*/ 9 w 17"/>
                <a:gd name="T65" fmla="*/ 24 h 26"/>
                <a:gd name="T66" fmla="*/ 10 w 17"/>
                <a:gd name="T67" fmla="*/ 23 h 26"/>
                <a:gd name="T68" fmla="*/ 11 w 17"/>
                <a:gd name="T69" fmla="*/ 21 h 26"/>
                <a:gd name="T70" fmla="*/ 11 w 17"/>
                <a:gd name="T71" fmla="*/ 20 h 26"/>
                <a:gd name="T72" fmla="*/ 11 w 17"/>
                <a:gd name="T73" fmla="*/ 18 h 26"/>
                <a:gd name="T74" fmla="*/ 10 w 17"/>
                <a:gd name="T75" fmla="*/ 17 h 26"/>
                <a:gd name="T76" fmla="*/ 9 w 17"/>
                <a:gd name="T77" fmla="*/ 16 h 26"/>
                <a:gd name="T78" fmla="*/ 7 w 17"/>
                <a:gd name="T79" fmla="*/ 14 h 26"/>
                <a:gd name="T80" fmla="*/ 6 w 17"/>
                <a:gd name="T81" fmla="*/ 13 h 26"/>
                <a:gd name="T82" fmla="*/ 4 w 17"/>
                <a:gd name="T83" fmla="*/ 12 h 26"/>
                <a:gd name="T84" fmla="*/ 3 w 17"/>
                <a:gd name="T85" fmla="*/ 10 h 26"/>
                <a:gd name="T86" fmla="*/ 3 w 17"/>
                <a:gd name="T87" fmla="*/ 8 h 26"/>
                <a:gd name="T88" fmla="*/ 3 w 17"/>
                <a:gd name="T89" fmla="*/ 5 h 26"/>
                <a:gd name="T90" fmla="*/ 5 w 17"/>
                <a:gd name="T91" fmla="*/ 3 h 26"/>
                <a:gd name="T92" fmla="*/ 8 w 17"/>
                <a:gd name="T93" fmla="*/ 1 h 26"/>
                <a:gd name="T94" fmla="*/ 11 w 17"/>
                <a:gd name="T95" fmla="*/ 0 h 26"/>
                <a:gd name="T96" fmla="*/ 13 w 17"/>
                <a:gd name="T97" fmla="*/ 1 h 26"/>
                <a:gd name="T98" fmla="*/ 14 w 17"/>
                <a:gd name="T99" fmla="*/ 1 h 26"/>
                <a:gd name="T100" fmla="*/ 16 w 17"/>
                <a:gd name="T101" fmla="*/ 1 h 26"/>
                <a:gd name="T102" fmla="*/ 17 w 17"/>
                <a:gd name="T103" fmla="*/ 2 h 26"/>
                <a:gd name="T104" fmla="*/ 16 w 17"/>
                <a:gd name="T105"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 h="26">
                  <a:moveTo>
                    <a:pt x="16" y="5"/>
                  </a:moveTo>
                  <a:cubicBezTo>
                    <a:pt x="16" y="4"/>
                    <a:pt x="16" y="4"/>
                    <a:pt x="15" y="4"/>
                  </a:cubicBezTo>
                  <a:cubicBezTo>
                    <a:pt x="15" y="4"/>
                    <a:pt x="14" y="4"/>
                    <a:pt x="14" y="4"/>
                  </a:cubicBezTo>
                  <a:cubicBezTo>
                    <a:pt x="14" y="3"/>
                    <a:pt x="13" y="3"/>
                    <a:pt x="13" y="3"/>
                  </a:cubicBezTo>
                  <a:cubicBezTo>
                    <a:pt x="12" y="3"/>
                    <a:pt x="12" y="3"/>
                    <a:pt x="11" y="3"/>
                  </a:cubicBezTo>
                  <a:cubicBezTo>
                    <a:pt x="10" y="3"/>
                    <a:pt x="9" y="3"/>
                    <a:pt x="9" y="3"/>
                  </a:cubicBezTo>
                  <a:cubicBezTo>
                    <a:pt x="8" y="4"/>
                    <a:pt x="8" y="4"/>
                    <a:pt x="7" y="4"/>
                  </a:cubicBezTo>
                  <a:cubicBezTo>
                    <a:pt x="7" y="5"/>
                    <a:pt x="7" y="5"/>
                    <a:pt x="6" y="6"/>
                  </a:cubicBezTo>
                  <a:cubicBezTo>
                    <a:pt x="6" y="6"/>
                    <a:pt x="6" y="7"/>
                    <a:pt x="6" y="7"/>
                  </a:cubicBezTo>
                  <a:cubicBezTo>
                    <a:pt x="6" y="8"/>
                    <a:pt x="6" y="8"/>
                    <a:pt x="6" y="9"/>
                  </a:cubicBezTo>
                  <a:cubicBezTo>
                    <a:pt x="6" y="9"/>
                    <a:pt x="7" y="10"/>
                    <a:pt x="7" y="10"/>
                  </a:cubicBezTo>
                  <a:cubicBezTo>
                    <a:pt x="7" y="10"/>
                    <a:pt x="8" y="11"/>
                    <a:pt x="8" y="11"/>
                  </a:cubicBezTo>
                  <a:cubicBezTo>
                    <a:pt x="9" y="12"/>
                    <a:pt x="9" y="12"/>
                    <a:pt x="10" y="12"/>
                  </a:cubicBezTo>
                  <a:cubicBezTo>
                    <a:pt x="11" y="13"/>
                    <a:pt x="11" y="14"/>
                    <a:pt x="12" y="14"/>
                  </a:cubicBezTo>
                  <a:cubicBezTo>
                    <a:pt x="12" y="15"/>
                    <a:pt x="13" y="15"/>
                    <a:pt x="13" y="16"/>
                  </a:cubicBezTo>
                  <a:cubicBezTo>
                    <a:pt x="14" y="16"/>
                    <a:pt x="14" y="17"/>
                    <a:pt x="14" y="17"/>
                  </a:cubicBezTo>
                  <a:cubicBezTo>
                    <a:pt x="14" y="18"/>
                    <a:pt x="14" y="19"/>
                    <a:pt x="14" y="19"/>
                  </a:cubicBezTo>
                  <a:cubicBezTo>
                    <a:pt x="14" y="20"/>
                    <a:pt x="14" y="20"/>
                    <a:pt x="14" y="21"/>
                  </a:cubicBezTo>
                  <a:cubicBezTo>
                    <a:pt x="14" y="21"/>
                    <a:pt x="14" y="22"/>
                    <a:pt x="14" y="22"/>
                  </a:cubicBezTo>
                  <a:cubicBezTo>
                    <a:pt x="14" y="23"/>
                    <a:pt x="13" y="23"/>
                    <a:pt x="13" y="24"/>
                  </a:cubicBezTo>
                  <a:cubicBezTo>
                    <a:pt x="13" y="24"/>
                    <a:pt x="12" y="25"/>
                    <a:pt x="11" y="25"/>
                  </a:cubicBezTo>
                  <a:cubicBezTo>
                    <a:pt x="11" y="26"/>
                    <a:pt x="10" y="26"/>
                    <a:pt x="9" y="26"/>
                  </a:cubicBezTo>
                  <a:cubicBezTo>
                    <a:pt x="8" y="26"/>
                    <a:pt x="7" y="26"/>
                    <a:pt x="6" y="26"/>
                  </a:cubicBezTo>
                  <a:cubicBezTo>
                    <a:pt x="5" y="26"/>
                    <a:pt x="5" y="26"/>
                    <a:pt x="4" y="26"/>
                  </a:cubicBezTo>
                  <a:cubicBezTo>
                    <a:pt x="4" y="26"/>
                    <a:pt x="3" y="26"/>
                    <a:pt x="2" y="26"/>
                  </a:cubicBezTo>
                  <a:cubicBezTo>
                    <a:pt x="2" y="26"/>
                    <a:pt x="1" y="26"/>
                    <a:pt x="1" y="25"/>
                  </a:cubicBezTo>
                  <a:cubicBezTo>
                    <a:pt x="0" y="25"/>
                    <a:pt x="0" y="25"/>
                    <a:pt x="0" y="25"/>
                  </a:cubicBezTo>
                  <a:cubicBezTo>
                    <a:pt x="0" y="22"/>
                    <a:pt x="0" y="22"/>
                    <a:pt x="0" y="22"/>
                  </a:cubicBezTo>
                  <a:cubicBezTo>
                    <a:pt x="0" y="22"/>
                    <a:pt x="1" y="22"/>
                    <a:pt x="1" y="23"/>
                  </a:cubicBezTo>
                  <a:cubicBezTo>
                    <a:pt x="2" y="23"/>
                    <a:pt x="2" y="23"/>
                    <a:pt x="3" y="23"/>
                  </a:cubicBezTo>
                  <a:cubicBezTo>
                    <a:pt x="3" y="23"/>
                    <a:pt x="4" y="24"/>
                    <a:pt x="5" y="24"/>
                  </a:cubicBezTo>
                  <a:cubicBezTo>
                    <a:pt x="5" y="24"/>
                    <a:pt x="6" y="24"/>
                    <a:pt x="6" y="24"/>
                  </a:cubicBezTo>
                  <a:cubicBezTo>
                    <a:pt x="7" y="24"/>
                    <a:pt x="8" y="24"/>
                    <a:pt x="9" y="24"/>
                  </a:cubicBezTo>
                  <a:cubicBezTo>
                    <a:pt x="9" y="23"/>
                    <a:pt x="10" y="23"/>
                    <a:pt x="10" y="23"/>
                  </a:cubicBezTo>
                  <a:cubicBezTo>
                    <a:pt x="11" y="22"/>
                    <a:pt x="11" y="22"/>
                    <a:pt x="11" y="21"/>
                  </a:cubicBezTo>
                  <a:cubicBezTo>
                    <a:pt x="11" y="21"/>
                    <a:pt x="11" y="20"/>
                    <a:pt x="11" y="20"/>
                  </a:cubicBezTo>
                  <a:cubicBezTo>
                    <a:pt x="11" y="19"/>
                    <a:pt x="11" y="19"/>
                    <a:pt x="11" y="18"/>
                  </a:cubicBezTo>
                  <a:cubicBezTo>
                    <a:pt x="11" y="18"/>
                    <a:pt x="11" y="17"/>
                    <a:pt x="10" y="17"/>
                  </a:cubicBezTo>
                  <a:cubicBezTo>
                    <a:pt x="10" y="17"/>
                    <a:pt x="10" y="16"/>
                    <a:pt x="9" y="16"/>
                  </a:cubicBezTo>
                  <a:cubicBezTo>
                    <a:pt x="9" y="15"/>
                    <a:pt x="8" y="15"/>
                    <a:pt x="7" y="14"/>
                  </a:cubicBezTo>
                  <a:cubicBezTo>
                    <a:pt x="7" y="14"/>
                    <a:pt x="6" y="14"/>
                    <a:pt x="6" y="13"/>
                  </a:cubicBezTo>
                  <a:cubicBezTo>
                    <a:pt x="5" y="13"/>
                    <a:pt x="5" y="12"/>
                    <a:pt x="4" y="12"/>
                  </a:cubicBezTo>
                  <a:cubicBezTo>
                    <a:pt x="4" y="11"/>
                    <a:pt x="4" y="10"/>
                    <a:pt x="3" y="10"/>
                  </a:cubicBezTo>
                  <a:cubicBezTo>
                    <a:pt x="3" y="9"/>
                    <a:pt x="3" y="8"/>
                    <a:pt x="3" y="8"/>
                  </a:cubicBezTo>
                  <a:cubicBezTo>
                    <a:pt x="3" y="7"/>
                    <a:pt x="3" y="6"/>
                    <a:pt x="3" y="5"/>
                  </a:cubicBezTo>
                  <a:cubicBezTo>
                    <a:pt x="4" y="4"/>
                    <a:pt x="4" y="3"/>
                    <a:pt x="5" y="3"/>
                  </a:cubicBezTo>
                  <a:cubicBezTo>
                    <a:pt x="6" y="2"/>
                    <a:pt x="7" y="1"/>
                    <a:pt x="8" y="1"/>
                  </a:cubicBezTo>
                  <a:cubicBezTo>
                    <a:pt x="9" y="1"/>
                    <a:pt x="10" y="0"/>
                    <a:pt x="11" y="0"/>
                  </a:cubicBezTo>
                  <a:cubicBezTo>
                    <a:pt x="12" y="0"/>
                    <a:pt x="12" y="0"/>
                    <a:pt x="13" y="1"/>
                  </a:cubicBezTo>
                  <a:cubicBezTo>
                    <a:pt x="13" y="1"/>
                    <a:pt x="14" y="1"/>
                    <a:pt x="14" y="1"/>
                  </a:cubicBezTo>
                  <a:cubicBezTo>
                    <a:pt x="15" y="1"/>
                    <a:pt x="15" y="1"/>
                    <a:pt x="16" y="1"/>
                  </a:cubicBezTo>
                  <a:cubicBezTo>
                    <a:pt x="16" y="1"/>
                    <a:pt x="17" y="1"/>
                    <a:pt x="17" y="2"/>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97" name="Freeform 128"/>
            <p:cNvSpPr>
              <a:spLocks noEditPoints="1"/>
            </p:cNvSpPr>
            <p:nvPr/>
          </p:nvSpPr>
          <p:spPr bwMode="auto">
            <a:xfrm>
              <a:off x="4330282" y="5752036"/>
              <a:ext cx="71678" cy="81026"/>
            </a:xfrm>
            <a:custGeom>
              <a:avLst/>
              <a:gdLst>
                <a:gd name="T0" fmla="*/ 19 w 22"/>
                <a:gd name="T1" fmla="*/ 25 h 25"/>
                <a:gd name="T2" fmla="*/ 18 w 22"/>
                <a:gd name="T3" fmla="*/ 18 h 25"/>
                <a:gd name="T4" fmla="*/ 7 w 22"/>
                <a:gd name="T5" fmla="*/ 18 h 25"/>
                <a:gd name="T6" fmla="*/ 3 w 22"/>
                <a:gd name="T7" fmla="*/ 25 h 25"/>
                <a:gd name="T8" fmla="*/ 0 w 22"/>
                <a:gd name="T9" fmla="*/ 25 h 25"/>
                <a:gd name="T10" fmla="*/ 15 w 22"/>
                <a:gd name="T11" fmla="*/ 0 h 25"/>
                <a:gd name="T12" fmla="*/ 18 w 22"/>
                <a:gd name="T13" fmla="*/ 0 h 25"/>
                <a:gd name="T14" fmla="*/ 22 w 22"/>
                <a:gd name="T15" fmla="*/ 25 h 25"/>
                <a:gd name="T16" fmla="*/ 19 w 22"/>
                <a:gd name="T17" fmla="*/ 25 h 25"/>
                <a:gd name="T18" fmla="*/ 16 w 22"/>
                <a:gd name="T19" fmla="*/ 5 h 25"/>
                <a:gd name="T20" fmla="*/ 16 w 22"/>
                <a:gd name="T21" fmla="*/ 4 h 25"/>
                <a:gd name="T22" fmla="*/ 16 w 22"/>
                <a:gd name="T23" fmla="*/ 4 h 25"/>
                <a:gd name="T24" fmla="*/ 16 w 22"/>
                <a:gd name="T25" fmla="*/ 3 h 25"/>
                <a:gd name="T26" fmla="*/ 16 w 22"/>
                <a:gd name="T27" fmla="*/ 3 h 25"/>
                <a:gd name="T28" fmla="*/ 16 w 22"/>
                <a:gd name="T29" fmla="*/ 3 h 25"/>
                <a:gd name="T30" fmla="*/ 15 w 22"/>
                <a:gd name="T31" fmla="*/ 3 h 25"/>
                <a:gd name="T32" fmla="*/ 15 w 22"/>
                <a:gd name="T33" fmla="*/ 4 h 25"/>
                <a:gd name="T34" fmla="*/ 15 w 22"/>
                <a:gd name="T35" fmla="*/ 4 h 25"/>
                <a:gd name="T36" fmla="*/ 15 w 22"/>
                <a:gd name="T37" fmla="*/ 5 h 25"/>
                <a:gd name="T38" fmla="*/ 9 w 22"/>
                <a:gd name="T39" fmla="*/ 15 h 25"/>
                <a:gd name="T40" fmla="*/ 17 w 22"/>
                <a:gd name="T41" fmla="*/ 15 h 25"/>
                <a:gd name="T42" fmla="*/ 16 w 22"/>
                <a:gd name="T43"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5">
                  <a:moveTo>
                    <a:pt x="19" y="25"/>
                  </a:moveTo>
                  <a:cubicBezTo>
                    <a:pt x="18" y="18"/>
                    <a:pt x="18" y="18"/>
                    <a:pt x="18" y="18"/>
                  </a:cubicBezTo>
                  <a:cubicBezTo>
                    <a:pt x="7" y="18"/>
                    <a:pt x="7" y="18"/>
                    <a:pt x="7" y="18"/>
                  </a:cubicBezTo>
                  <a:cubicBezTo>
                    <a:pt x="3" y="25"/>
                    <a:pt x="3" y="25"/>
                    <a:pt x="3" y="25"/>
                  </a:cubicBezTo>
                  <a:cubicBezTo>
                    <a:pt x="0" y="25"/>
                    <a:pt x="0" y="25"/>
                    <a:pt x="0" y="25"/>
                  </a:cubicBezTo>
                  <a:cubicBezTo>
                    <a:pt x="15" y="0"/>
                    <a:pt x="15" y="0"/>
                    <a:pt x="15" y="0"/>
                  </a:cubicBezTo>
                  <a:cubicBezTo>
                    <a:pt x="18" y="0"/>
                    <a:pt x="18" y="0"/>
                    <a:pt x="18" y="0"/>
                  </a:cubicBezTo>
                  <a:cubicBezTo>
                    <a:pt x="22" y="25"/>
                    <a:pt x="22" y="25"/>
                    <a:pt x="22" y="25"/>
                  </a:cubicBezTo>
                  <a:lnTo>
                    <a:pt x="19" y="25"/>
                  </a:lnTo>
                  <a:close/>
                  <a:moveTo>
                    <a:pt x="16" y="5"/>
                  </a:moveTo>
                  <a:cubicBezTo>
                    <a:pt x="16" y="4"/>
                    <a:pt x="16" y="4"/>
                    <a:pt x="16" y="4"/>
                  </a:cubicBezTo>
                  <a:cubicBezTo>
                    <a:pt x="16" y="4"/>
                    <a:pt x="16" y="4"/>
                    <a:pt x="16" y="4"/>
                  </a:cubicBezTo>
                  <a:cubicBezTo>
                    <a:pt x="16" y="4"/>
                    <a:pt x="16" y="3"/>
                    <a:pt x="16" y="3"/>
                  </a:cubicBezTo>
                  <a:cubicBezTo>
                    <a:pt x="16" y="3"/>
                    <a:pt x="16" y="3"/>
                    <a:pt x="16" y="3"/>
                  </a:cubicBezTo>
                  <a:cubicBezTo>
                    <a:pt x="16" y="3"/>
                    <a:pt x="16" y="3"/>
                    <a:pt x="16" y="3"/>
                  </a:cubicBezTo>
                  <a:cubicBezTo>
                    <a:pt x="16" y="3"/>
                    <a:pt x="16" y="3"/>
                    <a:pt x="15" y="3"/>
                  </a:cubicBezTo>
                  <a:cubicBezTo>
                    <a:pt x="15" y="3"/>
                    <a:pt x="15" y="4"/>
                    <a:pt x="15" y="4"/>
                  </a:cubicBezTo>
                  <a:cubicBezTo>
                    <a:pt x="15" y="4"/>
                    <a:pt x="15" y="4"/>
                    <a:pt x="15" y="4"/>
                  </a:cubicBezTo>
                  <a:cubicBezTo>
                    <a:pt x="15" y="4"/>
                    <a:pt x="15" y="4"/>
                    <a:pt x="15" y="5"/>
                  </a:cubicBezTo>
                  <a:cubicBezTo>
                    <a:pt x="9" y="15"/>
                    <a:pt x="9" y="15"/>
                    <a:pt x="9" y="15"/>
                  </a:cubicBezTo>
                  <a:cubicBezTo>
                    <a:pt x="17" y="15"/>
                    <a:pt x="17" y="15"/>
                    <a:pt x="17" y="15"/>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98" name="Freeform 129"/>
            <p:cNvSpPr>
              <a:spLocks noEditPoints="1"/>
            </p:cNvSpPr>
            <p:nvPr/>
          </p:nvSpPr>
          <p:spPr bwMode="auto">
            <a:xfrm>
              <a:off x="4414426" y="5748919"/>
              <a:ext cx="74795" cy="84143"/>
            </a:xfrm>
            <a:custGeom>
              <a:avLst/>
              <a:gdLst>
                <a:gd name="T0" fmla="*/ 23 w 23"/>
                <a:gd name="T1" fmla="*/ 11 h 26"/>
                <a:gd name="T2" fmla="*/ 23 w 23"/>
                <a:gd name="T3" fmla="*/ 14 h 26"/>
                <a:gd name="T4" fmla="*/ 22 w 23"/>
                <a:gd name="T5" fmla="*/ 17 h 26"/>
                <a:gd name="T6" fmla="*/ 21 w 23"/>
                <a:gd name="T7" fmla="*/ 20 h 26"/>
                <a:gd name="T8" fmla="*/ 19 w 23"/>
                <a:gd name="T9" fmla="*/ 23 h 26"/>
                <a:gd name="T10" fmla="*/ 17 w 23"/>
                <a:gd name="T11" fmla="*/ 24 h 26"/>
                <a:gd name="T12" fmla="*/ 15 w 23"/>
                <a:gd name="T13" fmla="*/ 25 h 26"/>
                <a:gd name="T14" fmla="*/ 13 w 23"/>
                <a:gd name="T15" fmla="*/ 26 h 26"/>
                <a:gd name="T16" fmla="*/ 10 w 23"/>
                <a:gd name="T17" fmla="*/ 26 h 26"/>
                <a:gd name="T18" fmla="*/ 6 w 23"/>
                <a:gd name="T19" fmla="*/ 26 h 26"/>
                <a:gd name="T20" fmla="*/ 2 w 23"/>
                <a:gd name="T21" fmla="*/ 23 h 26"/>
                <a:gd name="T22" fmla="*/ 0 w 23"/>
                <a:gd name="T23" fmla="*/ 20 h 26"/>
                <a:gd name="T24" fmla="*/ 0 w 23"/>
                <a:gd name="T25" fmla="*/ 16 h 26"/>
                <a:gd name="T26" fmla="*/ 1 w 23"/>
                <a:gd name="T27" fmla="*/ 9 h 26"/>
                <a:gd name="T28" fmla="*/ 4 w 23"/>
                <a:gd name="T29" fmla="*/ 4 h 26"/>
                <a:gd name="T30" fmla="*/ 8 w 23"/>
                <a:gd name="T31" fmla="*/ 1 h 26"/>
                <a:gd name="T32" fmla="*/ 13 w 23"/>
                <a:gd name="T33" fmla="*/ 0 h 26"/>
                <a:gd name="T34" fmla="*/ 18 w 23"/>
                <a:gd name="T35" fmla="*/ 1 h 26"/>
                <a:gd name="T36" fmla="*/ 21 w 23"/>
                <a:gd name="T37" fmla="*/ 3 h 26"/>
                <a:gd name="T38" fmla="*/ 23 w 23"/>
                <a:gd name="T39" fmla="*/ 7 h 26"/>
                <a:gd name="T40" fmla="*/ 23 w 23"/>
                <a:gd name="T41" fmla="*/ 11 h 26"/>
                <a:gd name="T42" fmla="*/ 20 w 23"/>
                <a:gd name="T43" fmla="*/ 11 h 26"/>
                <a:gd name="T44" fmla="*/ 20 w 23"/>
                <a:gd name="T45" fmla="*/ 8 h 26"/>
                <a:gd name="T46" fmla="*/ 18 w 23"/>
                <a:gd name="T47" fmla="*/ 5 h 26"/>
                <a:gd name="T48" fmla="*/ 16 w 23"/>
                <a:gd name="T49" fmla="*/ 4 h 26"/>
                <a:gd name="T50" fmla="*/ 13 w 23"/>
                <a:gd name="T51" fmla="*/ 3 h 26"/>
                <a:gd name="T52" fmla="*/ 9 w 23"/>
                <a:gd name="T53" fmla="*/ 4 h 26"/>
                <a:gd name="T54" fmla="*/ 6 w 23"/>
                <a:gd name="T55" fmla="*/ 6 h 26"/>
                <a:gd name="T56" fmla="*/ 5 w 23"/>
                <a:gd name="T57" fmla="*/ 8 h 26"/>
                <a:gd name="T58" fmla="*/ 4 w 23"/>
                <a:gd name="T59" fmla="*/ 11 h 26"/>
                <a:gd name="T60" fmla="*/ 3 w 23"/>
                <a:gd name="T61" fmla="*/ 13 h 26"/>
                <a:gd name="T62" fmla="*/ 3 w 23"/>
                <a:gd name="T63" fmla="*/ 16 h 26"/>
                <a:gd name="T64" fmla="*/ 3 w 23"/>
                <a:gd name="T65" fmla="*/ 19 h 26"/>
                <a:gd name="T66" fmla="*/ 5 w 23"/>
                <a:gd name="T67" fmla="*/ 22 h 26"/>
                <a:gd name="T68" fmla="*/ 7 w 23"/>
                <a:gd name="T69" fmla="*/ 23 h 26"/>
                <a:gd name="T70" fmla="*/ 10 w 23"/>
                <a:gd name="T71" fmla="*/ 24 h 26"/>
                <a:gd name="T72" fmla="*/ 14 w 23"/>
                <a:gd name="T73" fmla="*/ 23 h 26"/>
                <a:gd name="T74" fmla="*/ 17 w 23"/>
                <a:gd name="T75" fmla="*/ 21 h 26"/>
                <a:gd name="T76" fmla="*/ 18 w 23"/>
                <a:gd name="T77" fmla="*/ 19 h 26"/>
                <a:gd name="T78" fmla="*/ 19 w 23"/>
                <a:gd name="T79" fmla="*/ 16 h 26"/>
                <a:gd name="T80" fmla="*/ 20 w 23"/>
                <a:gd name="T81" fmla="*/ 14 h 26"/>
                <a:gd name="T82" fmla="*/ 20 w 23"/>
                <a:gd name="T83"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 h="26">
                  <a:moveTo>
                    <a:pt x="23" y="11"/>
                  </a:moveTo>
                  <a:cubicBezTo>
                    <a:pt x="23" y="12"/>
                    <a:pt x="23" y="13"/>
                    <a:pt x="23" y="14"/>
                  </a:cubicBezTo>
                  <a:cubicBezTo>
                    <a:pt x="23" y="15"/>
                    <a:pt x="23" y="16"/>
                    <a:pt x="22" y="17"/>
                  </a:cubicBezTo>
                  <a:cubicBezTo>
                    <a:pt x="22" y="18"/>
                    <a:pt x="21" y="19"/>
                    <a:pt x="21" y="20"/>
                  </a:cubicBezTo>
                  <a:cubicBezTo>
                    <a:pt x="20" y="21"/>
                    <a:pt x="20" y="22"/>
                    <a:pt x="19" y="23"/>
                  </a:cubicBezTo>
                  <a:cubicBezTo>
                    <a:pt x="18" y="23"/>
                    <a:pt x="18" y="24"/>
                    <a:pt x="17" y="24"/>
                  </a:cubicBezTo>
                  <a:cubicBezTo>
                    <a:pt x="17" y="25"/>
                    <a:pt x="16" y="25"/>
                    <a:pt x="15" y="25"/>
                  </a:cubicBezTo>
                  <a:cubicBezTo>
                    <a:pt x="14" y="26"/>
                    <a:pt x="14" y="26"/>
                    <a:pt x="13" y="26"/>
                  </a:cubicBezTo>
                  <a:cubicBezTo>
                    <a:pt x="12" y="26"/>
                    <a:pt x="11" y="26"/>
                    <a:pt x="10" y="26"/>
                  </a:cubicBezTo>
                  <a:cubicBezTo>
                    <a:pt x="8" y="26"/>
                    <a:pt x="7" y="26"/>
                    <a:pt x="6" y="26"/>
                  </a:cubicBezTo>
                  <a:cubicBezTo>
                    <a:pt x="4" y="25"/>
                    <a:pt x="3" y="24"/>
                    <a:pt x="2" y="23"/>
                  </a:cubicBezTo>
                  <a:cubicBezTo>
                    <a:pt x="2" y="22"/>
                    <a:pt x="1" y="21"/>
                    <a:pt x="0" y="20"/>
                  </a:cubicBezTo>
                  <a:cubicBezTo>
                    <a:pt x="0" y="19"/>
                    <a:pt x="0" y="17"/>
                    <a:pt x="0" y="16"/>
                  </a:cubicBezTo>
                  <a:cubicBezTo>
                    <a:pt x="0" y="13"/>
                    <a:pt x="0" y="11"/>
                    <a:pt x="1" y="9"/>
                  </a:cubicBezTo>
                  <a:cubicBezTo>
                    <a:pt x="2" y="7"/>
                    <a:pt x="3" y="6"/>
                    <a:pt x="4" y="4"/>
                  </a:cubicBezTo>
                  <a:cubicBezTo>
                    <a:pt x="5" y="3"/>
                    <a:pt x="7" y="2"/>
                    <a:pt x="8" y="1"/>
                  </a:cubicBezTo>
                  <a:cubicBezTo>
                    <a:pt x="10" y="1"/>
                    <a:pt x="11" y="0"/>
                    <a:pt x="13" y="0"/>
                  </a:cubicBezTo>
                  <a:cubicBezTo>
                    <a:pt x="15" y="0"/>
                    <a:pt x="16" y="1"/>
                    <a:pt x="18" y="1"/>
                  </a:cubicBezTo>
                  <a:cubicBezTo>
                    <a:pt x="19" y="2"/>
                    <a:pt x="20" y="2"/>
                    <a:pt x="21" y="3"/>
                  </a:cubicBezTo>
                  <a:cubicBezTo>
                    <a:pt x="22" y="4"/>
                    <a:pt x="22" y="6"/>
                    <a:pt x="23" y="7"/>
                  </a:cubicBezTo>
                  <a:cubicBezTo>
                    <a:pt x="23" y="8"/>
                    <a:pt x="23" y="10"/>
                    <a:pt x="23" y="11"/>
                  </a:cubicBezTo>
                  <a:close/>
                  <a:moveTo>
                    <a:pt x="20" y="11"/>
                  </a:moveTo>
                  <a:cubicBezTo>
                    <a:pt x="20" y="10"/>
                    <a:pt x="20" y="9"/>
                    <a:pt x="20" y="8"/>
                  </a:cubicBezTo>
                  <a:cubicBezTo>
                    <a:pt x="19" y="7"/>
                    <a:pt x="19" y="6"/>
                    <a:pt x="18" y="5"/>
                  </a:cubicBezTo>
                  <a:cubicBezTo>
                    <a:pt x="18" y="5"/>
                    <a:pt x="17" y="4"/>
                    <a:pt x="16" y="4"/>
                  </a:cubicBezTo>
                  <a:cubicBezTo>
                    <a:pt x="15" y="3"/>
                    <a:pt x="14" y="3"/>
                    <a:pt x="13" y="3"/>
                  </a:cubicBezTo>
                  <a:cubicBezTo>
                    <a:pt x="12" y="3"/>
                    <a:pt x="11" y="3"/>
                    <a:pt x="9" y="4"/>
                  </a:cubicBezTo>
                  <a:cubicBezTo>
                    <a:pt x="8" y="4"/>
                    <a:pt x="7" y="5"/>
                    <a:pt x="6" y="6"/>
                  </a:cubicBezTo>
                  <a:cubicBezTo>
                    <a:pt x="6" y="7"/>
                    <a:pt x="5" y="7"/>
                    <a:pt x="5" y="8"/>
                  </a:cubicBezTo>
                  <a:cubicBezTo>
                    <a:pt x="4" y="9"/>
                    <a:pt x="4" y="10"/>
                    <a:pt x="4" y="11"/>
                  </a:cubicBezTo>
                  <a:cubicBezTo>
                    <a:pt x="3" y="11"/>
                    <a:pt x="3" y="12"/>
                    <a:pt x="3" y="13"/>
                  </a:cubicBezTo>
                  <a:cubicBezTo>
                    <a:pt x="3" y="14"/>
                    <a:pt x="3" y="15"/>
                    <a:pt x="3" y="16"/>
                  </a:cubicBezTo>
                  <a:cubicBezTo>
                    <a:pt x="3" y="17"/>
                    <a:pt x="3" y="18"/>
                    <a:pt x="3" y="19"/>
                  </a:cubicBezTo>
                  <a:cubicBezTo>
                    <a:pt x="4" y="20"/>
                    <a:pt x="4" y="21"/>
                    <a:pt x="5" y="22"/>
                  </a:cubicBezTo>
                  <a:cubicBezTo>
                    <a:pt x="5" y="22"/>
                    <a:pt x="6" y="23"/>
                    <a:pt x="7" y="23"/>
                  </a:cubicBezTo>
                  <a:cubicBezTo>
                    <a:pt x="8" y="24"/>
                    <a:pt x="9" y="24"/>
                    <a:pt x="10" y="24"/>
                  </a:cubicBezTo>
                  <a:cubicBezTo>
                    <a:pt x="11" y="24"/>
                    <a:pt x="13" y="24"/>
                    <a:pt x="14" y="23"/>
                  </a:cubicBezTo>
                  <a:cubicBezTo>
                    <a:pt x="15" y="23"/>
                    <a:pt x="16" y="22"/>
                    <a:pt x="17" y="21"/>
                  </a:cubicBezTo>
                  <a:cubicBezTo>
                    <a:pt x="18" y="20"/>
                    <a:pt x="18" y="19"/>
                    <a:pt x="18" y="19"/>
                  </a:cubicBezTo>
                  <a:cubicBezTo>
                    <a:pt x="19" y="18"/>
                    <a:pt x="19" y="17"/>
                    <a:pt x="19" y="16"/>
                  </a:cubicBezTo>
                  <a:cubicBezTo>
                    <a:pt x="20" y="15"/>
                    <a:pt x="20" y="14"/>
                    <a:pt x="20" y="14"/>
                  </a:cubicBezTo>
                  <a:cubicBezTo>
                    <a:pt x="20" y="13"/>
                    <a:pt x="20" y="12"/>
                    <a:pt x="2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499" name="Freeform 130"/>
            <p:cNvSpPr>
              <a:spLocks noEditPoints="1"/>
            </p:cNvSpPr>
            <p:nvPr/>
          </p:nvSpPr>
          <p:spPr bwMode="auto">
            <a:xfrm>
              <a:off x="4535967" y="5752036"/>
              <a:ext cx="62329" cy="81026"/>
            </a:xfrm>
            <a:custGeom>
              <a:avLst/>
              <a:gdLst>
                <a:gd name="T0" fmla="*/ 19 w 19"/>
                <a:gd name="T1" fmla="*/ 6 h 25"/>
                <a:gd name="T2" fmla="*/ 18 w 19"/>
                <a:gd name="T3" fmla="*/ 10 h 25"/>
                <a:gd name="T4" fmla="*/ 17 w 19"/>
                <a:gd name="T5" fmla="*/ 13 h 25"/>
                <a:gd name="T6" fmla="*/ 13 w 19"/>
                <a:gd name="T7" fmla="*/ 15 h 25"/>
                <a:gd name="T8" fmla="*/ 9 w 19"/>
                <a:gd name="T9" fmla="*/ 16 h 25"/>
                <a:gd name="T10" fmla="*/ 5 w 19"/>
                <a:gd name="T11" fmla="*/ 16 h 25"/>
                <a:gd name="T12" fmla="*/ 3 w 19"/>
                <a:gd name="T13" fmla="*/ 25 h 25"/>
                <a:gd name="T14" fmla="*/ 0 w 19"/>
                <a:gd name="T15" fmla="*/ 25 h 25"/>
                <a:gd name="T16" fmla="*/ 5 w 19"/>
                <a:gd name="T17" fmla="*/ 0 h 25"/>
                <a:gd name="T18" fmla="*/ 12 w 19"/>
                <a:gd name="T19" fmla="*/ 0 h 25"/>
                <a:gd name="T20" fmla="*/ 15 w 19"/>
                <a:gd name="T21" fmla="*/ 0 h 25"/>
                <a:gd name="T22" fmla="*/ 17 w 19"/>
                <a:gd name="T23" fmla="*/ 2 h 25"/>
                <a:gd name="T24" fmla="*/ 19 w 19"/>
                <a:gd name="T25" fmla="*/ 4 h 25"/>
                <a:gd name="T26" fmla="*/ 19 w 19"/>
                <a:gd name="T27" fmla="*/ 6 h 25"/>
                <a:gd name="T28" fmla="*/ 16 w 19"/>
                <a:gd name="T29" fmla="*/ 7 h 25"/>
                <a:gd name="T30" fmla="*/ 16 w 19"/>
                <a:gd name="T31" fmla="*/ 5 h 25"/>
                <a:gd name="T32" fmla="*/ 15 w 19"/>
                <a:gd name="T33" fmla="*/ 4 h 25"/>
                <a:gd name="T34" fmla="*/ 13 w 19"/>
                <a:gd name="T35" fmla="*/ 3 h 25"/>
                <a:gd name="T36" fmla="*/ 11 w 19"/>
                <a:gd name="T37" fmla="*/ 3 h 25"/>
                <a:gd name="T38" fmla="*/ 8 w 19"/>
                <a:gd name="T39" fmla="*/ 3 h 25"/>
                <a:gd name="T40" fmla="*/ 5 w 19"/>
                <a:gd name="T41" fmla="*/ 13 h 25"/>
                <a:gd name="T42" fmla="*/ 9 w 19"/>
                <a:gd name="T43" fmla="*/ 13 h 25"/>
                <a:gd name="T44" fmla="*/ 12 w 19"/>
                <a:gd name="T45" fmla="*/ 12 h 25"/>
                <a:gd name="T46" fmla="*/ 14 w 19"/>
                <a:gd name="T47" fmla="*/ 11 h 25"/>
                <a:gd name="T48" fmla="*/ 16 w 19"/>
                <a:gd name="T49" fmla="*/ 9 h 25"/>
                <a:gd name="T50" fmla="*/ 16 w 19"/>
                <a:gd name="T51"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5">
                  <a:moveTo>
                    <a:pt x="19" y="6"/>
                  </a:moveTo>
                  <a:cubicBezTo>
                    <a:pt x="19" y="8"/>
                    <a:pt x="19" y="9"/>
                    <a:pt x="18" y="10"/>
                  </a:cubicBezTo>
                  <a:cubicBezTo>
                    <a:pt x="18" y="11"/>
                    <a:pt x="17" y="12"/>
                    <a:pt x="17" y="13"/>
                  </a:cubicBezTo>
                  <a:cubicBezTo>
                    <a:pt x="16" y="14"/>
                    <a:pt x="15" y="14"/>
                    <a:pt x="13" y="15"/>
                  </a:cubicBezTo>
                  <a:cubicBezTo>
                    <a:pt x="12" y="15"/>
                    <a:pt x="10" y="16"/>
                    <a:pt x="9" y="16"/>
                  </a:cubicBezTo>
                  <a:cubicBezTo>
                    <a:pt x="5" y="16"/>
                    <a:pt x="5" y="16"/>
                    <a:pt x="5" y="16"/>
                  </a:cubicBezTo>
                  <a:cubicBezTo>
                    <a:pt x="3" y="25"/>
                    <a:pt x="3" y="25"/>
                    <a:pt x="3" y="25"/>
                  </a:cubicBezTo>
                  <a:cubicBezTo>
                    <a:pt x="0" y="25"/>
                    <a:pt x="0" y="25"/>
                    <a:pt x="0" y="25"/>
                  </a:cubicBezTo>
                  <a:cubicBezTo>
                    <a:pt x="5" y="0"/>
                    <a:pt x="5" y="0"/>
                    <a:pt x="5" y="0"/>
                  </a:cubicBezTo>
                  <a:cubicBezTo>
                    <a:pt x="12" y="0"/>
                    <a:pt x="12" y="0"/>
                    <a:pt x="12" y="0"/>
                  </a:cubicBezTo>
                  <a:cubicBezTo>
                    <a:pt x="13" y="0"/>
                    <a:pt x="14" y="0"/>
                    <a:pt x="15" y="0"/>
                  </a:cubicBezTo>
                  <a:cubicBezTo>
                    <a:pt x="16" y="1"/>
                    <a:pt x="17" y="1"/>
                    <a:pt x="17" y="2"/>
                  </a:cubicBezTo>
                  <a:cubicBezTo>
                    <a:pt x="18" y="2"/>
                    <a:pt x="18" y="3"/>
                    <a:pt x="19" y="4"/>
                  </a:cubicBezTo>
                  <a:cubicBezTo>
                    <a:pt x="19" y="5"/>
                    <a:pt x="19" y="6"/>
                    <a:pt x="19" y="6"/>
                  </a:cubicBezTo>
                  <a:close/>
                  <a:moveTo>
                    <a:pt x="16" y="7"/>
                  </a:moveTo>
                  <a:cubicBezTo>
                    <a:pt x="16" y="6"/>
                    <a:pt x="16" y="6"/>
                    <a:pt x="16" y="5"/>
                  </a:cubicBezTo>
                  <a:cubicBezTo>
                    <a:pt x="15" y="4"/>
                    <a:pt x="15" y="4"/>
                    <a:pt x="15" y="4"/>
                  </a:cubicBezTo>
                  <a:cubicBezTo>
                    <a:pt x="14" y="3"/>
                    <a:pt x="14" y="3"/>
                    <a:pt x="13" y="3"/>
                  </a:cubicBezTo>
                  <a:cubicBezTo>
                    <a:pt x="12" y="3"/>
                    <a:pt x="12" y="3"/>
                    <a:pt x="11" y="3"/>
                  </a:cubicBezTo>
                  <a:cubicBezTo>
                    <a:pt x="8" y="3"/>
                    <a:pt x="8" y="3"/>
                    <a:pt x="8" y="3"/>
                  </a:cubicBezTo>
                  <a:cubicBezTo>
                    <a:pt x="5" y="13"/>
                    <a:pt x="5" y="13"/>
                    <a:pt x="5" y="13"/>
                  </a:cubicBezTo>
                  <a:cubicBezTo>
                    <a:pt x="9" y="13"/>
                    <a:pt x="9" y="13"/>
                    <a:pt x="9" y="13"/>
                  </a:cubicBezTo>
                  <a:cubicBezTo>
                    <a:pt x="10" y="13"/>
                    <a:pt x="11" y="13"/>
                    <a:pt x="12" y="12"/>
                  </a:cubicBezTo>
                  <a:cubicBezTo>
                    <a:pt x="13" y="12"/>
                    <a:pt x="14" y="12"/>
                    <a:pt x="14" y="11"/>
                  </a:cubicBezTo>
                  <a:cubicBezTo>
                    <a:pt x="15" y="11"/>
                    <a:pt x="15" y="10"/>
                    <a:pt x="16" y="9"/>
                  </a:cubicBezTo>
                  <a:cubicBezTo>
                    <a:pt x="16" y="8"/>
                    <a:pt x="16" y="8"/>
                    <a:pt x="16"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00" name="Freeform 131"/>
            <p:cNvSpPr>
              <a:spLocks noEditPoints="1"/>
            </p:cNvSpPr>
            <p:nvPr/>
          </p:nvSpPr>
          <p:spPr bwMode="auto">
            <a:xfrm>
              <a:off x="4587389" y="5752036"/>
              <a:ext cx="71678" cy="81026"/>
            </a:xfrm>
            <a:custGeom>
              <a:avLst/>
              <a:gdLst>
                <a:gd name="T0" fmla="*/ 19 w 22"/>
                <a:gd name="T1" fmla="*/ 25 h 25"/>
                <a:gd name="T2" fmla="*/ 18 w 22"/>
                <a:gd name="T3" fmla="*/ 18 h 25"/>
                <a:gd name="T4" fmla="*/ 7 w 22"/>
                <a:gd name="T5" fmla="*/ 18 h 25"/>
                <a:gd name="T6" fmla="*/ 3 w 22"/>
                <a:gd name="T7" fmla="*/ 25 h 25"/>
                <a:gd name="T8" fmla="*/ 0 w 22"/>
                <a:gd name="T9" fmla="*/ 25 h 25"/>
                <a:gd name="T10" fmla="*/ 15 w 22"/>
                <a:gd name="T11" fmla="*/ 0 h 25"/>
                <a:gd name="T12" fmla="*/ 18 w 22"/>
                <a:gd name="T13" fmla="*/ 0 h 25"/>
                <a:gd name="T14" fmla="*/ 22 w 22"/>
                <a:gd name="T15" fmla="*/ 25 h 25"/>
                <a:gd name="T16" fmla="*/ 19 w 22"/>
                <a:gd name="T17" fmla="*/ 25 h 25"/>
                <a:gd name="T18" fmla="*/ 16 w 22"/>
                <a:gd name="T19" fmla="*/ 5 h 25"/>
                <a:gd name="T20" fmla="*/ 16 w 22"/>
                <a:gd name="T21" fmla="*/ 4 h 25"/>
                <a:gd name="T22" fmla="*/ 16 w 22"/>
                <a:gd name="T23" fmla="*/ 4 h 25"/>
                <a:gd name="T24" fmla="*/ 16 w 22"/>
                <a:gd name="T25" fmla="*/ 3 h 25"/>
                <a:gd name="T26" fmla="*/ 16 w 22"/>
                <a:gd name="T27" fmla="*/ 3 h 25"/>
                <a:gd name="T28" fmla="*/ 16 w 22"/>
                <a:gd name="T29" fmla="*/ 3 h 25"/>
                <a:gd name="T30" fmla="*/ 16 w 22"/>
                <a:gd name="T31" fmla="*/ 3 h 25"/>
                <a:gd name="T32" fmla="*/ 16 w 22"/>
                <a:gd name="T33" fmla="*/ 4 h 25"/>
                <a:gd name="T34" fmla="*/ 15 w 22"/>
                <a:gd name="T35" fmla="*/ 4 h 25"/>
                <a:gd name="T36" fmla="*/ 15 w 22"/>
                <a:gd name="T37" fmla="*/ 5 h 25"/>
                <a:gd name="T38" fmla="*/ 9 w 22"/>
                <a:gd name="T39" fmla="*/ 15 h 25"/>
                <a:gd name="T40" fmla="*/ 18 w 22"/>
                <a:gd name="T41" fmla="*/ 15 h 25"/>
                <a:gd name="T42" fmla="*/ 16 w 22"/>
                <a:gd name="T43"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5">
                  <a:moveTo>
                    <a:pt x="19" y="25"/>
                  </a:moveTo>
                  <a:cubicBezTo>
                    <a:pt x="18" y="18"/>
                    <a:pt x="18" y="18"/>
                    <a:pt x="18" y="18"/>
                  </a:cubicBezTo>
                  <a:cubicBezTo>
                    <a:pt x="7" y="18"/>
                    <a:pt x="7" y="18"/>
                    <a:pt x="7" y="18"/>
                  </a:cubicBezTo>
                  <a:cubicBezTo>
                    <a:pt x="3" y="25"/>
                    <a:pt x="3" y="25"/>
                    <a:pt x="3" y="25"/>
                  </a:cubicBezTo>
                  <a:cubicBezTo>
                    <a:pt x="0" y="25"/>
                    <a:pt x="0" y="25"/>
                    <a:pt x="0" y="25"/>
                  </a:cubicBezTo>
                  <a:cubicBezTo>
                    <a:pt x="15" y="0"/>
                    <a:pt x="15" y="0"/>
                    <a:pt x="15" y="0"/>
                  </a:cubicBezTo>
                  <a:cubicBezTo>
                    <a:pt x="18" y="0"/>
                    <a:pt x="18" y="0"/>
                    <a:pt x="18" y="0"/>
                  </a:cubicBezTo>
                  <a:cubicBezTo>
                    <a:pt x="22" y="25"/>
                    <a:pt x="22" y="25"/>
                    <a:pt x="22" y="25"/>
                  </a:cubicBezTo>
                  <a:lnTo>
                    <a:pt x="19" y="25"/>
                  </a:lnTo>
                  <a:close/>
                  <a:moveTo>
                    <a:pt x="16" y="5"/>
                  </a:moveTo>
                  <a:cubicBezTo>
                    <a:pt x="16" y="4"/>
                    <a:pt x="16" y="4"/>
                    <a:pt x="16" y="4"/>
                  </a:cubicBezTo>
                  <a:cubicBezTo>
                    <a:pt x="16" y="4"/>
                    <a:pt x="16" y="4"/>
                    <a:pt x="16" y="4"/>
                  </a:cubicBezTo>
                  <a:cubicBezTo>
                    <a:pt x="16" y="4"/>
                    <a:pt x="16" y="3"/>
                    <a:pt x="16" y="3"/>
                  </a:cubicBezTo>
                  <a:cubicBezTo>
                    <a:pt x="16" y="3"/>
                    <a:pt x="16" y="3"/>
                    <a:pt x="16" y="3"/>
                  </a:cubicBezTo>
                  <a:cubicBezTo>
                    <a:pt x="16" y="3"/>
                    <a:pt x="16" y="3"/>
                    <a:pt x="16" y="3"/>
                  </a:cubicBezTo>
                  <a:cubicBezTo>
                    <a:pt x="16" y="3"/>
                    <a:pt x="16" y="3"/>
                    <a:pt x="16" y="3"/>
                  </a:cubicBezTo>
                  <a:cubicBezTo>
                    <a:pt x="16" y="3"/>
                    <a:pt x="16" y="4"/>
                    <a:pt x="16" y="4"/>
                  </a:cubicBezTo>
                  <a:cubicBezTo>
                    <a:pt x="15" y="4"/>
                    <a:pt x="15" y="4"/>
                    <a:pt x="15" y="4"/>
                  </a:cubicBezTo>
                  <a:cubicBezTo>
                    <a:pt x="15" y="4"/>
                    <a:pt x="15" y="4"/>
                    <a:pt x="15" y="5"/>
                  </a:cubicBezTo>
                  <a:cubicBezTo>
                    <a:pt x="9" y="15"/>
                    <a:pt x="9" y="15"/>
                    <a:pt x="9" y="15"/>
                  </a:cubicBezTo>
                  <a:cubicBezTo>
                    <a:pt x="18" y="15"/>
                    <a:pt x="18" y="15"/>
                    <a:pt x="18" y="15"/>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01" name="Freeform 132"/>
            <p:cNvSpPr>
              <a:spLocks/>
            </p:cNvSpPr>
            <p:nvPr/>
          </p:nvSpPr>
          <p:spPr bwMode="auto">
            <a:xfrm>
              <a:off x="4676207" y="5752036"/>
              <a:ext cx="71678" cy="81026"/>
            </a:xfrm>
            <a:custGeom>
              <a:avLst/>
              <a:gdLst>
                <a:gd name="T0" fmla="*/ 19 w 22"/>
                <a:gd name="T1" fmla="*/ 15 h 25"/>
                <a:gd name="T2" fmla="*/ 18 w 22"/>
                <a:gd name="T3" fmla="*/ 20 h 25"/>
                <a:gd name="T4" fmla="*/ 16 w 22"/>
                <a:gd name="T5" fmla="*/ 23 h 25"/>
                <a:gd name="T6" fmla="*/ 13 w 22"/>
                <a:gd name="T7" fmla="*/ 25 h 25"/>
                <a:gd name="T8" fmla="*/ 8 w 22"/>
                <a:gd name="T9" fmla="*/ 25 h 25"/>
                <a:gd name="T10" fmla="*/ 5 w 22"/>
                <a:gd name="T11" fmla="*/ 25 h 25"/>
                <a:gd name="T12" fmla="*/ 2 w 22"/>
                <a:gd name="T13" fmla="*/ 23 h 25"/>
                <a:gd name="T14" fmla="*/ 1 w 22"/>
                <a:gd name="T15" fmla="*/ 21 h 25"/>
                <a:gd name="T16" fmla="*/ 0 w 22"/>
                <a:gd name="T17" fmla="*/ 17 h 25"/>
                <a:gd name="T18" fmla="*/ 0 w 22"/>
                <a:gd name="T19" fmla="*/ 16 h 25"/>
                <a:gd name="T20" fmla="*/ 0 w 22"/>
                <a:gd name="T21" fmla="*/ 14 h 25"/>
                <a:gd name="T22" fmla="*/ 3 w 22"/>
                <a:gd name="T23" fmla="*/ 0 h 25"/>
                <a:gd name="T24" fmla="*/ 6 w 22"/>
                <a:gd name="T25" fmla="*/ 0 h 25"/>
                <a:gd name="T26" fmla="*/ 3 w 22"/>
                <a:gd name="T27" fmla="*/ 14 h 25"/>
                <a:gd name="T28" fmla="*/ 3 w 22"/>
                <a:gd name="T29" fmla="*/ 15 h 25"/>
                <a:gd name="T30" fmla="*/ 3 w 22"/>
                <a:gd name="T31" fmla="*/ 16 h 25"/>
                <a:gd name="T32" fmla="*/ 3 w 22"/>
                <a:gd name="T33" fmla="*/ 17 h 25"/>
                <a:gd name="T34" fmla="*/ 3 w 22"/>
                <a:gd name="T35" fmla="*/ 17 h 25"/>
                <a:gd name="T36" fmla="*/ 3 w 22"/>
                <a:gd name="T37" fmla="*/ 20 h 25"/>
                <a:gd name="T38" fmla="*/ 5 w 22"/>
                <a:gd name="T39" fmla="*/ 21 h 25"/>
                <a:gd name="T40" fmla="*/ 6 w 22"/>
                <a:gd name="T41" fmla="*/ 22 h 25"/>
                <a:gd name="T42" fmla="*/ 9 w 22"/>
                <a:gd name="T43" fmla="*/ 23 h 25"/>
                <a:gd name="T44" fmla="*/ 11 w 22"/>
                <a:gd name="T45" fmla="*/ 22 h 25"/>
                <a:gd name="T46" fmla="*/ 13 w 22"/>
                <a:gd name="T47" fmla="*/ 21 h 25"/>
                <a:gd name="T48" fmla="*/ 15 w 22"/>
                <a:gd name="T49" fmla="*/ 19 h 25"/>
                <a:gd name="T50" fmla="*/ 16 w 22"/>
                <a:gd name="T51" fmla="*/ 15 h 25"/>
                <a:gd name="T52" fmla="*/ 19 w 22"/>
                <a:gd name="T53" fmla="*/ 0 h 25"/>
                <a:gd name="T54" fmla="*/ 22 w 22"/>
                <a:gd name="T55" fmla="*/ 0 h 25"/>
                <a:gd name="T56" fmla="*/ 19 w 22"/>
                <a:gd name="T57"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 h="25">
                  <a:moveTo>
                    <a:pt x="19" y="15"/>
                  </a:moveTo>
                  <a:cubicBezTo>
                    <a:pt x="19" y="17"/>
                    <a:pt x="18" y="18"/>
                    <a:pt x="18" y="20"/>
                  </a:cubicBezTo>
                  <a:cubicBezTo>
                    <a:pt x="17" y="21"/>
                    <a:pt x="16" y="22"/>
                    <a:pt x="16" y="23"/>
                  </a:cubicBezTo>
                  <a:cubicBezTo>
                    <a:pt x="15" y="24"/>
                    <a:pt x="14" y="24"/>
                    <a:pt x="13" y="25"/>
                  </a:cubicBezTo>
                  <a:cubicBezTo>
                    <a:pt x="11" y="25"/>
                    <a:pt x="10" y="25"/>
                    <a:pt x="8" y="25"/>
                  </a:cubicBezTo>
                  <a:cubicBezTo>
                    <a:pt x="7" y="25"/>
                    <a:pt x="6" y="25"/>
                    <a:pt x="5" y="25"/>
                  </a:cubicBezTo>
                  <a:cubicBezTo>
                    <a:pt x="4" y="24"/>
                    <a:pt x="3" y="24"/>
                    <a:pt x="2" y="23"/>
                  </a:cubicBezTo>
                  <a:cubicBezTo>
                    <a:pt x="1" y="22"/>
                    <a:pt x="1" y="22"/>
                    <a:pt x="1" y="21"/>
                  </a:cubicBezTo>
                  <a:cubicBezTo>
                    <a:pt x="0" y="20"/>
                    <a:pt x="0" y="19"/>
                    <a:pt x="0" y="17"/>
                  </a:cubicBezTo>
                  <a:cubicBezTo>
                    <a:pt x="0" y="17"/>
                    <a:pt x="0" y="16"/>
                    <a:pt x="0" y="16"/>
                  </a:cubicBezTo>
                  <a:cubicBezTo>
                    <a:pt x="0" y="15"/>
                    <a:pt x="0" y="15"/>
                    <a:pt x="0" y="14"/>
                  </a:cubicBezTo>
                  <a:cubicBezTo>
                    <a:pt x="3" y="0"/>
                    <a:pt x="3" y="0"/>
                    <a:pt x="3" y="0"/>
                  </a:cubicBezTo>
                  <a:cubicBezTo>
                    <a:pt x="6" y="0"/>
                    <a:pt x="6" y="0"/>
                    <a:pt x="6" y="0"/>
                  </a:cubicBezTo>
                  <a:cubicBezTo>
                    <a:pt x="3" y="14"/>
                    <a:pt x="3" y="14"/>
                    <a:pt x="3" y="14"/>
                  </a:cubicBezTo>
                  <a:cubicBezTo>
                    <a:pt x="3" y="14"/>
                    <a:pt x="3" y="14"/>
                    <a:pt x="3" y="15"/>
                  </a:cubicBezTo>
                  <a:cubicBezTo>
                    <a:pt x="3" y="15"/>
                    <a:pt x="3" y="15"/>
                    <a:pt x="3" y="16"/>
                  </a:cubicBezTo>
                  <a:cubicBezTo>
                    <a:pt x="3" y="16"/>
                    <a:pt x="3" y="16"/>
                    <a:pt x="3" y="17"/>
                  </a:cubicBezTo>
                  <a:cubicBezTo>
                    <a:pt x="3" y="17"/>
                    <a:pt x="3" y="17"/>
                    <a:pt x="3" y="17"/>
                  </a:cubicBezTo>
                  <a:cubicBezTo>
                    <a:pt x="3" y="18"/>
                    <a:pt x="3" y="19"/>
                    <a:pt x="3" y="20"/>
                  </a:cubicBezTo>
                  <a:cubicBezTo>
                    <a:pt x="4" y="20"/>
                    <a:pt x="4" y="21"/>
                    <a:pt x="5" y="21"/>
                  </a:cubicBezTo>
                  <a:cubicBezTo>
                    <a:pt x="5" y="22"/>
                    <a:pt x="6" y="22"/>
                    <a:pt x="6" y="22"/>
                  </a:cubicBezTo>
                  <a:cubicBezTo>
                    <a:pt x="7" y="23"/>
                    <a:pt x="8" y="23"/>
                    <a:pt x="9" y="23"/>
                  </a:cubicBezTo>
                  <a:cubicBezTo>
                    <a:pt x="10" y="23"/>
                    <a:pt x="10" y="23"/>
                    <a:pt x="11" y="22"/>
                  </a:cubicBezTo>
                  <a:cubicBezTo>
                    <a:pt x="12" y="22"/>
                    <a:pt x="13" y="22"/>
                    <a:pt x="13" y="21"/>
                  </a:cubicBezTo>
                  <a:cubicBezTo>
                    <a:pt x="14" y="20"/>
                    <a:pt x="14" y="20"/>
                    <a:pt x="15" y="19"/>
                  </a:cubicBezTo>
                  <a:cubicBezTo>
                    <a:pt x="15" y="18"/>
                    <a:pt x="16" y="17"/>
                    <a:pt x="16" y="15"/>
                  </a:cubicBezTo>
                  <a:cubicBezTo>
                    <a:pt x="19" y="0"/>
                    <a:pt x="19" y="0"/>
                    <a:pt x="19" y="0"/>
                  </a:cubicBezTo>
                  <a:cubicBezTo>
                    <a:pt x="22" y="0"/>
                    <a:pt x="22" y="0"/>
                    <a:pt x="22" y="0"/>
                  </a:cubicBezTo>
                  <a:lnTo>
                    <a:pt x="1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02" name="Freeform 133"/>
            <p:cNvSpPr>
              <a:spLocks/>
            </p:cNvSpPr>
            <p:nvPr/>
          </p:nvSpPr>
          <p:spPr bwMode="auto">
            <a:xfrm>
              <a:off x="4754118" y="5752036"/>
              <a:ext cx="42072" cy="81026"/>
            </a:xfrm>
            <a:custGeom>
              <a:avLst/>
              <a:gdLst>
                <a:gd name="T0" fmla="*/ 27 w 27"/>
                <a:gd name="T1" fmla="*/ 52 h 52"/>
                <a:gd name="T2" fmla="*/ 0 w 27"/>
                <a:gd name="T3" fmla="*/ 52 h 52"/>
                <a:gd name="T4" fmla="*/ 11 w 27"/>
                <a:gd name="T5" fmla="*/ 0 h 52"/>
                <a:gd name="T6" fmla="*/ 17 w 27"/>
                <a:gd name="T7" fmla="*/ 0 h 52"/>
                <a:gd name="T8" fmla="*/ 6 w 27"/>
                <a:gd name="T9" fmla="*/ 46 h 52"/>
                <a:gd name="T10" fmla="*/ 27 w 27"/>
                <a:gd name="T11" fmla="*/ 46 h 52"/>
                <a:gd name="T12" fmla="*/ 27 w 27"/>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27" h="52">
                  <a:moveTo>
                    <a:pt x="27" y="52"/>
                  </a:moveTo>
                  <a:lnTo>
                    <a:pt x="0" y="52"/>
                  </a:lnTo>
                  <a:lnTo>
                    <a:pt x="11" y="0"/>
                  </a:lnTo>
                  <a:lnTo>
                    <a:pt x="17" y="0"/>
                  </a:lnTo>
                  <a:lnTo>
                    <a:pt x="6" y="46"/>
                  </a:lnTo>
                  <a:lnTo>
                    <a:pt x="27" y="46"/>
                  </a:lnTo>
                  <a:lnTo>
                    <a:pt x="27"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03" name="Freeform 134"/>
            <p:cNvSpPr>
              <a:spLocks noEditPoints="1"/>
            </p:cNvSpPr>
            <p:nvPr/>
          </p:nvSpPr>
          <p:spPr bwMode="auto">
            <a:xfrm>
              <a:off x="4807098" y="5748919"/>
              <a:ext cx="77911" cy="84143"/>
            </a:xfrm>
            <a:custGeom>
              <a:avLst/>
              <a:gdLst>
                <a:gd name="T0" fmla="*/ 24 w 24"/>
                <a:gd name="T1" fmla="*/ 11 h 26"/>
                <a:gd name="T2" fmla="*/ 23 w 24"/>
                <a:gd name="T3" fmla="*/ 14 h 26"/>
                <a:gd name="T4" fmla="*/ 22 w 24"/>
                <a:gd name="T5" fmla="*/ 17 h 26"/>
                <a:gd name="T6" fmla="*/ 21 w 24"/>
                <a:gd name="T7" fmla="*/ 20 h 26"/>
                <a:gd name="T8" fmla="*/ 19 w 24"/>
                <a:gd name="T9" fmla="*/ 23 h 26"/>
                <a:gd name="T10" fmla="*/ 17 w 24"/>
                <a:gd name="T11" fmla="*/ 24 h 26"/>
                <a:gd name="T12" fmla="*/ 15 w 24"/>
                <a:gd name="T13" fmla="*/ 25 h 26"/>
                <a:gd name="T14" fmla="*/ 13 w 24"/>
                <a:gd name="T15" fmla="*/ 26 h 26"/>
                <a:gd name="T16" fmla="*/ 10 w 24"/>
                <a:gd name="T17" fmla="*/ 26 h 26"/>
                <a:gd name="T18" fmla="*/ 6 w 24"/>
                <a:gd name="T19" fmla="*/ 26 h 26"/>
                <a:gd name="T20" fmla="*/ 3 w 24"/>
                <a:gd name="T21" fmla="*/ 23 h 26"/>
                <a:gd name="T22" fmla="*/ 1 w 24"/>
                <a:gd name="T23" fmla="*/ 20 h 26"/>
                <a:gd name="T24" fmla="*/ 0 w 24"/>
                <a:gd name="T25" fmla="*/ 16 h 26"/>
                <a:gd name="T26" fmla="*/ 1 w 24"/>
                <a:gd name="T27" fmla="*/ 9 h 26"/>
                <a:gd name="T28" fmla="*/ 4 w 24"/>
                <a:gd name="T29" fmla="*/ 4 h 26"/>
                <a:gd name="T30" fmla="*/ 8 w 24"/>
                <a:gd name="T31" fmla="*/ 1 h 26"/>
                <a:gd name="T32" fmla="*/ 13 w 24"/>
                <a:gd name="T33" fmla="*/ 0 h 26"/>
                <a:gd name="T34" fmla="*/ 18 w 24"/>
                <a:gd name="T35" fmla="*/ 1 h 26"/>
                <a:gd name="T36" fmla="*/ 21 w 24"/>
                <a:gd name="T37" fmla="*/ 3 h 26"/>
                <a:gd name="T38" fmla="*/ 23 w 24"/>
                <a:gd name="T39" fmla="*/ 7 h 26"/>
                <a:gd name="T40" fmla="*/ 24 w 24"/>
                <a:gd name="T41" fmla="*/ 11 h 26"/>
                <a:gd name="T42" fmla="*/ 20 w 24"/>
                <a:gd name="T43" fmla="*/ 11 h 26"/>
                <a:gd name="T44" fmla="*/ 20 w 24"/>
                <a:gd name="T45" fmla="*/ 8 h 26"/>
                <a:gd name="T46" fmla="*/ 18 w 24"/>
                <a:gd name="T47" fmla="*/ 5 h 26"/>
                <a:gd name="T48" fmla="*/ 16 w 24"/>
                <a:gd name="T49" fmla="*/ 4 h 26"/>
                <a:gd name="T50" fmla="*/ 13 w 24"/>
                <a:gd name="T51" fmla="*/ 3 h 26"/>
                <a:gd name="T52" fmla="*/ 9 w 24"/>
                <a:gd name="T53" fmla="*/ 4 h 26"/>
                <a:gd name="T54" fmla="*/ 6 w 24"/>
                <a:gd name="T55" fmla="*/ 6 h 26"/>
                <a:gd name="T56" fmla="*/ 5 w 24"/>
                <a:gd name="T57" fmla="*/ 8 h 26"/>
                <a:gd name="T58" fmla="*/ 4 w 24"/>
                <a:gd name="T59" fmla="*/ 11 h 26"/>
                <a:gd name="T60" fmla="*/ 3 w 24"/>
                <a:gd name="T61" fmla="*/ 13 h 26"/>
                <a:gd name="T62" fmla="*/ 3 w 24"/>
                <a:gd name="T63" fmla="*/ 16 h 26"/>
                <a:gd name="T64" fmla="*/ 3 w 24"/>
                <a:gd name="T65" fmla="*/ 19 h 26"/>
                <a:gd name="T66" fmla="*/ 5 w 24"/>
                <a:gd name="T67" fmla="*/ 22 h 26"/>
                <a:gd name="T68" fmla="*/ 7 w 24"/>
                <a:gd name="T69" fmla="*/ 23 h 26"/>
                <a:gd name="T70" fmla="*/ 10 w 24"/>
                <a:gd name="T71" fmla="*/ 24 h 26"/>
                <a:gd name="T72" fmla="*/ 14 w 24"/>
                <a:gd name="T73" fmla="*/ 23 h 26"/>
                <a:gd name="T74" fmla="*/ 17 w 24"/>
                <a:gd name="T75" fmla="*/ 21 h 26"/>
                <a:gd name="T76" fmla="*/ 19 w 24"/>
                <a:gd name="T77" fmla="*/ 19 h 26"/>
                <a:gd name="T78" fmla="*/ 20 w 24"/>
                <a:gd name="T79" fmla="*/ 16 h 26"/>
                <a:gd name="T80" fmla="*/ 20 w 24"/>
                <a:gd name="T81" fmla="*/ 14 h 26"/>
                <a:gd name="T82" fmla="*/ 20 w 24"/>
                <a:gd name="T83"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 h="26">
                  <a:moveTo>
                    <a:pt x="24" y="11"/>
                  </a:moveTo>
                  <a:cubicBezTo>
                    <a:pt x="24" y="12"/>
                    <a:pt x="23" y="13"/>
                    <a:pt x="23" y="14"/>
                  </a:cubicBezTo>
                  <a:cubicBezTo>
                    <a:pt x="23" y="15"/>
                    <a:pt x="23" y="16"/>
                    <a:pt x="22" y="17"/>
                  </a:cubicBezTo>
                  <a:cubicBezTo>
                    <a:pt x="22" y="18"/>
                    <a:pt x="22" y="19"/>
                    <a:pt x="21" y="20"/>
                  </a:cubicBezTo>
                  <a:cubicBezTo>
                    <a:pt x="20" y="21"/>
                    <a:pt x="20" y="22"/>
                    <a:pt x="19" y="23"/>
                  </a:cubicBezTo>
                  <a:cubicBezTo>
                    <a:pt x="19" y="23"/>
                    <a:pt x="18" y="24"/>
                    <a:pt x="17" y="24"/>
                  </a:cubicBezTo>
                  <a:cubicBezTo>
                    <a:pt x="17" y="25"/>
                    <a:pt x="16" y="25"/>
                    <a:pt x="15" y="25"/>
                  </a:cubicBezTo>
                  <a:cubicBezTo>
                    <a:pt x="14" y="26"/>
                    <a:pt x="14" y="26"/>
                    <a:pt x="13" y="26"/>
                  </a:cubicBezTo>
                  <a:cubicBezTo>
                    <a:pt x="12" y="26"/>
                    <a:pt x="11" y="26"/>
                    <a:pt x="10" y="26"/>
                  </a:cubicBezTo>
                  <a:cubicBezTo>
                    <a:pt x="8" y="26"/>
                    <a:pt x="7" y="26"/>
                    <a:pt x="6" y="26"/>
                  </a:cubicBezTo>
                  <a:cubicBezTo>
                    <a:pt x="5" y="25"/>
                    <a:pt x="3" y="24"/>
                    <a:pt x="3" y="23"/>
                  </a:cubicBezTo>
                  <a:cubicBezTo>
                    <a:pt x="2" y="22"/>
                    <a:pt x="1" y="21"/>
                    <a:pt x="1" y="20"/>
                  </a:cubicBezTo>
                  <a:cubicBezTo>
                    <a:pt x="0" y="19"/>
                    <a:pt x="0" y="17"/>
                    <a:pt x="0" y="16"/>
                  </a:cubicBezTo>
                  <a:cubicBezTo>
                    <a:pt x="0" y="13"/>
                    <a:pt x="0" y="11"/>
                    <a:pt x="1" y="9"/>
                  </a:cubicBezTo>
                  <a:cubicBezTo>
                    <a:pt x="2" y="7"/>
                    <a:pt x="3" y="6"/>
                    <a:pt x="4" y="4"/>
                  </a:cubicBezTo>
                  <a:cubicBezTo>
                    <a:pt x="5" y="3"/>
                    <a:pt x="7" y="2"/>
                    <a:pt x="8" y="1"/>
                  </a:cubicBezTo>
                  <a:cubicBezTo>
                    <a:pt x="10" y="1"/>
                    <a:pt x="12" y="0"/>
                    <a:pt x="13" y="0"/>
                  </a:cubicBezTo>
                  <a:cubicBezTo>
                    <a:pt x="15" y="0"/>
                    <a:pt x="16" y="1"/>
                    <a:pt x="18" y="1"/>
                  </a:cubicBezTo>
                  <a:cubicBezTo>
                    <a:pt x="19" y="2"/>
                    <a:pt x="20" y="2"/>
                    <a:pt x="21" y="3"/>
                  </a:cubicBezTo>
                  <a:cubicBezTo>
                    <a:pt x="22" y="4"/>
                    <a:pt x="22" y="6"/>
                    <a:pt x="23" y="7"/>
                  </a:cubicBezTo>
                  <a:cubicBezTo>
                    <a:pt x="23" y="8"/>
                    <a:pt x="24" y="10"/>
                    <a:pt x="24" y="11"/>
                  </a:cubicBezTo>
                  <a:close/>
                  <a:moveTo>
                    <a:pt x="20" y="11"/>
                  </a:moveTo>
                  <a:cubicBezTo>
                    <a:pt x="20" y="10"/>
                    <a:pt x="20" y="9"/>
                    <a:pt x="20" y="8"/>
                  </a:cubicBezTo>
                  <a:cubicBezTo>
                    <a:pt x="20" y="7"/>
                    <a:pt x="19" y="6"/>
                    <a:pt x="18" y="5"/>
                  </a:cubicBezTo>
                  <a:cubicBezTo>
                    <a:pt x="18" y="5"/>
                    <a:pt x="17" y="4"/>
                    <a:pt x="16" y="4"/>
                  </a:cubicBezTo>
                  <a:cubicBezTo>
                    <a:pt x="15" y="3"/>
                    <a:pt x="14" y="3"/>
                    <a:pt x="13" y="3"/>
                  </a:cubicBezTo>
                  <a:cubicBezTo>
                    <a:pt x="12" y="3"/>
                    <a:pt x="11" y="3"/>
                    <a:pt x="9" y="4"/>
                  </a:cubicBezTo>
                  <a:cubicBezTo>
                    <a:pt x="8" y="4"/>
                    <a:pt x="7" y="5"/>
                    <a:pt x="6" y="6"/>
                  </a:cubicBezTo>
                  <a:cubicBezTo>
                    <a:pt x="6" y="7"/>
                    <a:pt x="5" y="7"/>
                    <a:pt x="5" y="8"/>
                  </a:cubicBezTo>
                  <a:cubicBezTo>
                    <a:pt x="5" y="9"/>
                    <a:pt x="4" y="10"/>
                    <a:pt x="4" y="11"/>
                  </a:cubicBezTo>
                  <a:cubicBezTo>
                    <a:pt x="4" y="11"/>
                    <a:pt x="3" y="12"/>
                    <a:pt x="3" y="13"/>
                  </a:cubicBezTo>
                  <a:cubicBezTo>
                    <a:pt x="3" y="14"/>
                    <a:pt x="3" y="15"/>
                    <a:pt x="3" y="16"/>
                  </a:cubicBezTo>
                  <a:cubicBezTo>
                    <a:pt x="3" y="17"/>
                    <a:pt x="3" y="18"/>
                    <a:pt x="3" y="19"/>
                  </a:cubicBezTo>
                  <a:cubicBezTo>
                    <a:pt x="4" y="20"/>
                    <a:pt x="4" y="21"/>
                    <a:pt x="5" y="22"/>
                  </a:cubicBezTo>
                  <a:cubicBezTo>
                    <a:pt x="5" y="22"/>
                    <a:pt x="6" y="23"/>
                    <a:pt x="7" y="23"/>
                  </a:cubicBezTo>
                  <a:cubicBezTo>
                    <a:pt x="8" y="24"/>
                    <a:pt x="9" y="24"/>
                    <a:pt x="10" y="24"/>
                  </a:cubicBezTo>
                  <a:cubicBezTo>
                    <a:pt x="11" y="24"/>
                    <a:pt x="13" y="24"/>
                    <a:pt x="14" y="23"/>
                  </a:cubicBezTo>
                  <a:cubicBezTo>
                    <a:pt x="15" y="23"/>
                    <a:pt x="16" y="22"/>
                    <a:pt x="17" y="21"/>
                  </a:cubicBezTo>
                  <a:cubicBezTo>
                    <a:pt x="18" y="20"/>
                    <a:pt x="18" y="19"/>
                    <a:pt x="19" y="19"/>
                  </a:cubicBezTo>
                  <a:cubicBezTo>
                    <a:pt x="19" y="18"/>
                    <a:pt x="19" y="17"/>
                    <a:pt x="20" y="16"/>
                  </a:cubicBezTo>
                  <a:cubicBezTo>
                    <a:pt x="20" y="15"/>
                    <a:pt x="20" y="14"/>
                    <a:pt x="20" y="14"/>
                  </a:cubicBezTo>
                  <a:cubicBezTo>
                    <a:pt x="20" y="13"/>
                    <a:pt x="20" y="12"/>
                    <a:pt x="2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grpSp>
      <p:grpSp>
        <p:nvGrpSpPr>
          <p:cNvPr id="504" name="India West"/>
          <p:cNvGrpSpPr/>
          <p:nvPr/>
        </p:nvGrpSpPr>
        <p:grpSpPr>
          <a:xfrm>
            <a:off x="7031598" y="3888904"/>
            <a:ext cx="806482" cy="380358"/>
            <a:chOff x="6980815" y="3921149"/>
            <a:chExt cx="878836" cy="414482"/>
          </a:xfrm>
        </p:grpSpPr>
        <p:sp>
          <p:nvSpPr>
            <p:cNvPr id="505" name="Rectangle 27"/>
            <p:cNvSpPr>
              <a:spLocks noChangeArrowheads="1"/>
            </p:cNvSpPr>
            <p:nvPr/>
          </p:nvSpPr>
          <p:spPr bwMode="auto">
            <a:xfrm>
              <a:off x="6980815" y="3921149"/>
              <a:ext cx="878836" cy="414482"/>
            </a:xfrm>
            <a:prstGeom prst="rect">
              <a:avLst/>
            </a:prstGeom>
            <a:solidFill>
              <a:srgbClr val="0073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06" name="Rectangle 135"/>
            <p:cNvSpPr>
              <a:spLocks noChangeArrowheads="1"/>
            </p:cNvSpPr>
            <p:nvPr/>
          </p:nvSpPr>
          <p:spPr bwMode="auto">
            <a:xfrm>
              <a:off x="7075866" y="4017757"/>
              <a:ext cx="17140" cy="825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07" name="Freeform 136"/>
            <p:cNvSpPr>
              <a:spLocks/>
            </p:cNvSpPr>
            <p:nvPr/>
          </p:nvSpPr>
          <p:spPr bwMode="auto">
            <a:xfrm>
              <a:off x="7114821" y="4017757"/>
              <a:ext cx="71678" cy="82585"/>
            </a:xfrm>
            <a:custGeom>
              <a:avLst/>
              <a:gdLst>
                <a:gd name="T0" fmla="*/ 22 w 22"/>
                <a:gd name="T1" fmla="*/ 25 h 25"/>
                <a:gd name="T2" fmla="*/ 17 w 22"/>
                <a:gd name="T3" fmla="*/ 25 h 25"/>
                <a:gd name="T4" fmla="*/ 6 w 22"/>
                <a:gd name="T5" fmla="*/ 9 h 25"/>
                <a:gd name="T6" fmla="*/ 5 w 22"/>
                <a:gd name="T7" fmla="*/ 7 h 25"/>
                <a:gd name="T8" fmla="*/ 5 w 22"/>
                <a:gd name="T9" fmla="*/ 7 h 25"/>
                <a:gd name="T10" fmla="*/ 5 w 22"/>
                <a:gd name="T11" fmla="*/ 11 h 25"/>
                <a:gd name="T12" fmla="*/ 5 w 22"/>
                <a:gd name="T13" fmla="*/ 25 h 25"/>
                <a:gd name="T14" fmla="*/ 0 w 22"/>
                <a:gd name="T15" fmla="*/ 25 h 25"/>
                <a:gd name="T16" fmla="*/ 0 w 22"/>
                <a:gd name="T17" fmla="*/ 0 h 25"/>
                <a:gd name="T18" fmla="*/ 6 w 22"/>
                <a:gd name="T19" fmla="*/ 0 h 25"/>
                <a:gd name="T20" fmla="*/ 16 w 22"/>
                <a:gd name="T21" fmla="*/ 15 h 25"/>
                <a:gd name="T22" fmla="*/ 17 w 22"/>
                <a:gd name="T23" fmla="*/ 17 h 25"/>
                <a:gd name="T24" fmla="*/ 17 w 22"/>
                <a:gd name="T25" fmla="*/ 17 h 25"/>
                <a:gd name="T26" fmla="*/ 17 w 22"/>
                <a:gd name="T27" fmla="*/ 13 h 25"/>
                <a:gd name="T28" fmla="*/ 17 w 22"/>
                <a:gd name="T29" fmla="*/ 0 h 25"/>
                <a:gd name="T30" fmla="*/ 22 w 22"/>
                <a:gd name="T31" fmla="*/ 0 h 25"/>
                <a:gd name="T32" fmla="*/ 22 w 22"/>
                <a:gd name="T3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5">
                  <a:moveTo>
                    <a:pt x="22" y="25"/>
                  </a:moveTo>
                  <a:cubicBezTo>
                    <a:pt x="17" y="25"/>
                    <a:pt x="17" y="25"/>
                    <a:pt x="17" y="25"/>
                  </a:cubicBezTo>
                  <a:cubicBezTo>
                    <a:pt x="6" y="9"/>
                    <a:pt x="6" y="9"/>
                    <a:pt x="6" y="9"/>
                  </a:cubicBezTo>
                  <a:cubicBezTo>
                    <a:pt x="6" y="8"/>
                    <a:pt x="5" y="7"/>
                    <a:pt x="5" y="7"/>
                  </a:cubicBezTo>
                  <a:cubicBezTo>
                    <a:pt x="5" y="7"/>
                    <a:pt x="5" y="7"/>
                    <a:pt x="5" y="7"/>
                  </a:cubicBezTo>
                  <a:cubicBezTo>
                    <a:pt x="5" y="8"/>
                    <a:pt x="5" y="9"/>
                    <a:pt x="5" y="11"/>
                  </a:cubicBezTo>
                  <a:cubicBezTo>
                    <a:pt x="5" y="25"/>
                    <a:pt x="5" y="25"/>
                    <a:pt x="5" y="25"/>
                  </a:cubicBezTo>
                  <a:cubicBezTo>
                    <a:pt x="0" y="25"/>
                    <a:pt x="0" y="25"/>
                    <a:pt x="0" y="25"/>
                  </a:cubicBezTo>
                  <a:cubicBezTo>
                    <a:pt x="0" y="0"/>
                    <a:pt x="0" y="0"/>
                    <a:pt x="0" y="0"/>
                  </a:cubicBezTo>
                  <a:cubicBezTo>
                    <a:pt x="6" y="0"/>
                    <a:pt x="6" y="0"/>
                    <a:pt x="6" y="0"/>
                  </a:cubicBezTo>
                  <a:cubicBezTo>
                    <a:pt x="16" y="15"/>
                    <a:pt x="16" y="15"/>
                    <a:pt x="16" y="15"/>
                  </a:cubicBezTo>
                  <a:cubicBezTo>
                    <a:pt x="16" y="16"/>
                    <a:pt x="17" y="16"/>
                    <a:pt x="17" y="17"/>
                  </a:cubicBezTo>
                  <a:cubicBezTo>
                    <a:pt x="17" y="17"/>
                    <a:pt x="17" y="17"/>
                    <a:pt x="17" y="17"/>
                  </a:cubicBezTo>
                  <a:cubicBezTo>
                    <a:pt x="17" y="16"/>
                    <a:pt x="17" y="15"/>
                    <a:pt x="17" y="13"/>
                  </a:cubicBezTo>
                  <a:cubicBezTo>
                    <a:pt x="17" y="0"/>
                    <a:pt x="17" y="0"/>
                    <a:pt x="17" y="0"/>
                  </a:cubicBezTo>
                  <a:cubicBezTo>
                    <a:pt x="22" y="0"/>
                    <a:pt x="22" y="0"/>
                    <a:pt x="22" y="0"/>
                  </a:cubicBezTo>
                  <a:lnTo>
                    <a:pt x="22"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08" name="Freeform 137"/>
            <p:cNvSpPr>
              <a:spLocks noEditPoints="1"/>
            </p:cNvSpPr>
            <p:nvPr/>
          </p:nvSpPr>
          <p:spPr bwMode="auto">
            <a:xfrm>
              <a:off x="7209873" y="4017757"/>
              <a:ext cx="71678" cy="82585"/>
            </a:xfrm>
            <a:custGeom>
              <a:avLst/>
              <a:gdLst>
                <a:gd name="T0" fmla="*/ 0 w 22"/>
                <a:gd name="T1" fmla="*/ 25 h 25"/>
                <a:gd name="T2" fmla="*/ 0 w 22"/>
                <a:gd name="T3" fmla="*/ 0 h 25"/>
                <a:gd name="T4" fmla="*/ 9 w 22"/>
                <a:gd name="T5" fmla="*/ 0 h 25"/>
                <a:gd name="T6" fmla="*/ 22 w 22"/>
                <a:gd name="T7" fmla="*/ 12 h 25"/>
                <a:gd name="T8" fmla="*/ 18 w 22"/>
                <a:gd name="T9" fmla="*/ 21 h 25"/>
                <a:gd name="T10" fmla="*/ 9 w 22"/>
                <a:gd name="T11" fmla="*/ 25 h 25"/>
                <a:gd name="T12" fmla="*/ 0 w 22"/>
                <a:gd name="T13" fmla="*/ 25 h 25"/>
                <a:gd name="T14" fmla="*/ 5 w 22"/>
                <a:gd name="T15" fmla="*/ 4 h 25"/>
                <a:gd name="T16" fmla="*/ 5 w 22"/>
                <a:gd name="T17" fmla="*/ 20 h 25"/>
                <a:gd name="T18" fmla="*/ 8 w 22"/>
                <a:gd name="T19" fmla="*/ 20 h 25"/>
                <a:gd name="T20" fmla="*/ 14 w 22"/>
                <a:gd name="T21" fmla="*/ 18 h 25"/>
                <a:gd name="T22" fmla="*/ 16 w 22"/>
                <a:gd name="T23" fmla="*/ 12 h 25"/>
                <a:gd name="T24" fmla="*/ 14 w 22"/>
                <a:gd name="T25" fmla="*/ 6 h 25"/>
                <a:gd name="T26" fmla="*/ 8 w 22"/>
                <a:gd name="T27" fmla="*/ 4 h 25"/>
                <a:gd name="T28" fmla="*/ 5 w 22"/>
                <a:gd name="T2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5">
                  <a:moveTo>
                    <a:pt x="0" y="25"/>
                  </a:moveTo>
                  <a:cubicBezTo>
                    <a:pt x="0" y="0"/>
                    <a:pt x="0" y="0"/>
                    <a:pt x="0" y="0"/>
                  </a:cubicBezTo>
                  <a:cubicBezTo>
                    <a:pt x="9" y="0"/>
                    <a:pt x="9" y="0"/>
                    <a:pt x="9" y="0"/>
                  </a:cubicBezTo>
                  <a:cubicBezTo>
                    <a:pt x="18" y="0"/>
                    <a:pt x="22" y="4"/>
                    <a:pt x="22" y="12"/>
                  </a:cubicBezTo>
                  <a:cubicBezTo>
                    <a:pt x="22" y="16"/>
                    <a:pt x="21" y="19"/>
                    <a:pt x="18" y="21"/>
                  </a:cubicBezTo>
                  <a:cubicBezTo>
                    <a:pt x="16" y="24"/>
                    <a:pt x="13" y="25"/>
                    <a:pt x="9" y="25"/>
                  </a:cubicBezTo>
                  <a:lnTo>
                    <a:pt x="0" y="25"/>
                  </a:lnTo>
                  <a:close/>
                  <a:moveTo>
                    <a:pt x="5" y="4"/>
                  </a:moveTo>
                  <a:cubicBezTo>
                    <a:pt x="5" y="20"/>
                    <a:pt x="5" y="20"/>
                    <a:pt x="5" y="20"/>
                  </a:cubicBezTo>
                  <a:cubicBezTo>
                    <a:pt x="8" y="20"/>
                    <a:pt x="8" y="20"/>
                    <a:pt x="8" y="20"/>
                  </a:cubicBezTo>
                  <a:cubicBezTo>
                    <a:pt x="11" y="20"/>
                    <a:pt x="13" y="19"/>
                    <a:pt x="14" y="18"/>
                  </a:cubicBezTo>
                  <a:cubicBezTo>
                    <a:pt x="15" y="16"/>
                    <a:pt x="16" y="14"/>
                    <a:pt x="16" y="12"/>
                  </a:cubicBezTo>
                  <a:cubicBezTo>
                    <a:pt x="16" y="9"/>
                    <a:pt x="15" y="8"/>
                    <a:pt x="14" y="6"/>
                  </a:cubicBezTo>
                  <a:cubicBezTo>
                    <a:pt x="13" y="5"/>
                    <a:pt x="11" y="4"/>
                    <a:pt x="8" y="4"/>
                  </a:cubicBezTo>
                  <a:lnTo>
                    <a:pt x="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09" name="Rectangle 138"/>
            <p:cNvSpPr>
              <a:spLocks noChangeArrowheads="1"/>
            </p:cNvSpPr>
            <p:nvPr/>
          </p:nvSpPr>
          <p:spPr bwMode="auto">
            <a:xfrm>
              <a:off x="7298691" y="4017757"/>
              <a:ext cx="15582" cy="8258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10" name="Freeform 139"/>
            <p:cNvSpPr>
              <a:spLocks noEditPoints="1"/>
            </p:cNvSpPr>
            <p:nvPr/>
          </p:nvSpPr>
          <p:spPr bwMode="auto">
            <a:xfrm>
              <a:off x="7328298" y="4017757"/>
              <a:ext cx="81027" cy="82585"/>
            </a:xfrm>
            <a:custGeom>
              <a:avLst/>
              <a:gdLst>
                <a:gd name="T0" fmla="*/ 25 w 25"/>
                <a:gd name="T1" fmla="*/ 25 h 25"/>
                <a:gd name="T2" fmla="*/ 19 w 25"/>
                <a:gd name="T3" fmla="*/ 25 h 25"/>
                <a:gd name="T4" fmla="*/ 17 w 25"/>
                <a:gd name="T5" fmla="*/ 19 h 25"/>
                <a:gd name="T6" fmla="*/ 8 w 25"/>
                <a:gd name="T7" fmla="*/ 19 h 25"/>
                <a:gd name="T8" fmla="*/ 6 w 25"/>
                <a:gd name="T9" fmla="*/ 25 h 25"/>
                <a:gd name="T10" fmla="*/ 0 w 25"/>
                <a:gd name="T11" fmla="*/ 25 h 25"/>
                <a:gd name="T12" fmla="*/ 9 w 25"/>
                <a:gd name="T13" fmla="*/ 0 h 25"/>
                <a:gd name="T14" fmla="*/ 16 w 25"/>
                <a:gd name="T15" fmla="*/ 0 h 25"/>
                <a:gd name="T16" fmla="*/ 25 w 25"/>
                <a:gd name="T17" fmla="*/ 25 h 25"/>
                <a:gd name="T18" fmla="*/ 16 w 25"/>
                <a:gd name="T19" fmla="*/ 15 h 25"/>
                <a:gd name="T20" fmla="*/ 13 w 25"/>
                <a:gd name="T21" fmla="*/ 6 h 25"/>
                <a:gd name="T22" fmla="*/ 12 w 25"/>
                <a:gd name="T23" fmla="*/ 4 h 25"/>
                <a:gd name="T24" fmla="*/ 12 w 25"/>
                <a:gd name="T25" fmla="*/ 4 h 25"/>
                <a:gd name="T26" fmla="*/ 12 w 25"/>
                <a:gd name="T27" fmla="*/ 6 h 25"/>
                <a:gd name="T28" fmla="*/ 9 w 25"/>
                <a:gd name="T29" fmla="*/ 15 h 25"/>
                <a:gd name="T30" fmla="*/ 16 w 25"/>
                <a:gd name="T31"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25">
                  <a:moveTo>
                    <a:pt x="25" y="25"/>
                  </a:moveTo>
                  <a:cubicBezTo>
                    <a:pt x="19" y="25"/>
                    <a:pt x="19" y="25"/>
                    <a:pt x="19" y="25"/>
                  </a:cubicBezTo>
                  <a:cubicBezTo>
                    <a:pt x="17" y="19"/>
                    <a:pt x="17" y="19"/>
                    <a:pt x="17" y="19"/>
                  </a:cubicBezTo>
                  <a:cubicBezTo>
                    <a:pt x="8" y="19"/>
                    <a:pt x="8" y="19"/>
                    <a:pt x="8" y="19"/>
                  </a:cubicBezTo>
                  <a:cubicBezTo>
                    <a:pt x="6" y="25"/>
                    <a:pt x="6" y="25"/>
                    <a:pt x="6" y="25"/>
                  </a:cubicBezTo>
                  <a:cubicBezTo>
                    <a:pt x="0" y="25"/>
                    <a:pt x="0" y="25"/>
                    <a:pt x="0" y="25"/>
                  </a:cubicBezTo>
                  <a:cubicBezTo>
                    <a:pt x="9" y="0"/>
                    <a:pt x="9" y="0"/>
                    <a:pt x="9" y="0"/>
                  </a:cubicBezTo>
                  <a:cubicBezTo>
                    <a:pt x="16" y="0"/>
                    <a:pt x="16" y="0"/>
                    <a:pt x="16" y="0"/>
                  </a:cubicBezTo>
                  <a:lnTo>
                    <a:pt x="25" y="25"/>
                  </a:lnTo>
                  <a:close/>
                  <a:moveTo>
                    <a:pt x="16" y="15"/>
                  </a:moveTo>
                  <a:cubicBezTo>
                    <a:pt x="13" y="6"/>
                    <a:pt x="13" y="6"/>
                    <a:pt x="13" y="6"/>
                  </a:cubicBezTo>
                  <a:cubicBezTo>
                    <a:pt x="13" y="6"/>
                    <a:pt x="12" y="5"/>
                    <a:pt x="12" y="4"/>
                  </a:cubicBezTo>
                  <a:cubicBezTo>
                    <a:pt x="12" y="4"/>
                    <a:pt x="12" y="4"/>
                    <a:pt x="12" y="4"/>
                  </a:cubicBezTo>
                  <a:cubicBezTo>
                    <a:pt x="12" y="5"/>
                    <a:pt x="12" y="5"/>
                    <a:pt x="12" y="6"/>
                  </a:cubicBezTo>
                  <a:cubicBezTo>
                    <a:pt x="9" y="15"/>
                    <a:pt x="9" y="15"/>
                    <a:pt x="9" y="15"/>
                  </a:cubicBezTo>
                  <a:lnTo>
                    <a:pt x="1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11" name="Freeform 140"/>
            <p:cNvSpPr>
              <a:spLocks/>
            </p:cNvSpPr>
            <p:nvPr/>
          </p:nvSpPr>
          <p:spPr bwMode="auto">
            <a:xfrm>
              <a:off x="7445164" y="4017757"/>
              <a:ext cx="118425" cy="82585"/>
            </a:xfrm>
            <a:custGeom>
              <a:avLst/>
              <a:gdLst>
                <a:gd name="T0" fmla="*/ 36 w 36"/>
                <a:gd name="T1" fmla="*/ 0 h 25"/>
                <a:gd name="T2" fmla="*/ 29 w 36"/>
                <a:gd name="T3" fmla="*/ 25 h 25"/>
                <a:gd name="T4" fmla="*/ 23 w 36"/>
                <a:gd name="T5" fmla="*/ 25 h 25"/>
                <a:gd name="T6" fmla="*/ 19 w 36"/>
                <a:gd name="T7" fmla="*/ 9 h 25"/>
                <a:gd name="T8" fmla="*/ 18 w 36"/>
                <a:gd name="T9" fmla="*/ 6 h 25"/>
                <a:gd name="T10" fmla="*/ 18 w 36"/>
                <a:gd name="T11" fmla="*/ 6 h 25"/>
                <a:gd name="T12" fmla="*/ 18 w 36"/>
                <a:gd name="T13" fmla="*/ 9 h 25"/>
                <a:gd name="T14" fmla="*/ 14 w 36"/>
                <a:gd name="T15" fmla="*/ 25 h 25"/>
                <a:gd name="T16" fmla="*/ 7 w 36"/>
                <a:gd name="T17" fmla="*/ 25 h 25"/>
                <a:gd name="T18" fmla="*/ 0 w 36"/>
                <a:gd name="T19" fmla="*/ 0 h 25"/>
                <a:gd name="T20" fmla="*/ 7 w 36"/>
                <a:gd name="T21" fmla="*/ 0 h 25"/>
                <a:gd name="T22" fmla="*/ 10 w 36"/>
                <a:gd name="T23" fmla="*/ 16 h 25"/>
                <a:gd name="T24" fmla="*/ 11 w 36"/>
                <a:gd name="T25" fmla="*/ 19 h 25"/>
                <a:gd name="T26" fmla="*/ 11 w 36"/>
                <a:gd name="T27" fmla="*/ 19 h 25"/>
                <a:gd name="T28" fmla="*/ 11 w 36"/>
                <a:gd name="T29" fmla="*/ 16 h 25"/>
                <a:gd name="T30" fmla="*/ 16 w 36"/>
                <a:gd name="T31" fmla="*/ 0 h 25"/>
                <a:gd name="T32" fmla="*/ 22 w 36"/>
                <a:gd name="T33" fmla="*/ 0 h 25"/>
                <a:gd name="T34" fmla="*/ 26 w 36"/>
                <a:gd name="T35" fmla="*/ 16 h 25"/>
                <a:gd name="T36" fmla="*/ 26 w 36"/>
                <a:gd name="T37" fmla="*/ 19 h 25"/>
                <a:gd name="T38" fmla="*/ 26 w 36"/>
                <a:gd name="T39" fmla="*/ 19 h 25"/>
                <a:gd name="T40" fmla="*/ 27 w 36"/>
                <a:gd name="T41" fmla="*/ 16 h 25"/>
                <a:gd name="T42" fmla="*/ 30 w 36"/>
                <a:gd name="T43" fmla="*/ 0 h 25"/>
                <a:gd name="T44" fmla="*/ 36 w 36"/>
                <a:gd name="T4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5">
                  <a:moveTo>
                    <a:pt x="36" y="0"/>
                  </a:moveTo>
                  <a:cubicBezTo>
                    <a:pt x="29" y="25"/>
                    <a:pt x="29" y="25"/>
                    <a:pt x="29" y="25"/>
                  </a:cubicBezTo>
                  <a:cubicBezTo>
                    <a:pt x="23" y="25"/>
                    <a:pt x="23" y="25"/>
                    <a:pt x="23" y="25"/>
                  </a:cubicBezTo>
                  <a:cubicBezTo>
                    <a:pt x="19" y="9"/>
                    <a:pt x="19" y="9"/>
                    <a:pt x="19" y="9"/>
                  </a:cubicBezTo>
                  <a:cubicBezTo>
                    <a:pt x="19" y="8"/>
                    <a:pt x="18" y="7"/>
                    <a:pt x="18" y="6"/>
                  </a:cubicBezTo>
                  <a:cubicBezTo>
                    <a:pt x="18" y="6"/>
                    <a:pt x="18" y="6"/>
                    <a:pt x="18" y="6"/>
                  </a:cubicBezTo>
                  <a:cubicBezTo>
                    <a:pt x="18" y="7"/>
                    <a:pt x="18" y="8"/>
                    <a:pt x="18" y="9"/>
                  </a:cubicBezTo>
                  <a:cubicBezTo>
                    <a:pt x="14" y="25"/>
                    <a:pt x="14" y="25"/>
                    <a:pt x="14" y="25"/>
                  </a:cubicBezTo>
                  <a:cubicBezTo>
                    <a:pt x="7" y="25"/>
                    <a:pt x="7" y="25"/>
                    <a:pt x="7" y="25"/>
                  </a:cubicBezTo>
                  <a:cubicBezTo>
                    <a:pt x="0" y="0"/>
                    <a:pt x="0" y="0"/>
                    <a:pt x="0" y="0"/>
                  </a:cubicBezTo>
                  <a:cubicBezTo>
                    <a:pt x="7" y="0"/>
                    <a:pt x="7" y="0"/>
                    <a:pt x="7" y="0"/>
                  </a:cubicBezTo>
                  <a:cubicBezTo>
                    <a:pt x="10" y="16"/>
                    <a:pt x="10" y="16"/>
                    <a:pt x="10" y="16"/>
                  </a:cubicBezTo>
                  <a:cubicBezTo>
                    <a:pt x="10" y="17"/>
                    <a:pt x="10" y="18"/>
                    <a:pt x="11" y="19"/>
                  </a:cubicBezTo>
                  <a:cubicBezTo>
                    <a:pt x="11" y="19"/>
                    <a:pt x="11" y="19"/>
                    <a:pt x="11" y="19"/>
                  </a:cubicBezTo>
                  <a:cubicBezTo>
                    <a:pt x="11" y="18"/>
                    <a:pt x="11" y="17"/>
                    <a:pt x="11" y="16"/>
                  </a:cubicBezTo>
                  <a:cubicBezTo>
                    <a:pt x="16" y="0"/>
                    <a:pt x="16" y="0"/>
                    <a:pt x="16" y="0"/>
                  </a:cubicBezTo>
                  <a:cubicBezTo>
                    <a:pt x="22" y="0"/>
                    <a:pt x="22" y="0"/>
                    <a:pt x="22" y="0"/>
                  </a:cubicBezTo>
                  <a:cubicBezTo>
                    <a:pt x="26" y="16"/>
                    <a:pt x="26" y="16"/>
                    <a:pt x="26" y="16"/>
                  </a:cubicBezTo>
                  <a:cubicBezTo>
                    <a:pt x="26" y="17"/>
                    <a:pt x="26" y="18"/>
                    <a:pt x="26" y="19"/>
                  </a:cubicBezTo>
                  <a:cubicBezTo>
                    <a:pt x="26" y="19"/>
                    <a:pt x="26" y="19"/>
                    <a:pt x="26" y="19"/>
                  </a:cubicBezTo>
                  <a:cubicBezTo>
                    <a:pt x="26" y="18"/>
                    <a:pt x="27" y="17"/>
                    <a:pt x="27" y="16"/>
                  </a:cubicBezTo>
                  <a:cubicBezTo>
                    <a:pt x="30" y="0"/>
                    <a:pt x="30" y="0"/>
                    <a:pt x="30" y="0"/>
                  </a:cubicBezTo>
                  <a:lnTo>
                    <a:pt x="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12" name="Freeform 141"/>
            <p:cNvSpPr>
              <a:spLocks/>
            </p:cNvSpPr>
            <p:nvPr/>
          </p:nvSpPr>
          <p:spPr bwMode="auto">
            <a:xfrm>
              <a:off x="7576055" y="4017757"/>
              <a:ext cx="48305" cy="82585"/>
            </a:xfrm>
            <a:custGeom>
              <a:avLst/>
              <a:gdLst>
                <a:gd name="T0" fmla="*/ 31 w 31"/>
                <a:gd name="T1" fmla="*/ 53 h 53"/>
                <a:gd name="T2" fmla="*/ 0 w 31"/>
                <a:gd name="T3" fmla="*/ 53 h 53"/>
                <a:gd name="T4" fmla="*/ 0 w 31"/>
                <a:gd name="T5" fmla="*/ 0 h 53"/>
                <a:gd name="T6" fmla="*/ 29 w 31"/>
                <a:gd name="T7" fmla="*/ 0 h 53"/>
                <a:gd name="T8" fmla="*/ 29 w 31"/>
                <a:gd name="T9" fmla="*/ 9 h 53"/>
                <a:gd name="T10" fmla="*/ 10 w 31"/>
                <a:gd name="T11" fmla="*/ 9 h 53"/>
                <a:gd name="T12" fmla="*/ 10 w 31"/>
                <a:gd name="T13" fmla="*/ 21 h 53"/>
                <a:gd name="T14" fmla="*/ 29 w 31"/>
                <a:gd name="T15" fmla="*/ 21 h 53"/>
                <a:gd name="T16" fmla="*/ 29 w 31"/>
                <a:gd name="T17" fmla="*/ 30 h 53"/>
                <a:gd name="T18" fmla="*/ 10 w 31"/>
                <a:gd name="T19" fmla="*/ 30 h 53"/>
                <a:gd name="T20" fmla="*/ 10 w 31"/>
                <a:gd name="T21" fmla="*/ 42 h 53"/>
                <a:gd name="T22" fmla="*/ 31 w 31"/>
                <a:gd name="T23" fmla="*/ 42 h 53"/>
                <a:gd name="T24" fmla="*/ 31 w 31"/>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53">
                  <a:moveTo>
                    <a:pt x="31" y="53"/>
                  </a:moveTo>
                  <a:lnTo>
                    <a:pt x="0" y="53"/>
                  </a:lnTo>
                  <a:lnTo>
                    <a:pt x="0" y="0"/>
                  </a:lnTo>
                  <a:lnTo>
                    <a:pt x="29" y="0"/>
                  </a:lnTo>
                  <a:lnTo>
                    <a:pt x="29" y="9"/>
                  </a:lnTo>
                  <a:lnTo>
                    <a:pt x="10" y="9"/>
                  </a:lnTo>
                  <a:lnTo>
                    <a:pt x="10" y="21"/>
                  </a:lnTo>
                  <a:lnTo>
                    <a:pt x="29" y="21"/>
                  </a:lnTo>
                  <a:lnTo>
                    <a:pt x="29" y="30"/>
                  </a:lnTo>
                  <a:lnTo>
                    <a:pt x="10" y="30"/>
                  </a:lnTo>
                  <a:lnTo>
                    <a:pt x="10" y="42"/>
                  </a:lnTo>
                  <a:lnTo>
                    <a:pt x="31" y="42"/>
                  </a:lnTo>
                  <a:lnTo>
                    <a:pt x="31"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13" name="Freeform 142"/>
            <p:cNvSpPr>
              <a:spLocks/>
            </p:cNvSpPr>
            <p:nvPr/>
          </p:nvSpPr>
          <p:spPr bwMode="auto">
            <a:xfrm>
              <a:off x="7635267" y="4014641"/>
              <a:ext cx="54538" cy="85701"/>
            </a:xfrm>
            <a:custGeom>
              <a:avLst/>
              <a:gdLst>
                <a:gd name="T0" fmla="*/ 0 w 17"/>
                <a:gd name="T1" fmla="*/ 25 h 26"/>
                <a:gd name="T2" fmla="*/ 0 w 17"/>
                <a:gd name="T3" fmla="*/ 19 h 26"/>
                <a:gd name="T4" fmla="*/ 4 w 17"/>
                <a:gd name="T5" fmla="*/ 21 h 26"/>
                <a:gd name="T6" fmla="*/ 7 w 17"/>
                <a:gd name="T7" fmla="*/ 22 h 26"/>
                <a:gd name="T8" fmla="*/ 9 w 17"/>
                <a:gd name="T9" fmla="*/ 21 h 26"/>
                <a:gd name="T10" fmla="*/ 10 w 17"/>
                <a:gd name="T11" fmla="*/ 21 h 26"/>
                <a:gd name="T12" fmla="*/ 11 w 17"/>
                <a:gd name="T13" fmla="*/ 20 h 26"/>
                <a:gd name="T14" fmla="*/ 11 w 17"/>
                <a:gd name="T15" fmla="*/ 19 h 26"/>
                <a:gd name="T16" fmla="*/ 11 w 17"/>
                <a:gd name="T17" fmla="*/ 18 h 26"/>
                <a:gd name="T18" fmla="*/ 10 w 17"/>
                <a:gd name="T19" fmla="*/ 17 h 26"/>
                <a:gd name="T20" fmla="*/ 8 w 17"/>
                <a:gd name="T21" fmla="*/ 16 h 26"/>
                <a:gd name="T22" fmla="*/ 6 w 17"/>
                <a:gd name="T23" fmla="*/ 15 h 26"/>
                <a:gd name="T24" fmla="*/ 2 w 17"/>
                <a:gd name="T25" fmla="*/ 12 h 26"/>
                <a:gd name="T26" fmla="*/ 0 w 17"/>
                <a:gd name="T27" fmla="*/ 8 h 26"/>
                <a:gd name="T28" fmla="*/ 1 w 17"/>
                <a:gd name="T29" fmla="*/ 4 h 26"/>
                <a:gd name="T30" fmla="*/ 3 w 17"/>
                <a:gd name="T31" fmla="*/ 2 h 26"/>
                <a:gd name="T32" fmla="*/ 6 w 17"/>
                <a:gd name="T33" fmla="*/ 1 h 26"/>
                <a:gd name="T34" fmla="*/ 10 w 17"/>
                <a:gd name="T35" fmla="*/ 0 h 26"/>
                <a:gd name="T36" fmla="*/ 14 w 17"/>
                <a:gd name="T37" fmla="*/ 0 h 26"/>
                <a:gd name="T38" fmla="*/ 16 w 17"/>
                <a:gd name="T39" fmla="*/ 1 h 26"/>
                <a:gd name="T40" fmla="*/ 16 w 17"/>
                <a:gd name="T41" fmla="*/ 6 h 26"/>
                <a:gd name="T42" fmla="*/ 15 w 17"/>
                <a:gd name="T43" fmla="*/ 6 h 26"/>
                <a:gd name="T44" fmla="*/ 13 w 17"/>
                <a:gd name="T45" fmla="*/ 5 h 26"/>
                <a:gd name="T46" fmla="*/ 12 w 17"/>
                <a:gd name="T47" fmla="*/ 5 h 26"/>
                <a:gd name="T48" fmla="*/ 10 w 17"/>
                <a:gd name="T49" fmla="*/ 5 h 26"/>
                <a:gd name="T50" fmla="*/ 9 w 17"/>
                <a:gd name="T51" fmla="*/ 5 h 26"/>
                <a:gd name="T52" fmla="*/ 7 w 17"/>
                <a:gd name="T53" fmla="*/ 5 h 26"/>
                <a:gd name="T54" fmla="*/ 6 w 17"/>
                <a:gd name="T55" fmla="*/ 6 h 26"/>
                <a:gd name="T56" fmla="*/ 6 w 17"/>
                <a:gd name="T57" fmla="*/ 7 h 26"/>
                <a:gd name="T58" fmla="*/ 6 w 17"/>
                <a:gd name="T59" fmla="*/ 8 h 26"/>
                <a:gd name="T60" fmla="*/ 7 w 17"/>
                <a:gd name="T61" fmla="*/ 9 h 26"/>
                <a:gd name="T62" fmla="*/ 9 w 17"/>
                <a:gd name="T63" fmla="*/ 10 h 26"/>
                <a:gd name="T64" fmla="*/ 11 w 17"/>
                <a:gd name="T65" fmla="*/ 11 h 26"/>
                <a:gd name="T66" fmla="*/ 14 w 17"/>
                <a:gd name="T67" fmla="*/ 12 h 26"/>
                <a:gd name="T68" fmla="*/ 16 w 17"/>
                <a:gd name="T69" fmla="*/ 14 h 26"/>
                <a:gd name="T70" fmla="*/ 17 w 17"/>
                <a:gd name="T71" fmla="*/ 16 h 26"/>
                <a:gd name="T72" fmla="*/ 17 w 17"/>
                <a:gd name="T73" fmla="*/ 19 h 26"/>
                <a:gd name="T74" fmla="*/ 17 w 17"/>
                <a:gd name="T75" fmla="*/ 22 h 26"/>
                <a:gd name="T76" fmla="*/ 14 w 17"/>
                <a:gd name="T77" fmla="*/ 24 h 26"/>
                <a:gd name="T78" fmla="*/ 11 w 17"/>
                <a:gd name="T79" fmla="*/ 26 h 26"/>
                <a:gd name="T80" fmla="*/ 7 w 17"/>
                <a:gd name="T81" fmla="*/ 26 h 26"/>
                <a:gd name="T82" fmla="*/ 3 w 17"/>
                <a:gd name="T83" fmla="*/ 26 h 26"/>
                <a:gd name="T84" fmla="*/ 0 w 17"/>
                <a:gd name="T85"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26">
                  <a:moveTo>
                    <a:pt x="0" y="25"/>
                  </a:moveTo>
                  <a:cubicBezTo>
                    <a:pt x="0" y="19"/>
                    <a:pt x="0" y="19"/>
                    <a:pt x="0" y="19"/>
                  </a:cubicBezTo>
                  <a:cubicBezTo>
                    <a:pt x="1" y="20"/>
                    <a:pt x="2" y="21"/>
                    <a:pt x="4" y="21"/>
                  </a:cubicBezTo>
                  <a:cubicBezTo>
                    <a:pt x="5" y="21"/>
                    <a:pt x="6" y="22"/>
                    <a:pt x="7" y="22"/>
                  </a:cubicBezTo>
                  <a:cubicBezTo>
                    <a:pt x="8" y="22"/>
                    <a:pt x="9" y="22"/>
                    <a:pt x="9" y="21"/>
                  </a:cubicBezTo>
                  <a:cubicBezTo>
                    <a:pt x="10" y="21"/>
                    <a:pt x="10" y="21"/>
                    <a:pt x="10" y="21"/>
                  </a:cubicBezTo>
                  <a:cubicBezTo>
                    <a:pt x="11" y="21"/>
                    <a:pt x="11" y="20"/>
                    <a:pt x="11" y="20"/>
                  </a:cubicBezTo>
                  <a:cubicBezTo>
                    <a:pt x="11" y="20"/>
                    <a:pt x="11" y="19"/>
                    <a:pt x="11" y="19"/>
                  </a:cubicBezTo>
                  <a:cubicBezTo>
                    <a:pt x="11" y="19"/>
                    <a:pt x="11" y="18"/>
                    <a:pt x="11" y="18"/>
                  </a:cubicBezTo>
                  <a:cubicBezTo>
                    <a:pt x="11" y="17"/>
                    <a:pt x="10" y="17"/>
                    <a:pt x="10" y="17"/>
                  </a:cubicBezTo>
                  <a:cubicBezTo>
                    <a:pt x="9" y="16"/>
                    <a:pt x="9" y="16"/>
                    <a:pt x="8" y="16"/>
                  </a:cubicBezTo>
                  <a:cubicBezTo>
                    <a:pt x="7" y="15"/>
                    <a:pt x="7" y="15"/>
                    <a:pt x="6" y="15"/>
                  </a:cubicBezTo>
                  <a:cubicBezTo>
                    <a:pt x="4" y="14"/>
                    <a:pt x="3" y="13"/>
                    <a:pt x="2" y="12"/>
                  </a:cubicBezTo>
                  <a:cubicBezTo>
                    <a:pt x="1" y="11"/>
                    <a:pt x="0" y="9"/>
                    <a:pt x="0" y="8"/>
                  </a:cubicBezTo>
                  <a:cubicBezTo>
                    <a:pt x="0" y="6"/>
                    <a:pt x="0" y="5"/>
                    <a:pt x="1" y="4"/>
                  </a:cubicBezTo>
                  <a:cubicBezTo>
                    <a:pt x="1" y="3"/>
                    <a:pt x="2" y="2"/>
                    <a:pt x="3" y="2"/>
                  </a:cubicBezTo>
                  <a:cubicBezTo>
                    <a:pt x="4" y="1"/>
                    <a:pt x="5" y="1"/>
                    <a:pt x="6" y="1"/>
                  </a:cubicBezTo>
                  <a:cubicBezTo>
                    <a:pt x="7" y="0"/>
                    <a:pt x="9" y="0"/>
                    <a:pt x="10" y="0"/>
                  </a:cubicBezTo>
                  <a:cubicBezTo>
                    <a:pt x="11" y="0"/>
                    <a:pt x="12" y="0"/>
                    <a:pt x="14" y="0"/>
                  </a:cubicBezTo>
                  <a:cubicBezTo>
                    <a:pt x="15" y="0"/>
                    <a:pt x="15" y="1"/>
                    <a:pt x="16" y="1"/>
                  </a:cubicBezTo>
                  <a:cubicBezTo>
                    <a:pt x="16" y="6"/>
                    <a:pt x="16" y="6"/>
                    <a:pt x="16" y="6"/>
                  </a:cubicBezTo>
                  <a:cubicBezTo>
                    <a:pt x="16" y="6"/>
                    <a:pt x="15" y="6"/>
                    <a:pt x="15" y="6"/>
                  </a:cubicBezTo>
                  <a:cubicBezTo>
                    <a:pt x="14" y="5"/>
                    <a:pt x="14" y="5"/>
                    <a:pt x="13" y="5"/>
                  </a:cubicBezTo>
                  <a:cubicBezTo>
                    <a:pt x="13" y="5"/>
                    <a:pt x="12" y="5"/>
                    <a:pt x="12" y="5"/>
                  </a:cubicBezTo>
                  <a:cubicBezTo>
                    <a:pt x="11" y="5"/>
                    <a:pt x="11" y="5"/>
                    <a:pt x="10" y="5"/>
                  </a:cubicBezTo>
                  <a:cubicBezTo>
                    <a:pt x="10" y="5"/>
                    <a:pt x="9" y="5"/>
                    <a:pt x="9" y="5"/>
                  </a:cubicBezTo>
                  <a:cubicBezTo>
                    <a:pt x="8" y="5"/>
                    <a:pt x="8" y="5"/>
                    <a:pt x="7" y="5"/>
                  </a:cubicBezTo>
                  <a:cubicBezTo>
                    <a:pt x="7" y="5"/>
                    <a:pt x="7" y="6"/>
                    <a:pt x="6" y="6"/>
                  </a:cubicBezTo>
                  <a:cubicBezTo>
                    <a:pt x="6" y="6"/>
                    <a:pt x="6" y="7"/>
                    <a:pt x="6" y="7"/>
                  </a:cubicBezTo>
                  <a:cubicBezTo>
                    <a:pt x="6" y="8"/>
                    <a:pt x="6" y="8"/>
                    <a:pt x="6" y="8"/>
                  </a:cubicBezTo>
                  <a:cubicBezTo>
                    <a:pt x="7" y="9"/>
                    <a:pt x="7" y="9"/>
                    <a:pt x="7" y="9"/>
                  </a:cubicBezTo>
                  <a:cubicBezTo>
                    <a:pt x="8" y="9"/>
                    <a:pt x="8" y="10"/>
                    <a:pt x="9" y="10"/>
                  </a:cubicBezTo>
                  <a:cubicBezTo>
                    <a:pt x="9" y="10"/>
                    <a:pt x="10" y="11"/>
                    <a:pt x="11" y="11"/>
                  </a:cubicBezTo>
                  <a:cubicBezTo>
                    <a:pt x="12" y="11"/>
                    <a:pt x="13" y="12"/>
                    <a:pt x="14" y="12"/>
                  </a:cubicBezTo>
                  <a:cubicBezTo>
                    <a:pt x="14" y="13"/>
                    <a:pt x="15" y="13"/>
                    <a:pt x="16" y="14"/>
                  </a:cubicBezTo>
                  <a:cubicBezTo>
                    <a:pt x="16" y="14"/>
                    <a:pt x="17" y="15"/>
                    <a:pt x="17" y="16"/>
                  </a:cubicBezTo>
                  <a:cubicBezTo>
                    <a:pt x="17" y="17"/>
                    <a:pt x="17" y="18"/>
                    <a:pt x="17" y="19"/>
                  </a:cubicBezTo>
                  <a:cubicBezTo>
                    <a:pt x="17" y="20"/>
                    <a:pt x="17" y="21"/>
                    <a:pt x="17" y="22"/>
                  </a:cubicBezTo>
                  <a:cubicBezTo>
                    <a:pt x="16" y="23"/>
                    <a:pt x="15" y="24"/>
                    <a:pt x="14" y="24"/>
                  </a:cubicBezTo>
                  <a:cubicBezTo>
                    <a:pt x="14" y="25"/>
                    <a:pt x="12" y="26"/>
                    <a:pt x="11" y="26"/>
                  </a:cubicBezTo>
                  <a:cubicBezTo>
                    <a:pt x="10" y="26"/>
                    <a:pt x="9" y="26"/>
                    <a:pt x="7" y="26"/>
                  </a:cubicBezTo>
                  <a:cubicBezTo>
                    <a:pt x="6" y="26"/>
                    <a:pt x="5" y="26"/>
                    <a:pt x="3" y="26"/>
                  </a:cubicBezTo>
                  <a:cubicBezTo>
                    <a:pt x="2" y="26"/>
                    <a:pt x="1" y="25"/>
                    <a:pt x="0"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14" name="Freeform 143"/>
            <p:cNvSpPr>
              <a:spLocks/>
            </p:cNvSpPr>
            <p:nvPr/>
          </p:nvSpPr>
          <p:spPr bwMode="auto">
            <a:xfrm>
              <a:off x="7700712" y="4017757"/>
              <a:ext cx="63887" cy="82585"/>
            </a:xfrm>
            <a:custGeom>
              <a:avLst/>
              <a:gdLst>
                <a:gd name="T0" fmla="*/ 41 w 41"/>
                <a:gd name="T1" fmla="*/ 9 h 53"/>
                <a:gd name="T2" fmla="*/ 27 w 41"/>
                <a:gd name="T3" fmla="*/ 9 h 53"/>
                <a:gd name="T4" fmla="*/ 27 w 41"/>
                <a:gd name="T5" fmla="*/ 53 h 53"/>
                <a:gd name="T6" fmla="*/ 14 w 41"/>
                <a:gd name="T7" fmla="*/ 53 h 53"/>
                <a:gd name="T8" fmla="*/ 14 w 41"/>
                <a:gd name="T9" fmla="*/ 9 h 53"/>
                <a:gd name="T10" fmla="*/ 0 w 41"/>
                <a:gd name="T11" fmla="*/ 9 h 53"/>
                <a:gd name="T12" fmla="*/ 0 w 41"/>
                <a:gd name="T13" fmla="*/ 0 h 53"/>
                <a:gd name="T14" fmla="*/ 41 w 41"/>
                <a:gd name="T15" fmla="*/ 0 h 53"/>
                <a:gd name="T16" fmla="*/ 41 w 41"/>
                <a:gd name="T17"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53">
                  <a:moveTo>
                    <a:pt x="41" y="9"/>
                  </a:moveTo>
                  <a:lnTo>
                    <a:pt x="27" y="9"/>
                  </a:lnTo>
                  <a:lnTo>
                    <a:pt x="27" y="53"/>
                  </a:lnTo>
                  <a:lnTo>
                    <a:pt x="14" y="53"/>
                  </a:lnTo>
                  <a:lnTo>
                    <a:pt x="14" y="9"/>
                  </a:lnTo>
                  <a:lnTo>
                    <a:pt x="0" y="9"/>
                  </a:lnTo>
                  <a:lnTo>
                    <a:pt x="0" y="0"/>
                  </a:lnTo>
                  <a:lnTo>
                    <a:pt x="41" y="0"/>
                  </a:lnTo>
                  <a:lnTo>
                    <a:pt x="41"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15" name="Freeform 144"/>
            <p:cNvSpPr>
              <a:spLocks/>
            </p:cNvSpPr>
            <p:nvPr/>
          </p:nvSpPr>
          <p:spPr bwMode="auto">
            <a:xfrm>
              <a:off x="7317390" y="4159554"/>
              <a:ext cx="59212" cy="81026"/>
            </a:xfrm>
            <a:custGeom>
              <a:avLst/>
              <a:gdLst>
                <a:gd name="T0" fmla="*/ 38 w 38"/>
                <a:gd name="T1" fmla="*/ 4 h 52"/>
                <a:gd name="T2" fmla="*/ 23 w 38"/>
                <a:gd name="T3" fmla="*/ 4 h 52"/>
                <a:gd name="T4" fmla="*/ 13 w 38"/>
                <a:gd name="T5" fmla="*/ 52 h 52"/>
                <a:gd name="T6" fmla="*/ 7 w 38"/>
                <a:gd name="T7" fmla="*/ 52 h 52"/>
                <a:gd name="T8" fmla="*/ 17 w 38"/>
                <a:gd name="T9" fmla="*/ 4 h 52"/>
                <a:gd name="T10" fmla="*/ 0 w 38"/>
                <a:gd name="T11" fmla="*/ 4 h 52"/>
                <a:gd name="T12" fmla="*/ 2 w 38"/>
                <a:gd name="T13" fmla="*/ 0 h 52"/>
                <a:gd name="T14" fmla="*/ 38 w 38"/>
                <a:gd name="T15" fmla="*/ 0 h 52"/>
                <a:gd name="T16" fmla="*/ 38 w 38"/>
                <a:gd name="T17"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52">
                  <a:moveTo>
                    <a:pt x="38" y="4"/>
                  </a:moveTo>
                  <a:lnTo>
                    <a:pt x="23" y="4"/>
                  </a:lnTo>
                  <a:lnTo>
                    <a:pt x="13" y="52"/>
                  </a:lnTo>
                  <a:lnTo>
                    <a:pt x="7" y="52"/>
                  </a:lnTo>
                  <a:lnTo>
                    <a:pt x="17" y="4"/>
                  </a:lnTo>
                  <a:lnTo>
                    <a:pt x="0" y="4"/>
                  </a:lnTo>
                  <a:lnTo>
                    <a:pt x="2" y="0"/>
                  </a:lnTo>
                  <a:lnTo>
                    <a:pt x="38" y="0"/>
                  </a:lnTo>
                  <a:lnTo>
                    <a:pt x="3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16" name="Freeform 145"/>
            <p:cNvSpPr>
              <a:spLocks noEditPoints="1"/>
            </p:cNvSpPr>
            <p:nvPr/>
          </p:nvSpPr>
          <p:spPr bwMode="auto">
            <a:xfrm>
              <a:off x="7376602" y="4159554"/>
              <a:ext cx="59212" cy="81026"/>
            </a:xfrm>
            <a:custGeom>
              <a:avLst/>
              <a:gdLst>
                <a:gd name="T0" fmla="*/ 18 w 18"/>
                <a:gd name="T1" fmla="*/ 5 h 25"/>
                <a:gd name="T2" fmla="*/ 18 w 18"/>
                <a:gd name="T3" fmla="*/ 7 h 25"/>
                <a:gd name="T4" fmla="*/ 17 w 18"/>
                <a:gd name="T5" fmla="*/ 9 h 25"/>
                <a:gd name="T6" fmla="*/ 15 w 18"/>
                <a:gd name="T7" fmla="*/ 11 h 25"/>
                <a:gd name="T8" fmla="*/ 12 w 18"/>
                <a:gd name="T9" fmla="*/ 12 h 25"/>
                <a:gd name="T10" fmla="*/ 12 w 18"/>
                <a:gd name="T11" fmla="*/ 12 h 25"/>
                <a:gd name="T12" fmla="*/ 14 w 18"/>
                <a:gd name="T13" fmla="*/ 13 h 25"/>
                <a:gd name="T14" fmla="*/ 16 w 18"/>
                <a:gd name="T15" fmla="*/ 14 h 25"/>
                <a:gd name="T16" fmla="*/ 17 w 18"/>
                <a:gd name="T17" fmla="*/ 15 h 25"/>
                <a:gd name="T18" fmla="*/ 17 w 18"/>
                <a:gd name="T19" fmla="*/ 17 h 25"/>
                <a:gd name="T20" fmla="*/ 16 w 18"/>
                <a:gd name="T21" fmla="*/ 20 h 25"/>
                <a:gd name="T22" fmla="*/ 14 w 18"/>
                <a:gd name="T23" fmla="*/ 23 h 25"/>
                <a:gd name="T24" fmla="*/ 11 w 18"/>
                <a:gd name="T25" fmla="*/ 24 h 25"/>
                <a:gd name="T26" fmla="*/ 7 w 18"/>
                <a:gd name="T27" fmla="*/ 25 h 25"/>
                <a:gd name="T28" fmla="*/ 0 w 18"/>
                <a:gd name="T29" fmla="*/ 25 h 25"/>
                <a:gd name="T30" fmla="*/ 5 w 18"/>
                <a:gd name="T31" fmla="*/ 0 h 25"/>
                <a:gd name="T32" fmla="*/ 12 w 18"/>
                <a:gd name="T33" fmla="*/ 0 h 25"/>
                <a:gd name="T34" fmla="*/ 15 w 18"/>
                <a:gd name="T35" fmla="*/ 0 h 25"/>
                <a:gd name="T36" fmla="*/ 17 w 18"/>
                <a:gd name="T37" fmla="*/ 1 h 25"/>
                <a:gd name="T38" fmla="*/ 18 w 18"/>
                <a:gd name="T39" fmla="*/ 3 h 25"/>
                <a:gd name="T40" fmla="*/ 18 w 18"/>
                <a:gd name="T41" fmla="*/ 5 h 25"/>
                <a:gd name="T42" fmla="*/ 14 w 18"/>
                <a:gd name="T43" fmla="*/ 17 h 25"/>
                <a:gd name="T44" fmla="*/ 12 w 18"/>
                <a:gd name="T45" fmla="*/ 14 h 25"/>
                <a:gd name="T46" fmla="*/ 9 w 18"/>
                <a:gd name="T47" fmla="*/ 13 h 25"/>
                <a:gd name="T48" fmla="*/ 5 w 18"/>
                <a:gd name="T49" fmla="*/ 13 h 25"/>
                <a:gd name="T50" fmla="*/ 3 w 18"/>
                <a:gd name="T51" fmla="*/ 22 h 25"/>
                <a:gd name="T52" fmla="*/ 7 w 18"/>
                <a:gd name="T53" fmla="*/ 22 h 25"/>
                <a:gd name="T54" fmla="*/ 10 w 18"/>
                <a:gd name="T55" fmla="*/ 22 h 25"/>
                <a:gd name="T56" fmla="*/ 12 w 18"/>
                <a:gd name="T57" fmla="*/ 21 h 25"/>
                <a:gd name="T58" fmla="*/ 13 w 18"/>
                <a:gd name="T59" fmla="*/ 19 h 25"/>
                <a:gd name="T60" fmla="*/ 14 w 18"/>
                <a:gd name="T61" fmla="*/ 17 h 25"/>
                <a:gd name="T62" fmla="*/ 15 w 18"/>
                <a:gd name="T63" fmla="*/ 6 h 25"/>
                <a:gd name="T64" fmla="*/ 15 w 18"/>
                <a:gd name="T65" fmla="*/ 4 h 25"/>
                <a:gd name="T66" fmla="*/ 14 w 18"/>
                <a:gd name="T67" fmla="*/ 3 h 25"/>
                <a:gd name="T68" fmla="*/ 13 w 18"/>
                <a:gd name="T69" fmla="*/ 3 h 25"/>
                <a:gd name="T70" fmla="*/ 11 w 18"/>
                <a:gd name="T71" fmla="*/ 2 h 25"/>
                <a:gd name="T72" fmla="*/ 8 w 18"/>
                <a:gd name="T73" fmla="*/ 2 h 25"/>
                <a:gd name="T74" fmla="*/ 6 w 18"/>
                <a:gd name="T75" fmla="*/ 11 h 25"/>
                <a:gd name="T76" fmla="*/ 9 w 18"/>
                <a:gd name="T77" fmla="*/ 11 h 25"/>
                <a:gd name="T78" fmla="*/ 12 w 18"/>
                <a:gd name="T79" fmla="*/ 10 h 25"/>
                <a:gd name="T80" fmla="*/ 14 w 18"/>
                <a:gd name="T81" fmla="*/ 9 h 25"/>
                <a:gd name="T82" fmla="*/ 15 w 18"/>
                <a:gd name="T83" fmla="*/ 8 h 25"/>
                <a:gd name="T84" fmla="*/ 15 w 18"/>
                <a:gd name="T85"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 h="25">
                  <a:moveTo>
                    <a:pt x="18" y="5"/>
                  </a:moveTo>
                  <a:cubicBezTo>
                    <a:pt x="18" y="6"/>
                    <a:pt x="18" y="7"/>
                    <a:pt x="18" y="7"/>
                  </a:cubicBezTo>
                  <a:cubicBezTo>
                    <a:pt x="18" y="8"/>
                    <a:pt x="17" y="9"/>
                    <a:pt x="17" y="9"/>
                  </a:cubicBezTo>
                  <a:cubicBezTo>
                    <a:pt x="16" y="10"/>
                    <a:pt x="16" y="10"/>
                    <a:pt x="15" y="11"/>
                  </a:cubicBezTo>
                  <a:cubicBezTo>
                    <a:pt x="14" y="11"/>
                    <a:pt x="13" y="12"/>
                    <a:pt x="12" y="12"/>
                  </a:cubicBezTo>
                  <a:cubicBezTo>
                    <a:pt x="12" y="12"/>
                    <a:pt x="12" y="12"/>
                    <a:pt x="12" y="12"/>
                  </a:cubicBezTo>
                  <a:cubicBezTo>
                    <a:pt x="13" y="12"/>
                    <a:pt x="14" y="12"/>
                    <a:pt x="14" y="13"/>
                  </a:cubicBezTo>
                  <a:cubicBezTo>
                    <a:pt x="15" y="13"/>
                    <a:pt x="15" y="13"/>
                    <a:pt x="16" y="14"/>
                  </a:cubicBezTo>
                  <a:cubicBezTo>
                    <a:pt x="16" y="14"/>
                    <a:pt x="16" y="15"/>
                    <a:pt x="17" y="15"/>
                  </a:cubicBezTo>
                  <a:cubicBezTo>
                    <a:pt x="17" y="16"/>
                    <a:pt x="17" y="16"/>
                    <a:pt x="17" y="17"/>
                  </a:cubicBezTo>
                  <a:cubicBezTo>
                    <a:pt x="17" y="18"/>
                    <a:pt x="17" y="19"/>
                    <a:pt x="16" y="20"/>
                  </a:cubicBezTo>
                  <a:cubicBezTo>
                    <a:pt x="16" y="21"/>
                    <a:pt x="15" y="22"/>
                    <a:pt x="14" y="23"/>
                  </a:cubicBezTo>
                  <a:cubicBezTo>
                    <a:pt x="13" y="24"/>
                    <a:pt x="12" y="24"/>
                    <a:pt x="11" y="24"/>
                  </a:cubicBezTo>
                  <a:cubicBezTo>
                    <a:pt x="10" y="25"/>
                    <a:pt x="9" y="25"/>
                    <a:pt x="7" y="25"/>
                  </a:cubicBezTo>
                  <a:cubicBezTo>
                    <a:pt x="0" y="25"/>
                    <a:pt x="0" y="25"/>
                    <a:pt x="0" y="25"/>
                  </a:cubicBezTo>
                  <a:cubicBezTo>
                    <a:pt x="5" y="0"/>
                    <a:pt x="5" y="0"/>
                    <a:pt x="5" y="0"/>
                  </a:cubicBezTo>
                  <a:cubicBezTo>
                    <a:pt x="12" y="0"/>
                    <a:pt x="12" y="0"/>
                    <a:pt x="12" y="0"/>
                  </a:cubicBezTo>
                  <a:cubicBezTo>
                    <a:pt x="13" y="0"/>
                    <a:pt x="14" y="0"/>
                    <a:pt x="15" y="0"/>
                  </a:cubicBezTo>
                  <a:cubicBezTo>
                    <a:pt x="15" y="0"/>
                    <a:pt x="16" y="1"/>
                    <a:pt x="17" y="1"/>
                  </a:cubicBezTo>
                  <a:cubicBezTo>
                    <a:pt x="17" y="2"/>
                    <a:pt x="18" y="2"/>
                    <a:pt x="18" y="3"/>
                  </a:cubicBezTo>
                  <a:cubicBezTo>
                    <a:pt x="18" y="4"/>
                    <a:pt x="18" y="4"/>
                    <a:pt x="18" y="5"/>
                  </a:cubicBezTo>
                  <a:close/>
                  <a:moveTo>
                    <a:pt x="14" y="17"/>
                  </a:moveTo>
                  <a:cubicBezTo>
                    <a:pt x="14" y="16"/>
                    <a:pt x="13" y="15"/>
                    <a:pt x="12" y="14"/>
                  </a:cubicBezTo>
                  <a:cubicBezTo>
                    <a:pt x="12" y="14"/>
                    <a:pt x="10" y="13"/>
                    <a:pt x="9" y="13"/>
                  </a:cubicBezTo>
                  <a:cubicBezTo>
                    <a:pt x="5" y="13"/>
                    <a:pt x="5" y="13"/>
                    <a:pt x="5" y="13"/>
                  </a:cubicBezTo>
                  <a:cubicBezTo>
                    <a:pt x="3" y="22"/>
                    <a:pt x="3" y="22"/>
                    <a:pt x="3" y="22"/>
                  </a:cubicBezTo>
                  <a:cubicBezTo>
                    <a:pt x="7" y="22"/>
                    <a:pt x="7" y="22"/>
                    <a:pt x="7" y="22"/>
                  </a:cubicBezTo>
                  <a:cubicBezTo>
                    <a:pt x="8" y="22"/>
                    <a:pt x="9" y="22"/>
                    <a:pt x="10" y="22"/>
                  </a:cubicBezTo>
                  <a:cubicBezTo>
                    <a:pt x="11" y="22"/>
                    <a:pt x="12" y="21"/>
                    <a:pt x="12" y="21"/>
                  </a:cubicBezTo>
                  <a:cubicBezTo>
                    <a:pt x="13" y="20"/>
                    <a:pt x="13" y="20"/>
                    <a:pt x="13" y="19"/>
                  </a:cubicBezTo>
                  <a:cubicBezTo>
                    <a:pt x="14" y="19"/>
                    <a:pt x="14" y="18"/>
                    <a:pt x="14" y="17"/>
                  </a:cubicBezTo>
                  <a:close/>
                  <a:moveTo>
                    <a:pt x="15" y="6"/>
                  </a:moveTo>
                  <a:cubicBezTo>
                    <a:pt x="15" y="5"/>
                    <a:pt x="15" y="5"/>
                    <a:pt x="15" y="4"/>
                  </a:cubicBezTo>
                  <a:cubicBezTo>
                    <a:pt x="15" y="4"/>
                    <a:pt x="15" y="4"/>
                    <a:pt x="14" y="3"/>
                  </a:cubicBezTo>
                  <a:cubicBezTo>
                    <a:pt x="14" y="3"/>
                    <a:pt x="14" y="3"/>
                    <a:pt x="13" y="3"/>
                  </a:cubicBezTo>
                  <a:cubicBezTo>
                    <a:pt x="13" y="2"/>
                    <a:pt x="12" y="2"/>
                    <a:pt x="11" y="2"/>
                  </a:cubicBezTo>
                  <a:cubicBezTo>
                    <a:pt x="8" y="2"/>
                    <a:pt x="8" y="2"/>
                    <a:pt x="8" y="2"/>
                  </a:cubicBezTo>
                  <a:cubicBezTo>
                    <a:pt x="6" y="11"/>
                    <a:pt x="6" y="11"/>
                    <a:pt x="6" y="11"/>
                  </a:cubicBezTo>
                  <a:cubicBezTo>
                    <a:pt x="9" y="11"/>
                    <a:pt x="9" y="11"/>
                    <a:pt x="9" y="11"/>
                  </a:cubicBezTo>
                  <a:cubicBezTo>
                    <a:pt x="10" y="11"/>
                    <a:pt x="11" y="10"/>
                    <a:pt x="12" y="10"/>
                  </a:cubicBezTo>
                  <a:cubicBezTo>
                    <a:pt x="12" y="10"/>
                    <a:pt x="13" y="10"/>
                    <a:pt x="14" y="9"/>
                  </a:cubicBezTo>
                  <a:cubicBezTo>
                    <a:pt x="14" y="9"/>
                    <a:pt x="14" y="8"/>
                    <a:pt x="15" y="8"/>
                  </a:cubicBezTo>
                  <a:cubicBezTo>
                    <a:pt x="15" y="7"/>
                    <a:pt x="15" y="6"/>
                    <a:pt x="1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17" name="Freeform 146"/>
            <p:cNvSpPr>
              <a:spLocks noEditPoints="1"/>
            </p:cNvSpPr>
            <p:nvPr/>
          </p:nvSpPr>
          <p:spPr bwMode="auto">
            <a:xfrm>
              <a:off x="7445164" y="4159554"/>
              <a:ext cx="74795" cy="81026"/>
            </a:xfrm>
            <a:custGeom>
              <a:avLst/>
              <a:gdLst>
                <a:gd name="T0" fmla="*/ 23 w 23"/>
                <a:gd name="T1" fmla="*/ 10 h 25"/>
                <a:gd name="T2" fmla="*/ 23 w 23"/>
                <a:gd name="T3" fmla="*/ 14 h 25"/>
                <a:gd name="T4" fmla="*/ 22 w 23"/>
                <a:gd name="T5" fmla="*/ 17 h 25"/>
                <a:gd name="T6" fmla="*/ 20 w 23"/>
                <a:gd name="T7" fmla="*/ 20 h 25"/>
                <a:gd name="T8" fmla="*/ 17 w 23"/>
                <a:gd name="T9" fmla="*/ 23 h 25"/>
                <a:gd name="T10" fmla="*/ 13 w 23"/>
                <a:gd name="T11" fmla="*/ 24 h 25"/>
                <a:gd name="T12" fmla="*/ 8 w 23"/>
                <a:gd name="T13" fmla="*/ 25 h 25"/>
                <a:gd name="T14" fmla="*/ 0 w 23"/>
                <a:gd name="T15" fmla="*/ 25 h 25"/>
                <a:gd name="T16" fmla="*/ 5 w 23"/>
                <a:gd name="T17" fmla="*/ 0 h 25"/>
                <a:gd name="T18" fmla="*/ 12 w 23"/>
                <a:gd name="T19" fmla="*/ 0 h 25"/>
                <a:gd name="T20" fmla="*/ 17 w 23"/>
                <a:gd name="T21" fmla="*/ 0 h 25"/>
                <a:gd name="T22" fmla="*/ 20 w 23"/>
                <a:gd name="T23" fmla="*/ 2 h 25"/>
                <a:gd name="T24" fmla="*/ 22 w 23"/>
                <a:gd name="T25" fmla="*/ 6 h 25"/>
                <a:gd name="T26" fmla="*/ 23 w 23"/>
                <a:gd name="T27" fmla="*/ 10 h 25"/>
                <a:gd name="T28" fmla="*/ 20 w 23"/>
                <a:gd name="T29" fmla="*/ 10 h 25"/>
                <a:gd name="T30" fmla="*/ 18 w 23"/>
                <a:gd name="T31" fmla="*/ 4 h 25"/>
                <a:gd name="T32" fmla="*/ 12 w 23"/>
                <a:gd name="T33" fmla="*/ 2 h 25"/>
                <a:gd name="T34" fmla="*/ 8 w 23"/>
                <a:gd name="T35" fmla="*/ 2 h 25"/>
                <a:gd name="T36" fmla="*/ 3 w 23"/>
                <a:gd name="T37" fmla="*/ 22 h 25"/>
                <a:gd name="T38" fmla="*/ 8 w 23"/>
                <a:gd name="T39" fmla="*/ 22 h 25"/>
                <a:gd name="T40" fmla="*/ 13 w 23"/>
                <a:gd name="T41" fmla="*/ 21 h 25"/>
                <a:gd name="T42" fmla="*/ 17 w 23"/>
                <a:gd name="T43" fmla="*/ 19 h 25"/>
                <a:gd name="T44" fmla="*/ 19 w 23"/>
                <a:gd name="T45" fmla="*/ 15 h 25"/>
                <a:gd name="T46" fmla="*/ 20 w 23"/>
                <a:gd name="T47"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25">
                  <a:moveTo>
                    <a:pt x="23" y="10"/>
                  </a:moveTo>
                  <a:cubicBezTo>
                    <a:pt x="23" y="11"/>
                    <a:pt x="23" y="12"/>
                    <a:pt x="23" y="14"/>
                  </a:cubicBezTo>
                  <a:cubicBezTo>
                    <a:pt x="23" y="15"/>
                    <a:pt x="22" y="16"/>
                    <a:pt x="22" y="17"/>
                  </a:cubicBezTo>
                  <a:cubicBezTo>
                    <a:pt x="21" y="18"/>
                    <a:pt x="20" y="19"/>
                    <a:pt x="20" y="20"/>
                  </a:cubicBezTo>
                  <a:cubicBezTo>
                    <a:pt x="19" y="21"/>
                    <a:pt x="18" y="22"/>
                    <a:pt x="17" y="23"/>
                  </a:cubicBezTo>
                  <a:cubicBezTo>
                    <a:pt x="16" y="23"/>
                    <a:pt x="14" y="24"/>
                    <a:pt x="13" y="24"/>
                  </a:cubicBezTo>
                  <a:cubicBezTo>
                    <a:pt x="11" y="25"/>
                    <a:pt x="10" y="25"/>
                    <a:pt x="8" y="25"/>
                  </a:cubicBezTo>
                  <a:cubicBezTo>
                    <a:pt x="0" y="25"/>
                    <a:pt x="0" y="25"/>
                    <a:pt x="0" y="25"/>
                  </a:cubicBezTo>
                  <a:cubicBezTo>
                    <a:pt x="5" y="0"/>
                    <a:pt x="5" y="0"/>
                    <a:pt x="5" y="0"/>
                  </a:cubicBezTo>
                  <a:cubicBezTo>
                    <a:pt x="12" y="0"/>
                    <a:pt x="12" y="0"/>
                    <a:pt x="12" y="0"/>
                  </a:cubicBezTo>
                  <a:cubicBezTo>
                    <a:pt x="14" y="0"/>
                    <a:pt x="15" y="0"/>
                    <a:pt x="17" y="0"/>
                  </a:cubicBezTo>
                  <a:cubicBezTo>
                    <a:pt x="18" y="1"/>
                    <a:pt x="19" y="2"/>
                    <a:pt x="20" y="2"/>
                  </a:cubicBezTo>
                  <a:cubicBezTo>
                    <a:pt x="21" y="3"/>
                    <a:pt x="22" y="4"/>
                    <a:pt x="22" y="6"/>
                  </a:cubicBezTo>
                  <a:cubicBezTo>
                    <a:pt x="23" y="7"/>
                    <a:pt x="23" y="8"/>
                    <a:pt x="23" y="10"/>
                  </a:cubicBezTo>
                  <a:close/>
                  <a:moveTo>
                    <a:pt x="20" y="10"/>
                  </a:moveTo>
                  <a:cubicBezTo>
                    <a:pt x="20" y="8"/>
                    <a:pt x="19" y="6"/>
                    <a:pt x="18" y="4"/>
                  </a:cubicBezTo>
                  <a:cubicBezTo>
                    <a:pt x="17" y="3"/>
                    <a:pt x="14" y="2"/>
                    <a:pt x="12" y="2"/>
                  </a:cubicBezTo>
                  <a:cubicBezTo>
                    <a:pt x="8" y="2"/>
                    <a:pt x="8" y="2"/>
                    <a:pt x="8" y="2"/>
                  </a:cubicBezTo>
                  <a:cubicBezTo>
                    <a:pt x="3" y="22"/>
                    <a:pt x="3" y="22"/>
                    <a:pt x="3" y="22"/>
                  </a:cubicBezTo>
                  <a:cubicBezTo>
                    <a:pt x="8" y="22"/>
                    <a:pt x="8" y="22"/>
                    <a:pt x="8" y="22"/>
                  </a:cubicBezTo>
                  <a:cubicBezTo>
                    <a:pt x="10" y="22"/>
                    <a:pt x="12" y="22"/>
                    <a:pt x="13" y="21"/>
                  </a:cubicBezTo>
                  <a:cubicBezTo>
                    <a:pt x="15" y="21"/>
                    <a:pt x="16" y="20"/>
                    <a:pt x="17" y="19"/>
                  </a:cubicBezTo>
                  <a:cubicBezTo>
                    <a:pt x="18" y="18"/>
                    <a:pt x="19" y="16"/>
                    <a:pt x="19" y="15"/>
                  </a:cubicBezTo>
                  <a:cubicBezTo>
                    <a:pt x="20" y="13"/>
                    <a:pt x="20" y="12"/>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grpSp>
      <p:grpSp>
        <p:nvGrpSpPr>
          <p:cNvPr id="518" name="SE Asia"/>
          <p:cNvGrpSpPr/>
          <p:nvPr/>
        </p:nvGrpSpPr>
        <p:grpSpPr>
          <a:xfrm>
            <a:off x="7966774" y="4527992"/>
            <a:ext cx="797901" cy="380358"/>
            <a:chOff x="7999890" y="4622339"/>
            <a:chExt cx="869487" cy="414482"/>
          </a:xfrm>
        </p:grpSpPr>
        <p:sp>
          <p:nvSpPr>
            <p:cNvPr id="519" name="Rectangle 29"/>
            <p:cNvSpPr>
              <a:spLocks noChangeArrowheads="1"/>
            </p:cNvSpPr>
            <p:nvPr/>
          </p:nvSpPr>
          <p:spPr bwMode="auto">
            <a:xfrm>
              <a:off x="7999890" y="4622339"/>
              <a:ext cx="869487" cy="414482"/>
            </a:xfrm>
            <a:prstGeom prst="rect">
              <a:avLst/>
            </a:prstGeom>
            <a:solidFill>
              <a:srgbClr val="0073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20" name="Freeform 147"/>
            <p:cNvSpPr>
              <a:spLocks/>
            </p:cNvSpPr>
            <p:nvPr/>
          </p:nvSpPr>
          <p:spPr bwMode="auto">
            <a:xfrm>
              <a:off x="8216483" y="4717390"/>
              <a:ext cx="57654" cy="84143"/>
            </a:xfrm>
            <a:custGeom>
              <a:avLst/>
              <a:gdLst>
                <a:gd name="T0" fmla="*/ 1 w 18"/>
                <a:gd name="T1" fmla="*/ 24 h 26"/>
                <a:gd name="T2" fmla="*/ 1 w 18"/>
                <a:gd name="T3" fmla="*/ 19 h 26"/>
                <a:gd name="T4" fmla="*/ 4 w 18"/>
                <a:gd name="T5" fmla="*/ 21 h 26"/>
                <a:gd name="T6" fmla="*/ 7 w 18"/>
                <a:gd name="T7" fmla="*/ 21 h 26"/>
                <a:gd name="T8" fmla="*/ 9 w 18"/>
                <a:gd name="T9" fmla="*/ 21 h 26"/>
                <a:gd name="T10" fmla="*/ 11 w 18"/>
                <a:gd name="T11" fmla="*/ 21 h 26"/>
                <a:gd name="T12" fmla="*/ 11 w 18"/>
                <a:gd name="T13" fmla="*/ 20 h 26"/>
                <a:gd name="T14" fmla="*/ 12 w 18"/>
                <a:gd name="T15" fmla="*/ 19 h 26"/>
                <a:gd name="T16" fmla="*/ 11 w 18"/>
                <a:gd name="T17" fmla="*/ 17 h 26"/>
                <a:gd name="T18" fmla="*/ 10 w 18"/>
                <a:gd name="T19" fmla="*/ 16 h 26"/>
                <a:gd name="T20" fmla="*/ 8 w 18"/>
                <a:gd name="T21" fmla="*/ 15 h 26"/>
                <a:gd name="T22" fmla="*/ 6 w 18"/>
                <a:gd name="T23" fmla="*/ 14 h 26"/>
                <a:gd name="T24" fmla="*/ 2 w 18"/>
                <a:gd name="T25" fmla="*/ 11 h 26"/>
                <a:gd name="T26" fmla="*/ 0 w 18"/>
                <a:gd name="T27" fmla="*/ 7 h 26"/>
                <a:gd name="T28" fmla="*/ 1 w 18"/>
                <a:gd name="T29" fmla="*/ 4 h 26"/>
                <a:gd name="T30" fmla="*/ 3 w 18"/>
                <a:gd name="T31" fmla="*/ 1 h 26"/>
                <a:gd name="T32" fmla="*/ 7 w 18"/>
                <a:gd name="T33" fmla="*/ 0 h 26"/>
                <a:gd name="T34" fmla="*/ 10 w 18"/>
                <a:gd name="T35" fmla="*/ 0 h 26"/>
                <a:gd name="T36" fmla="*/ 14 w 18"/>
                <a:gd name="T37" fmla="*/ 0 h 26"/>
                <a:gd name="T38" fmla="*/ 17 w 18"/>
                <a:gd name="T39" fmla="*/ 1 h 26"/>
                <a:gd name="T40" fmla="*/ 17 w 18"/>
                <a:gd name="T41" fmla="*/ 6 h 26"/>
                <a:gd name="T42" fmla="*/ 15 w 18"/>
                <a:gd name="T43" fmla="*/ 5 h 26"/>
                <a:gd name="T44" fmla="*/ 14 w 18"/>
                <a:gd name="T45" fmla="*/ 5 h 26"/>
                <a:gd name="T46" fmla="*/ 12 w 18"/>
                <a:gd name="T47" fmla="*/ 4 h 26"/>
                <a:gd name="T48" fmla="*/ 11 w 18"/>
                <a:gd name="T49" fmla="*/ 4 h 26"/>
                <a:gd name="T50" fmla="*/ 9 w 18"/>
                <a:gd name="T51" fmla="*/ 4 h 26"/>
                <a:gd name="T52" fmla="*/ 8 w 18"/>
                <a:gd name="T53" fmla="*/ 5 h 26"/>
                <a:gd name="T54" fmla="*/ 7 w 18"/>
                <a:gd name="T55" fmla="*/ 6 h 26"/>
                <a:gd name="T56" fmla="*/ 6 w 18"/>
                <a:gd name="T57" fmla="*/ 7 h 26"/>
                <a:gd name="T58" fmla="*/ 7 w 18"/>
                <a:gd name="T59" fmla="*/ 8 h 26"/>
                <a:gd name="T60" fmla="*/ 8 w 18"/>
                <a:gd name="T61" fmla="*/ 9 h 26"/>
                <a:gd name="T62" fmla="*/ 9 w 18"/>
                <a:gd name="T63" fmla="*/ 10 h 26"/>
                <a:gd name="T64" fmla="*/ 11 w 18"/>
                <a:gd name="T65" fmla="*/ 11 h 26"/>
                <a:gd name="T66" fmla="*/ 14 w 18"/>
                <a:gd name="T67" fmla="*/ 12 h 26"/>
                <a:gd name="T68" fmla="*/ 16 w 18"/>
                <a:gd name="T69" fmla="*/ 13 h 26"/>
                <a:gd name="T70" fmla="*/ 17 w 18"/>
                <a:gd name="T71" fmla="*/ 16 h 26"/>
                <a:gd name="T72" fmla="*/ 18 w 18"/>
                <a:gd name="T73" fmla="*/ 18 h 26"/>
                <a:gd name="T74" fmla="*/ 17 w 18"/>
                <a:gd name="T75" fmla="*/ 22 h 26"/>
                <a:gd name="T76" fmla="*/ 15 w 18"/>
                <a:gd name="T77" fmla="*/ 24 h 26"/>
                <a:gd name="T78" fmla="*/ 12 w 18"/>
                <a:gd name="T79" fmla="*/ 25 h 26"/>
                <a:gd name="T80" fmla="*/ 8 w 18"/>
                <a:gd name="T81" fmla="*/ 26 h 26"/>
                <a:gd name="T82" fmla="*/ 4 w 18"/>
                <a:gd name="T83" fmla="*/ 25 h 26"/>
                <a:gd name="T84" fmla="*/ 1 w 18"/>
                <a:gd name="T85"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 h="26">
                  <a:moveTo>
                    <a:pt x="1" y="24"/>
                  </a:moveTo>
                  <a:cubicBezTo>
                    <a:pt x="1" y="19"/>
                    <a:pt x="1" y="19"/>
                    <a:pt x="1" y="19"/>
                  </a:cubicBezTo>
                  <a:cubicBezTo>
                    <a:pt x="2" y="20"/>
                    <a:pt x="3" y="20"/>
                    <a:pt x="4" y="21"/>
                  </a:cubicBezTo>
                  <a:cubicBezTo>
                    <a:pt x="5" y="21"/>
                    <a:pt x="6" y="21"/>
                    <a:pt x="7" y="21"/>
                  </a:cubicBezTo>
                  <a:cubicBezTo>
                    <a:pt x="8" y="21"/>
                    <a:pt x="9" y="21"/>
                    <a:pt x="9" y="21"/>
                  </a:cubicBezTo>
                  <a:cubicBezTo>
                    <a:pt x="10" y="21"/>
                    <a:pt x="10" y="21"/>
                    <a:pt x="11" y="21"/>
                  </a:cubicBezTo>
                  <a:cubicBezTo>
                    <a:pt x="11" y="20"/>
                    <a:pt x="11" y="20"/>
                    <a:pt x="11" y="20"/>
                  </a:cubicBezTo>
                  <a:cubicBezTo>
                    <a:pt x="12" y="19"/>
                    <a:pt x="12" y="19"/>
                    <a:pt x="12" y="19"/>
                  </a:cubicBezTo>
                  <a:cubicBezTo>
                    <a:pt x="12" y="18"/>
                    <a:pt x="12" y="18"/>
                    <a:pt x="11" y="17"/>
                  </a:cubicBezTo>
                  <a:cubicBezTo>
                    <a:pt x="11" y="17"/>
                    <a:pt x="11" y="17"/>
                    <a:pt x="10" y="16"/>
                  </a:cubicBezTo>
                  <a:cubicBezTo>
                    <a:pt x="10" y="16"/>
                    <a:pt x="9" y="16"/>
                    <a:pt x="8" y="15"/>
                  </a:cubicBezTo>
                  <a:cubicBezTo>
                    <a:pt x="8" y="15"/>
                    <a:pt x="7" y="15"/>
                    <a:pt x="6" y="14"/>
                  </a:cubicBezTo>
                  <a:cubicBezTo>
                    <a:pt x="4" y="14"/>
                    <a:pt x="3" y="13"/>
                    <a:pt x="2" y="11"/>
                  </a:cubicBezTo>
                  <a:cubicBezTo>
                    <a:pt x="1" y="10"/>
                    <a:pt x="0" y="9"/>
                    <a:pt x="0" y="7"/>
                  </a:cubicBezTo>
                  <a:cubicBezTo>
                    <a:pt x="0" y="6"/>
                    <a:pt x="1" y="5"/>
                    <a:pt x="1" y="4"/>
                  </a:cubicBezTo>
                  <a:cubicBezTo>
                    <a:pt x="2" y="3"/>
                    <a:pt x="2" y="2"/>
                    <a:pt x="3" y="1"/>
                  </a:cubicBezTo>
                  <a:cubicBezTo>
                    <a:pt x="4" y="1"/>
                    <a:pt x="5" y="0"/>
                    <a:pt x="7" y="0"/>
                  </a:cubicBezTo>
                  <a:cubicBezTo>
                    <a:pt x="8" y="0"/>
                    <a:pt x="9" y="0"/>
                    <a:pt x="10" y="0"/>
                  </a:cubicBezTo>
                  <a:cubicBezTo>
                    <a:pt x="12" y="0"/>
                    <a:pt x="13" y="0"/>
                    <a:pt x="14" y="0"/>
                  </a:cubicBezTo>
                  <a:cubicBezTo>
                    <a:pt x="15" y="0"/>
                    <a:pt x="16" y="0"/>
                    <a:pt x="17" y="1"/>
                  </a:cubicBezTo>
                  <a:cubicBezTo>
                    <a:pt x="17" y="6"/>
                    <a:pt x="17" y="6"/>
                    <a:pt x="17" y="6"/>
                  </a:cubicBezTo>
                  <a:cubicBezTo>
                    <a:pt x="16" y="6"/>
                    <a:pt x="16" y="5"/>
                    <a:pt x="15" y="5"/>
                  </a:cubicBezTo>
                  <a:cubicBezTo>
                    <a:pt x="15" y="5"/>
                    <a:pt x="14" y="5"/>
                    <a:pt x="14" y="5"/>
                  </a:cubicBezTo>
                  <a:cubicBezTo>
                    <a:pt x="13" y="4"/>
                    <a:pt x="13" y="4"/>
                    <a:pt x="12" y="4"/>
                  </a:cubicBezTo>
                  <a:cubicBezTo>
                    <a:pt x="12" y="4"/>
                    <a:pt x="11" y="4"/>
                    <a:pt x="11" y="4"/>
                  </a:cubicBezTo>
                  <a:cubicBezTo>
                    <a:pt x="10" y="4"/>
                    <a:pt x="9" y="4"/>
                    <a:pt x="9" y="4"/>
                  </a:cubicBezTo>
                  <a:cubicBezTo>
                    <a:pt x="8" y="4"/>
                    <a:pt x="8" y="5"/>
                    <a:pt x="8" y="5"/>
                  </a:cubicBezTo>
                  <a:cubicBezTo>
                    <a:pt x="7" y="5"/>
                    <a:pt x="7" y="5"/>
                    <a:pt x="7" y="6"/>
                  </a:cubicBezTo>
                  <a:cubicBezTo>
                    <a:pt x="7" y="6"/>
                    <a:pt x="6" y="6"/>
                    <a:pt x="6" y="7"/>
                  </a:cubicBezTo>
                  <a:cubicBezTo>
                    <a:pt x="6" y="7"/>
                    <a:pt x="7" y="7"/>
                    <a:pt x="7" y="8"/>
                  </a:cubicBezTo>
                  <a:cubicBezTo>
                    <a:pt x="7" y="8"/>
                    <a:pt x="7" y="8"/>
                    <a:pt x="8" y="9"/>
                  </a:cubicBezTo>
                  <a:cubicBezTo>
                    <a:pt x="8" y="9"/>
                    <a:pt x="9" y="9"/>
                    <a:pt x="9" y="10"/>
                  </a:cubicBezTo>
                  <a:cubicBezTo>
                    <a:pt x="10" y="10"/>
                    <a:pt x="10" y="10"/>
                    <a:pt x="11" y="11"/>
                  </a:cubicBezTo>
                  <a:cubicBezTo>
                    <a:pt x="12" y="11"/>
                    <a:pt x="13" y="11"/>
                    <a:pt x="14" y="12"/>
                  </a:cubicBezTo>
                  <a:cubicBezTo>
                    <a:pt x="15" y="12"/>
                    <a:pt x="15" y="13"/>
                    <a:pt x="16" y="13"/>
                  </a:cubicBezTo>
                  <a:cubicBezTo>
                    <a:pt x="17" y="14"/>
                    <a:pt x="17" y="15"/>
                    <a:pt x="17" y="16"/>
                  </a:cubicBezTo>
                  <a:cubicBezTo>
                    <a:pt x="18" y="16"/>
                    <a:pt x="18" y="17"/>
                    <a:pt x="18" y="18"/>
                  </a:cubicBezTo>
                  <a:cubicBezTo>
                    <a:pt x="18" y="20"/>
                    <a:pt x="17" y="21"/>
                    <a:pt x="17" y="22"/>
                  </a:cubicBezTo>
                  <a:cubicBezTo>
                    <a:pt x="16" y="23"/>
                    <a:pt x="16" y="23"/>
                    <a:pt x="15" y="24"/>
                  </a:cubicBezTo>
                  <a:cubicBezTo>
                    <a:pt x="14" y="25"/>
                    <a:pt x="13" y="25"/>
                    <a:pt x="12" y="25"/>
                  </a:cubicBezTo>
                  <a:cubicBezTo>
                    <a:pt x="10" y="26"/>
                    <a:pt x="9" y="26"/>
                    <a:pt x="8" y="26"/>
                  </a:cubicBezTo>
                  <a:cubicBezTo>
                    <a:pt x="6" y="26"/>
                    <a:pt x="5" y="26"/>
                    <a:pt x="4" y="25"/>
                  </a:cubicBezTo>
                  <a:cubicBezTo>
                    <a:pt x="3" y="25"/>
                    <a:pt x="1" y="25"/>
                    <a:pt x="1"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21" name="Freeform 148"/>
            <p:cNvSpPr>
              <a:spLocks/>
            </p:cNvSpPr>
            <p:nvPr/>
          </p:nvSpPr>
          <p:spPr bwMode="auto">
            <a:xfrm>
              <a:off x="8288161" y="4717390"/>
              <a:ext cx="51421" cy="81026"/>
            </a:xfrm>
            <a:custGeom>
              <a:avLst/>
              <a:gdLst>
                <a:gd name="T0" fmla="*/ 33 w 33"/>
                <a:gd name="T1" fmla="*/ 52 h 52"/>
                <a:gd name="T2" fmla="*/ 0 w 33"/>
                <a:gd name="T3" fmla="*/ 52 h 52"/>
                <a:gd name="T4" fmla="*/ 0 w 33"/>
                <a:gd name="T5" fmla="*/ 0 h 52"/>
                <a:gd name="T6" fmla="*/ 31 w 33"/>
                <a:gd name="T7" fmla="*/ 0 h 52"/>
                <a:gd name="T8" fmla="*/ 31 w 33"/>
                <a:gd name="T9" fmla="*/ 10 h 52"/>
                <a:gd name="T10" fmla="*/ 12 w 33"/>
                <a:gd name="T11" fmla="*/ 10 h 52"/>
                <a:gd name="T12" fmla="*/ 12 w 33"/>
                <a:gd name="T13" fmla="*/ 21 h 52"/>
                <a:gd name="T14" fmla="*/ 29 w 33"/>
                <a:gd name="T15" fmla="*/ 21 h 52"/>
                <a:gd name="T16" fmla="*/ 29 w 33"/>
                <a:gd name="T17" fmla="*/ 31 h 52"/>
                <a:gd name="T18" fmla="*/ 12 w 33"/>
                <a:gd name="T19" fmla="*/ 31 h 52"/>
                <a:gd name="T20" fmla="*/ 12 w 33"/>
                <a:gd name="T21" fmla="*/ 44 h 52"/>
                <a:gd name="T22" fmla="*/ 33 w 33"/>
                <a:gd name="T23" fmla="*/ 44 h 52"/>
                <a:gd name="T24" fmla="*/ 33 w 33"/>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52">
                  <a:moveTo>
                    <a:pt x="33" y="52"/>
                  </a:moveTo>
                  <a:lnTo>
                    <a:pt x="0" y="52"/>
                  </a:lnTo>
                  <a:lnTo>
                    <a:pt x="0" y="0"/>
                  </a:lnTo>
                  <a:lnTo>
                    <a:pt x="31" y="0"/>
                  </a:lnTo>
                  <a:lnTo>
                    <a:pt x="31" y="10"/>
                  </a:lnTo>
                  <a:lnTo>
                    <a:pt x="12" y="10"/>
                  </a:lnTo>
                  <a:lnTo>
                    <a:pt x="12" y="21"/>
                  </a:lnTo>
                  <a:lnTo>
                    <a:pt x="29" y="21"/>
                  </a:lnTo>
                  <a:lnTo>
                    <a:pt x="29" y="31"/>
                  </a:lnTo>
                  <a:lnTo>
                    <a:pt x="12" y="31"/>
                  </a:lnTo>
                  <a:lnTo>
                    <a:pt x="12" y="44"/>
                  </a:lnTo>
                  <a:lnTo>
                    <a:pt x="33" y="44"/>
                  </a:lnTo>
                  <a:lnTo>
                    <a:pt x="33"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22" name="Freeform 149"/>
            <p:cNvSpPr>
              <a:spLocks noEditPoints="1"/>
            </p:cNvSpPr>
            <p:nvPr/>
          </p:nvSpPr>
          <p:spPr bwMode="auto">
            <a:xfrm>
              <a:off x="8378538" y="4717390"/>
              <a:ext cx="82586" cy="81026"/>
            </a:xfrm>
            <a:custGeom>
              <a:avLst/>
              <a:gdLst>
                <a:gd name="T0" fmla="*/ 25 w 25"/>
                <a:gd name="T1" fmla="*/ 25 h 25"/>
                <a:gd name="T2" fmla="*/ 19 w 25"/>
                <a:gd name="T3" fmla="*/ 25 h 25"/>
                <a:gd name="T4" fmla="*/ 17 w 25"/>
                <a:gd name="T5" fmla="*/ 20 h 25"/>
                <a:gd name="T6" fmla="*/ 8 w 25"/>
                <a:gd name="T7" fmla="*/ 20 h 25"/>
                <a:gd name="T8" fmla="*/ 6 w 25"/>
                <a:gd name="T9" fmla="*/ 25 h 25"/>
                <a:gd name="T10" fmla="*/ 0 w 25"/>
                <a:gd name="T11" fmla="*/ 25 h 25"/>
                <a:gd name="T12" fmla="*/ 9 w 25"/>
                <a:gd name="T13" fmla="*/ 0 h 25"/>
                <a:gd name="T14" fmla="*/ 16 w 25"/>
                <a:gd name="T15" fmla="*/ 0 h 25"/>
                <a:gd name="T16" fmla="*/ 25 w 25"/>
                <a:gd name="T17" fmla="*/ 25 h 25"/>
                <a:gd name="T18" fmla="*/ 15 w 25"/>
                <a:gd name="T19" fmla="*/ 15 h 25"/>
                <a:gd name="T20" fmla="*/ 13 w 25"/>
                <a:gd name="T21" fmla="*/ 7 h 25"/>
                <a:gd name="T22" fmla="*/ 12 w 25"/>
                <a:gd name="T23" fmla="*/ 5 h 25"/>
                <a:gd name="T24" fmla="*/ 12 w 25"/>
                <a:gd name="T25" fmla="*/ 5 h 25"/>
                <a:gd name="T26" fmla="*/ 12 w 25"/>
                <a:gd name="T27" fmla="*/ 7 h 25"/>
                <a:gd name="T28" fmla="*/ 9 w 25"/>
                <a:gd name="T29" fmla="*/ 15 h 25"/>
                <a:gd name="T30" fmla="*/ 15 w 25"/>
                <a:gd name="T31"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25">
                  <a:moveTo>
                    <a:pt x="25" y="25"/>
                  </a:moveTo>
                  <a:cubicBezTo>
                    <a:pt x="19" y="25"/>
                    <a:pt x="19" y="25"/>
                    <a:pt x="19" y="25"/>
                  </a:cubicBezTo>
                  <a:cubicBezTo>
                    <a:pt x="17" y="20"/>
                    <a:pt x="17" y="20"/>
                    <a:pt x="17" y="20"/>
                  </a:cubicBezTo>
                  <a:cubicBezTo>
                    <a:pt x="8" y="20"/>
                    <a:pt x="8" y="20"/>
                    <a:pt x="8" y="20"/>
                  </a:cubicBezTo>
                  <a:cubicBezTo>
                    <a:pt x="6" y="25"/>
                    <a:pt x="6" y="25"/>
                    <a:pt x="6" y="25"/>
                  </a:cubicBezTo>
                  <a:cubicBezTo>
                    <a:pt x="0" y="25"/>
                    <a:pt x="0" y="25"/>
                    <a:pt x="0" y="25"/>
                  </a:cubicBezTo>
                  <a:cubicBezTo>
                    <a:pt x="9" y="0"/>
                    <a:pt x="9" y="0"/>
                    <a:pt x="9" y="0"/>
                  </a:cubicBezTo>
                  <a:cubicBezTo>
                    <a:pt x="16" y="0"/>
                    <a:pt x="16" y="0"/>
                    <a:pt x="16" y="0"/>
                  </a:cubicBezTo>
                  <a:lnTo>
                    <a:pt x="25" y="25"/>
                  </a:lnTo>
                  <a:close/>
                  <a:moveTo>
                    <a:pt x="15" y="15"/>
                  </a:moveTo>
                  <a:cubicBezTo>
                    <a:pt x="13" y="7"/>
                    <a:pt x="13" y="7"/>
                    <a:pt x="13" y="7"/>
                  </a:cubicBezTo>
                  <a:cubicBezTo>
                    <a:pt x="13" y="6"/>
                    <a:pt x="12" y="5"/>
                    <a:pt x="12" y="5"/>
                  </a:cubicBezTo>
                  <a:cubicBezTo>
                    <a:pt x="12" y="5"/>
                    <a:pt x="12" y="5"/>
                    <a:pt x="12" y="5"/>
                  </a:cubicBezTo>
                  <a:cubicBezTo>
                    <a:pt x="12" y="5"/>
                    <a:pt x="12" y="6"/>
                    <a:pt x="12" y="7"/>
                  </a:cubicBezTo>
                  <a:cubicBezTo>
                    <a:pt x="9" y="15"/>
                    <a:pt x="9" y="15"/>
                    <a:pt x="9" y="15"/>
                  </a:cubicBez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23" name="Freeform 150"/>
            <p:cNvSpPr>
              <a:spLocks/>
            </p:cNvSpPr>
            <p:nvPr/>
          </p:nvSpPr>
          <p:spPr bwMode="auto">
            <a:xfrm>
              <a:off x="8467356" y="4717390"/>
              <a:ext cx="56096" cy="84143"/>
            </a:xfrm>
            <a:custGeom>
              <a:avLst/>
              <a:gdLst>
                <a:gd name="T0" fmla="*/ 0 w 17"/>
                <a:gd name="T1" fmla="*/ 24 h 26"/>
                <a:gd name="T2" fmla="*/ 0 w 17"/>
                <a:gd name="T3" fmla="*/ 19 h 26"/>
                <a:gd name="T4" fmla="*/ 4 w 17"/>
                <a:gd name="T5" fmla="*/ 21 h 26"/>
                <a:gd name="T6" fmla="*/ 7 w 17"/>
                <a:gd name="T7" fmla="*/ 21 h 26"/>
                <a:gd name="T8" fmla="*/ 9 w 17"/>
                <a:gd name="T9" fmla="*/ 21 h 26"/>
                <a:gd name="T10" fmla="*/ 10 w 17"/>
                <a:gd name="T11" fmla="*/ 21 h 26"/>
                <a:gd name="T12" fmla="*/ 11 w 17"/>
                <a:gd name="T13" fmla="*/ 20 h 26"/>
                <a:gd name="T14" fmla="*/ 11 w 17"/>
                <a:gd name="T15" fmla="*/ 19 h 26"/>
                <a:gd name="T16" fmla="*/ 11 w 17"/>
                <a:gd name="T17" fmla="*/ 17 h 26"/>
                <a:gd name="T18" fmla="*/ 10 w 17"/>
                <a:gd name="T19" fmla="*/ 16 h 26"/>
                <a:gd name="T20" fmla="*/ 8 w 17"/>
                <a:gd name="T21" fmla="*/ 15 h 26"/>
                <a:gd name="T22" fmla="*/ 6 w 17"/>
                <a:gd name="T23" fmla="*/ 14 h 26"/>
                <a:gd name="T24" fmla="*/ 2 w 17"/>
                <a:gd name="T25" fmla="*/ 11 h 26"/>
                <a:gd name="T26" fmla="*/ 0 w 17"/>
                <a:gd name="T27" fmla="*/ 7 h 26"/>
                <a:gd name="T28" fmla="*/ 1 w 17"/>
                <a:gd name="T29" fmla="*/ 4 h 26"/>
                <a:gd name="T30" fmla="*/ 3 w 17"/>
                <a:gd name="T31" fmla="*/ 1 h 26"/>
                <a:gd name="T32" fmla="*/ 6 w 17"/>
                <a:gd name="T33" fmla="*/ 0 h 26"/>
                <a:gd name="T34" fmla="*/ 10 w 17"/>
                <a:gd name="T35" fmla="*/ 0 h 26"/>
                <a:gd name="T36" fmla="*/ 14 w 17"/>
                <a:gd name="T37" fmla="*/ 0 h 26"/>
                <a:gd name="T38" fmla="*/ 16 w 17"/>
                <a:gd name="T39" fmla="*/ 1 h 26"/>
                <a:gd name="T40" fmla="*/ 16 w 17"/>
                <a:gd name="T41" fmla="*/ 6 h 26"/>
                <a:gd name="T42" fmla="*/ 15 w 17"/>
                <a:gd name="T43" fmla="*/ 5 h 26"/>
                <a:gd name="T44" fmla="*/ 13 w 17"/>
                <a:gd name="T45" fmla="*/ 5 h 26"/>
                <a:gd name="T46" fmla="*/ 12 w 17"/>
                <a:gd name="T47" fmla="*/ 4 h 26"/>
                <a:gd name="T48" fmla="*/ 10 w 17"/>
                <a:gd name="T49" fmla="*/ 4 h 26"/>
                <a:gd name="T50" fmla="*/ 9 w 17"/>
                <a:gd name="T51" fmla="*/ 4 h 26"/>
                <a:gd name="T52" fmla="*/ 7 w 17"/>
                <a:gd name="T53" fmla="*/ 5 h 26"/>
                <a:gd name="T54" fmla="*/ 6 w 17"/>
                <a:gd name="T55" fmla="*/ 6 h 26"/>
                <a:gd name="T56" fmla="*/ 6 w 17"/>
                <a:gd name="T57" fmla="*/ 7 h 26"/>
                <a:gd name="T58" fmla="*/ 6 w 17"/>
                <a:gd name="T59" fmla="*/ 8 h 26"/>
                <a:gd name="T60" fmla="*/ 7 w 17"/>
                <a:gd name="T61" fmla="*/ 9 h 26"/>
                <a:gd name="T62" fmla="*/ 9 w 17"/>
                <a:gd name="T63" fmla="*/ 10 h 26"/>
                <a:gd name="T64" fmla="*/ 11 w 17"/>
                <a:gd name="T65" fmla="*/ 11 h 26"/>
                <a:gd name="T66" fmla="*/ 14 w 17"/>
                <a:gd name="T67" fmla="*/ 12 h 26"/>
                <a:gd name="T68" fmla="*/ 16 w 17"/>
                <a:gd name="T69" fmla="*/ 13 h 26"/>
                <a:gd name="T70" fmla="*/ 17 w 17"/>
                <a:gd name="T71" fmla="*/ 16 h 26"/>
                <a:gd name="T72" fmla="*/ 17 w 17"/>
                <a:gd name="T73" fmla="*/ 18 h 26"/>
                <a:gd name="T74" fmla="*/ 17 w 17"/>
                <a:gd name="T75" fmla="*/ 22 h 26"/>
                <a:gd name="T76" fmla="*/ 14 w 17"/>
                <a:gd name="T77" fmla="*/ 24 h 26"/>
                <a:gd name="T78" fmla="*/ 11 w 17"/>
                <a:gd name="T79" fmla="*/ 25 h 26"/>
                <a:gd name="T80" fmla="*/ 7 w 17"/>
                <a:gd name="T81" fmla="*/ 26 h 26"/>
                <a:gd name="T82" fmla="*/ 4 w 17"/>
                <a:gd name="T83" fmla="*/ 25 h 26"/>
                <a:gd name="T84" fmla="*/ 0 w 17"/>
                <a:gd name="T85"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26">
                  <a:moveTo>
                    <a:pt x="0" y="24"/>
                  </a:moveTo>
                  <a:cubicBezTo>
                    <a:pt x="0" y="19"/>
                    <a:pt x="0" y="19"/>
                    <a:pt x="0" y="19"/>
                  </a:cubicBezTo>
                  <a:cubicBezTo>
                    <a:pt x="1" y="20"/>
                    <a:pt x="2" y="20"/>
                    <a:pt x="4" y="21"/>
                  </a:cubicBezTo>
                  <a:cubicBezTo>
                    <a:pt x="5" y="21"/>
                    <a:pt x="6" y="21"/>
                    <a:pt x="7" y="21"/>
                  </a:cubicBezTo>
                  <a:cubicBezTo>
                    <a:pt x="8" y="21"/>
                    <a:pt x="9" y="21"/>
                    <a:pt x="9" y="21"/>
                  </a:cubicBezTo>
                  <a:cubicBezTo>
                    <a:pt x="10" y="21"/>
                    <a:pt x="10" y="21"/>
                    <a:pt x="10" y="21"/>
                  </a:cubicBezTo>
                  <a:cubicBezTo>
                    <a:pt x="11" y="20"/>
                    <a:pt x="11" y="20"/>
                    <a:pt x="11" y="20"/>
                  </a:cubicBezTo>
                  <a:cubicBezTo>
                    <a:pt x="11" y="19"/>
                    <a:pt x="11" y="19"/>
                    <a:pt x="11" y="19"/>
                  </a:cubicBezTo>
                  <a:cubicBezTo>
                    <a:pt x="11" y="18"/>
                    <a:pt x="11" y="18"/>
                    <a:pt x="11" y="17"/>
                  </a:cubicBezTo>
                  <a:cubicBezTo>
                    <a:pt x="11" y="17"/>
                    <a:pt x="10" y="17"/>
                    <a:pt x="10" y="16"/>
                  </a:cubicBezTo>
                  <a:cubicBezTo>
                    <a:pt x="9" y="16"/>
                    <a:pt x="9" y="16"/>
                    <a:pt x="8" y="15"/>
                  </a:cubicBezTo>
                  <a:cubicBezTo>
                    <a:pt x="8" y="15"/>
                    <a:pt x="7" y="15"/>
                    <a:pt x="6" y="14"/>
                  </a:cubicBezTo>
                  <a:cubicBezTo>
                    <a:pt x="4" y="14"/>
                    <a:pt x="3" y="13"/>
                    <a:pt x="2" y="11"/>
                  </a:cubicBezTo>
                  <a:cubicBezTo>
                    <a:pt x="1" y="10"/>
                    <a:pt x="0" y="9"/>
                    <a:pt x="0" y="7"/>
                  </a:cubicBezTo>
                  <a:cubicBezTo>
                    <a:pt x="0" y="6"/>
                    <a:pt x="0" y="5"/>
                    <a:pt x="1" y="4"/>
                  </a:cubicBezTo>
                  <a:cubicBezTo>
                    <a:pt x="1" y="3"/>
                    <a:pt x="2" y="2"/>
                    <a:pt x="3" y="1"/>
                  </a:cubicBezTo>
                  <a:cubicBezTo>
                    <a:pt x="4" y="1"/>
                    <a:pt x="5" y="0"/>
                    <a:pt x="6" y="0"/>
                  </a:cubicBezTo>
                  <a:cubicBezTo>
                    <a:pt x="7" y="0"/>
                    <a:pt x="9" y="0"/>
                    <a:pt x="10" y="0"/>
                  </a:cubicBezTo>
                  <a:cubicBezTo>
                    <a:pt x="11" y="0"/>
                    <a:pt x="13" y="0"/>
                    <a:pt x="14" y="0"/>
                  </a:cubicBezTo>
                  <a:cubicBezTo>
                    <a:pt x="15" y="0"/>
                    <a:pt x="16" y="0"/>
                    <a:pt x="16" y="1"/>
                  </a:cubicBezTo>
                  <a:cubicBezTo>
                    <a:pt x="16" y="6"/>
                    <a:pt x="16" y="6"/>
                    <a:pt x="16" y="6"/>
                  </a:cubicBezTo>
                  <a:cubicBezTo>
                    <a:pt x="16" y="6"/>
                    <a:pt x="15" y="5"/>
                    <a:pt x="15" y="5"/>
                  </a:cubicBezTo>
                  <a:cubicBezTo>
                    <a:pt x="14" y="5"/>
                    <a:pt x="14" y="5"/>
                    <a:pt x="13" y="5"/>
                  </a:cubicBezTo>
                  <a:cubicBezTo>
                    <a:pt x="13" y="4"/>
                    <a:pt x="12" y="4"/>
                    <a:pt x="12" y="4"/>
                  </a:cubicBezTo>
                  <a:cubicBezTo>
                    <a:pt x="11" y="4"/>
                    <a:pt x="11" y="4"/>
                    <a:pt x="10" y="4"/>
                  </a:cubicBezTo>
                  <a:cubicBezTo>
                    <a:pt x="10" y="4"/>
                    <a:pt x="9" y="4"/>
                    <a:pt x="9" y="4"/>
                  </a:cubicBezTo>
                  <a:cubicBezTo>
                    <a:pt x="8" y="4"/>
                    <a:pt x="8" y="5"/>
                    <a:pt x="7" y="5"/>
                  </a:cubicBezTo>
                  <a:cubicBezTo>
                    <a:pt x="7" y="5"/>
                    <a:pt x="7" y="5"/>
                    <a:pt x="6" y="6"/>
                  </a:cubicBezTo>
                  <a:cubicBezTo>
                    <a:pt x="6" y="6"/>
                    <a:pt x="6" y="6"/>
                    <a:pt x="6" y="7"/>
                  </a:cubicBezTo>
                  <a:cubicBezTo>
                    <a:pt x="6" y="7"/>
                    <a:pt x="6" y="7"/>
                    <a:pt x="6" y="8"/>
                  </a:cubicBezTo>
                  <a:cubicBezTo>
                    <a:pt x="7" y="8"/>
                    <a:pt x="7" y="8"/>
                    <a:pt x="7" y="9"/>
                  </a:cubicBezTo>
                  <a:cubicBezTo>
                    <a:pt x="8" y="9"/>
                    <a:pt x="8" y="9"/>
                    <a:pt x="9" y="10"/>
                  </a:cubicBezTo>
                  <a:cubicBezTo>
                    <a:pt x="10" y="10"/>
                    <a:pt x="10" y="10"/>
                    <a:pt x="11" y="11"/>
                  </a:cubicBezTo>
                  <a:cubicBezTo>
                    <a:pt x="12" y="11"/>
                    <a:pt x="13" y="11"/>
                    <a:pt x="14" y="12"/>
                  </a:cubicBezTo>
                  <a:cubicBezTo>
                    <a:pt x="14" y="12"/>
                    <a:pt x="15" y="13"/>
                    <a:pt x="16" y="13"/>
                  </a:cubicBezTo>
                  <a:cubicBezTo>
                    <a:pt x="16" y="14"/>
                    <a:pt x="17" y="15"/>
                    <a:pt x="17" y="16"/>
                  </a:cubicBezTo>
                  <a:cubicBezTo>
                    <a:pt x="17" y="16"/>
                    <a:pt x="17" y="17"/>
                    <a:pt x="17" y="18"/>
                  </a:cubicBezTo>
                  <a:cubicBezTo>
                    <a:pt x="17" y="20"/>
                    <a:pt x="17" y="21"/>
                    <a:pt x="17" y="22"/>
                  </a:cubicBezTo>
                  <a:cubicBezTo>
                    <a:pt x="16" y="23"/>
                    <a:pt x="15" y="23"/>
                    <a:pt x="14" y="24"/>
                  </a:cubicBezTo>
                  <a:cubicBezTo>
                    <a:pt x="14" y="25"/>
                    <a:pt x="13" y="25"/>
                    <a:pt x="11" y="25"/>
                  </a:cubicBezTo>
                  <a:cubicBezTo>
                    <a:pt x="10" y="26"/>
                    <a:pt x="9" y="26"/>
                    <a:pt x="7" y="26"/>
                  </a:cubicBezTo>
                  <a:cubicBezTo>
                    <a:pt x="6" y="26"/>
                    <a:pt x="5" y="26"/>
                    <a:pt x="4" y="25"/>
                  </a:cubicBezTo>
                  <a:cubicBezTo>
                    <a:pt x="2" y="25"/>
                    <a:pt x="1" y="25"/>
                    <a:pt x="0"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24" name="Rectangle 151"/>
            <p:cNvSpPr>
              <a:spLocks noChangeArrowheads="1"/>
            </p:cNvSpPr>
            <p:nvPr/>
          </p:nvSpPr>
          <p:spPr bwMode="auto">
            <a:xfrm>
              <a:off x="8539035" y="4717390"/>
              <a:ext cx="20257" cy="810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25" name="Freeform 152"/>
            <p:cNvSpPr>
              <a:spLocks noEditPoints="1"/>
            </p:cNvSpPr>
            <p:nvPr/>
          </p:nvSpPr>
          <p:spPr bwMode="auto">
            <a:xfrm>
              <a:off x="8568641" y="4717390"/>
              <a:ext cx="81027" cy="81026"/>
            </a:xfrm>
            <a:custGeom>
              <a:avLst/>
              <a:gdLst>
                <a:gd name="T0" fmla="*/ 25 w 25"/>
                <a:gd name="T1" fmla="*/ 25 h 25"/>
                <a:gd name="T2" fmla="*/ 19 w 25"/>
                <a:gd name="T3" fmla="*/ 25 h 25"/>
                <a:gd name="T4" fmla="*/ 17 w 25"/>
                <a:gd name="T5" fmla="*/ 20 h 25"/>
                <a:gd name="T6" fmla="*/ 8 w 25"/>
                <a:gd name="T7" fmla="*/ 20 h 25"/>
                <a:gd name="T8" fmla="*/ 7 w 25"/>
                <a:gd name="T9" fmla="*/ 25 h 25"/>
                <a:gd name="T10" fmla="*/ 0 w 25"/>
                <a:gd name="T11" fmla="*/ 25 h 25"/>
                <a:gd name="T12" fmla="*/ 10 w 25"/>
                <a:gd name="T13" fmla="*/ 0 h 25"/>
                <a:gd name="T14" fmla="*/ 16 w 25"/>
                <a:gd name="T15" fmla="*/ 0 h 25"/>
                <a:gd name="T16" fmla="*/ 25 w 25"/>
                <a:gd name="T17" fmla="*/ 25 h 25"/>
                <a:gd name="T18" fmla="*/ 16 w 25"/>
                <a:gd name="T19" fmla="*/ 15 h 25"/>
                <a:gd name="T20" fmla="*/ 13 w 25"/>
                <a:gd name="T21" fmla="*/ 7 h 25"/>
                <a:gd name="T22" fmla="*/ 13 w 25"/>
                <a:gd name="T23" fmla="*/ 5 h 25"/>
                <a:gd name="T24" fmla="*/ 13 w 25"/>
                <a:gd name="T25" fmla="*/ 5 h 25"/>
                <a:gd name="T26" fmla="*/ 12 w 25"/>
                <a:gd name="T27" fmla="*/ 7 h 25"/>
                <a:gd name="T28" fmla="*/ 10 w 25"/>
                <a:gd name="T29" fmla="*/ 15 h 25"/>
                <a:gd name="T30" fmla="*/ 16 w 25"/>
                <a:gd name="T31"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25">
                  <a:moveTo>
                    <a:pt x="25" y="25"/>
                  </a:moveTo>
                  <a:cubicBezTo>
                    <a:pt x="19" y="25"/>
                    <a:pt x="19" y="25"/>
                    <a:pt x="19" y="25"/>
                  </a:cubicBezTo>
                  <a:cubicBezTo>
                    <a:pt x="17" y="20"/>
                    <a:pt x="17" y="20"/>
                    <a:pt x="17" y="20"/>
                  </a:cubicBezTo>
                  <a:cubicBezTo>
                    <a:pt x="8" y="20"/>
                    <a:pt x="8" y="20"/>
                    <a:pt x="8" y="20"/>
                  </a:cubicBezTo>
                  <a:cubicBezTo>
                    <a:pt x="7" y="25"/>
                    <a:pt x="7" y="25"/>
                    <a:pt x="7" y="25"/>
                  </a:cubicBezTo>
                  <a:cubicBezTo>
                    <a:pt x="0" y="25"/>
                    <a:pt x="0" y="25"/>
                    <a:pt x="0" y="25"/>
                  </a:cubicBezTo>
                  <a:cubicBezTo>
                    <a:pt x="10" y="0"/>
                    <a:pt x="10" y="0"/>
                    <a:pt x="10" y="0"/>
                  </a:cubicBezTo>
                  <a:cubicBezTo>
                    <a:pt x="16" y="0"/>
                    <a:pt x="16" y="0"/>
                    <a:pt x="16" y="0"/>
                  </a:cubicBezTo>
                  <a:lnTo>
                    <a:pt x="25" y="25"/>
                  </a:lnTo>
                  <a:close/>
                  <a:moveTo>
                    <a:pt x="16" y="15"/>
                  </a:moveTo>
                  <a:cubicBezTo>
                    <a:pt x="13" y="7"/>
                    <a:pt x="13" y="7"/>
                    <a:pt x="13" y="7"/>
                  </a:cubicBezTo>
                  <a:cubicBezTo>
                    <a:pt x="13" y="6"/>
                    <a:pt x="13" y="5"/>
                    <a:pt x="13" y="5"/>
                  </a:cubicBezTo>
                  <a:cubicBezTo>
                    <a:pt x="13" y="5"/>
                    <a:pt x="13" y="5"/>
                    <a:pt x="13" y="5"/>
                  </a:cubicBezTo>
                  <a:cubicBezTo>
                    <a:pt x="13" y="5"/>
                    <a:pt x="13" y="6"/>
                    <a:pt x="12" y="7"/>
                  </a:cubicBezTo>
                  <a:cubicBezTo>
                    <a:pt x="10" y="15"/>
                    <a:pt x="10" y="15"/>
                    <a:pt x="10" y="15"/>
                  </a:cubicBezTo>
                  <a:lnTo>
                    <a:pt x="1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26" name="Freeform 153"/>
            <p:cNvSpPr>
              <a:spLocks/>
            </p:cNvSpPr>
            <p:nvPr/>
          </p:nvSpPr>
          <p:spPr bwMode="auto">
            <a:xfrm>
              <a:off x="8118315" y="4857628"/>
              <a:ext cx="59212" cy="84143"/>
            </a:xfrm>
            <a:custGeom>
              <a:avLst/>
              <a:gdLst>
                <a:gd name="T0" fmla="*/ 17 w 18"/>
                <a:gd name="T1" fmla="*/ 4 h 26"/>
                <a:gd name="T2" fmla="*/ 16 w 18"/>
                <a:gd name="T3" fmla="*/ 3 h 26"/>
                <a:gd name="T4" fmla="*/ 15 w 18"/>
                <a:gd name="T5" fmla="*/ 3 h 26"/>
                <a:gd name="T6" fmla="*/ 13 w 18"/>
                <a:gd name="T7" fmla="*/ 3 h 26"/>
                <a:gd name="T8" fmla="*/ 12 w 18"/>
                <a:gd name="T9" fmla="*/ 3 h 26"/>
                <a:gd name="T10" fmla="*/ 9 w 18"/>
                <a:gd name="T11" fmla="*/ 3 h 26"/>
                <a:gd name="T12" fmla="*/ 8 w 18"/>
                <a:gd name="T13" fmla="*/ 4 h 26"/>
                <a:gd name="T14" fmla="*/ 7 w 18"/>
                <a:gd name="T15" fmla="*/ 5 h 26"/>
                <a:gd name="T16" fmla="*/ 7 w 18"/>
                <a:gd name="T17" fmla="*/ 7 h 26"/>
                <a:gd name="T18" fmla="*/ 7 w 18"/>
                <a:gd name="T19" fmla="*/ 8 h 26"/>
                <a:gd name="T20" fmla="*/ 8 w 18"/>
                <a:gd name="T21" fmla="*/ 9 h 26"/>
                <a:gd name="T22" fmla="*/ 9 w 18"/>
                <a:gd name="T23" fmla="*/ 11 h 26"/>
                <a:gd name="T24" fmla="*/ 11 w 18"/>
                <a:gd name="T25" fmla="*/ 12 h 26"/>
                <a:gd name="T26" fmla="*/ 12 w 18"/>
                <a:gd name="T27" fmla="*/ 13 h 26"/>
                <a:gd name="T28" fmla="*/ 14 w 18"/>
                <a:gd name="T29" fmla="*/ 15 h 26"/>
                <a:gd name="T30" fmla="*/ 15 w 18"/>
                <a:gd name="T31" fmla="*/ 17 h 26"/>
                <a:gd name="T32" fmla="*/ 15 w 18"/>
                <a:gd name="T33" fmla="*/ 19 h 26"/>
                <a:gd name="T34" fmla="*/ 15 w 18"/>
                <a:gd name="T35" fmla="*/ 20 h 26"/>
                <a:gd name="T36" fmla="*/ 15 w 18"/>
                <a:gd name="T37" fmla="*/ 22 h 26"/>
                <a:gd name="T38" fmla="*/ 14 w 18"/>
                <a:gd name="T39" fmla="*/ 23 h 26"/>
                <a:gd name="T40" fmla="*/ 12 w 18"/>
                <a:gd name="T41" fmla="*/ 25 h 26"/>
                <a:gd name="T42" fmla="*/ 10 w 18"/>
                <a:gd name="T43" fmla="*/ 26 h 26"/>
                <a:gd name="T44" fmla="*/ 7 w 18"/>
                <a:gd name="T45" fmla="*/ 26 h 26"/>
                <a:gd name="T46" fmla="*/ 5 w 18"/>
                <a:gd name="T47" fmla="*/ 26 h 26"/>
                <a:gd name="T48" fmla="*/ 3 w 18"/>
                <a:gd name="T49" fmla="*/ 25 h 26"/>
                <a:gd name="T50" fmla="*/ 1 w 18"/>
                <a:gd name="T51" fmla="*/ 25 h 26"/>
                <a:gd name="T52" fmla="*/ 0 w 18"/>
                <a:gd name="T53" fmla="*/ 24 h 26"/>
                <a:gd name="T54" fmla="*/ 1 w 18"/>
                <a:gd name="T55" fmla="*/ 21 h 26"/>
                <a:gd name="T56" fmla="*/ 2 w 18"/>
                <a:gd name="T57" fmla="*/ 22 h 26"/>
                <a:gd name="T58" fmla="*/ 4 w 18"/>
                <a:gd name="T59" fmla="*/ 23 h 26"/>
                <a:gd name="T60" fmla="*/ 5 w 18"/>
                <a:gd name="T61" fmla="*/ 23 h 26"/>
                <a:gd name="T62" fmla="*/ 7 w 18"/>
                <a:gd name="T63" fmla="*/ 23 h 26"/>
                <a:gd name="T64" fmla="*/ 9 w 18"/>
                <a:gd name="T65" fmla="*/ 23 h 26"/>
                <a:gd name="T66" fmla="*/ 11 w 18"/>
                <a:gd name="T67" fmla="*/ 22 h 26"/>
                <a:gd name="T68" fmla="*/ 12 w 18"/>
                <a:gd name="T69" fmla="*/ 21 h 26"/>
                <a:gd name="T70" fmla="*/ 12 w 18"/>
                <a:gd name="T71" fmla="*/ 19 h 26"/>
                <a:gd name="T72" fmla="*/ 12 w 18"/>
                <a:gd name="T73" fmla="*/ 18 h 26"/>
                <a:gd name="T74" fmla="*/ 11 w 18"/>
                <a:gd name="T75" fmla="*/ 16 h 26"/>
                <a:gd name="T76" fmla="*/ 10 w 18"/>
                <a:gd name="T77" fmla="*/ 15 h 26"/>
                <a:gd name="T78" fmla="*/ 8 w 18"/>
                <a:gd name="T79" fmla="*/ 14 h 26"/>
                <a:gd name="T80" fmla="*/ 6 w 18"/>
                <a:gd name="T81" fmla="*/ 13 h 26"/>
                <a:gd name="T82" fmla="*/ 5 w 18"/>
                <a:gd name="T83" fmla="*/ 11 h 26"/>
                <a:gd name="T84" fmla="*/ 4 w 18"/>
                <a:gd name="T85" fmla="*/ 9 h 26"/>
                <a:gd name="T86" fmla="*/ 4 w 18"/>
                <a:gd name="T87" fmla="*/ 7 h 26"/>
                <a:gd name="T88" fmla="*/ 4 w 18"/>
                <a:gd name="T89" fmla="*/ 4 h 26"/>
                <a:gd name="T90" fmla="*/ 6 w 18"/>
                <a:gd name="T91" fmla="*/ 2 h 26"/>
                <a:gd name="T92" fmla="*/ 8 w 18"/>
                <a:gd name="T93" fmla="*/ 0 h 26"/>
                <a:gd name="T94" fmla="*/ 12 w 18"/>
                <a:gd name="T95" fmla="*/ 0 h 26"/>
                <a:gd name="T96" fmla="*/ 14 w 18"/>
                <a:gd name="T97" fmla="*/ 0 h 26"/>
                <a:gd name="T98" fmla="*/ 15 w 18"/>
                <a:gd name="T99" fmla="*/ 0 h 26"/>
                <a:gd name="T100" fmla="*/ 16 w 18"/>
                <a:gd name="T101" fmla="*/ 1 h 26"/>
                <a:gd name="T102" fmla="*/ 18 w 18"/>
                <a:gd name="T103" fmla="*/ 1 h 26"/>
                <a:gd name="T104" fmla="*/ 17 w 18"/>
                <a:gd name="T105"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 h="26">
                  <a:moveTo>
                    <a:pt x="17" y="4"/>
                  </a:moveTo>
                  <a:cubicBezTo>
                    <a:pt x="17" y="4"/>
                    <a:pt x="16" y="4"/>
                    <a:pt x="16" y="3"/>
                  </a:cubicBezTo>
                  <a:cubicBezTo>
                    <a:pt x="16" y="3"/>
                    <a:pt x="15" y="3"/>
                    <a:pt x="15" y="3"/>
                  </a:cubicBezTo>
                  <a:cubicBezTo>
                    <a:pt x="14" y="3"/>
                    <a:pt x="14" y="3"/>
                    <a:pt x="13" y="3"/>
                  </a:cubicBezTo>
                  <a:cubicBezTo>
                    <a:pt x="13" y="3"/>
                    <a:pt x="12" y="3"/>
                    <a:pt x="12" y="3"/>
                  </a:cubicBezTo>
                  <a:cubicBezTo>
                    <a:pt x="11" y="3"/>
                    <a:pt x="10" y="3"/>
                    <a:pt x="9" y="3"/>
                  </a:cubicBezTo>
                  <a:cubicBezTo>
                    <a:pt x="9" y="3"/>
                    <a:pt x="8" y="4"/>
                    <a:pt x="8" y="4"/>
                  </a:cubicBezTo>
                  <a:cubicBezTo>
                    <a:pt x="7" y="4"/>
                    <a:pt x="7" y="5"/>
                    <a:pt x="7" y="5"/>
                  </a:cubicBezTo>
                  <a:cubicBezTo>
                    <a:pt x="7" y="6"/>
                    <a:pt x="7" y="6"/>
                    <a:pt x="7" y="7"/>
                  </a:cubicBezTo>
                  <a:cubicBezTo>
                    <a:pt x="7" y="7"/>
                    <a:pt x="7" y="8"/>
                    <a:pt x="7" y="8"/>
                  </a:cubicBezTo>
                  <a:cubicBezTo>
                    <a:pt x="7" y="9"/>
                    <a:pt x="7" y="9"/>
                    <a:pt x="8" y="9"/>
                  </a:cubicBezTo>
                  <a:cubicBezTo>
                    <a:pt x="8" y="10"/>
                    <a:pt x="8" y="10"/>
                    <a:pt x="9" y="11"/>
                  </a:cubicBezTo>
                  <a:cubicBezTo>
                    <a:pt x="9" y="11"/>
                    <a:pt x="10" y="11"/>
                    <a:pt x="11" y="12"/>
                  </a:cubicBezTo>
                  <a:cubicBezTo>
                    <a:pt x="11" y="12"/>
                    <a:pt x="12" y="13"/>
                    <a:pt x="12" y="13"/>
                  </a:cubicBezTo>
                  <a:cubicBezTo>
                    <a:pt x="13" y="14"/>
                    <a:pt x="14" y="15"/>
                    <a:pt x="14" y="15"/>
                  </a:cubicBezTo>
                  <a:cubicBezTo>
                    <a:pt x="14" y="16"/>
                    <a:pt x="15" y="16"/>
                    <a:pt x="15" y="17"/>
                  </a:cubicBezTo>
                  <a:cubicBezTo>
                    <a:pt x="15" y="17"/>
                    <a:pt x="15" y="18"/>
                    <a:pt x="15" y="19"/>
                  </a:cubicBezTo>
                  <a:cubicBezTo>
                    <a:pt x="15" y="19"/>
                    <a:pt x="15" y="20"/>
                    <a:pt x="15" y="20"/>
                  </a:cubicBezTo>
                  <a:cubicBezTo>
                    <a:pt x="15" y="21"/>
                    <a:pt x="15" y="21"/>
                    <a:pt x="15" y="22"/>
                  </a:cubicBezTo>
                  <a:cubicBezTo>
                    <a:pt x="14" y="22"/>
                    <a:pt x="14" y="23"/>
                    <a:pt x="14" y="23"/>
                  </a:cubicBezTo>
                  <a:cubicBezTo>
                    <a:pt x="13" y="24"/>
                    <a:pt x="13" y="24"/>
                    <a:pt x="12" y="25"/>
                  </a:cubicBezTo>
                  <a:cubicBezTo>
                    <a:pt x="11" y="25"/>
                    <a:pt x="11" y="25"/>
                    <a:pt x="10" y="26"/>
                  </a:cubicBezTo>
                  <a:cubicBezTo>
                    <a:pt x="9" y="26"/>
                    <a:pt x="8" y="26"/>
                    <a:pt x="7" y="26"/>
                  </a:cubicBezTo>
                  <a:cubicBezTo>
                    <a:pt x="6" y="26"/>
                    <a:pt x="5" y="26"/>
                    <a:pt x="5" y="26"/>
                  </a:cubicBezTo>
                  <a:cubicBezTo>
                    <a:pt x="4" y="26"/>
                    <a:pt x="4" y="26"/>
                    <a:pt x="3" y="25"/>
                  </a:cubicBezTo>
                  <a:cubicBezTo>
                    <a:pt x="2" y="25"/>
                    <a:pt x="2" y="25"/>
                    <a:pt x="1" y="25"/>
                  </a:cubicBezTo>
                  <a:cubicBezTo>
                    <a:pt x="1" y="25"/>
                    <a:pt x="1" y="25"/>
                    <a:pt x="0" y="24"/>
                  </a:cubicBezTo>
                  <a:cubicBezTo>
                    <a:pt x="1" y="21"/>
                    <a:pt x="1" y="21"/>
                    <a:pt x="1" y="21"/>
                  </a:cubicBezTo>
                  <a:cubicBezTo>
                    <a:pt x="1" y="22"/>
                    <a:pt x="2" y="22"/>
                    <a:pt x="2" y="22"/>
                  </a:cubicBezTo>
                  <a:cubicBezTo>
                    <a:pt x="3" y="22"/>
                    <a:pt x="3" y="22"/>
                    <a:pt x="4" y="23"/>
                  </a:cubicBezTo>
                  <a:cubicBezTo>
                    <a:pt x="4" y="23"/>
                    <a:pt x="5" y="23"/>
                    <a:pt x="5" y="23"/>
                  </a:cubicBezTo>
                  <a:cubicBezTo>
                    <a:pt x="6" y="23"/>
                    <a:pt x="6" y="23"/>
                    <a:pt x="7" y="23"/>
                  </a:cubicBezTo>
                  <a:cubicBezTo>
                    <a:pt x="8" y="23"/>
                    <a:pt x="9" y="23"/>
                    <a:pt x="9" y="23"/>
                  </a:cubicBezTo>
                  <a:cubicBezTo>
                    <a:pt x="10" y="23"/>
                    <a:pt x="10" y="22"/>
                    <a:pt x="11" y="22"/>
                  </a:cubicBezTo>
                  <a:cubicBezTo>
                    <a:pt x="11" y="22"/>
                    <a:pt x="12" y="21"/>
                    <a:pt x="12" y="21"/>
                  </a:cubicBezTo>
                  <a:cubicBezTo>
                    <a:pt x="12" y="20"/>
                    <a:pt x="12" y="20"/>
                    <a:pt x="12" y="19"/>
                  </a:cubicBezTo>
                  <a:cubicBezTo>
                    <a:pt x="12" y="19"/>
                    <a:pt x="12" y="18"/>
                    <a:pt x="12" y="18"/>
                  </a:cubicBezTo>
                  <a:cubicBezTo>
                    <a:pt x="12" y="17"/>
                    <a:pt x="11" y="17"/>
                    <a:pt x="11" y="16"/>
                  </a:cubicBezTo>
                  <a:cubicBezTo>
                    <a:pt x="11" y="16"/>
                    <a:pt x="10" y="16"/>
                    <a:pt x="10" y="15"/>
                  </a:cubicBezTo>
                  <a:cubicBezTo>
                    <a:pt x="9" y="15"/>
                    <a:pt x="9" y="14"/>
                    <a:pt x="8" y="14"/>
                  </a:cubicBezTo>
                  <a:cubicBezTo>
                    <a:pt x="7" y="13"/>
                    <a:pt x="7" y="13"/>
                    <a:pt x="6" y="13"/>
                  </a:cubicBezTo>
                  <a:cubicBezTo>
                    <a:pt x="6" y="12"/>
                    <a:pt x="5" y="12"/>
                    <a:pt x="5" y="11"/>
                  </a:cubicBezTo>
                  <a:cubicBezTo>
                    <a:pt x="4" y="10"/>
                    <a:pt x="4" y="10"/>
                    <a:pt x="4" y="9"/>
                  </a:cubicBezTo>
                  <a:cubicBezTo>
                    <a:pt x="4" y="8"/>
                    <a:pt x="4" y="8"/>
                    <a:pt x="4" y="7"/>
                  </a:cubicBezTo>
                  <a:cubicBezTo>
                    <a:pt x="4" y="6"/>
                    <a:pt x="4" y="5"/>
                    <a:pt x="4" y="4"/>
                  </a:cubicBezTo>
                  <a:cubicBezTo>
                    <a:pt x="5" y="3"/>
                    <a:pt x="5" y="3"/>
                    <a:pt x="6" y="2"/>
                  </a:cubicBezTo>
                  <a:cubicBezTo>
                    <a:pt x="6" y="1"/>
                    <a:pt x="7" y="1"/>
                    <a:pt x="8" y="0"/>
                  </a:cubicBezTo>
                  <a:cubicBezTo>
                    <a:pt x="9" y="0"/>
                    <a:pt x="11" y="0"/>
                    <a:pt x="12" y="0"/>
                  </a:cubicBezTo>
                  <a:cubicBezTo>
                    <a:pt x="12" y="0"/>
                    <a:pt x="13" y="0"/>
                    <a:pt x="14" y="0"/>
                  </a:cubicBezTo>
                  <a:cubicBezTo>
                    <a:pt x="14" y="0"/>
                    <a:pt x="15" y="0"/>
                    <a:pt x="15" y="0"/>
                  </a:cubicBezTo>
                  <a:cubicBezTo>
                    <a:pt x="16" y="0"/>
                    <a:pt x="16" y="0"/>
                    <a:pt x="16" y="1"/>
                  </a:cubicBezTo>
                  <a:cubicBezTo>
                    <a:pt x="17" y="1"/>
                    <a:pt x="17" y="1"/>
                    <a:pt x="18" y="1"/>
                  </a:cubicBezTo>
                  <a:lnTo>
                    <a:pt x="1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27" name="Freeform 154"/>
            <p:cNvSpPr>
              <a:spLocks/>
            </p:cNvSpPr>
            <p:nvPr/>
          </p:nvSpPr>
          <p:spPr bwMode="auto">
            <a:xfrm>
              <a:off x="8180644" y="4857628"/>
              <a:ext cx="28048" cy="84143"/>
            </a:xfrm>
            <a:custGeom>
              <a:avLst/>
              <a:gdLst>
                <a:gd name="T0" fmla="*/ 6 w 18"/>
                <a:gd name="T1" fmla="*/ 54 h 54"/>
                <a:gd name="T2" fmla="*/ 0 w 18"/>
                <a:gd name="T3" fmla="*/ 54 h 54"/>
                <a:gd name="T4" fmla="*/ 12 w 18"/>
                <a:gd name="T5" fmla="*/ 0 h 54"/>
                <a:gd name="T6" fmla="*/ 18 w 18"/>
                <a:gd name="T7" fmla="*/ 0 h 54"/>
                <a:gd name="T8" fmla="*/ 6 w 18"/>
                <a:gd name="T9" fmla="*/ 54 h 54"/>
              </a:gdLst>
              <a:ahLst/>
              <a:cxnLst>
                <a:cxn ang="0">
                  <a:pos x="T0" y="T1"/>
                </a:cxn>
                <a:cxn ang="0">
                  <a:pos x="T2" y="T3"/>
                </a:cxn>
                <a:cxn ang="0">
                  <a:pos x="T4" y="T5"/>
                </a:cxn>
                <a:cxn ang="0">
                  <a:pos x="T6" y="T7"/>
                </a:cxn>
                <a:cxn ang="0">
                  <a:pos x="T8" y="T9"/>
                </a:cxn>
              </a:cxnLst>
              <a:rect l="0" t="0" r="r" b="b"/>
              <a:pathLst>
                <a:path w="18" h="54">
                  <a:moveTo>
                    <a:pt x="6" y="54"/>
                  </a:moveTo>
                  <a:lnTo>
                    <a:pt x="0" y="54"/>
                  </a:lnTo>
                  <a:lnTo>
                    <a:pt x="12" y="0"/>
                  </a:lnTo>
                  <a:lnTo>
                    <a:pt x="18" y="0"/>
                  </a:lnTo>
                  <a:lnTo>
                    <a:pt x="6"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28" name="Freeform 155"/>
            <p:cNvSpPr>
              <a:spLocks/>
            </p:cNvSpPr>
            <p:nvPr/>
          </p:nvSpPr>
          <p:spPr bwMode="auto">
            <a:xfrm>
              <a:off x="8213367" y="4857628"/>
              <a:ext cx="84144" cy="84143"/>
            </a:xfrm>
            <a:custGeom>
              <a:avLst/>
              <a:gdLst>
                <a:gd name="T0" fmla="*/ 21 w 26"/>
                <a:gd name="T1" fmla="*/ 26 h 26"/>
                <a:gd name="T2" fmla="*/ 18 w 26"/>
                <a:gd name="T3" fmla="*/ 26 h 26"/>
                <a:gd name="T4" fmla="*/ 8 w 26"/>
                <a:gd name="T5" fmla="*/ 5 h 26"/>
                <a:gd name="T6" fmla="*/ 8 w 26"/>
                <a:gd name="T7" fmla="*/ 5 h 26"/>
                <a:gd name="T8" fmla="*/ 8 w 26"/>
                <a:gd name="T9" fmla="*/ 5 h 26"/>
                <a:gd name="T10" fmla="*/ 8 w 26"/>
                <a:gd name="T11" fmla="*/ 4 h 26"/>
                <a:gd name="T12" fmla="*/ 8 w 26"/>
                <a:gd name="T13" fmla="*/ 4 h 26"/>
                <a:gd name="T14" fmla="*/ 8 w 26"/>
                <a:gd name="T15" fmla="*/ 4 h 26"/>
                <a:gd name="T16" fmla="*/ 8 w 26"/>
                <a:gd name="T17" fmla="*/ 4 h 26"/>
                <a:gd name="T18" fmla="*/ 8 w 26"/>
                <a:gd name="T19" fmla="*/ 5 h 26"/>
                <a:gd name="T20" fmla="*/ 8 w 26"/>
                <a:gd name="T21" fmla="*/ 5 h 26"/>
                <a:gd name="T22" fmla="*/ 8 w 26"/>
                <a:gd name="T23" fmla="*/ 6 h 26"/>
                <a:gd name="T24" fmla="*/ 3 w 26"/>
                <a:gd name="T25" fmla="*/ 26 h 26"/>
                <a:gd name="T26" fmla="*/ 0 w 26"/>
                <a:gd name="T27" fmla="*/ 26 h 26"/>
                <a:gd name="T28" fmla="*/ 6 w 26"/>
                <a:gd name="T29" fmla="*/ 0 h 26"/>
                <a:gd name="T30" fmla="*/ 9 w 26"/>
                <a:gd name="T31" fmla="*/ 0 h 26"/>
                <a:gd name="T32" fmla="*/ 18 w 26"/>
                <a:gd name="T33" fmla="*/ 20 h 26"/>
                <a:gd name="T34" fmla="*/ 18 w 26"/>
                <a:gd name="T35" fmla="*/ 20 h 26"/>
                <a:gd name="T36" fmla="*/ 19 w 26"/>
                <a:gd name="T37" fmla="*/ 21 h 26"/>
                <a:gd name="T38" fmla="*/ 19 w 26"/>
                <a:gd name="T39" fmla="*/ 21 h 26"/>
                <a:gd name="T40" fmla="*/ 19 w 26"/>
                <a:gd name="T41" fmla="*/ 22 h 26"/>
                <a:gd name="T42" fmla="*/ 19 w 26"/>
                <a:gd name="T43" fmla="*/ 22 h 26"/>
                <a:gd name="T44" fmla="*/ 19 w 26"/>
                <a:gd name="T45" fmla="*/ 21 h 26"/>
                <a:gd name="T46" fmla="*/ 19 w 26"/>
                <a:gd name="T47" fmla="*/ 21 h 26"/>
                <a:gd name="T48" fmla="*/ 19 w 26"/>
                <a:gd name="T49" fmla="*/ 20 h 26"/>
                <a:gd name="T50" fmla="*/ 19 w 26"/>
                <a:gd name="T51" fmla="*/ 20 h 26"/>
                <a:gd name="T52" fmla="*/ 23 w 26"/>
                <a:gd name="T53" fmla="*/ 0 h 26"/>
                <a:gd name="T54" fmla="*/ 26 w 26"/>
                <a:gd name="T55" fmla="*/ 0 h 26"/>
                <a:gd name="T56" fmla="*/ 21 w 26"/>
                <a:gd name="T5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 h="26">
                  <a:moveTo>
                    <a:pt x="21" y="26"/>
                  </a:moveTo>
                  <a:cubicBezTo>
                    <a:pt x="18" y="26"/>
                    <a:pt x="18" y="26"/>
                    <a:pt x="18" y="26"/>
                  </a:cubicBezTo>
                  <a:cubicBezTo>
                    <a:pt x="8" y="5"/>
                    <a:pt x="8" y="5"/>
                    <a:pt x="8" y="5"/>
                  </a:cubicBezTo>
                  <a:cubicBezTo>
                    <a:pt x="8" y="5"/>
                    <a:pt x="8" y="5"/>
                    <a:pt x="8" y="5"/>
                  </a:cubicBezTo>
                  <a:cubicBezTo>
                    <a:pt x="8" y="5"/>
                    <a:pt x="8" y="5"/>
                    <a:pt x="8" y="5"/>
                  </a:cubicBezTo>
                  <a:cubicBezTo>
                    <a:pt x="8" y="4"/>
                    <a:pt x="8" y="4"/>
                    <a:pt x="8" y="4"/>
                  </a:cubicBezTo>
                  <a:cubicBezTo>
                    <a:pt x="8" y="4"/>
                    <a:pt x="8" y="4"/>
                    <a:pt x="8" y="4"/>
                  </a:cubicBezTo>
                  <a:cubicBezTo>
                    <a:pt x="8" y="4"/>
                    <a:pt x="8" y="4"/>
                    <a:pt x="8" y="4"/>
                  </a:cubicBezTo>
                  <a:cubicBezTo>
                    <a:pt x="8" y="4"/>
                    <a:pt x="8" y="4"/>
                    <a:pt x="8" y="4"/>
                  </a:cubicBezTo>
                  <a:cubicBezTo>
                    <a:pt x="8" y="4"/>
                    <a:pt x="8" y="5"/>
                    <a:pt x="8" y="5"/>
                  </a:cubicBezTo>
                  <a:cubicBezTo>
                    <a:pt x="8" y="5"/>
                    <a:pt x="8" y="5"/>
                    <a:pt x="8" y="5"/>
                  </a:cubicBezTo>
                  <a:cubicBezTo>
                    <a:pt x="8" y="5"/>
                    <a:pt x="8" y="6"/>
                    <a:pt x="8" y="6"/>
                  </a:cubicBezTo>
                  <a:cubicBezTo>
                    <a:pt x="3" y="26"/>
                    <a:pt x="3" y="26"/>
                    <a:pt x="3" y="26"/>
                  </a:cubicBezTo>
                  <a:cubicBezTo>
                    <a:pt x="0" y="26"/>
                    <a:pt x="0" y="26"/>
                    <a:pt x="0" y="26"/>
                  </a:cubicBezTo>
                  <a:cubicBezTo>
                    <a:pt x="6" y="0"/>
                    <a:pt x="6" y="0"/>
                    <a:pt x="6" y="0"/>
                  </a:cubicBezTo>
                  <a:cubicBezTo>
                    <a:pt x="9" y="0"/>
                    <a:pt x="9" y="0"/>
                    <a:pt x="9" y="0"/>
                  </a:cubicBezTo>
                  <a:cubicBezTo>
                    <a:pt x="18" y="20"/>
                    <a:pt x="18" y="20"/>
                    <a:pt x="18" y="20"/>
                  </a:cubicBezTo>
                  <a:cubicBezTo>
                    <a:pt x="18" y="20"/>
                    <a:pt x="18" y="20"/>
                    <a:pt x="18" y="20"/>
                  </a:cubicBezTo>
                  <a:cubicBezTo>
                    <a:pt x="18" y="21"/>
                    <a:pt x="19" y="21"/>
                    <a:pt x="19" y="21"/>
                  </a:cubicBezTo>
                  <a:cubicBezTo>
                    <a:pt x="19" y="21"/>
                    <a:pt x="19" y="21"/>
                    <a:pt x="19" y="21"/>
                  </a:cubicBezTo>
                  <a:cubicBezTo>
                    <a:pt x="19" y="22"/>
                    <a:pt x="19" y="22"/>
                    <a:pt x="19" y="22"/>
                  </a:cubicBezTo>
                  <a:cubicBezTo>
                    <a:pt x="19" y="22"/>
                    <a:pt x="19" y="22"/>
                    <a:pt x="19" y="22"/>
                  </a:cubicBezTo>
                  <a:cubicBezTo>
                    <a:pt x="19" y="22"/>
                    <a:pt x="19" y="21"/>
                    <a:pt x="19" y="21"/>
                  </a:cubicBezTo>
                  <a:cubicBezTo>
                    <a:pt x="19" y="21"/>
                    <a:pt x="19" y="21"/>
                    <a:pt x="19" y="21"/>
                  </a:cubicBezTo>
                  <a:cubicBezTo>
                    <a:pt x="19" y="20"/>
                    <a:pt x="19" y="20"/>
                    <a:pt x="19" y="20"/>
                  </a:cubicBezTo>
                  <a:cubicBezTo>
                    <a:pt x="19" y="20"/>
                    <a:pt x="19" y="20"/>
                    <a:pt x="19" y="20"/>
                  </a:cubicBezTo>
                  <a:cubicBezTo>
                    <a:pt x="23" y="0"/>
                    <a:pt x="23" y="0"/>
                    <a:pt x="23" y="0"/>
                  </a:cubicBezTo>
                  <a:cubicBezTo>
                    <a:pt x="26" y="0"/>
                    <a:pt x="26" y="0"/>
                    <a:pt x="26" y="0"/>
                  </a:cubicBezTo>
                  <a:lnTo>
                    <a:pt x="2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29" name="Freeform 156"/>
            <p:cNvSpPr>
              <a:spLocks/>
            </p:cNvSpPr>
            <p:nvPr/>
          </p:nvSpPr>
          <p:spPr bwMode="auto">
            <a:xfrm>
              <a:off x="8306860" y="4857628"/>
              <a:ext cx="71678" cy="84143"/>
            </a:xfrm>
            <a:custGeom>
              <a:avLst/>
              <a:gdLst>
                <a:gd name="T0" fmla="*/ 21 w 22"/>
                <a:gd name="T1" fmla="*/ 5 h 26"/>
                <a:gd name="T2" fmla="*/ 20 w 22"/>
                <a:gd name="T3" fmla="*/ 4 h 26"/>
                <a:gd name="T4" fmla="*/ 19 w 22"/>
                <a:gd name="T5" fmla="*/ 3 h 26"/>
                <a:gd name="T6" fmla="*/ 17 w 22"/>
                <a:gd name="T7" fmla="*/ 3 h 26"/>
                <a:gd name="T8" fmla="*/ 14 w 22"/>
                <a:gd name="T9" fmla="*/ 3 h 26"/>
                <a:gd name="T10" fmla="*/ 10 w 22"/>
                <a:gd name="T11" fmla="*/ 3 h 26"/>
                <a:gd name="T12" fmla="*/ 6 w 22"/>
                <a:gd name="T13" fmla="*/ 6 h 26"/>
                <a:gd name="T14" fmla="*/ 4 w 22"/>
                <a:gd name="T15" fmla="*/ 10 h 26"/>
                <a:gd name="T16" fmla="*/ 3 w 22"/>
                <a:gd name="T17" fmla="*/ 14 h 26"/>
                <a:gd name="T18" fmla="*/ 4 w 22"/>
                <a:gd name="T19" fmla="*/ 18 h 26"/>
                <a:gd name="T20" fmla="*/ 5 w 22"/>
                <a:gd name="T21" fmla="*/ 21 h 26"/>
                <a:gd name="T22" fmla="*/ 8 w 22"/>
                <a:gd name="T23" fmla="*/ 23 h 26"/>
                <a:gd name="T24" fmla="*/ 11 w 22"/>
                <a:gd name="T25" fmla="*/ 23 h 26"/>
                <a:gd name="T26" fmla="*/ 14 w 22"/>
                <a:gd name="T27" fmla="*/ 23 h 26"/>
                <a:gd name="T28" fmla="*/ 16 w 22"/>
                <a:gd name="T29" fmla="*/ 22 h 26"/>
                <a:gd name="T30" fmla="*/ 17 w 22"/>
                <a:gd name="T31" fmla="*/ 15 h 26"/>
                <a:gd name="T32" fmla="*/ 12 w 22"/>
                <a:gd name="T33" fmla="*/ 15 h 26"/>
                <a:gd name="T34" fmla="*/ 12 w 22"/>
                <a:gd name="T35" fmla="*/ 13 h 26"/>
                <a:gd name="T36" fmla="*/ 21 w 22"/>
                <a:gd name="T37" fmla="*/ 13 h 26"/>
                <a:gd name="T38" fmla="*/ 18 w 22"/>
                <a:gd name="T39" fmla="*/ 24 h 26"/>
                <a:gd name="T40" fmla="*/ 15 w 22"/>
                <a:gd name="T41" fmla="*/ 25 h 26"/>
                <a:gd name="T42" fmla="*/ 11 w 22"/>
                <a:gd name="T43" fmla="*/ 26 h 26"/>
                <a:gd name="T44" fmla="*/ 7 w 22"/>
                <a:gd name="T45" fmla="*/ 25 h 26"/>
                <a:gd name="T46" fmla="*/ 3 w 22"/>
                <a:gd name="T47" fmla="*/ 23 h 26"/>
                <a:gd name="T48" fmla="*/ 1 w 22"/>
                <a:gd name="T49" fmla="*/ 19 h 26"/>
                <a:gd name="T50" fmla="*/ 0 w 22"/>
                <a:gd name="T51" fmla="*/ 15 h 26"/>
                <a:gd name="T52" fmla="*/ 1 w 22"/>
                <a:gd name="T53" fmla="*/ 11 h 26"/>
                <a:gd name="T54" fmla="*/ 2 w 22"/>
                <a:gd name="T55" fmla="*/ 7 h 26"/>
                <a:gd name="T56" fmla="*/ 4 w 22"/>
                <a:gd name="T57" fmla="*/ 4 h 26"/>
                <a:gd name="T58" fmla="*/ 7 w 22"/>
                <a:gd name="T59" fmla="*/ 2 h 26"/>
                <a:gd name="T60" fmla="*/ 10 w 22"/>
                <a:gd name="T61" fmla="*/ 0 h 26"/>
                <a:gd name="T62" fmla="*/ 15 w 22"/>
                <a:gd name="T63" fmla="*/ 0 h 26"/>
                <a:gd name="T64" fmla="*/ 17 w 22"/>
                <a:gd name="T65" fmla="*/ 0 h 26"/>
                <a:gd name="T66" fmla="*/ 19 w 22"/>
                <a:gd name="T67" fmla="*/ 0 h 26"/>
                <a:gd name="T68" fmla="*/ 21 w 22"/>
                <a:gd name="T69" fmla="*/ 1 h 26"/>
                <a:gd name="T70" fmla="*/ 22 w 22"/>
                <a:gd name="T71" fmla="*/ 2 h 26"/>
                <a:gd name="T72" fmla="*/ 21 w 22"/>
                <a:gd name="T73"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 h="26">
                  <a:moveTo>
                    <a:pt x="21" y="5"/>
                  </a:moveTo>
                  <a:cubicBezTo>
                    <a:pt x="21" y="4"/>
                    <a:pt x="21" y="4"/>
                    <a:pt x="20" y="4"/>
                  </a:cubicBezTo>
                  <a:cubicBezTo>
                    <a:pt x="20" y="4"/>
                    <a:pt x="19" y="3"/>
                    <a:pt x="19" y="3"/>
                  </a:cubicBezTo>
                  <a:cubicBezTo>
                    <a:pt x="18" y="3"/>
                    <a:pt x="17" y="3"/>
                    <a:pt x="17" y="3"/>
                  </a:cubicBezTo>
                  <a:cubicBezTo>
                    <a:pt x="16" y="3"/>
                    <a:pt x="15" y="3"/>
                    <a:pt x="14" y="3"/>
                  </a:cubicBezTo>
                  <a:cubicBezTo>
                    <a:pt x="13" y="3"/>
                    <a:pt x="11" y="3"/>
                    <a:pt x="10" y="3"/>
                  </a:cubicBezTo>
                  <a:cubicBezTo>
                    <a:pt x="8" y="4"/>
                    <a:pt x="7" y="5"/>
                    <a:pt x="6" y="6"/>
                  </a:cubicBezTo>
                  <a:cubicBezTo>
                    <a:pt x="5" y="7"/>
                    <a:pt x="5" y="8"/>
                    <a:pt x="4" y="10"/>
                  </a:cubicBezTo>
                  <a:cubicBezTo>
                    <a:pt x="4" y="11"/>
                    <a:pt x="3" y="13"/>
                    <a:pt x="3" y="14"/>
                  </a:cubicBezTo>
                  <a:cubicBezTo>
                    <a:pt x="3" y="16"/>
                    <a:pt x="3" y="17"/>
                    <a:pt x="4" y="18"/>
                  </a:cubicBezTo>
                  <a:cubicBezTo>
                    <a:pt x="4" y="19"/>
                    <a:pt x="5" y="20"/>
                    <a:pt x="5" y="21"/>
                  </a:cubicBezTo>
                  <a:cubicBezTo>
                    <a:pt x="6" y="22"/>
                    <a:pt x="7" y="22"/>
                    <a:pt x="8" y="23"/>
                  </a:cubicBezTo>
                  <a:cubicBezTo>
                    <a:pt x="9" y="23"/>
                    <a:pt x="10" y="23"/>
                    <a:pt x="11" y="23"/>
                  </a:cubicBezTo>
                  <a:cubicBezTo>
                    <a:pt x="12" y="23"/>
                    <a:pt x="13" y="23"/>
                    <a:pt x="14" y="23"/>
                  </a:cubicBezTo>
                  <a:cubicBezTo>
                    <a:pt x="15" y="23"/>
                    <a:pt x="15" y="23"/>
                    <a:pt x="16" y="22"/>
                  </a:cubicBezTo>
                  <a:cubicBezTo>
                    <a:pt x="17" y="15"/>
                    <a:pt x="17" y="15"/>
                    <a:pt x="17" y="15"/>
                  </a:cubicBezTo>
                  <a:cubicBezTo>
                    <a:pt x="12" y="15"/>
                    <a:pt x="12" y="15"/>
                    <a:pt x="12" y="15"/>
                  </a:cubicBezTo>
                  <a:cubicBezTo>
                    <a:pt x="12" y="13"/>
                    <a:pt x="12" y="13"/>
                    <a:pt x="12" y="13"/>
                  </a:cubicBezTo>
                  <a:cubicBezTo>
                    <a:pt x="21" y="13"/>
                    <a:pt x="21" y="13"/>
                    <a:pt x="21" y="13"/>
                  </a:cubicBezTo>
                  <a:cubicBezTo>
                    <a:pt x="18" y="24"/>
                    <a:pt x="18" y="24"/>
                    <a:pt x="18" y="24"/>
                  </a:cubicBezTo>
                  <a:cubicBezTo>
                    <a:pt x="17" y="25"/>
                    <a:pt x="16" y="25"/>
                    <a:pt x="15" y="25"/>
                  </a:cubicBezTo>
                  <a:cubicBezTo>
                    <a:pt x="14" y="26"/>
                    <a:pt x="13" y="26"/>
                    <a:pt x="11" y="26"/>
                  </a:cubicBezTo>
                  <a:cubicBezTo>
                    <a:pt x="9" y="26"/>
                    <a:pt x="8" y="26"/>
                    <a:pt x="7" y="25"/>
                  </a:cubicBezTo>
                  <a:cubicBezTo>
                    <a:pt x="5" y="25"/>
                    <a:pt x="4" y="24"/>
                    <a:pt x="3" y="23"/>
                  </a:cubicBezTo>
                  <a:cubicBezTo>
                    <a:pt x="2" y="22"/>
                    <a:pt x="1" y="21"/>
                    <a:pt x="1" y="19"/>
                  </a:cubicBezTo>
                  <a:cubicBezTo>
                    <a:pt x="0" y="18"/>
                    <a:pt x="0" y="16"/>
                    <a:pt x="0" y="15"/>
                  </a:cubicBezTo>
                  <a:cubicBezTo>
                    <a:pt x="0" y="13"/>
                    <a:pt x="0" y="12"/>
                    <a:pt x="1" y="11"/>
                  </a:cubicBezTo>
                  <a:cubicBezTo>
                    <a:pt x="1" y="10"/>
                    <a:pt x="1" y="8"/>
                    <a:pt x="2" y="7"/>
                  </a:cubicBezTo>
                  <a:cubicBezTo>
                    <a:pt x="2" y="6"/>
                    <a:pt x="3" y="5"/>
                    <a:pt x="4" y="4"/>
                  </a:cubicBezTo>
                  <a:cubicBezTo>
                    <a:pt x="5" y="3"/>
                    <a:pt x="6" y="3"/>
                    <a:pt x="7" y="2"/>
                  </a:cubicBezTo>
                  <a:cubicBezTo>
                    <a:pt x="8" y="1"/>
                    <a:pt x="9" y="1"/>
                    <a:pt x="10" y="0"/>
                  </a:cubicBezTo>
                  <a:cubicBezTo>
                    <a:pt x="12" y="0"/>
                    <a:pt x="13" y="0"/>
                    <a:pt x="15" y="0"/>
                  </a:cubicBezTo>
                  <a:cubicBezTo>
                    <a:pt x="16" y="0"/>
                    <a:pt x="16" y="0"/>
                    <a:pt x="17" y="0"/>
                  </a:cubicBezTo>
                  <a:cubicBezTo>
                    <a:pt x="18" y="0"/>
                    <a:pt x="19" y="0"/>
                    <a:pt x="19" y="0"/>
                  </a:cubicBezTo>
                  <a:cubicBezTo>
                    <a:pt x="20" y="1"/>
                    <a:pt x="20" y="1"/>
                    <a:pt x="21" y="1"/>
                  </a:cubicBezTo>
                  <a:cubicBezTo>
                    <a:pt x="21" y="1"/>
                    <a:pt x="22" y="1"/>
                    <a:pt x="22" y="2"/>
                  </a:cubicBezTo>
                  <a:lnTo>
                    <a:pt x="2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30" name="Freeform 157"/>
            <p:cNvSpPr>
              <a:spLocks noEditPoints="1"/>
            </p:cNvSpPr>
            <p:nvPr/>
          </p:nvSpPr>
          <p:spPr bwMode="auto">
            <a:xfrm>
              <a:off x="8375421" y="4857628"/>
              <a:ext cx="76353" cy="84143"/>
            </a:xfrm>
            <a:custGeom>
              <a:avLst/>
              <a:gdLst>
                <a:gd name="T0" fmla="*/ 20 w 23"/>
                <a:gd name="T1" fmla="*/ 26 h 26"/>
                <a:gd name="T2" fmla="*/ 18 w 23"/>
                <a:gd name="T3" fmla="*/ 18 h 26"/>
                <a:gd name="T4" fmla="*/ 8 w 23"/>
                <a:gd name="T5" fmla="*/ 18 h 26"/>
                <a:gd name="T6" fmla="*/ 4 w 23"/>
                <a:gd name="T7" fmla="*/ 26 h 26"/>
                <a:gd name="T8" fmla="*/ 0 w 23"/>
                <a:gd name="T9" fmla="*/ 26 h 26"/>
                <a:gd name="T10" fmla="*/ 15 w 23"/>
                <a:gd name="T11" fmla="*/ 0 h 26"/>
                <a:gd name="T12" fmla="*/ 18 w 23"/>
                <a:gd name="T13" fmla="*/ 0 h 26"/>
                <a:gd name="T14" fmla="*/ 23 w 23"/>
                <a:gd name="T15" fmla="*/ 26 h 26"/>
                <a:gd name="T16" fmla="*/ 20 w 23"/>
                <a:gd name="T17" fmla="*/ 26 h 26"/>
                <a:gd name="T18" fmla="*/ 16 w 23"/>
                <a:gd name="T19" fmla="*/ 5 h 26"/>
                <a:gd name="T20" fmla="*/ 16 w 23"/>
                <a:gd name="T21" fmla="*/ 5 h 26"/>
                <a:gd name="T22" fmla="*/ 16 w 23"/>
                <a:gd name="T23" fmla="*/ 4 h 26"/>
                <a:gd name="T24" fmla="*/ 16 w 23"/>
                <a:gd name="T25" fmla="*/ 4 h 26"/>
                <a:gd name="T26" fmla="*/ 16 w 23"/>
                <a:gd name="T27" fmla="*/ 3 h 26"/>
                <a:gd name="T28" fmla="*/ 16 w 23"/>
                <a:gd name="T29" fmla="*/ 3 h 26"/>
                <a:gd name="T30" fmla="*/ 16 w 23"/>
                <a:gd name="T31" fmla="*/ 4 h 26"/>
                <a:gd name="T32" fmla="*/ 16 w 23"/>
                <a:gd name="T33" fmla="*/ 4 h 26"/>
                <a:gd name="T34" fmla="*/ 16 w 23"/>
                <a:gd name="T35" fmla="*/ 5 h 26"/>
                <a:gd name="T36" fmla="*/ 16 w 23"/>
                <a:gd name="T37" fmla="*/ 5 h 26"/>
                <a:gd name="T38" fmla="*/ 9 w 23"/>
                <a:gd name="T39" fmla="*/ 16 h 26"/>
                <a:gd name="T40" fmla="*/ 18 w 23"/>
                <a:gd name="T41" fmla="*/ 16 h 26"/>
                <a:gd name="T42" fmla="*/ 16 w 23"/>
                <a:gd name="T43"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6">
                  <a:moveTo>
                    <a:pt x="20" y="26"/>
                  </a:moveTo>
                  <a:cubicBezTo>
                    <a:pt x="18" y="18"/>
                    <a:pt x="18" y="18"/>
                    <a:pt x="18" y="18"/>
                  </a:cubicBezTo>
                  <a:cubicBezTo>
                    <a:pt x="8" y="18"/>
                    <a:pt x="8" y="18"/>
                    <a:pt x="8" y="18"/>
                  </a:cubicBezTo>
                  <a:cubicBezTo>
                    <a:pt x="4" y="26"/>
                    <a:pt x="4" y="26"/>
                    <a:pt x="4" y="26"/>
                  </a:cubicBezTo>
                  <a:cubicBezTo>
                    <a:pt x="0" y="26"/>
                    <a:pt x="0" y="26"/>
                    <a:pt x="0" y="26"/>
                  </a:cubicBezTo>
                  <a:cubicBezTo>
                    <a:pt x="15" y="0"/>
                    <a:pt x="15" y="0"/>
                    <a:pt x="15" y="0"/>
                  </a:cubicBezTo>
                  <a:cubicBezTo>
                    <a:pt x="18" y="0"/>
                    <a:pt x="18" y="0"/>
                    <a:pt x="18" y="0"/>
                  </a:cubicBezTo>
                  <a:cubicBezTo>
                    <a:pt x="23" y="26"/>
                    <a:pt x="23" y="26"/>
                    <a:pt x="23" y="26"/>
                  </a:cubicBezTo>
                  <a:lnTo>
                    <a:pt x="20" y="26"/>
                  </a:lnTo>
                  <a:close/>
                  <a:moveTo>
                    <a:pt x="16" y="5"/>
                  </a:moveTo>
                  <a:cubicBezTo>
                    <a:pt x="16" y="5"/>
                    <a:pt x="16" y="5"/>
                    <a:pt x="16" y="5"/>
                  </a:cubicBezTo>
                  <a:cubicBezTo>
                    <a:pt x="16" y="5"/>
                    <a:pt x="16" y="4"/>
                    <a:pt x="16" y="4"/>
                  </a:cubicBezTo>
                  <a:cubicBezTo>
                    <a:pt x="16" y="4"/>
                    <a:pt x="16" y="4"/>
                    <a:pt x="16" y="4"/>
                  </a:cubicBezTo>
                  <a:cubicBezTo>
                    <a:pt x="16" y="4"/>
                    <a:pt x="16" y="3"/>
                    <a:pt x="16" y="3"/>
                  </a:cubicBezTo>
                  <a:cubicBezTo>
                    <a:pt x="16" y="3"/>
                    <a:pt x="16" y="3"/>
                    <a:pt x="16" y="3"/>
                  </a:cubicBezTo>
                  <a:cubicBezTo>
                    <a:pt x="16" y="3"/>
                    <a:pt x="16" y="4"/>
                    <a:pt x="16" y="4"/>
                  </a:cubicBezTo>
                  <a:cubicBezTo>
                    <a:pt x="16" y="4"/>
                    <a:pt x="16" y="4"/>
                    <a:pt x="16" y="4"/>
                  </a:cubicBezTo>
                  <a:cubicBezTo>
                    <a:pt x="16" y="4"/>
                    <a:pt x="16" y="5"/>
                    <a:pt x="16" y="5"/>
                  </a:cubicBezTo>
                  <a:cubicBezTo>
                    <a:pt x="16" y="5"/>
                    <a:pt x="16" y="5"/>
                    <a:pt x="16" y="5"/>
                  </a:cubicBezTo>
                  <a:cubicBezTo>
                    <a:pt x="9" y="16"/>
                    <a:pt x="9" y="16"/>
                    <a:pt x="9" y="16"/>
                  </a:cubicBezTo>
                  <a:cubicBezTo>
                    <a:pt x="18" y="16"/>
                    <a:pt x="18" y="16"/>
                    <a:pt x="18" y="16"/>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31" name="Freeform 158"/>
            <p:cNvSpPr>
              <a:spLocks noEditPoints="1"/>
            </p:cNvSpPr>
            <p:nvPr/>
          </p:nvSpPr>
          <p:spPr bwMode="auto">
            <a:xfrm>
              <a:off x="8464240" y="4857628"/>
              <a:ext cx="62329" cy="84143"/>
            </a:xfrm>
            <a:custGeom>
              <a:avLst/>
              <a:gdLst>
                <a:gd name="T0" fmla="*/ 19 w 19"/>
                <a:gd name="T1" fmla="*/ 7 h 26"/>
                <a:gd name="T2" fmla="*/ 18 w 19"/>
                <a:gd name="T3" fmla="*/ 10 h 26"/>
                <a:gd name="T4" fmla="*/ 16 w 19"/>
                <a:gd name="T5" fmla="*/ 13 h 26"/>
                <a:gd name="T6" fmla="*/ 13 w 19"/>
                <a:gd name="T7" fmla="*/ 15 h 26"/>
                <a:gd name="T8" fmla="*/ 9 w 19"/>
                <a:gd name="T9" fmla="*/ 16 h 26"/>
                <a:gd name="T10" fmla="*/ 5 w 19"/>
                <a:gd name="T11" fmla="*/ 16 h 26"/>
                <a:gd name="T12" fmla="*/ 3 w 19"/>
                <a:gd name="T13" fmla="*/ 26 h 26"/>
                <a:gd name="T14" fmla="*/ 0 w 19"/>
                <a:gd name="T15" fmla="*/ 26 h 26"/>
                <a:gd name="T16" fmla="*/ 5 w 19"/>
                <a:gd name="T17" fmla="*/ 0 h 26"/>
                <a:gd name="T18" fmla="*/ 11 w 19"/>
                <a:gd name="T19" fmla="*/ 0 h 26"/>
                <a:gd name="T20" fmla="*/ 15 w 19"/>
                <a:gd name="T21" fmla="*/ 1 h 26"/>
                <a:gd name="T22" fmla="*/ 17 w 19"/>
                <a:gd name="T23" fmla="*/ 2 h 26"/>
                <a:gd name="T24" fmla="*/ 19 w 19"/>
                <a:gd name="T25" fmla="*/ 4 h 26"/>
                <a:gd name="T26" fmla="*/ 19 w 19"/>
                <a:gd name="T27" fmla="*/ 7 h 26"/>
                <a:gd name="T28" fmla="*/ 16 w 19"/>
                <a:gd name="T29" fmla="*/ 7 h 26"/>
                <a:gd name="T30" fmla="*/ 16 w 19"/>
                <a:gd name="T31" fmla="*/ 5 h 26"/>
                <a:gd name="T32" fmla="*/ 15 w 19"/>
                <a:gd name="T33" fmla="*/ 4 h 26"/>
                <a:gd name="T34" fmla="*/ 13 w 19"/>
                <a:gd name="T35" fmla="*/ 3 h 26"/>
                <a:gd name="T36" fmla="*/ 11 w 19"/>
                <a:gd name="T37" fmla="*/ 3 h 26"/>
                <a:gd name="T38" fmla="*/ 7 w 19"/>
                <a:gd name="T39" fmla="*/ 3 h 26"/>
                <a:gd name="T40" fmla="*/ 5 w 19"/>
                <a:gd name="T41" fmla="*/ 13 h 26"/>
                <a:gd name="T42" fmla="*/ 9 w 19"/>
                <a:gd name="T43" fmla="*/ 13 h 26"/>
                <a:gd name="T44" fmla="*/ 12 w 19"/>
                <a:gd name="T45" fmla="*/ 13 h 26"/>
                <a:gd name="T46" fmla="*/ 14 w 19"/>
                <a:gd name="T47" fmla="*/ 12 h 26"/>
                <a:gd name="T48" fmla="*/ 15 w 19"/>
                <a:gd name="T49" fmla="*/ 10 h 26"/>
                <a:gd name="T50" fmla="*/ 16 w 19"/>
                <a:gd name="T51"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26">
                  <a:moveTo>
                    <a:pt x="19" y="7"/>
                  </a:moveTo>
                  <a:cubicBezTo>
                    <a:pt x="19" y="8"/>
                    <a:pt x="19" y="9"/>
                    <a:pt x="18" y="10"/>
                  </a:cubicBezTo>
                  <a:cubicBezTo>
                    <a:pt x="18" y="12"/>
                    <a:pt x="17" y="12"/>
                    <a:pt x="16" y="13"/>
                  </a:cubicBezTo>
                  <a:cubicBezTo>
                    <a:pt x="16" y="14"/>
                    <a:pt x="15" y="15"/>
                    <a:pt x="13" y="15"/>
                  </a:cubicBezTo>
                  <a:cubicBezTo>
                    <a:pt x="12" y="16"/>
                    <a:pt x="10" y="16"/>
                    <a:pt x="9" y="16"/>
                  </a:cubicBezTo>
                  <a:cubicBezTo>
                    <a:pt x="5" y="16"/>
                    <a:pt x="5" y="16"/>
                    <a:pt x="5" y="16"/>
                  </a:cubicBezTo>
                  <a:cubicBezTo>
                    <a:pt x="3" y="26"/>
                    <a:pt x="3" y="26"/>
                    <a:pt x="3" y="26"/>
                  </a:cubicBezTo>
                  <a:cubicBezTo>
                    <a:pt x="0" y="26"/>
                    <a:pt x="0" y="26"/>
                    <a:pt x="0" y="26"/>
                  </a:cubicBezTo>
                  <a:cubicBezTo>
                    <a:pt x="5" y="0"/>
                    <a:pt x="5" y="0"/>
                    <a:pt x="5" y="0"/>
                  </a:cubicBezTo>
                  <a:cubicBezTo>
                    <a:pt x="11" y="0"/>
                    <a:pt x="11" y="0"/>
                    <a:pt x="11" y="0"/>
                  </a:cubicBezTo>
                  <a:cubicBezTo>
                    <a:pt x="13" y="0"/>
                    <a:pt x="14" y="0"/>
                    <a:pt x="15" y="1"/>
                  </a:cubicBezTo>
                  <a:cubicBezTo>
                    <a:pt x="16" y="1"/>
                    <a:pt x="17" y="2"/>
                    <a:pt x="17" y="2"/>
                  </a:cubicBezTo>
                  <a:cubicBezTo>
                    <a:pt x="18" y="3"/>
                    <a:pt x="18" y="4"/>
                    <a:pt x="19" y="4"/>
                  </a:cubicBezTo>
                  <a:cubicBezTo>
                    <a:pt x="19" y="5"/>
                    <a:pt x="19" y="6"/>
                    <a:pt x="19" y="7"/>
                  </a:cubicBezTo>
                  <a:close/>
                  <a:moveTo>
                    <a:pt x="16" y="7"/>
                  </a:moveTo>
                  <a:cubicBezTo>
                    <a:pt x="16" y="7"/>
                    <a:pt x="16" y="6"/>
                    <a:pt x="16" y="5"/>
                  </a:cubicBezTo>
                  <a:cubicBezTo>
                    <a:pt x="15" y="5"/>
                    <a:pt x="15" y="4"/>
                    <a:pt x="15" y="4"/>
                  </a:cubicBezTo>
                  <a:cubicBezTo>
                    <a:pt x="14" y="4"/>
                    <a:pt x="14" y="3"/>
                    <a:pt x="13" y="3"/>
                  </a:cubicBezTo>
                  <a:cubicBezTo>
                    <a:pt x="12" y="3"/>
                    <a:pt x="12" y="3"/>
                    <a:pt x="11" y="3"/>
                  </a:cubicBezTo>
                  <a:cubicBezTo>
                    <a:pt x="7" y="3"/>
                    <a:pt x="7" y="3"/>
                    <a:pt x="7" y="3"/>
                  </a:cubicBezTo>
                  <a:cubicBezTo>
                    <a:pt x="5" y="13"/>
                    <a:pt x="5" y="13"/>
                    <a:pt x="5" y="13"/>
                  </a:cubicBezTo>
                  <a:cubicBezTo>
                    <a:pt x="9" y="13"/>
                    <a:pt x="9" y="13"/>
                    <a:pt x="9" y="13"/>
                  </a:cubicBezTo>
                  <a:cubicBezTo>
                    <a:pt x="10" y="13"/>
                    <a:pt x="11" y="13"/>
                    <a:pt x="12" y="13"/>
                  </a:cubicBezTo>
                  <a:cubicBezTo>
                    <a:pt x="13" y="13"/>
                    <a:pt x="14" y="12"/>
                    <a:pt x="14" y="12"/>
                  </a:cubicBezTo>
                  <a:cubicBezTo>
                    <a:pt x="15" y="11"/>
                    <a:pt x="15" y="10"/>
                    <a:pt x="15" y="10"/>
                  </a:cubicBezTo>
                  <a:cubicBezTo>
                    <a:pt x="16" y="9"/>
                    <a:pt x="16" y="8"/>
                    <a:pt x="16"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32" name="Freeform 159"/>
            <p:cNvSpPr>
              <a:spLocks noEditPoints="1"/>
            </p:cNvSpPr>
            <p:nvPr/>
          </p:nvSpPr>
          <p:spPr bwMode="auto">
            <a:xfrm>
              <a:off x="8535918" y="4857628"/>
              <a:ext cx="77911" cy="84143"/>
            </a:xfrm>
            <a:custGeom>
              <a:avLst/>
              <a:gdLst>
                <a:gd name="T0" fmla="*/ 24 w 24"/>
                <a:gd name="T1" fmla="*/ 11 h 26"/>
                <a:gd name="T2" fmla="*/ 23 w 24"/>
                <a:gd name="T3" fmla="*/ 14 h 26"/>
                <a:gd name="T4" fmla="*/ 23 w 24"/>
                <a:gd name="T5" fmla="*/ 17 h 26"/>
                <a:gd name="T6" fmla="*/ 21 w 24"/>
                <a:gd name="T7" fmla="*/ 20 h 26"/>
                <a:gd name="T8" fmla="*/ 19 w 24"/>
                <a:gd name="T9" fmla="*/ 22 h 26"/>
                <a:gd name="T10" fmla="*/ 18 w 24"/>
                <a:gd name="T11" fmla="*/ 24 h 26"/>
                <a:gd name="T12" fmla="*/ 15 w 24"/>
                <a:gd name="T13" fmla="*/ 25 h 26"/>
                <a:gd name="T14" fmla="*/ 13 w 24"/>
                <a:gd name="T15" fmla="*/ 26 h 26"/>
                <a:gd name="T16" fmla="*/ 10 w 24"/>
                <a:gd name="T17" fmla="*/ 26 h 26"/>
                <a:gd name="T18" fmla="*/ 6 w 24"/>
                <a:gd name="T19" fmla="*/ 25 h 26"/>
                <a:gd name="T20" fmla="*/ 3 w 24"/>
                <a:gd name="T21" fmla="*/ 23 h 26"/>
                <a:gd name="T22" fmla="*/ 1 w 24"/>
                <a:gd name="T23" fmla="*/ 19 h 26"/>
                <a:gd name="T24" fmla="*/ 0 w 24"/>
                <a:gd name="T25" fmla="*/ 15 h 26"/>
                <a:gd name="T26" fmla="*/ 1 w 24"/>
                <a:gd name="T27" fmla="*/ 9 h 26"/>
                <a:gd name="T28" fmla="*/ 4 w 24"/>
                <a:gd name="T29" fmla="*/ 4 h 26"/>
                <a:gd name="T30" fmla="*/ 8 w 24"/>
                <a:gd name="T31" fmla="*/ 1 h 26"/>
                <a:gd name="T32" fmla="*/ 14 w 24"/>
                <a:gd name="T33" fmla="*/ 0 h 26"/>
                <a:gd name="T34" fmla="*/ 18 w 24"/>
                <a:gd name="T35" fmla="*/ 1 h 26"/>
                <a:gd name="T36" fmla="*/ 21 w 24"/>
                <a:gd name="T37" fmla="*/ 3 h 26"/>
                <a:gd name="T38" fmla="*/ 23 w 24"/>
                <a:gd name="T39" fmla="*/ 6 h 26"/>
                <a:gd name="T40" fmla="*/ 24 w 24"/>
                <a:gd name="T41" fmla="*/ 11 h 26"/>
                <a:gd name="T42" fmla="*/ 21 w 24"/>
                <a:gd name="T43" fmla="*/ 11 h 26"/>
                <a:gd name="T44" fmla="*/ 20 w 24"/>
                <a:gd name="T45" fmla="*/ 7 h 26"/>
                <a:gd name="T46" fmla="*/ 19 w 24"/>
                <a:gd name="T47" fmla="*/ 5 h 26"/>
                <a:gd name="T48" fmla="*/ 16 w 24"/>
                <a:gd name="T49" fmla="*/ 3 h 26"/>
                <a:gd name="T50" fmla="*/ 13 w 24"/>
                <a:gd name="T51" fmla="*/ 3 h 26"/>
                <a:gd name="T52" fmla="*/ 10 w 24"/>
                <a:gd name="T53" fmla="*/ 3 h 26"/>
                <a:gd name="T54" fmla="*/ 6 w 24"/>
                <a:gd name="T55" fmla="*/ 6 h 26"/>
                <a:gd name="T56" fmla="*/ 5 w 24"/>
                <a:gd name="T57" fmla="*/ 8 h 26"/>
                <a:gd name="T58" fmla="*/ 4 w 24"/>
                <a:gd name="T59" fmla="*/ 10 h 26"/>
                <a:gd name="T60" fmla="*/ 3 w 24"/>
                <a:gd name="T61" fmla="*/ 13 h 26"/>
                <a:gd name="T62" fmla="*/ 3 w 24"/>
                <a:gd name="T63" fmla="*/ 15 h 26"/>
                <a:gd name="T64" fmla="*/ 4 w 24"/>
                <a:gd name="T65" fmla="*/ 18 h 26"/>
                <a:gd name="T66" fmla="*/ 5 w 24"/>
                <a:gd name="T67" fmla="*/ 21 h 26"/>
                <a:gd name="T68" fmla="*/ 7 w 24"/>
                <a:gd name="T69" fmla="*/ 23 h 26"/>
                <a:gd name="T70" fmla="*/ 10 w 24"/>
                <a:gd name="T71" fmla="*/ 23 h 26"/>
                <a:gd name="T72" fmla="*/ 14 w 24"/>
                <a:gd name="T73" fmla="*/ 22 h 26"/>
                <a:gd name="T74" fmla="*/ 17 w 24"/>
                <a:gd name="T75" fmla="*/ 20 h 26"/>
                <a:gd name="T76" fmla="*/ 19 w 24"/>
                <a:gd name="T77" fmla="*/ 18 h 26"/>
                <a:gd name="T78" fmla="*/ 20 w 24"/>
                <a:gd name="T79" fmla="*/ 16 h 26"/>
                <a:gd name="T80" fmla="*/ 20 w 24"/>
                <a:gd name="T81" fmla="*/ 13 h 26"/>
                <a:gd name="T82" fmla="*/ 21 w 24"/>
                <a:gd name="T83"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 h="26">
                  <a:moveTo>
                    <a:pt x="24" y="11"/>
                  </a:moveTo>
                  <a:cubicBezTo>
                    <a:pt x="24" y="12"/>
                    <a:pt x="24" y="13"/>
                    <a:pt x="23" y="14"/>
                  </a:cubicBezTo>
                  <a:cubicBezTo>
                    <a:pt x="23" y="15"/>
                    <a:pt x="23" y="16"/>
                    <a:pt x="23" y="17"/>
                  </a:cubicBezTo>
                  <a:cubicBezTo>
                    <a:pt x="22" y="18"/>
                    <a:pt x="22" y="19"/>
                    <a:pt x="21" y="20"/>
                  </a:cubicBezTo>
                  <a:cubicBezTo>
                    <a:pt x="21" y="21"/>
                    <a:pt x="20" y="21"/>
                    <a:pt x="19" y="22"/>
                  </a:cubicBezTo>
                  <a:cubicBezTo>
                    <a:pt x="19" y="23"/>
                    <a:pt x="18" y="23"/>
                    <a:pt x="18" y="24"/>
                  </a:cubicBezTo>
                  <a:cubicBezTo>
                    <a:pt x="17" y="24"/>
                    <a:pt x="16" y="25"/>
                    <a:pt x="15" y="25"/>
                  </a:cubicBezTo>
                  <a:cubicBezTo>
                    <a:pt x="15" y="25"/>
                    <a:pt x="14" y="26"/>
                    <a:pt x="13" y="26"/>
                  </a:cubicBezTo>
                  <a:cubicBezTo>
                    <a:pt x="12" y="26"/>
                    <a:pt x="11" y="26"/>
                    <a:pt x="10" y="26"/>
                  </a:cubicBezTo>
                  <a:cubicBezTo>
                    <a:pt x="9" y="26"/>
                    <a:pt x="7" y="26"/>
                    <a:pt x="6" y="25"/>
                  </a:cubicBezTo>
                  <a:cubicBezTo>
                    <a:pt x="5" y="25"/>
                    <a:pt x="4" y="24"/>
                    <a:pt x="3" y="23"/>
                  </a:cubicBezTo>
                  <a:cubicBezTo>
                    <a:pt x="2" y="22"/>
                    <a:pt x="1" y="21"/>
                    <a:pt x="1" y="19"/>
                  </a:cubicBezTo>
                  <a:cubicBezTo>
                    <a:pt x="0" y="18"/>
                    <a:pt x="0" y="17"/>
                    <a:pt x="0" y="15"/>
                  </a:cubicBezTo>
                  <a:cubicBezTo>
                    <a:pt x="0" y="13"/>
                    <a:pt x="0" y="11"/>
                    <a:pt x="1" y="9"/>
                  </a:cubicBezTo>
                  <a:cubicBezTo>
                    <a:pt x="2" y="7"/>
                    <a:pt x="3" y="5"/>
                    <a:pt x="4" y="4"/>
                  </a:cubicBezTo>
                  <a:cubicBezTo>
                    <a:pt x="6" y="2"/>
                    <a:pt x="7" y="2"/>
                    <a:pt x="8" y="1"/>
                  </a:cubicBezTo>
                  <a:cubicBezTo>
                    <a:pt x="10" y="0"/>
                    <a:pt x="12" y="0"/>
                    <a:pt x="14" y="0"/>
                  </a:cubicBezTo>
                  <a:cubicBezTo>
                    <a:pt x="15" y="0"/>
                    <a:pt x="17" y="0"/>
                    <a:pt x="18" y="1"/>
                  </a:cubicBezTo>
                  <a:cubicBezTo>
                    <a:pt x="19" y="1"/>
                    <a:pt x="20" y="2"/>
                    <a:pt x="21" y="3"/>
                  </a:cubicBezTo>
                  <a:cubicBezTo>
                    <a:pt x="22" y="4"/>
                    <a:pt x="23" y="5"/>
                    <a:pt x="23" y="6"/>
                  </a:cubicBezTo>
                  <a:cubicBezTo>
                    <a:pt x="23" y="8"/>
                    <a:pt x="24" y="9"/>
                    <a:pt x="24" y="11"/>
                  </a:cubicBezTo>
                  <a:close/>
                  <a:moveTo>
                    <a:pt x="21" y="11"/>
                  </a:moveTo>
                  <a:cubicBezTo>
                    <a:pt x="21" y="9"/>
                    <a:pt x="20" y="8"/>
                    <a:pt x="20" y="7"/>
                  </a:cubicBezTo>
                  <a:cubicBezTo>
                    <a:pt x="20" y="6"/>
                    <a:pt x="19" y="5"/>
                    <a:pt x="19" y="5"/>
                  </a:cubicBezTo>
                  <a:cubicBezTo>
                    <a:pt x="18" y="4"/>
                    <a:pt x="17" y="3"/>
                    <a:pt x="16" y="3"/>
                  </a:cubicBezTo>
                  <a:cubicBezTo>
                    <a:pt x="15" y="3"/>
                    <a:pt x="14" y="3"/>
                    <a:pt x="13" y="3"/>
                  </a:cubicBezTo>
                  <a:cubicBezTo>
                    <a:pt x="12" y="3"/>
                    <a:pt x="11" y="3"/>
                    <a:pt x="10" y="3"/>
                  </a:cubicBezTo>
                  <a:cubicBezTo>
                    <a:pt x="8" y="4"/>
                    <a:pt x="7" y="5"/>
                    <a:pt x="6" y="6"/>
                  </a:cubicBezTo>
                  <a:cubicBezTo>
                    <a:pt x="6" y="6"/>
                    <a:pt x="6" y="7"/>
                    <a:pt x="5" y="8"/>
                  </a:cubicBezTo>
                  <a:cubicBezTo>
                    <a:pt x="5" y="8"/>
                    <a:pt x="4" y="9"/>
                    <a:pt x="4" y="10"/>
                  </a:cubicBezTo>
                  <a:cubicBezTo>
                    <a:pt x="4" y="11"/>
                    <a:pt x="3" y="12"/>
                    <a:pt x="3" y="13"/>
                  </a:cubicBezTo>
                  <a:cubicBezTo>
                    <a:pt x="3" y="13"/>
                    <a:pt x="3" y="14"/>
                    <a:pt x="3" y="15"/>
                  </a:cubicBezTo>
                  <a:cubicBezTo>
                    <a:pt x="3" y="16"/>
                    <a:pt x="3" y="17"/>
                    <a:pt x="4" y="18"/>
                  </a:cubicBezTo>
                  <a:cubicBezTo>
                    <a:pt x="4" y="19"/>
                    <a:pt x="4" y="20"/>
                    <a:pt x="5" y="21"/>
                  </a:cubicBezTo>
                  <a:cubicBezTo>
                    <a:pt x="6" y="22"/>
                    <a:pt x="6" y="22"/>
                    <a:pt x="7" y="23"/>
                  </a:cubicBezTo>
                  <a:cubicBezTo>
                    <a:pt x="8" y="23"/>
                    <a:pt x="9" y="23"/>
                    <a:pt x="10" y="23"/>
                  </a:cubicBezTo>
                  <a:cubicBezTo>
                    <a:pt x="12" y="23"/>
                    <a:pt x="13" y="23"/>
                    <a:pt x="14" y="22"/>
                  </a:cubicBezTo>
                  <a:cubicBezTo>
                    <a:pt x="15" y="22"/>
                    <a:pt x="16" y="21"/>
                    <a:pt x="17" y="20"/>
                  </a:cubicBezTo>
                  <a:cubicBezTo>
                    <a:pt x="18" y="20"/>
                    <a:pt x="18" y="19"/>
                    <a:pt x="19" y="18"/>
                  </a:cubicBezTo>
                  <a:cubicBezTo>
                    <a:pt x="19" y="17"/>
                    <a:pt x="19" y="16"/>
                    <a:pt x="20" y="16"/>
                  </a:cubicBezTo>
                  <a:cubicBezTo>
                    <a:pt x="20" y="15"/>
                    <a:pt x="20" y="14"/>
                    <a:pt x="20" y="13"/>
                  </a:cubicBezTo>
                  <a:cubicBezTo>
                    <a:pt x="21" y="12"/>
                    <a:pt x="21" y="11"/>
                    <a:pt x="21"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33" name="Freeform 160"/>
            <p:cNvSpPr>
              <a:spLocks noEditPoints="1"/>
            </p:cNvSpPr>
            <p:nvPr/>
          </p:nvSpPr>
          <p:spPr bwMode="auto">
            <a:xfrm>
              <a:off x="8624737" y="4857628"/>
              <a:ext cx="60771" cy="84143"/>
            </a:xfrm>
            <a:custGeom>
              <a:avLst/>
              <a:gdLst>
                <a:gd name="T0" fmla="*/ 19 w 19"/>
                <a:gd name="T1" fmla="*/ 7 h 26"/>
                <a:gd name="T2" fmla="*/ 18 w 19"/>
                <a:gd name="T3" fmla="*/ 9 h 26"/>
                <a:gd name="T4" fmla="*/ 17 w 19"/>
                <a:gd name="T5" fmla="*/ 12 h 26"/>
                <a:gd name="T6" fmla="*/ 14 w 19"/>
                <a:gd name="T7" fmla="*/ 13 h 26"/>
                <a:gd name="T8" fmla="*/ 11 w 19"/>
                <a:gd name="T9" fmla="*/ 14 h 26"/>
                <a:gd name="T10" fmla="*/ 11 w 19"/>
                <a:gd name="T11" fmla="*/ 14 h 26"/>
                <a:gd name="T12" fmla="*/ 13 w 19"/>
                <a:gd name="T13" fmla="*/ 15 h 26"/>
                <a:gd name="T14" fmla="*/ 14 w 19"/>
                <a:gd name="T15" fmla="*/ 17 h 26"/>
                <a:gd name="T16" fmla="*/ 16 w 19"/>
                <a:gd name="T17" fmla="*/ 26 h 26"/>
                <a:gd name="T18" fmla="*/ 13 w 19"/>
                <a:gd name="T19" fmla="*/ 26 h 26"/>
                <a:gd name="T20" fmla="*/ 11 w 19"/>
                <a:gd name="T21" fmla="*/ 18 h 26"/>
                <a:gd name="T22" fmla="*/ 9 w 19"/>
                <a:gd name="T23" fmla="*/ 16 h 26"/>
                <a:gd name="T24" fmla="*/ 7 w 19"/>
                <a:gd name="T25" fmla="*/ 15 h 26"/>
                <a:gd name="T26" fmla="*/ 5 w 19"/>
                <a:gd name="T27" fmla="*/ 15 h 26"/>
                <a:gd name="T28" fmla="*/ 3 w 19"/>
                <a:gd name="T29" fmla="*/ 26 h 26"/>
                <a:gd name="T30" fmla="*/ 0 w 19"/>
                <a:gd name="T31" fmla="*/ 26 h 26"/>
                <a:gd name="T32" fmla="*/ 5 w 19"/>
                <a:gd name="T33" fmla="*/ 0 h 26"/>
                <a:gd name="T34" fmla="*/ 12 w 19"/>
                <a:gd name="T35" fmla="*/ 0 h 26"/>
                <a:gd name="T36" fmla="*/ 15 w 19"/>
                <a:gd name="T37" fmla="*/ 1 h 26"/>
                <a:gd name="T38" fmla="*/ 17 w 19"/>
                <a:gd name="T39" fmla="*/ 2 h 26"/>
                <a:gd name="T40" fmla="*/ 18 w 19"/>
                <a:gd name="T41" fmla="*/ 4 h 26"/>
                <a:gd name="T42" fmla="*/ 19 w 19"/>
                <a:gd name="T43" fmla="*/ 7 h 26"/>
                <a:gd name="T44" fmla="*/ 16 w 19"/>
                <a:gd name="T45" fmla="*/ 7 h 26"/>
                <a:gd name="T46" fmla="*/ 15 w 19"/>
                <a:gd name="T47" fmla="*/ 5 h 26"/>
                <a:gd name="T48" fmla="*/ 15 w 19"/>
                <a:gd name="T49" fmla="*/ 4 h 26"/>
                <a:gd name="T50" fmla="*/ 13 w 19"/>
                <a:gd name="T51" fmla="*/ 3 h 26"/>
                <a:gd name="T52" fmla="*/ 11 w 19"/>
                <a:gd name="T53" fmla="*/ 3 h 26"/>
                <a:gd name="T54" fmla="*/ 7 w 19"/>
                <a:gd name="T55" fmla="*/ 3 h 26"/>
                <a:gd name="T56" fmla="*/ 5 w 19"/>
                <a:gd name="T57" fmla="*/ 12 h 26"/>
                <a:gd name="T58" fmla="*/ 9 w 19"/>
                <a:gd name="T59" fmla="*/ 12 h 26"/>
                <a:gd name="T60" fmla="*/ 12 w 19"/>
                <a:gd name="T61" fmla="*/ 12 h 26"/>
                <a:gd name="T62" fmla="*/ 14 w 19"/>
                <a:gd name="T63" fmla="*/ 11 h 26"/>
                <a:gd name="T64" fmla="*/ 15 w 19"/>
                <a:gd name="T65" fmla="*/ 9 h 26"/>
                <a:gd name="T66" fmla="*/ 16 w 19"/>
                <a:gd name="T67"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6">
                  <a:moveTo>
                    <a:pt x="19" y="7"/>
                  </a:moveTo>
                  <a:cubicBezTo>
                    <a:pt x="19" y="8"/>
                    <a:pt x="19" y="9"/>
                    <a:pt x="18" y="9"/>
                  </a:cubicBezTo>
                  <a:cubicBezTo>
                    <a:pt x="18" y="10"/>
                    <a:pt x="17" y="11"/>
                    <a:pt x="17" y="12"/>
                  </a:cubicBezTo>
                  <a:cubicBezTo>
                    <a:pt x="16" y="12"/>
                    <a:pt x="15" y="13"/>
                    <a:pt x="14" y="13"/>
                  </a:cubicBezTo>
                  <a:cubicBezTo>
                    <a:pt x="13" y="14"/>
                    <a:pt x="12" y="14"/>
                    <a:pt x="11" y="14"/>
                  </a:cubicBezTo>
                  <a:cubicBezTo>
                    <a:pt x="11" y="14"/>
                    <a:pt x="11" y="14"/>
                    <a:pt x="11" y="14"/>
                  </a:cubicBezTo>
                  <a:cubicBezTo>
                    <a:pt x="12" y="14"/>
                    <a:pt x="12" y="15"/>
                    <a:pt x="13" y="15"/>
                  </a:cubicBezTo>
                  <a:cubicBezTo>
                    <a:pt x="13" y="16"/>
                    <a:pt x="13" y="16"/>
                    <a:pt x="14" y="17"/>
                  </a:cubicBezTo>
                  <a:cubicBezTo>
                    <a:pt x="16" y="26"/>
                    <a:pt x="16" y="26"/>
                    <a:pt x="16" y="26"/>
                  </a:cubicBezTo>
                  <a:cubicBezTo>
                    <a:pt x="13" y="26"/>
                    <a:pt x="13" y="26"/>
                    <a:pt x="13" y="26"/>
                  </a:cubicBezTo>
                  <a:cubicBezTo>
                    <a:pt x="11" y="18"/>
                    <a:pt x="11" y="18"/>
                    <a:pt x="11" y="18"/>
                  </a:cubicBezTo>
                  <a:cubicBezTo>
                    <a:pt x="10" y="17"/>
                    <a:pt x="10" y="16"/>
                    <a:pt x="9" y="16"/>
                  </a:cubicBezTo>
                  <a:cubicBezTo>
                    <a:pt x="9" y="15"/>
                    <a:pt x="8" y="15"/>
                    <a:pt x="7" y="15"/>
                  </a:cubicBezTo>
                  <a:cubicBezTo>
                    <a:pt x="5" y="15"/>
                    <a:pt x="5" y="15"/>
                    <a:pt x="5" y="15"/>
                  </a:cubicBezTo>
                  <a:cubicBezTo>
                    <a:pt x="3" y="26"/>
                    <a:pt x="3" y="26"/>
                    <a:pt x="3" y="26"/>
                  </a:cubicBezTo>
                  <a:cubicBezTo>
                    <a:pt x="0" y="26"/>
                    <a:pt x="0" y="26"/>
                    <a:pt x="0" y="26"/>
                  </a:cubicBezTo>
                  <a:cubicBezTo>
                    <a:pt x="5" y="0"/>
                    <a:pt x="5" y="0"/>
                    <a:pt x="5" y="0"/>
                  </a:cubicBezTo>
                  <a:cubicBezTo>
                    <a:pt x="12" y="0"/>
                    <a:pt x="12" y="0"/>
                    <a:pt x="12" y="0"/>
                  </a:cubicBezTo>
                  <a:cubicBezTo>
                    <a:pt x="13" y="0"/>
                    <a:pt x="14" y="0"/>
                    <a:pt x="15" y="1"/>
                  </a:cubicBezTo>
                  <a:cubicBezTo>
                    <a:pt x="16" y="1"/>
                    <a:pt x="17" y="2"/>
                    <a:pt x="17" y="2"/>
                  </a:cubicBezTo>
                  <a:cubicBezTo>
                    <a:pt x="18" y="3"/>
                    <a:pt x="18" y="3"/>
                    <a:pt x="18" y="4"/>
                  </a:cubicBezTo>
                  <a:cubicBezTo>
                    <a:pt x="19" y="5"/>
                    <a:pt x="19" y="6"/>
                    <a:pt x="19" y="7"/>
                  </a:cubicBezTo>
                  <a:close/>
                  <a:moveTo>
                    <a:pt x="16" y="7"/>
                  </a:moveTo>
                  <a:cubicBezTo>
                    <a:pt x="16" y="6"/>
                    <a:pt x="16" y="6"/>
                    <a:pt x="15" y="5"/>
                  </a:cubicBezTo>
                  <a:cubicBezTo>
                    <a:pt x="15" y="5"/>
                    <a:pt x="15" y="4"/>
                    <a:pt x="15" y="4"/>
                  </a:cubicBezTo>
                  <a:cubicBezTo>
                    <a:pt x="14" y="4"/>
                    <a:pt x="14" y="3"/>
                    <a:pt x="13" y="3"/>
                  </a:cubicBezTo>
                  <a:cubicBezTo>
                    <a:pt x="13" y="3"/>
                    <a:pt x="12" y="3"/>
                    <a:pt x="11" y="3"/>
                  </a:cubicBezTo>
                  <a:cubicBezTo>
                    <a:pt x="7" y="3"/>
                    <a:pt x="7" y="3"/>
                    <a:pt x="7" y="3"/>
                  </a:cubicBezTo>
                  <a:cubicBezTo>
                    <a:pt x="5" y="12"/>
                    <a:pt x="5" y="12"/>
                    <a:pt x="5" y="12"/>
                  </a:cubicBezTo>
                  <a:cubicBezTo>
                    <a:pt x="9" y="12"/>
                    <a:pt x="9" y="12"/>
                    <a:pt x="9" y="12"/>
                  </a:cubicBezTo>
                  <a:cubicBezTo>
                    <a:pt x="10" y="12"/>
                    <a:pt x="11" y="12"/>
                    <a:pt x="12" y="12"/>
                  </a:cubicBezTo>
                  <a:cubicBezTo>
                    <a:pt x="13" y="11"/>
                    <a:pt x="14" y="11"/>
                    <a:pt x="14" y="11"/>
                  </a:cubicBezTo>
                  <a:cubicBezTo>
                    <a:pt x="15" y="10"/>
                    <a:pt x="15" y="9"/>
                    <a:pt x="15" y="9"/>
                  </a:cubicBezTo>
                  <a:cubicBezTo>
                    <a:pt x="16" y="8"/>
                    <a:pt x="16" y="8"/>
                    <a:pt x="16"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34" name="Freeform 161"/>
            <p:cNvSpPr>
              <a:spLocks/>
            </p:cNvSpPr>
            <p:nvPr/>
          </p:nvSpPr>
          <p:spPr bwMode="auto">
            <a:xfrm>
              <a:off x="8693298" y="4857628"/>
              <a:ext cx="57654" cy="84143"/>
            </a:xfrm>
            <a:custGeom>
              <a:avLst/>
              <a:gdLst>
                <a:gd name="T0" fmla="*/ 37 w 37"/>
                <a:gd name="T1" fmla="*/ 6 h 54"/>
                <a:gd name="T2" fmla="*/ 16 w 37"/>
                <a:gd name="T3" fmla="*/ 6 h 54"/>
                <a:gd name="T4" fmla="*/ 12 w 37"/>
                <a:gd name="T5" fmla="*/ 25 h 54"/>
                <a:gd name="T6" fmla="*/ 31 w 37"/>
                <a:gd name="T7" fmla="*/ 25 h 54"/>
                <a:gd name="T8" fmla="*/ 29 w 37"/>
                <a:gd name="T9" fmla="*/ 29 h 54"/>
                <a:gd name="T10" fmla="*/ 10 w 37"/>
                <a:gd name="T11" fmla="*/ 29 h 54"/>
                <a:gd name="T12" fmla="*/ 8 w 37"/>
                <a:gd name="T13" fmla="*/ 48 h 54"/>
                <a:gd name="T14" fmla="*/ 29 w 37"/>
                <a:gd name="T15" fmla="*/ 48 h 54"/>
                <a:gd name="T16" fmla="*/ 27 w 37"/>
                <a:gd name="T17" fmla="*/ 54 h 54"/>
                <a:gd name="T18" fmla="*/ 0 w 37"/>
                <a:gd name="T19" fmla="*/ 54 h 54"/>
                <a:gd name="T20" fmla="*/ 10 w 37"/>
                <a:gd name="T21" fmla="*/ 0 h 54"/>
                <a:gd name="T22" fmla="*/ 37 w 37"/>
                <a:gd name="T23" fmla="*/ 0 h 54"/>
                <a:gd name="T24" fmla="*/ 37 w 37"/>
                <a:gd name="T25" fmla="*/ 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54">
                  <a:moveTo>
                    <a:pt x="37" y="6"/>
                  </a:moveTo>
                  <a:lnTo>
                    <a:pt x="16" y="6"/>
                  </a:lnTo>
                  <a:lnTo>
                    <a:pt x="12" y="25"/>
                  </a:lnTo>
                  <a:lnTo>
                    <a:pt x="31" y="25"/>
                  </a:lnTo>
                  <a:lnTo>
                    <a:pt x="29" y="29"/>
                  </a:lnTo>
                  <a:lnTo>
                    <a:pt x="10" y="29"/>
                  </a:lnTo>
                  <a:lnTo>
                    <a:pt x="8" y="48"/>
                  </a:lnTo>
                  <a:lnTo>
                    <a:pt x="29" y="48"/>
                  </a:lnTo>
                  <a:lnTo>
                    <a:pt x="27" y="54"/>
                  </a:lnTo>
                  <a:lnTo>
                    <a:pt x="0" y="54"/>
                  </a:lnTo>
                  <a:lnTo>
                    <a:pt x="10" y="0"/>
                  </a:lnTo>
                  <a:lnTo>
                    <a:pt x="37" y="0"/>
                  </a:lnTo>
                  <a:lnTo>
                    <a:pt x="37"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grpSp>
      <p:grpSp>
        <p:nvGrpSpPr>
          <p:cNvPr id="535" name="East Asia"/>
          <p:cNvGrpSpPr/>
          <p:nvPr/>
        </p:nvGrpSpPr>
        <p:grpSpPr>
          <a:xfrm>
            <a:off x="8996245" y="4100127"/>
            <a:ext cx="849379" cy="380358"/>
            <a:chOff x="9126484" y="4175136"/>
            <a:chExt cx="925583" cy="414482"/>
          </a:xfrm>
        </p:grpSpPr>
        <p:sp>
          <p:nvSpPr>
            <p:cNvPr id="536" name="Rectangle 32"/>
            <p:cNvSpPr>
              <a:spLocks noChangeArrowheads="1"/>
            </p:cNvSpPr>
            <p:nvPr/>
          </p:nvSpPr>
          <p:spPr bwMode="auto">
            <a:xfrm>
              <a:off x="9126484" y="4175136"/>
              <a:ext cx="925583" cy="414482"/>
            </a:xfrm>
            <a:prstGeom prst="rect">
              <a:avLst/>
            </a:prstGeom>
            <a:solidFill>
              <a:srgbClr val="0073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37" name="Freeform 162"/>
            <p:cNvSpPr>
              <a:spLocks/>
            </p:cNvSpPr>
            <p:nvPr/>
          </p:nvSpPr>
          <p:spPr bwMode="auto">
            <a:xfrm>
              <a:off x="9299446" y="4270186"/>
              <a:ext cx="49863" cy="84143"/>
            </a:xfrm>
            <a:custGeom>
              <a:avLst/>
              <a:gdLst>
                <a:gd name="T0" fmla="*/ 32 w 32"/>
                <a:gd name="T1" fmla="*/ 54 h 54"/>
                <a:gd name="T2" fmla="*/ 0 w 32"/>
                <a:gd name="T3" fmla="*/ 54 h 54"/>
                <a:gd name="T4" fmla="*/ 0 w 32"/>
                <a:gd name="T5" fmla="*/ 0 h 54"/>
                <a:gd name="T6" fmla="*/ 30 w 32"/>
                <a:gd name="T7" fmla="*/ 0 h 54"/>
                <a:gd name="T8" fmla="*/ 30 w 32"/>
                <a:gd name="T9" fmla="*/ 10 h 54"/>
                <a:gd name="T10" fmla="*/ 11 w 32"/>
                <a:gd name="T11" fmla="*/ 10 h 54"/>
                <a:gd name="T12" fmla="*/ 11 w 32"/>
                <a:gd name="T13" fmla="*/ 23 h 54"/>
                <a:gd name="T14" fmla="*/ 28 w 32"/>
                <a:gd name="T15" fmla="*/ 23 h 54"/>
                <a:gd name="T16" fmla="*/ 28 w 32"/>
                <a:gd name="T17" fmla="*/ 31 h 54"/>
                <a:gd name="T18" fmla="*/ 11 w 32"/>
                <a:gd name="T19" fmla="*/ 31 h 54"/>
                <a:gd name="T20" fmla="*/ 11 w 32"/>
                <a:gd name="T21" fmla="*/ 44 h 54"/>
                <a:gd name="T22" fmla="*/ 32 w 32"/>
                <a:gd name="T23" fmla="*/ 44 h 54"/>
                <a:gd name="T24" fmla="*/ 32 w 32"/>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54">
                  <a:moveTo>
                    <a:pt x="32" y="54"/>
                  </a:moveTo>
                  <a:lnTo>
                    <a:pt x="0" y="54"/>
                  </a:lnTo>
                  <a:lnTo>
                    <a:pt x="0" y="0"/>
                  </a:lnTo>
                  <a:lnTo>
                    <a:pt x="30" y="0"/>
                  </a:lnTo>
                  <a:lnTo>
                    <a:pt x="30" y="10"/>
                  </a:lnTo>
                  <a:lnTo>
                    <a:pt x="11" y="10"/>
                  </a:lnTo>
                  <a:lnTo>
                    <a:pt x="11" y="23"/>
                  </a:lnTo>
                  <a:lnTo>
                    <a:pt x="28" y="23"/>
                  </a:lnTo>
                  <a:lnTo>
                    <a:pt x="28" y="31"/>
                  </a:lnTo>
                  <a:lnTo>
                    <a:pt x="11" y="31"/>
                  </a:lnTo>
                  <a:lnTo>
                    <a:pt x="11" y="44"/>
                  </a:lnTo>
                  <a:lnTo>
                    <a:pt x="32" y="44"/>
                  </a:lnTo>
                  <a:lnTo>
                    <a:pt x="32"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38" name="Freeform 163"/>
            <p:cNvSpPr>
              <a:spLocks noEditPoints="1"/>
            </p:cNvSpPr>
            <p:nvPr/>
          </p:nvSpPr>
          <p:spPr bwMode="auto">
            <a:xfrm>
              <a:off x="9355542" y="4270186"/>
              <a:ext cx="81027" cy="84143"/>
            </a:xfrm>
            <a:custGeom>
              <a:avLst/>
              <a:gdLst>
                <a:gd name="T0" fmla="*/ 25 w 25"/>
                <a:gd name="T1" fmla="*/ 26 h 26"/>
                <a:gd name="T2" fmla="*/ 19 w 25"/>
                <a:gd name="T3" fmla="*/ 26 h 26"/>
                <a:gd name="T4" fmla="*/ 17 w 25"/>
                <a:gd name="T5" fmla="*/ 20 h 26"/>
                <a:gd name="T6" fmla="*/ 8 w 25"/>
                <a:gd name="T7" fmla="*/ 20 h 26"/>
                <a:gd name="T8" fmla="*/ 6 w 25"/>
                <a:gd name="T9" fmla="*/ 26 h 26"/>
                <a:gd name="T10" fmla="*/ 0 w 25"/>
                <a:gd name="T11" fmla="*/ 26 h 26"/>
                <a:gd name="T12" fmla="*/ 9 w 25"/>
                <a:gd name="T13" fmla="*/ 0 h 26"/>
                <a:gd name="T14" fmla="*/ 16 w 25"/>
                <a:gd name="T15" fmla="*/ 0 h 26"/>
                <a:gd name="T16" fmla="*/ 25 w 25"/>
                <a:gd name="T17" fmla="*/ 26 h 26"/>
                <a:gd name="T18" fmla="*/ 16 w 25"/>
                <a:gd name="T19" fmla="*/ 16 h 26"/>
                <a:gd name="T20" fmla="*/ 13 w 25"/>
                <a:gd name="T21" fmla="*/ 7 h 26"/>
                <a:gd name="T22" fmla="*/ 12 w 25"/>
                <a:gd name="T23" fmla="*/ 5 h 26"/>
                <a:gd name="T24" fmla="*/ 12 w 25"/>
                <a:gd name="T25" fmla="*/ 5 h 26"/>
                <a:gd name="T26" fmla="*/ 12 w 25"/>
                <a:gd name="T27" fmla="*/ 7 h 26"/>
                <a:gd name="T28" fmla="*/ 9 w 25"/>
                <a:gd name="T29" fmla="*/ 16 h 26"/>
                <a:gd name="T30" fmla="*/ 16 w 25"/>
                <a:gd name="T3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26">
                  <a:moveTo>
                    <a:pt x="25" y="26"/>
                  </a:moveTo>
                  <a:cubicBezTo>
                    <a:pt x="19" y="26"/>
                    <a:pt x="19" y="26"/>
                    <a:pt x="19" y="26"/>
                  </a:cubicBezTo>
                  <a:cubicBezTo>
                    <a:pt x="17" y="20"/>
                    <a:pt x="17" y="20"/>
                    <a:pt x="17" y="20"/>
                  </a:cubicBezTo>
                  <a:cubicBezTo>
                    <a:pt x="8" y="20"/>
                    <a:pt x="8" y="20"/>
                    <a:pt x="8" y="20"/>
                  </a:cubicBezTo>
                  <a:cubicBezTo>
                    <a:pt x="6" y="26"/>
                    <a:pt x="6" y="26"/>
                    <a:pt x="6" y="26"/>
                  </a:cubicBezTo>
                  <a:cubicBezTo>
                    <a:pt x="0" y="26"/>
                    <a:pt x="0" y="26"/>
                    <a:pt x="0" y="26"/>
                  </a:cubicBezTo>
                  <a:cubicBezTo>
                    <a:pt x="9" y="0"/>
                    <a:pt x="9" y="0"/>
                    <a:pt x="9" y="0"/>
                  </a:cubicBezTo>
                  <a:cubicBezTo>
                    <a:pt x="16" y="0"/>
                    <a:pt x="16" y="0"/>
                    <a:pt x="16" y="0"/>
                  </a:cubicBezTo>
                  <a:lnTo>
                    <a:pt x="25" y="26"/>
                  </a:lnTo>
                  <a:close/>
                  <a:moveTo>
                    <a:pt x="16" y="16"/>
                  </a:moveTo>
                  <a:cubicBezTo>
                    <a:pt x="13" y="7"/>
                    <a:pt x="13" y="7"/>
                    <a:pt x="13" y="7"/>
                  </a:cubicBezTo>
                  <a:cubicBezTo>
                    <a:pt x="13" y="7"/>
                    <a:pt x="13" y="6"/>
                    <a:pt x="12" y="5"/>
                  </a:cubicBezTo>
                  <a:cubicBezTo>
                    <a:pt x="12" y="5"/>
                    <a:pt x="12" y="5"/>
                    <a:pt x="12" y="5"/>
                  </a:cubicBezTo>
                  <a:cubicBezTo>
                    <a:pt x="12" y="6"/>
                    <a:pt x="12" y="6"/>
                    <a:pt x="12" y="7"/>
                  </a:cubicBezTo>
                  <a:cubicBezTo>
                    <a:pt x="9" y="16"/>
                    <a:pt x="9" y="16"/>
                    <a:pt x="9" y="16"/>
                  </a:cubicBezTo>
                  <a:lnTo>
                    <a:pt x="1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39" name="Freeform 164"/>
            <p:cNvSpPr>
              <a:spLocks/>
            </p:cNvSpPr>
            <p:nvPr/>
          </p:nvSpPr>
          <p:spPr bwMode="auto">
            <a:xfrm>
              <a:off x="9444360" y="4270186"/>
              <a:ext cx="57654" cy="84143"/>
            </a:xfrm>
            <a:custGeom>
              <a:avLst/>
              <a:gdLst>
                <a:gd name="T0" fmla="*/ 0 w 18"/>
                <a:gd name="T1" fmla="*/ 25 h 26"/>
                <a:gd name="T2" fmla="*/ 0 w 18"/>
                <a:gd name="T3" fmla="*/ 19 h 26"/>
                <a:gd name="T4" fmla="*/ 4 w 18"/>
                <a:gd name="T5" fmla="*/ 21 h 26"/>
                <a:gd name="T6" fmla="*/ 7 w 18"/>
                <a:gd name="T7" fmla="*/ 22 h 26"/>
                <a:gd name="T8" fmla="*/ 9 w 18"/>
                <a:gd name="T9" fmla="*/ 21 h 26"/>
                <a:gd name="T10" fmla="*/ 11 w 18"/>
                <a:gd name="T11" fmla="*/ 21 h 26"/>
                <a:gd name="T12" fmla="*/ 11 w 18"/>
                <a:gd name="T13" fmla="*/ 20 h 26"/>
                <a:gd name="T14" fmla="*/ 12 w 18"/>
                <a:gd name="T15" fmla="*/ 19 h 26"/>
                <a:gd name="T16" fmla="*/ 11 w 18"/>
                <a:gd name="T17" fmla="*/ 18 h 26"/>
                <a:gd name="T18" fmla="*/ 10 w 18"/>
                <a:gd name="T19" fmla="*/ 17 h 26"/>
                <a:gd name="T20" fmla="*/ 8 w 18"/>
                <a:gd name="T21" fmla="*/ 16 h 26"/>
                <a:gd name="T22" fmla="*/ 6 w 18"/>
                <a:gd name="T23" fmla="*/ 15 h 26"/>
                <a:gd name="T24" fmla="*/ 2 w 18"/>
                <a:gd name="T25" fmla="*/ 12 h 26"/>
                <a:gd name="T26" fmla="*/ 0 w 18"/>
                <a:gd name="T27" fmla="*/ 7 h 26"/>
                <a:gd name="T28" fmla="*/ 1 w 18"/>
                <a:gd name="T29" fmla="*/ 4 h 26"/>
                <a:gd name="T30" fmla="*/ 3 w 18"/>
                <a:gd name="T31" fmla="*/ 2 h 26"/>
                <a:gd name="T32" fmla="*/ 6 w 18"/>
                <a:gd name="T33" fmla="*/ 0 h 26"/>
                <a:gd name="T34" fmla="*/ 10 w 18"/>
                <a:gd name="T35" fmla="*/ 0 h 26"/>
                <a:gd name="T36" fmla="*/ 14 w 18"/>
                <a:gd name="T37" fmla="*/ 0 h 26"/>
                <a:gd name="T38" fmla="*/ 16 w 18"/>
                <a:gd name="T39" fmla="*/ 1 h 26"/>
                <a:gd name="T40" fmla="*/ 16 w 18"/>
                <a:gd name="T41" fmla="*/ 6 h 26"/>
                <a:gd name="T42" fmla="*/ 15 w 18"/>
                <a:gd name="T43" fmla="*/ 5 h 26"/>
                <a:gd name="T44" fmla="*/ 14 w 18"/>
                <a:gd name="T45" fmla="*/ 5 h 26"/>
                <a:gd name="T46" fmla="*/ 12 w 18"/>
                <a:gd name="T47" fmla="*/ 5 h 26"/>
                <a:gd name="T48" fmla="*/ 11 w 18"/>
                <a:gd name="T49" fmla="*/ 4 h 26"/>
                <a:gd name="T50" fmla="*/ 9 w 18"/>
                <a:gd name="T51" fmla="*/ 5 h 26"/>
                <a:gd name="T52" fmla="*/ 7 w 18"/>
                <a:gd name="T53" fmla="*/ 5 h 26"/>
                <a:gd name="T54" fmla="*/ 7 w 18"/>
                <a:gd name="T55" fmla="*/ 6 h 26"/>
                <a:gd name="T56" fmla="*/ 6 w 18"/>
                <a:gd name="T57" fmla="*/ 7 h 26"/>
                <a:gd name="T58" fmla="*/ 7 w 18"/>
                <a:gd name="T59" fmla="*/ 8 h 26"/>
                <a:gd name="T60" fmla="*/ 8 w 18"/>
                <a:gd name="T61" fmla="*/ 9 h 26"/>
                <a:gd name="T62" fmla="*/ 9 w 18"/>
                <a:gd name="T63" fmla="*/ 10 h 26"/>
                <a:gd name="T64" fmla="*/ 11 w 18"/>
                <a:gd name="T65" fmla="*/ 11 h 26"/>
                <a:gd name="T66" fmla="*/ 14 w 18"/>
                <a:gd name="T67" fmla="*/ 12 h 26"/>
                <a:gd name="T68" fmla="*/ 16 w 18"/>
                <a:gd name="T69" fmla="*/ 14 h 26"/>
                <a:gd name="T70" fmla="*/ 17 w 18"/>
                <a:gd name="T71" fmla="*/ 16 h 26"/>
                <a:gd name="T72" fmla="*/ 18 w 18"/>
                <a:gd name="T73" fmla="*/ 19 h 26"/>
                <a:gd name="T74" fmla="*/ 17 w 18"/>
                <a:gd name="T75" fmla="*/ 22 h 26"/>
                <a:gd name="T76" fmla="*/ 15 w 18"/>
                <a:gd name="T77" fmla="*/ 24 h 26"/>
                <a:gd name="T78" fmla="*/ 11 w 18"/>
                <a:gd name="T79" fmla="*/ 26 h 26"/>
                <a:gd name="T80" fmla="*/ 8 w 18"/>
                <a:gd name="T81" fmla="*/ 26 h 26"/>
                <a:gd name="T82" fmla="*/ 4 w 18"/>
                <a:gd name="T83" fmla="*/ 26 h 26"/>
                <a:gd name="T84" fmla="*/ 0 w 18"/>
                <a:gd name="T85"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 h="26">
                  <a:moveTo>
                    <a:pt x="0" y="25"/>
                  </a:moveTo>
                  <a:cubicBezTo>
                    <a:pt x="0" y="19"/>
                    <a:pt x="0" y="19"/>
                    <a:pt x="0" y="19"/>
                  </a:cubicBezTo>
                  <a:cubicBezTo>
                    <a:pt x="1" y="20"/>
                    <a:pt x="3" y="21"/>
                    <a:pt x="4" y="21"/>
                  </a:cubicBezTo>
                  <a:cubicBezTo>
                    <a:pt x="5" y="21"/>
                    <a:pt x="6" y="22"/>
                    <a:pt x="7" y="22"/>
                  </a:cubicBezTo>
                  <a:cubicBezTo>
                    <a:pt x="8" y="22"/>
                    <a:pt x="9" y="22"/>
                    <a:pt x="9" y="21"/>
                  </a:cubicBezTo>
                  <a:cubicBezTo>
                    <a:pt x="10" y="21"/>
                    <a:pt x="10" y="21"/>
                    <a:pt x="11" y="21"/>
                  </a:cubicBezTo>
                  <a:cubicBezTo>
                    <a:pt x="11" y="21"/>
                    <a:pt x="11" y="20"/>
                    <a:pt x="11" y="20"/>
                  </a:cubicBezTo>
                  <a:cubicBezTo>
                    <a:pt x="12" y="20"/>
                    <a:pt x="12" y="19"/>
                    <a:pt x="12" y="19"/>
                  </a:cubicBezTo>
                  <a:cubicBezTo>
                    <a:pt x="12" y="19"/>
                    <a:pt x="11" y="18"/>
                    <a:pt x="11" y="18"/>
                  </a:cubicBezTo>
                  <a:cubicBezTo>
                    <a:pt x="11" y="17"/>
                    <a:pt x="11" y="17"/>
                    <a:pt x="10" y="17"/>
                  </a:cubicBezTo>
                  <a:cubicBezTo>
                    <a:pt x="10" y="16"/>
                    <a:pt x="9" y="16"/>
                    <a:pt x="8" y="16"/>
                  </a:cubicBezTo>
                  <a:cubicBezTo>
                    <a:pt x="8" y="15"/>
                    <a:pt x="7" y="15"/>
                    <a:pt x="6" y="15"/>
                  </a:cubicBezTo>
                  <a:cubicBezTo>
                    <a:pt x="4" y="14"/>
                    <a:pt x="3" y="13"/>
                    <a:pt x="2" y="12"/>
                  </a:cubicBezTo>
                  <a:cubicBezTo>
                    <a:pt x="1" y="11"/>
                    <a:pt x="0" y="9"/>
                    <a:pt x="0" y="7"/>
                  </a:cubicBezTo>
                  <a:cubicBezTo>
                    <a:pt x="0" y="6"/>
                    <a:pt x="1" y="5"/>
                    <a:pt x="1" y="4"/>
                  </a:cubicBezTo>
                  <a:cubicBezTo>
                    <a:pt x="2" y="3"/>
                    <a:pt x="2" y="2"/>
                    <a:pt x="3" y="2"/>
                  </a:cubicBezTo>
                  <a:cubicBezTo>
                    <a:pt x="4" y="1"/>
                    <a:pt x="5" y="1"/>
                    <a:pt x="6" y="0"/>
                  </a:cubicBezTo>
                  <a:cubicBezTo>
                    <a:pt x="8" y="0"/>
                    <a:pt x="9" y="0"/>
                    <a:pt x="10" y="0"/>
                  </a:cubicBezTo>
                  <a:cubicBezTo>
                    <a:pt x="12" y="0"/>
                    <a:pt x="13" y="0"/>
                    <a:pt x="14" y="0"/>
                  </a:cubicBezTo>
                  <a:cubicBezTo>
                    <a:pt x="15" y="0"/>
                    <a:pt x="16" y="1"/>
                    <a:pt x="16" y="1"/>
                  </a:cubicBezTo>
                  <a:cubicBezTo>
                    <a:pt x="16" y="6"/>
                    <a:pt x="16" y="6"/>
                    <a:pt x="16" y="6"/>
                  </a:cubicBezTo>
                  <a:cubicBezTo>
                    <a:pt x="16" y="6"/>
                    <a:pt x="16" y="6"/>
                    <a:pt x="15" y="5"/>
                  </a:cubicBezTo>
                  <a:cubicBezTo>
                    <a:pt x="15" y="5"/>
                    <a:pt x="14" y="5"/>
                    <a:pt x="14" y="5"/>
                  </a:cubicBezTo>
                  <a:cubicBezTo>
                    <a:pt x="13" y="5"/>
                    <a:pt x="13" y="5"/>
                    <a:pt x="12" y="5"/>
                  </a:cubicBezTo>
                  <a:cubicBezTo>
                    <a:pt x="11" y="4"/>
                    <a:pt x="11" y="4"/>
                    <a:pt x="11" y="4"/>
                  </a:cubicBezTo>
                  <a:cubicBezTo>
                    <a:pt x="10" y="4"/>
                    <a:pt x="9" y="5"/>
                    <a:pt x="9" y="5"/>
                  </a:cubicBezTo>
                  <a:cubicBezTo>
                    <a:pt x="8" y="5"/>
                    <a:pt x="8" y="5"/>
                    <a:pt x="7" y="5"/>
                  </a:cubicBezTo>
                  <a:cubicBezTo>
                    <a:pt x="7" y="5"/>
                    <a:pt x="7" y="6"/>
                    <a:pt x="7" y="6"/>
                  </a:cubicBezTo>
                  <a:cubicBezTo>
                    <a:pt x="6" y="6"/>
                    <a:pt x="6" y="7"/>
                    <a:pt x="6" y="7"/>
                  </a:cubicBezTo>
                  <a:cubicBezTo>
                    <a:pt x="6" y="7"/>
                    <a:pt x="6" y="8"/>
                    <a:pt x="7" y="8"/>
                  </a:cubicBezTo>
                  <a:cubicBezTo>
                    <a:pt x="7" y="8"/>
                    <a:pt x="7" y="9"/>
                    <a:pt x="8" y="9"/>
                  </a:cubicBezTo>
                  <a:cubicBezTo>
                    <a:pt x="8" y="9"/>
                    <a:pt x="8" y="10"/>
                    <a:pt x="9" y="10"/>
                  </a:cubicBezTo>
                  <a:cubicBezTo>
                    <a:pt x="10" y="10"/>
                    <a:pt x="10" y="11"/>
                    <a:pt x="11" y="11"/>
                  </a:cubicBezTo>
                  <a:cubicBezTo>
                    <a:pt x="12" y="11"/>
                    <a:pt x="13" y="12"/>
                    <a:pt x="14" y="12"/>
                  </a:cubicBezTo>
                  <a:cubicBezTo>
                    <a:pt x="15" y="13"/>
                    <a:pt x="15" y="13"/>
                    <a:pt x="16" y="14"/>
                  </a:cubicBezTo>
                  <a:cubicBezTo>
                    <a:pt x="16" y="14"/>
                    <a:pt x="17" y="15"/>
                    <a:pt x="17" y="16"/>
                  </a:cubicBezTo>
                  <a:cubicBezTo>
                    <a:pt x="17" y="17"/>
                    <a:pt x="18" y="18"/>
                    <a:pt x="18" y="19"/>
                  </a:cubicBezTo>
                  <a:cubicBezTo>
                    <a:pt x="18" y="20"/>
                    <a:pt x="17" y="21"/>
                    <a:pt x="17" y="22"/>
                  </a:cubicBezTo>
                  <a:cubicBezTo>
                    <a:pt x="16" y="23"/>
                    <a:pt x="16" y="24"/>
                    <a:pt x="15" y="24"/>
                  </a:cubicBezTo>
                  <a:cubicBezTo>
                    <a:pt x="14" y="25"/>
                    <a:pt x="13" y="25"/>
                    <a:pt x="11" y="26"/>
                  </a:cubicBezTo>
                  <a:cubicBezTo>
                    <a:pt x="10" y="26"/>
                    <a:pt x="9" y="26"/>
                    <a:pt x="8" y="26"/>
                  </a:cubicBezTo>
                  <a:cubicBezTo>
                    <a:pt x="6" y="26"/>
                    <a:pt x="5" y="26"/>
                    <a:pt x="4" y="26"/>
                  </a:cubicBezTo>
                  <a:cubicBezTo>
                    <a:pt x="2" y="25"/>
                    <a:pt x="1" y="25"/>
                    <a:pt x="0"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40" name="Freeform 165"/>
            <p:cNvSpPr>
              <a:spLocks/>
            </p:cNvSpPr>
            <p:nvPr/>
          </p:nvSpPr>
          <p:spPr bwMode="auto">
            <a:xfrm>
              <a:off x="9509806" y="4270186"/>
              <a:ext cx="65445" cy="84143"/>
            </a:xfrm>
            <a:custGeom>
              <a:avLst/>
              <a:gdLst>
                <a:gd name="T0" fmla="*/ 42 w 42"/>
                <a:gd name="T1" fmla="*/ 10 h 54"/>
                <a:gd name="T2" fmla="*/ 27 w 42"/>
                <a:gd name="T3" fmla="*/ 10 h 54"/>
                <a:gd name="T4" fmla="*/ 27 w 42"/>
                <a:gd name="T5" fmla="*/ 54 h 54"/>
                <a:gd name="T6" fmla="*/ 14 w 42"/>
                <a:gd name="T7" fmla="*/ 54 h 54"/>
                <a:gd name="T8" fmla="*/ 14 w 42"/>
                <a:gd name="T9" fmla="*/ 10 h 54"/>
                <a:gd name="T10" fmla="*/ 0 w 42"/>
                <a:gd name="T11" fmla="*/ 10 h 54"/>
                <a:gd name="T12" fmla="*/ 0 w 42"/>
                <a:gd name="T13" fmla="*/ 0 h 54"/>
                <a:gd name="T14" fmla="*/ 42 w 42"/>
                <a:gd name="T15" fmla="*/ 0 h 54"/>
                <a:gd name="T16" fmla="*/ 42 w 42"/>
                <a:gd name="T17"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54">
                  <a:moveTo>
                    <a:pt x="42" y="10"/>
                  </a:moveTo>
                  <a:lnTo>
                    <a:pt x="27" y="10"/>
                  </a:lnTo>
                  <a:lnTo>
                    <a:pt x="27" y="54"/>
                  </a:lnTo>
                  <a:lnTo>
                    <a:pt x="14" y="54"/>
                  </a:lnTo>
                  <a:lnTo>
                    <a:pt x="14" y="10"/>
                  </a:lnTo>
                  <a:lnTo>
                    <a:pt x="0" y="10"/>
                  </a:lnTo>
                  <a:lnTo>
                    <a:pt x="0" y="0"/>
                  </a:lnTo>
                  <a:lnTo>
                    <a:pt x="42" y="0"/>
                  </a:lnTo>
                  <a:lnTo>
                    <a:pt x="4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41" name="Freeform 166"/>
            <p:cNvSpPr>
              <a:spLocks noEditPoints="1"/>
            </p:cNvSpPr>
            <p:nvPr/>
          </p:nvSpPr>
          <p:spPr bwMode="auto">
            <a:xfrm>
              <a:off x="9614206" y="4270186"/>
              <a:ext cx="81027" cy="84143"/>
            </a:xfrm>
            <a:custGeom>
              <a:avLst/>
              <a:gdLst>
                <a:gd name="T0" fmla="*/ 25 w 25"/>
                <a:gd name="T1" fmla="*/ 26 h 26"/>
                <a:gd name="T2" fmla="*/ 18 w 25"/>
                <a:gd name="T3" fmla="*/ 26 h 26"/>
                <a:gd name="T4" fmla="*/ 17 w 25"/>
                <a:gd name="T5" fmla="*/ 20 h 26"/>
                <a:gd name="T6" fmla="*/ 8 w 25"/>
                <a:gd name="T7" fmla="*/ 20 h 26"/>
                <a:gd name="T8" fmla="*/ 6 w 25"/>
                <a:gd name="T9" fmla="*/ 26 h 26"/>
                <a:gd name="T10" fmla="*/ 0 w 25"/>
                <a:gd name="T11" fmla="*/ 26 h 26"/>
                <a:gd name="T12" fmla="*/ 9 w 25"/>
                <a:gd name="T13" fmla="*/ 0 h 26"/>
                <a:gd name="T14" fmla="*/ 16 w 25"/>
                <a:gd name="T15" fmla="*/ 0 h 26"/>
                <a:gd name="T16" fmla="*/ 25 w 25"/>
                <a:gd name="T17" fmla="*/ 26 h 26"/>
                <a:gd name="T18" fmla="*/ 15 w 25"/>
                <a:gd name="T19" fmla="*/ 16 h 26"/>
                <a:gd name="T20" fmla="*/ 13 w 25"/>
                <a:gd name="T21" fmla="*/ 7 h 26"/>
                <a:gd name="T22" fmla="*/ 12 w 25"/>
                <a:gd name="T23" fmla="*/ 5 h 26"/>
                <a:gd name="T24" fmla="*/ 12 w 25"/>
                <a:gd name="T25" fmla="*/ 5 h 26"/>
                <a:gd name="T26" fmla="*/ 12 w 25"/>
                <a:gd name="T27" fmla="*/ 7 h 26"/>
                <a:gd name="T28" fmla="*/ 9 w 25"/>
                <a:gd name="T29" fmla="*/ 16 h 26"/>
                <a:gd name="T30" fmla="*/ 15 w 25"/>
                <a:gd name="T3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26">
                  <a:moveTo>
                    <a:pt x="25" y="26"/>
                  </a:moveTo>
                  <a:cubicBezTo>
                    <a:pt x="18" y="26"/>
                    <a:pt x="18" y="26"/>
                    <a:pt x="18" y="26"/>
                  </a:cubicBezTo>
                  <a:cubicBezTo>
                    <a:pt x="17" y="20"/>
                    <a:pt x="17" y="20"/>
                    <a:pt x="17" y="20"/>
                  </a:cubicBezTo>
                  <a:cubicBezTo>
                    <a:pt x="8" y="20"/>
                    <a:pt x="8" y="20"/>
                    <a:pt x="8" y="20"/>
                  </a:cubicBezTo>
                  <a:cubicBezTo>
                    <a:pt x="6" y="26"/>
                    <a:pt x="6" y="26"/>
                    <a:pt x="6" y="26"/>
                  </a:cubicBezTo>
                  <a:cubicBezTo>
                    <a:pt x="0" y="26"/>
                    <a:pt x="0" y="26"/>
                    <a:pt x="0" y="26"/>
                  </a:cubicBezTo>
                  <a:cubicBezTo>
                    <a:pt x="9" y="0"/>
                    <a:pt x="9" y="0"/>
                    <a:pt x="9" y="0"/>
                  </a:cubicBezTo>
                  <a:cubicBezTo>
                    <a:pt x="16" y="0"/>
                    <a:pt x="16" y="0"/>
                    <a:pt x="16" y="0"/>
                  </a:cubicBezTo>
                  <a:lnTo>
                    <a:pt x="25" y="26"/>
                  </a:lnTo>
                  <a:close/>
                  <a:moveTo>
                    <a:pt x="15" y="16"/>
                  </a:moveTo>
                  <a:cubicBezTo>
                    <a:pt x="13" y="7"/>
                    <a:pt x="13" y="7"/>
                    <a:pt x="13" y="7"/>
                  </a:cubicBezTo>
                  <a:cubicBezTo>
                    <a:pt x="12" y="7"/>
                    <a:pt x="12" y="6"/>
                    <a:pt x="12" y="5"/>
                  </a:cubicBezTo>
                  <a:cubicBezTo>
                    <a:pt x="12" y="5"/>
                    <a:pt x="12" y="5"/>
                    <a:pt x="12" y="5"/>
                  </a:cubicBezTo>
                  <a:cubicBezTo>
                    <a:pt x="12" y="6"/>
                    <a:pt x="12" y="6"/>
                    <a:pt x="12" y="7"/>
                  </a:cubicBezTo>
                  <a:cubicBezTo>
                    <a:pt x="9" y="16"/>
                    <a:pt x="9" y="16"/>
                    <a:pt x="9" y="16"/>
                  </a:cubicBezTo>
                  <a:lnTo>
                    <a:pt x="15"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42" name="Freeform 167"/>
            <p:cNvSpPr>
              <a:spLocks/>
            </p:cNvSpPr>
            <p:nvPr/>
          </p:nvSpPr>
          <p:spPr bwMode="auto">
            <a:xfrm>
              <a:off x="9701467" y="4270186"/>
              <a:ext cx="56096" cy="84143"/>
            </a:xfrm>
            <a:custGeom>
              <a:avLst/>
              <a:gdLst>
                <a:gd name="T0" fmla="*/ 0 w 17"/>
                <a:gd name="T1" fmla="*/ 25 h 26"/>
                <a:gd name="T2" fmla="*/ 0 w 17"/>
                <a:gd name="T3" fmla="*/ 19 h 26"/>
                <a:gd name="T4" fmla="*/ 3 w 17"/>
                <a:gd name="T5" fmla="*/ 21 h 26"/>
                <a:gd name="T6" fmla="*/ 7 w 17"/>
                <a:gd name="T7" fmla="*/ 22 h 26"/>
                <a:gd name="T8" fmla="*/ 9 w 17"/>
                <a:gd name="T9" fmla="*/ 21 h 26"/>
                <a:gd name="T10" fmla="*/ 10 w 17"/>
                <a:gd name="T11" fmla="*/ 21 h 26"/>
                <a:gd name="T12" fmla="*/ 11 w 17"/>
                <a:gd name="T13" fmla="*/ 20 h 26"/>
                <a:gd name="T14" fmla="*/ 11 w 17"/>
                <a:gd name="T15" fmla="*/ 19 h 26"/>
                <a:gd name="T16" fmla="*/ 11 w 17"/>
                <a:gd name="T17" fmla="*/ 18 h 26"/>
                <a:gd name="T18" fmla="*/ 10 w 17"/>
                <a:gd name="T19" fmla="*/ 17 h 26"/>
                <a:gd name="T20" fmla="*/ 8 w 17"/>
                <a:gd name="T21" fmla="*/ 16 h 26"/>
                <a:gd name="T22" fmla="*/ 6 w 17"/>
                <a:gd name="T23" fmla="*/ 15 h 26"/>
                <a:gd name="T24" fmla="*/ 1 w 17"/>
                <a:gd name="T25" fmla="*/ 12 h 26"/>
                <a:gd name="T26" fmla="*/ 0 w 17"/>
                <a:gd name="T27" fmla="*/ 7 h 26"/>
                <a:gd name="T28" fmla="*/ 1 w 17"/>
                <a:gd name="T29" fmla="*/ 4 h 26"/>
                <a:gd name="T30" fmla="*/ 3 w 17"/>
                <a:gd name="T31" fmla="*/ 2 h 26"/>
                <a:gd name="T32" fmla="*/ 6 w 17"/>
                <a:gd name="T33" fmla="*/ 0 h 26"/>
                <a:gd name="T34" fmla="*/ 10 w 17"/>
                <a:gd name="T35" fmla="*/ 0 h 26"/>
                <a:gd name="T36" fmla="*/ 13 w 17"/>
                <a:gd name="T37" fmla="*/ 0 h 26"/>
                <a:gd name="T38" fmla="*/ 16 w 17"/>
                <a:gd name="T39" fmla="*/ 1 h 26"/>
                <a:gd name="T40" fmla="*/ 16 w 17"/>
                <a:gd name="T41" fmla="*/ 6 h 26"/>
                <a:gd name="T42" fmla="*/ 15 w 17"/>
                <a:gd name="T43" fmla="*/ 5 h 26"/>
                <a:gd name="T44" fmla="*/ 13 w 17"/>
                <a:gd name="T45" fmla="*/ 5 h 26"/>
                <a:gd name="T46" fmla="*/ 12 w 17"/>
                <a:gd name="T47" fmla="*/ 5 h 26"/>
                <a:gd name="T48" fmla="*/ 10 w 17"/>
                <a:gd name="T49" fmla="*/ 4 h 26"/>
                <a:gd name="T50" fmla="*/ 8 w 17"/>
                <a:gd name="T51" fmla="*/ 5 h 26"/>
                <a:gd name="T52" fmla="*/ 7 w 17"/>
                <a:gd name="T53" fmla="*/ 5 h 26"/>
                <a:gd name="T54" fmla="*/ 6 w 17"/>
                <a:gd name="T55" fmla="*/ 6 h 26"/>
                <a:gd name="T56" fmla="*/ 6 w 17"/>
                <a:gd name="T57" fmla="*/ 7 h 26"/>
                <a:gd name="T58" fmla="*/ 6 w 17"/>
                <a:gd name="T59" fmla="*/ 8 h 26"/>
                <a:gd name="T60" fmla="*/ 7 w 17"/>
                <a:gd name="T61" fmla="*/ 9 h 26"/>
                <a:gd name="T62" fmla="*/ 9 w 17"/>
                <a:gd name="T63" fmla="*/ 10 h 26"/>
                <a:gd name="T64" fmla="*/ 11 w 17"/>
                <a:gd name="T65" fmla="*/ 11 h 26"/>
                <a:gd name="T66" fmla="*/ 13 w 17"/>
                <a:gd name="T67" fmla="*/ 12 h 26"/>
                <a:gd name="T68" fmla="*/ 15 w 17"/>
                <a:gd name="T69" fmla="*/ 14 h 26"/>
                <a:gd name="T70" fmla="*/ 17 w 17"/>
                <a:gd name="T71" fmla="*/ 16 h 26"/>
                <a:gd name="T72" fmla="*/ 17 w 17"/>
                <a:gd name="T73" fmla="*/ 19 h 26"/>
                <a:gd name="T74" fmla="*/ 16 w 17"/>
                <a:gd name="T75" fmla="*/ 22 h 26"/>
                <a:gd name="T76" fmla="*/ 14 w 17"/>
                <a:gd name="T77" fmla="*/ 24 h 26"/>
                <a:gd name="T78" fmla="*/ 11 w 17"/>
                <a:gd name="T79" fmla="*/ 26 h 26"/>
                <a:gd name="T80" fmla="*/ 7 w 17"/>
                <a:gd name="T81" fmla="*/ 26 h 26"/>
                <a:gd name="T82" fmla="*/ 3 w 17"/>
                <a:gd name="T83" fmla="*/ 26 h 26"/>
                <a:gd name="T84" fmla="*/ 0 w 17"/>
                <a:gd name="T85"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26">
                  <a:moveTo>
                    <a:pt x="0" y="25"/>
                  </a:moveTo>
                  <a:cubicBezTo>
                    <a:pt x="0" y="19"/>
                    <a:pt x="0" y="19"/>
                    <a:pt x="0" y="19"/>
                  </a:cubicBezTo>
                  <a:cubicBezTo>
                    <a:pt x="1" y="20"/>
                    <a:pt x="2" y="21"/>
                    <a:pt x="3" y="21"/>
                  </a:cubicBezTo>
                  <a:cubicBezTo>
                    <a:pt x="5" y="21"/>
                    <a:pt x="6" y="22"/>
                    <a:pt x="7" y="22"/>
                  </a:cubicBezTo>
                  <a:cubicBezTo>
                    <a:pt x="8" y="22"/>
                    <a:pt x="8" y="22"/>
                    <a:pt x="9" y="21"/>
                  </a:cubicBezTo>
                  <a:cubicBezTo>
                    <a:pt x="9" y="21"/>
                    <a:pt x="10" y="21"/>
                    <a:pt x="10" y="21"/>
                  </a:cubicBezTo>
                  <a:cubicBezTo>
                    <a:pt x="11" y="21"/>
                    <a:pt x="11" y="20"/>
                    <a:pt x="11" y="20"/>
                  </a:cubicBezTo>
                  <a:cubicBezTo>
                    <a:pt x="11" y="20"/>
                    <a:pt x="11" y="19"/>
                    <a:pt x="11" y="19"/>
                  </a:cubicBezTo>
                  <a:cubicBezTo>
                    <a:pt x="11" y="19"/>
                    <a:pt x="11" y="18"/>
                    <a:pt x="11" y="18"/>
                  </a:cubicBezTo>
                  <a:cubicBezTo>
                    <a:pt x="11" y="17"/>
                    <a:pt x="10" y="17"/>
                    <a:pt x="10" y="17"/>
                  </a:cubicBezTo>
                  <a:cubicBezTo>
                    <a:pt x="9" y="16"/>
                    <a:pt x="9" y="16"/>
                    <a:pt x="8" y="16"/>
                  </a:cubicBezTo>
                  <a:cubicBezTo>
                    <a:pt x="7" y="15"/>
                    <a:pt x="7" y="15"/>
                    <a:pt x="6" y="15"/>
                  </a:cubicBezTo>
                  <a:cubicBezTo>
                    <a:pt x="4" y="14"/>
                    <a:pt x="2" y="13"/>
                    <a:pt x="1" y="12"/>
                  </a:cubicBezTo>
                  <a:cubicBezTo>
                    <a:pt x="0" y="11"/>
                    <a:pt x="0" y="9"/>
                    <a:pt x="0" y="7"/>
                  </a:cubicBezTo>
                  <a:cubicBezTo>
                    <a:pt x="0" y="6"/>
                    <a:pt x="0" y="5"/>
                    <a:pt x="1" y="4"/>
                  </a:cubicBezTo>
                  <a:cubicBezTo>
                    <a:pt x="1" y="3"/>
                    <a:pt x="2" y="2"/>
                    <a:pt x="3" y="2"/>
                  </a:cubicBezTo>
                  <a:cubicBezTo>
                    <a:pt x="4" y="1"/>
                    <a:pt x="5" y="1"/>
                    <a:pt x="6" y="0"/>
                  </a:cubicBezTo>
                  <a:cubicBezTo>
                    <a:pt x="7" y="0"/>
                    <a:pt x="9" y="0"/>
                    <a:pt x="10" y="0"/>
                  </a:cubicBezTo>
                  <a:cubicBezTo>
                    <a:pt x="11" y="0"/>
                    <a:pt x="12" y="0"/>
                    <a:pt x="13" y="0"/>
                  </a:cubicBezTo>
                  <a:cubicBezTo>
                    <a:pt x="14" y="0"/>
                    <a:pt x="15" y="1"/>
                    <a:pt x="16" y="1"/>
                  </a:cubicBezTo>
                  <a:cubicBezTo>
                    <a:pt x="16" y="6"/>
                    <a:pt x="16" y="6"/>
                    <a:pt x="16" y="6"/>
                  </a:cubicBezTo>
                  <a:cubicBezTo>
                    <a:pt x="16" y="6"/>
                    <a:pt x="15" y="6"/>
                    <a:pt x="15" y="5"/>
                  </a:cubicBezTo>
                  <a:cubicBezTo>
                    <a:pt x="14" y="5"/>
                    <a:pt x="14" y="5"/>
                    <a:pt x="13" y="5"/>
                  </a:cubicBezTo>
                  <a:cubicBezTo>
                    <a:pt x="13" y="5"/>
                    <a:pt x="12" y="5"/>
                    <a:pt x="12" y="5"/>
                  </a:cubicBezTo>
                  <a:cubicBezTo>
                    <a:pt x="11" y="4"/>
                    <a:pt x="11" y="4"/>
                    <a:pt x="10" y="4"/>
                  </a:cubicBezTo>
                  <a:cubicBezTo>
                    <a:pt x="10" y="4"/>
                    <a:pt x="9" y="5"/>
                    <a:pt x="8" y="5"/>
                  </a:cubicBezTo>
                  <a:cubicBezTo>
                    <a:pt x="8" y="5"/>
                    <a:pt x="7" y="5"/>
                    <a:pt x="7" y="5"/>
                  </a:cubicBezTo>
                  <a:cubicBezTo>
                    <a:pt x="7" y="5"/>
                    <a:pt x="6" y="6"/>
                    <a:pt x="6" y="6"/>
                  </a:cubicBezTo>
                  <a:cubicBezTo>
                    <a:pt x="6" y="6"/>
                    <a:pt x="6" y="7"/>
                    <a:pt x="6" y="7"/>
                  </a:cubicBezTo>
                  <a:cubicBezTo>
                    <a:pt x="6" y="7"/>
                    <a:pt x="6" y="8"/>
                    <a:pt x="6" y="8"/>
                  </a:cubicBezTo>
                  <a:cubicBezTo>
                    <a:pt x="7" y="8"/>
                    <a:pt x="7" y="9"/>
                    <a:pt x="7" y="9"/>
                  </a:cubicBezTo>
                  <a:cubicBezTo>
                    <a:pt x="8" y="9"/>
                    <a:pt x="8" y="10"/>
                    <a:pt x="9" y="10"/>
                  </a:cubicBezTo>
                  <a:cubicBezTo>
                    <a:pt x="9" y="10"/>
                    <a:pt x="10" y="11"/>
                    <a:pt x="11" y="11"/>
                  </a:cubicBezTo>
                  <a:cubicBezTo>
                    <a:pt x="12" y="11"/>
                    <a:pt x="13" y="12"/>
                    <a:pt x="13" y="12"/>
                  </a:cubicBezTo>
                  <a:cubicBezTo>
                    <a:pt x="14" y="13"/>
                    <a:pt x="15" y="13"/>
                    <a:pt x="15" y="14"/>
                  </a:cubicBezTo>
                  <a:cubicBezTo>
                    <a:pt x="16" y="14"/>
                    <a:pt x="17" y="15"/>
                    <a:pt x="17" y="16"/>
                  </a:cubicBezTo>
                  <a:cubicBezTo>
                    <a:pt x="17" y="17"/>
                    <a:pt x="17" y="18"/>
                    <a:pt x="17" y="19"/>
                  </a:cubicBezTo>
                  <a:cubicBezTo>
                    <a:pt x="17" y="20"/>
                    <a:pt x="17" y="21"/>
                    <a:pt x="16" y="22"/>
                  </a:cubicBezTo>
                  <a:cubicBezTo>
                    <a:pt x="16" y="23"/>
                    <a:pt x="15" y="24"/>
                    <a:pt x="14" y="24"/>
                  </a:cubicBezTo>
                  <a:cubicBezTo>
                    <a:pt x="13" y="25"/>
                    <a:pt x="12" y="25"/>
                    <a:pt x="11" y="26"/>
                  </a:cubicBezTo>
                  <a:cubicBezTo>
                    <a:pt x="10" y="26"/>
                    <a:pt x="9" y="26"/>
                    <a:pt x="7" y="26"/>
                  </a:cubicBezTo>
                  <a:cubicBezTo>
                    <a:pt x="6" y="26"/>
                    <a:pt x="5" y="26"/>
                    <a:pt x="3" y="26"/>
                  </a:cubicBezTo>
                  <a:cubicBezTo>
                    <a:pt x="2" y="25"/>
                    <a:pt x="1" y="25"/>
                    <a:pt x="0"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43" name="Rectangle 168"/>
            <p:cNvSpPr>
              <a:spLocks noChangeArrowheads="1"/>
            </p:cNvSpPr>
            <p:nvPr/>
          </p:nvSpPr>
          <p:spPr bwMode="auto">
            <a:xfrm>
              <a:off x="9773145" y="4270186"/>
              <a:ext cx="20257" cy="841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44" name="Freeform 169"/>
            <p:cNvSpPr>
              <a:spLocks noEditPoints="1"/>
            </p:cNvSpPr>
            <p:nvPr/>
          </p:nvSpPr>
          <p:spPr bwMode="auto">
            <a:xfrm>
              <a:off x="9802751" y="4270186"/>
              <a:ext cx="82586" cy="84143"/>
            </a:xfrm>
            <a:custGeom>
              <a:avLst/>
              <a:gdLst>
                <a:gd name="T0" fmla="*/ 25 w 25"/>
                <a:gd name="T1" fmla="*/ 26 h 26"/>
                <a:gd name="T2" fmla="*/ 19 w 25"/>
                <a:gd name="T3" fmla="*/ 26 h 26"/>
                <a:gd name="T4" fmla="*/ 17 w 25"/>
                <a:gd name="T5" fmla="*/ 20 h 26"/>
                <a:gd name="T6" fmla="*/ 8 w 25"/>
                <a:gd name="T7" fmla="*/ 20 h 26"/>
                <a:gd name="T8" fmla="*/ 6 w 25"/>
                <a:gd name="T9" fmla="*/ 26 h 26"/>
                <a:gd name="T10" fmla="*/ 0 w 25"/>
                <a:gd name="T11" fmla="*/ 26 h 26"/>
                <a:gd name="T12" fmla="*/ 9 w 25"/>
                <a:gd name="T13" fmla="*/ 0 h 26"/>
                <a:gd name="T14" fmla="*/ 16 w 25"/>
                <a:gd name="T15" fmla="*/ 0 h 26"/>
                <a:gd name="T16" fmla="*/ 25 w 25"/>
                <a:gd name="T17" fmla="*/ 26 h 26"/>
                <a:gd name="T18" fmla="*/ 16 w 25"/>
                <a:gd name="T19" fmla="*/ 16 h 26"/>
                <a:gd name="T20" fmla="*/ 13 w 25"/>
                <a:gd name="T21" fmla="*/ 7 h 26"/>
                <a:gd name="T22" fmla="*/ 13 w 25"/>
                <a:gd name="T23" fmla="*/ 5 h 26"/>
                <a:gd name="T24" fmla="*/ 13 w 25"/>
                <a:gd name="T25" fmla="*/ 5 h 26"/>
                <a:gd name="T26" fmla="*/ 12 w 25"/>
                <a:gd name="T27" fmla="*/ 7 h 26"/>
                <a:gd name="T28" fmla="*/ 9 w 25"/>
                <a:gd name="T29" fmla="*/ 16 h 26"/>
                <a:gd name="T30" fmla="*/ 16 w 25"/>
                <a:gd name="T3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26">
                  <a:moveTo>
                    <a:pt x="25" y="26"/>
                  </a:moveTo>
                  <a:cubicBezTo>
                    <a:pt x="19" y="26"/>
                    <a:pt x="19" y="26"/>
                    <a:pt x="19" y="26"/>
                  </a:cubicBezTo>
                  <a:cubicBezTo>
                    <a:pt x="17" y="20"/>
                    <a:pt x="17" y="20"/>
                    <a:pt x="17" y="20"/>
                  </a:cubicBezTo>
                  <a:cubicBezTo>
                    <a:pt x="8" y="20"/>
                    <a:pt x="8" y="20"/>
                    <a:pt x="8" y="20"/>
                  </a:cubicBezTo>
                  <a:cubicBezTo>
                    <a:pt x="6" y="26"/>
                    <a:pt x="6" y="26"/>
                    <a:pt x="6" y="26"/>
                  </a:cubicBezTo>
                  <a:cubicBezTo>
                    <a:pt x="0" y="26"/>
                    <a:pt x="0" y="26"/>
                    <a:pt x="0" y="26"/>
                  </a:cubicBezTo>
                  <a:cubicBezTo>
                    <a:pt x="9" y="0"/>
                    <a:pt x="9" y="0"/>
                    <a:pt x="9" y="0"/>
                  </a:cubicBezTo>
                  <a:cubicBezTo>
                    <a:pt x="16" y="0"/>
                    <a:pt x="16" y="0"/>
                    <a:pt x="16" y="0"/>
                  </a:cubicBezTo>
                  <a:lnTo>
                    <a:pt x="25" y="26"/>
                  </a:lnTo>
                  <a:close/>
                  <a:moveTo>
                    <a:pt x="16" y="16"/>
                  </a:moveTo>
                  <a:cubicBezTo>
                    <a:pt x="13" y="7"/>
                    <a:pt x="13" y="7"/>
                    <a:pt x="13" y="7"/>
                  </a:cubicBezTo>
                  <a:cubicBezTo>
                    <a:pt x="13" y="7"/>
                    <a:pt x="13" y="6"/>
                    <a:pt x="13" y="5"/>
                  </a:cubicBezTo>
                  <a:cubicBezTo>
                    <a:pt x="13" y="5"/>
                    <a:pt x="13" y="5"/>
                    <a:pt x="13" y="5"/>
                  </a:cubicBezTo>
                  <a:cubicBezTo>
                    <a:pt x="12" y="6"/>
                    <a:pt x="12" y="6"/>
                    <a:pt x="12" y="7"/>
                  </a:cubicBezTo>
                  <a:cubicBezTo>
                    <a:pt x="9" y="16"/>
                    <a:pt x="9" y="16"/>
                    <a:pt x="9" y="16"/>
                  </a:cubicBezTo>
                  <a:lnTo>
                    <a:pt x="1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45" name="Freeform 170"/>
            <p:cNvSpPr>
              <a:spLocks/>
            </p:cNvSpPr>
            <p:nvPr/>
          </p:nvSpPr>
          <p:spPr bwMode="auto">
            <a:xfrm>
              <a:off x="9238675" y="4413540"/>
              <a:ext cx="77911" cy="81026"/>
            </a:xfrm>
            <a:custGeom>
              <a:avLst/>
              <a:gdLst>
                <a:gd name="T0" fmla="*/ 39 w 50"/>
                <a:gd name="T1" fmla="*/ 52 h 52"/>
                <a:gd name="T2" fmla="*/ 33 w 50"/>
                <a:gd name="T3" fmla="*/ 52 h 52"/>
                <a:gd name="T4" fmla="*/ 37 w 50"/>
                <a:gd name="T5" fmla="*/ 27 h 52"/>
                <a:gd name="T6" fmla="*/ 10 w 50"/>
                <a:gd name="T7" fmla="*/ 27 h 52"/>
                <a:gd name="T8" fmla="*/ 6 w 50"/>
                <a:gd name="T9" fmla="*/ 52 h 52"/>
                <a:gd name="T10" fmla="*/ 0 w 50"/>
                <a:gd name="T11" fmla="*/ 52 h 52"/>
                <a:gd name="T12" fmla="*/ 10 w 50"/>
                <a:gd name="T13" fmla="*/ 0 h 52"/>
                <a:gd name="T14" fmla="*/ 16 w 50"/>
                <a:gd name="T15" fmla="*/ 0 h 52"/>
                <a:gd name="T16" fmla="*/ 12 w 50"/>
                <a:gd name="T17" fmla="*/ 23 h 52"/>
                <a:gd name="T18" fmla="*/ 37 w 50"/>
                <a:gd name="T19" fmla="*/ 23 h 52"/>
                <a:gd name="T20" fmla="*/ 44 w 50"/>
                <a:gd name="T21" fmla="*/ 0 h 52"/>
                <a:gd name="T22" fmla="*/ 50 w 50"/>
                <a:gd name="T23" fmla="*/ 0 h 52"/>
                <a:gd name="T24" fmla="*/ 39 w 50"/>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2">
                  <a:moveTo>
                    <a:pt x="39" y="52"/>
                  </a:moveTo>
                  <a:lnTo>
                    <a:pt x="33" y="52"/>
                  </a:lnTo>
                  <a:lnTo>
                    <a:pt x="37" y="27"/>
                  </a:lnTo>
                  <a:lnTo>
                    <a:pt x="10" y="27"/>
                  </a:lnTo>
                  <a:lnTo>
                    <a:pt x="6" y="52"/>
                  </a:lnTo>
                  <a:lnTo>
                    <a:pt x="0" y="52"/>
                  </a:lnTo>
                  <a:lnTo>
                    <a:pt x="10" y="0"/>
                  </a:lnTo>
                  <a:lnTo>
                    <a:pt x="16" y="0"/>
                  </a:lnTo>
                  <a:lnTo>
                    <a:pt x="12" y="23"/>
                  </a:lnTo>
                  <a:lnTo>
                    <a:pt x="37" y="23"/>
                  </a:lnTo>
                  <a:lnTo>
                    <a:pt x="44" y="0"/>
                  </a:lnTo>
                  <a:lnTo>
                    <a:pt x="50" y="0"/>
                  </a:lnTo>
                  <a:lnTo>
                    <a:pt x="3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46" name="Freeform 171"/>
            <p:cNvSpPr>
              <a:spLocks noEditPoints="1"/>
            </p:cNvSpPr>
            <p:nvPr/>
          </p:nvSpPr>
          <p:spPr bwMode="auto">
            <a:xfrm>
              <a:off x="9325936" y="4410424"/>
              <a:ext cx="74795" cy="84143"/>
            </a:xfrm>
            <a:custGeom>
              <a:avLst/>
              <a:gdLst>
                <a:gd name="T0" fmla="*/ 23 w 23"/>
                <a:gd name="T1" fmla="*/ 11 h 26"/>
                <a:gd name="T2" fmla="*/ 23 w 23"/>
                <a:gd name="T3" fmla="*/ 14 h 26"/>
                <a:gd name="T4" fmla="*/ 22 w 23"/>
                <a:gd name="T5" fmla="*/ 17 h 26"/>
                <a:gd name="T6" fmla="*/ 21 w 23"/>
                <a:gd name="T7" fmla="*/ 20 h 26"/>
                <a:gd name="T8" fmla="*/ 19 w 23"/>
                <a:gd name="T9" fmla="*/ 22 h 26"/>
                <a:gd name="T10" fmla="*/ 17 w 23"/>
                <a:gd name="T11" fmla="*/ 24 h 26"/>
                <a:gd name="T12" fmla="*/ 15 w 23"/>
                <a:gd name="T13" fmla="*/ 25 h 26"/>
                <a:gd name="T14" fmla="*/ 13 w 23"/>
                <a:gd name="T15" fmla="*/ 26 h 26"/>
                <a:gd name="T16" fmla="*/ 10 w 23"/>
                <a:gd name="T17" fmla="*/ 26 h 26"/>
                <a:gd name="T18" fmla="*/ 6 w 23"/>
                <a:gd name="T19" fmla="*/ 25 h 26"/>
                <a:gd name="T20" fmla="*/ 2 w 23"/>
                <a:gd name="T21" fmla="*/ 23 h 26"/>
                <a:gd name="T22" fmla="*/ 0 w 23"/>
                <a:gd name="T23" fmla="*/ 20 h 26"/>
                <a:gd name="T24" fmla="*/ 0 w 23"/>
                <a:gd name="T25" fmla="*/ 16 h 26"/>
                <a:gd name="T26" fmla="*/ 1 w 23"/>
                <a:gd name="T27" fmla="*/ 9 h 26"/>
                <a:gd name="T28" fmla="*/ 4 w 23"/>
                <a:gd name="T29" fmla="*/ 4 h 26"/>
                <a:gd name="T30" fmla="*/ 8 w 23"/>
                <a:gd name="T31" fmla="*/ 1 h 26"/>
                <a:gd name="T32" fmla="*/ 13 w 23"/>
                <a:gd name="T33" fmla="*/ 0 h 26"/>
                <a:gd name="T34" fmla="*/ 18 w 23"/>
                <a:gd name="T35" fmla="*/ 1 h 26"/>
                <a:gd name="T36" fmla="*/ 21 w 23"/>
                <a:gd name="T37" fmla="*/ 3 h 26"/>
                <a:gd name="T38" fmla="*/ 23 w 23"/>
                <a:gd name="T39" fmla="*/ 7 h 26"/>
                <a:gd name="T40" fmla="*/ 23 w 23"/>
                <a:gd name="T41" fmla="*/ 11 h 26"/>
                <a:gd name="T42" fmla="*/ 20 w 23"/>
                <a:gd name="T43" fmla="*/ 11 h 26"/>
                <a:gd name="T44" fmla="*/ 20 w 23"/>
                <a:gd name="T45" fmla="*/ 8 h 26"/>
                <a:gd name="T46" fmla="*/ 18 w 23"/>
                <a:gd name="T47" fmla="*/ 5 h 26"/>
                <a:gd name="T48" fmla="*/ 16 w 23"/>
                <a:gd name="T49" fmla="*/ 3 h 26"/>
                <a:gd name="T50" fmla="*/ 13 w 23"/>
                <a:gd name="T51" fmla="*/ 3 h 26"/>
                <a:gd name="T52" fmla="*/ 9 w 23"/>
                <a:gd name="T53" fmla="*/ 4 h 26"/>
                <a:gd name="T54" fmla="*/ 6 w 23"/>
                <a:gd name="T55" fmla="*/ 6 h 26"/>
                <a:gd name="T56" fmla="*/ 5 w 23"/>
                <a:gd name="T57" fmla="*/ 8 h 26"/>
                <a:gd name="T58" fmla="*/ 4 w 23"/>
                <a:gd name="T59" fmla="*/ 10 h 26"/>
                <a:gd name="T60" fmla="*/ 3 w 23"/>
                <a:gd name="T61" fmla="*/ 13 h 26"/>
                <a:gd name="T62" fmla="*/ 3 w 23"/>
                <a:gd name="T63" fmla="*/ 16 h 26"/>
                <a:gd name="T64" fmla="*/ 3 w 23"/>
                <a:gd name="T65" fmla="*/ 19 h 26"/>
                <a:gd name="T66" fmla="*/ 5 w 23"/>
                <a:gd name="T67" fmla="*/ 21 h 26"/>
                <a:gd name="T68" fmla="*/ 7 w 23"/>
                <a:gd name="T69" fmla="*/ 23 h 26"/>
                <a:gd name="T70" fmla="*/ 10 w 23"/>
                <a:gd name="T71" fmla="*/ 24 h 26"/>
                <a:gd name="T72" fmla="*/ 14 w 23"/>
                <a:gd name="T73" fmla="*/ 23 h 26"/>
                <a:gd name="T74" fmla="*/ 17 w 23"/>
                <a:gd name="T75" fmla="*/ 20 h 26"/>
                <a:gd name="T76" fmla="*/ 18 w 23"/>
                <a:gd name="T77" fmla="*/ 18 h 26"/>
                <a:gd name="T78" fmla="*/ 19 w 23"/>
                <a:gd name="T79" fmla="*/ 16 h 26"/>
                <a:gd name="T80" fmla="*/ 20 w 23"/>
                <a:gd name="T81" fmla="*/ 13 h 26"/>
                <a:gd name="T82" fmla="*/ 20 w 23"/>
                <a:gd name="T83"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 h="26">
                  <a:moveTo>
                    <a:pt x="23" y="11"/>
                  </a:moveTo>
                  <a:cubicBezTo>
                    <a:pt x="23" y="12"/>
                    <a:pt x="23" y="13"/>
                    <a:pt x="23" y="14"/>
                  </a:cubicBezTo>
                  <a:cubicBezTo>
                    <a:pt x="23" y="15"/>
                    <a:pt x="23" y="16"/>
                    <a:pt x="22" y="17"/>
                  </a:cubicBezTo>
                  <a:cubicBezTo>
                    <a:pt x="22" y="18"/>
                    <a:pt x="21" y="19"/>
                    <a:pt x="21" y="20"/>
                  </a:cubicBezTo>
                  <a:cubicBezTo>
                    <a:pt x="20" y="21"/>
                    <a:pt x="20" y="22"/>
                    <a:pt x="19" y="22"/>
                  </a:cubicBezTo>
                  <a:cubicBezTo>
                    <a:pt x="19" y="23"/>
                    <a:pt x="18" y="24"/>
                    <a:pt x="17" y="24"/>
                  </a:cubicBezTo>
                  <a:cubicBezTo>
                    <a:pt x="17" y="24"/>
                    <a:pt x="16" y="25"/>
                    <a:pt x="15" y="25"/>
                  </a:cubicBezTo>
                  <a:cubicBezTo>
                    <a:pt x="14" y="26"/>
                    <a:pt x="14" y="26"/>
                    <a:pt x="13" y="26"/>
                  </a:cubicBezTo>
                  <a:cubicBezTo>
                    <a:pt x="12" y="26"/>
                    <a:pt x="11" y="26"/>
                    <a:pt x="10" y="26"/>
                  </a:cubicBezTo>
                  <a:cubicBezTo>
                    <a:pt x="8" y="26"/>
                    <a:pt x="7" y="26"/>
                    <a:pt x="6" y="25"/>
                  </a:cubicBezTo>
                  <a:cubicBezTo>
                    <a:pt x="4" y="25"/>
                    <a:pt x="3" y="24"/>
                    <a:pt x="2" y="23"/>
                  </a:cubicBezTo>
                  <a:cubicBezTo>
                    <a:pt x="2" y="22"/>
                    <a:pt x="1" y="21"/>
                    <a:pt x="0" y="20"/>
                  </a:cubicBezTo>
                  <a:cubicBezTo>
                    <a:pt x="0" y="18"/>
                    <a:pt x="0" y="17"/>
                    <a:pt x="0" y="16"/>
                  </a:cubicBezTo>
                  <a:cubicBezTo>
                    <a:pt x="0" y="13"/>
                    <a:pt x="0" y="11"/>
                    <a:pt x="1" y="9"/>
                  </a:cubicBezTo>
                  <a:cubicBezTo>
                    <a:pt x="2" y="7"/>
                    <a:pt x="3" y="5"/>
                    <a:pt x="4" y="4"/>
                  </a:cubicBezTo>
                  <a:cubicBezTo>
                    <a:pt x="5" y="3"/>
                    <a:pt x="7" y="2"/>
                    <a:pt x="8" y="1"/>
                  </a:cubicBezTo>
                  <a:cubicBezTo>
                    <a:pt x="10" y="1"/>
                    <a:pt x="11" y="0"/>
                    <a:pt x="13" y="0"/>
                  </a:cubicBezTo>
                  <a:cubicBezTo>
                    <a:pt x="15" y="0"/>
                    <a:pt x="16" y="0"/>
                    <a:pt x="18" y="1"/>
                  </a:cubicBezTo>
                  <a:cubicBezTo>
                    <a:pt x="19" y="1"/>
                    <a:pt x="20" y="2"/>
                    <a:pt x="21" y="3"/>
                  </a:cubicBezTo>
                  <a:cubicBezTo>
                    <a:pt x="22" y="4"/>
                    <a:pt x="22" y="5"/>
                    <a:pt x="23" y="7"/>
                  </a:cubicBezTo>
                  <a:cubicBezTo>
                    <a:pt x="23" y="8"/>
                    <a:pt x="23" y="9"/>
                    <a:pt x="23" y="11"/>
                  </a:cubicBezTo>
                  <a:close/>
                  <a:moveTo>
                    <a:pt x="20" y="11"/>
                  </a:moveTo>
                  <a:cubicBezTo>
                    <a:pt x="20" y="10"/>
                    <a:pt x="20" y="9"/>
                    <a:pt x="20" y="8"/>
                  </a:cubicBezTo>
                  <a:cubicBezTo>
                    <a:pt x="19" y="7"/>
                    <a:pt x="19" y="6"/>
                    <a:pt x="18" y="5"/>
                  </a:cubicBezTo>
                  <a:cubicBezTo>
                    <a:pt x="18" y="4"/>
                    <a:pt x="17" y="4"/>
                    <a:pt x="16" y="3"/>
                  </a:cubicBezTo>
                  <a:cubicBezTo>
                    <a:pt x="15" y="3"/>
                    <a:pt x="14" y="3"/>
                    <a:pt x="13" y="3"/>
                  </a:cubicBezTo>
                  <a:cubicBezTo>
                    <a:pt x="12" y="3"/>
                    <a:pt x="11" y="3"/>
                    <a:pt x="9" y="4"/>
                  </a:cubicBezTo>
                  <a:cubicBezTo>
                    <a:pt x="8" y="4"/>
                    <a:pt x="7" y="5"/>
                    <a:pt x="6" y="6"/>
                  </a:cubicBezTo>
                  <a:cubicBezTo>
                    <a:pt x="6" y="7"/>
                    <a:pt x="5" y="7"/>
                    <a:pt x="5" y="8"/>
                  </a:cubicBezTo>
                  <a:cubicBezTo>
                    <a:pt x="4" y="9"/>
                    <a:pt x="4" y="9"/>
                    <a:pt x="4" y="10"/>
                  </a:cubicBezTo>
                  <a:cubicBezTo>
                    <a:pt x="3" y="11"/>
                    <a:pt x="3" y="12"/>
                    <a:pt x="3" y="13"/>
                  </a:cubicBezTo>
                  <a:cubicBezTo>
                    <a:pt x="3" y="14"/>
                    <a:pt x="3" y="15"/>
                    <a:pt x="3" y="16"/>
                  </a:cubicBezTo>
                  <a:cubicBezTo>
                    <a:pt x="3" y="17"/>
                    <a:pt x="3" y="18"/>
                    <a:pt x="3" y="19"/>
                  </a:cubicBezTo>
                  <a:cubicBezTo>
                    <a:pt x="4" y="20"/>
                    <a:pt x="4" y="21"/>
                    <a:pt x="5" y="21"/>
                  </a:cubicBezTo>
                  <a:cubicBezTo>
                    <a:pt x="5" y="22"/>
                    <a:pt x="6" y="23"/>
                    <a:pt x="7" y="23"/>
                  </a:cubicBezTo>
                  <a:cubicBezTo>
                    <a:pt x="8" y="23"/>
                    <a:pt x="9" y="24"/>
                    <a:pt x="10" y="24"/>
                  </a:cubicBezTo>
                  <a:cubicBezTo>
                    <a:pt x="11" y="24"/>
                    <a:pt x="13" y="23"/>
                    <a:pt x="14" y="23"/>
                  </a:cubicBezTo>
                  <a:cubicBezTo>
                    <a:pt x="15" y="22"/>
                    <a:pt x="16" y="22"/>
                    <a:pt x="17" y="20"/>
                  </a:cubicBezTo>
                  <a:cubicBezTo>
                    <a:pt x="18" y="20"/>
                    <a:pt x="18" y="19"/>
                    <a:pt x="18" y="18"/>
                  </a:cubicBezTo>
                  <a:cubicBezTo>
                    <a:pt x="19" y="18"/>
                    <a:pt x="19" y="17"/>
                    <a:pt x="19" y="16"/>
                  </a:cubicBezTo>
                  <a:cubicBezTo>
                    <a:pt x="20" y="15"/>
                    <a:pt x="20" y="14"/>
                    <a:pt x="20" y="13"/>
                  </a:cubicBezTo>
                  <a:cubicBezTo>
                    <a:pt x="20" y="13"/>
                    <a:pt x="20" y="12"/>
                    <a:pt x="2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47" name="Freeform 172"/>
            <p:cNvSpPr>
              <a:spLocks/>
            </p:cNvSpPr>
            <p:nvPr/>
          </p:nvSpPr>
          <p:spPr bwMode="auto">
            <a:xfrm>
              <a:off x="9411638" y="4413540"/>
              <a:ext cx="84144" cy="81026"/>
            </a:xfrm>
            <a:custGeom>
              <a:avLst/>
              <a:gdLst>
                <a:gd name="T0" fmla="*/ 21 w 26"/>
                <a:gd name="T1" fmla="*/ 25 h 25"/>
                <a:gd name="T2" fmla="*/ 18 w 26"/>
                <a:gd name="T3" fmla="*/ 25 h 25"/>
                <a:gd name="T4" fmla="*/ 8 w 26"/>
                <a:gd name="T5" fmla="*/ 5 h 25"/>
                <a:gd name="T6" fmla="*/ 8 w 26"/>
                <a:gd name="T7" fmla="*/ 4 h 25"/>
                <a:gd name="T8" fmla="*/ 8 w 26"/>
                <a:gd name="T9" fmla="*/ 4 h 25"/>
                <a:gd name="T10" fmla="*/ 8 w 26"/>
                <a:gd name="T11" fmla="*/ 3 h 25"/>
                <a:gd name="T12" fmla="*/ 8 w 26"/>
                <a:gd name="T13" fmla="*/ 3 h 25"/>
                <a:gd name="T14" fmla="*/ 8 w 26"/>
                <a:gd name="T15" fmla="*/ 3 h 25"/>
                <a:gd name="T16" fmla="*/ 8 w 26"/>
                <a:gd name="T17" fmla="*/ 3 h 25"/>
                <a:gd name="T18" fmla="*/ 8 w 26"/>
                <a:gd name="T19" fmla="*/ 4 h 25"/>
                <a:gd name="T20" fmla="*/ 8 w 26"/>
                <a:gd name="T21" fmla="*/ 5 h 25"/>
                <a:gd name="T22" fmla="*/ 7 w 26"/>
                <a:gd name="T23" fmla="*/ 5 h 25"/>
                <a:gd name="T24" fmla="*/ 3 w 26"/>
                <a:gd name="T25" fmla="*/ 25 h 25"/>
                <a:gd name="T26" fmla="*/ 0 w 26"/>
                <a:gd name="T27" fmla="*/ 25 h 25"/>
                <a:gd name="T28" fmla="*/ 6 w 26"/>
                <a:gd name="T29" fmla="*/ 0 h 25"/>
                <a:gd name="T30" fmla="*/ 9 w 26"/>
                <a:gd name="T31" fmla="*/ 0 h 25"/>
                <a:gd name="T32" fmla="*/ 18 w 26"/>
                <a:gd name="T33" fmla="*/ 19 h 25"/>
                <a:gd name="T34" fmla="*/ 18 w 26"/>
                <a:gd name="T35" fmla="*/ 20 h 25"/>
                <a:gd name="T36" fmla="*/ 18 w 26"/>
                <a:gd name="T37" fmla="*/ 20 h 25"/>
                <a:gd name="T38" fmla="*/ 19 w 26"/>
                <a:gd name="T39" fmla="*/ 21 h 25"/>
                <a:gd name="T40" fmla="*/ 19 w 26"/>
                <a:gd name="T41" fmla="*/ 21 h 25"/>
                <a:gd name="T42" fmla="*/ 19 w 26"/>
                <a:gd name="T43" fmla="*/ 21 h 25"/>
                <a:gd name="T44" fmla="*/ 19 w 26"/>
                <a:gd name="T45" fmla="*/ 21 h 25"/>
                <a:gd name="T46" fmla="*/ 19 w 26"/>
                <a:gd name="T47" fmla="*/ 20 h 25"/>
                <a:gd name="T48" fmla="*/ 19 w 26"/>
                <a:gd name="T49" fmla="*/ 19 h 25"/>
                <a:gd name="T50" fmla="*/ 19 w 26"/>
                <a:gd name="T51" fmla="*/ 19 h 25"/>
                <a:gd name="T52" fmla="*/ 23 w 26"/>
                <a:gd name="T53" fmla="*/ 0 h 25"/>
                <a:gd name="T54" fmla="*/ 26 w 26"/>
                <a:gd name="T55" fmla="*/ 0 h 25"/>
                <a:gd name="T56" fmla="*/ 21 w 26"/>
                <a:gd name="T5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 h="25">
                  <a:moveTo>
                    <a:pt x="21" y="25"/>
                  </a:moveTo>
                  <a:cubicBezTo>
                    <a:pt x="18" y="25"/>
                    <a:pt x="18" y="25"/>
                    <a:pt x="18" y="25"/>
                  </a:cubicBezTo>
                  <a:cubicBezTo>
                    <a:pt x="8" y="5"/>
                    <a:pt x="8" y="5"/>
                    <a:pt x="8" y="5"/>
                  </a:cubicBezTo>
                  <a:cubicBezTo>
                    <a:pt x="8" y="5"/>
                    <a:pt x="8" y="4"/>
                    <a:pt x="8" y="4"/>
                  </a:cubicBezTo>
                  <a:cubicBezTo>
                    <a:pt x="8" y="4"/>
                    <a:pt x="8" y="4"/>
                    <a:pt x="8" y="4"/>
                  </a:cubicBezTo>
                  <a:cubicBezTo>
                    <a:pt x="8" y="4"/>
                    <a:pt x="8" y="4"/>
                    <a:pt x="8" y="3"/>
                  </a:cubicBezTo>
                  <a:cubicBezTo>
                    <a:pt x="8" y="3"/>
                    <a:pt x="8" y="3"/>
                    <a:pt x="8" y="3"/>
                  </a:cubicBezTo>
                  <a:cubicBezTo>
                    <a:pt x="8" y="3"/>
                    <a:pt x="8" y="3"/>
                    <a:pt x="8" y="3"/>
                  </a:cubicBezTo>
                  <a:cubicBezTo>
                    <a:pt x="8" y="3"/>
                    <a:pt x="8" y="3"/>
                    <a:pt x="8" y="3"/>
                  </a:cubicBezTo>
                  <a:cubicBezTo>
                    <a:pt x="8" y="4"/>
                    <a:pt x="8" y="4"/>
                    <a:pt x="8" y="4"/>
                  </a:cubicBezTo>
                  <a:cubicBezTo>
                    <a:pt x="8" y="4"/>
                    <a:pt x="8" y="4"/>
                    <a:pt x="8" y="5"/>
                  </a:cubicBezTo>
                  <a:cubicBezTo>
                    <a:pt x="7" y="5"/>
                    <a:pt x="7" y="5"/>
                    <a:pt x="7" y="5"/>
                  </a:cubicBezTo>
                  <a:cubicBezTo>
                    <a:pt x="3" y="25"/>
                    <a:pt x="3" y="25"/>
                    <a:pt x="3" y="25"/>
                  </a:cubicBezTo>
                  <a:cubicBezTo>
                    <a:pt x="0" y="25"/>
                    <a:pt x="0" y="25"/>
                    <a:pt x="0" y="25"/>
                  </a:cubicBezTo>
                  <a:cubicBezTo>
                    <a:pt x="6" y="0"/>
                    <a:pt x="6" y="0"/>
                    <a:pt x="6" y="0"/>
                  </a:cubicBezTo>
                  <a:cubicBezTo>
                    <a:pt x="9" y="0"/>
                    <a:pt x="9" y="0"/>
                    <a:pt x="9" y="0"/>
                  </a:cubicBezTo>
                  <a:cubicBezTo>
                    <a:pt x="18" y="19"/>
                    <a:pt x="18" y="19"/>
                    <a:pt x="18" y="19"/>
                  </a:cubicBezTo>
                  <a:cubicBezTo>
                    <a:pt x="18" y="19"/>
                    <a:pt x="18" y="20"/>
                    <a:pt x="18" y="20"/>
                  </a:cubicBezTo>
                  <a:cubicBezTo>
                    <a:pt x="18" y="20"/>
                    <a:pt x="18" y="20"/>
                    <a:pt x="18" y="20"/>
                  </a:cubicBezTo>
                  <a:cubicBezTo>
                    <a:pt x="18" y="20"/>
                    <a:pt x="19" y="21"/>
                    <a:pt x="19" y="21"/>
                  </a:cubicBezTo>
                  <a:cubicBezTo>
                    <a:pt x="19" y="21"/>
                    <a:pt x="19" y="21"/>
                    <a:pt x="19" y="21"/>
                  </a:cubicBezTo>
                  <a:cubicBezTo>
                    <a:pt x="19" y="21"/>
                    <a:pt x="19" y="21"/>
                    <a:pt x="19" y="21"/>
                  </a:cubicBezTo>
                  <a:cubicBezTo>
                    <a:pt x="19" y="21"/>
                    <a:pt x="19" y="21"/>
                    <a:pt x="19" y="21"/>
                  </a:cubicBezTo>
                  <a:cubicBezTo>
                    <a:pt x="19" y="20"/>
                    <a:pt x="19" y="20"/>
                    <a:pt x="19" y="20"/>
                  </a:cubicBezTo>
                  <a:cubicBezTo>
                    <a:pt x="19" y="20"/>
                    <a:pt x="19" y="20"/>
                    <a:pt x="19" y="19"/>
                  </a:cubicBezTo>
                  <a:cubicBezTo>
                    <a:pt x="19" y="19"/>
                    <a:pt x="19" y="19"/>
                    <a:pt x="19" y="19"/>
                  </a:cubicBezTo>
                  <a:cubicBezTo>
                    <a:pt x="23" y="0"/>
                    <a:pt x="23" y="0"/>
                    <a:pt x="23" y="0"/>
                  </a:cubicBezTo>
                  <a:cubicBezTo>
                    <a:pt x="26" y="0"/>
                    <a:pt x="26" y="0"/>
                    <a:pt x="26" y="0"/>
                  </a:cubicBezTo>
                  <a:lnTo>
                    <a:pt x="21"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48" name="Freeform 173"/>
            <p:cNvSpPr>
              <a:spLocks/>
            </p:cNvSpPr>
            <p:nvPr/>
          </p:nvSpPr>
          <p:spPr bwMode="auto">
            <a:xfrm>
              <a:off x="9506689" y="4410424"/>
              <a:ext cx="71678" cy="84143"/>
            </a:xfrm>
            <a:custGeom>
              <a:avLst/>
              <a:gdLst>
                <a:gd name="T0" fmla="*/ 21 w 22"/>
                <a:gd name="T1" fmla="*/ 5 h 26"/>
                <a:gd name="T2" fmla="*/ 20 w 22"/>
                <a:gd name="T3" fmla="*/ 4 h 26"/>
                <a:gd name="T4" fmla="*/ 18 w 22"/>
                <a:gd name="T5" fmla="*/ 3 h 26"/>
                <a:gd name="T6" fmla="*/ 16 w 22"/>
                <a:gd name="T7" fmla="*/ 3 h 26"/>
                <a:gd name="T8" fmla="*/ 14 w 22"/>
                <a:gd name="T9" fmla="*/ 3 h 26"/>
                <a:gd name="T10" fmla="*/ 10 w 22"/>
                <a:gd name="T11" fmla="*/ 4 h 26"/>
                <a:gd name="T12" fmla="*/ 6 w 22"/>
                <a:gd name="T13" fmla="*/ 6 h 26"/>
                <a:gd name="T14" fmla="*/ 4 w 22"/>
                <a:gd name="T15" fmla="*/ 10 h 26"/>
                <a:gd name="T16" fmla="*/ 3 w 22"/>
                <a:gd name="T17" fmla="*/ 15 h 26"/>
                <a:gd name="T18" fmla="*/ 4 w 22"/>
                <a:gd name="T19" fmla="*/ 18 h 26"/>
                <a:gd name="T20" fmla="*/ 5 w 22"/>
                <a:gd name="T21" fmla="*/ 21 h 26"/>
                <a:gd name="T22" fmla="*/ 8 w 22"/>
                <a:gd name="T23" fmla="*/ 23 h 26"/>
                <a:gd name="T24" fmla="*/ 11 w 22"/>
                <a:gd name="T25" fmla="*/ 24 h 26"/>
                <a:gd name="T26" fmla="*/ 14 w 22"/>
                <a:gd name="T27" fmla="*/ 23 h 26"/>
                <a:gd name="T28" fmla="*/ 16 w 22"/>
                <a:gd name="T29" fmla="*/ 23 h 26"/>
                <a:gd name="T30" fmla="*/ 17 w 22"/>
                <a:gd name="T31" fmla="*/ 15 h 26"/>
                <a:gd name="T32" fmla="*/ 11 w 22"/>
                <a:gd name="T33" fmla="*/ 15 h 26"/>
                <a:gd name="T34" fmla="*/ 12 w 22"/>
                <a:gd name="T35" fmla="*/ 13 h 26"/>
                <a:gd name="T36" fmla="*/ 21 w 22"/>
                <a:gd name="T37" fmla="*/ 13 h 26"/>
                <a:gd name="T38" fmla="*/ 18 w 22"/>
                <a:gd name="T39" fmla="*/ 24 h 26"/>
                <a:gd name="T40" fmla="*/ 15 w 22"/>
                <a:gd name="T41" fmla="*/ 26 h 26"/>
                <a:gd name="T42" fmla="*/ 11 w 22"/>
                <a:gd name="T43" fmla="*/ 26 h 26"/>
                <a:gd name="T44" fmla="*/ 6 w 22"/>
                <a:gd name="T45" fmla="*/ 25 h 26"/>
                <a:gd name="T46" fmla="*/ 3 w 22"/>
                <a:gd name="T47" fmla="*/ 23 h 26"/>
                <a:gd name="T48" fmla="*/ 1 w 22"/>
                <a:gd name="T49" fmla="*/ 20 h 26"/>
                <a:gd name="T50" fmla="*/ 0 w 22"/>
                <a:gd name="T51" fmla="*/ 15 h 26"/>
                <a:gd name="T52" fmla="*/ 0 w 22"/>
                <a:gd name="T53" fmla="*/ 11 h 26"/>
                <a:gd name="T54" fmla="*/ 2 w 22"/>
                <a:gd name="T55" fmla="*/ 8 h 26"/>
                <a:gd name="T56" fmla="*/ 4 w 22"/>
                <a:gd name="T57" fmla="*/ 5 h 26"/>
                <a:gd name="T58" fmla="*/ 7 w 22"/>
                <a:gd name="T59" fmla="*/ 2 h 26"/>
                <a:gd name="T60" fmla="*/ 10 w 22"/>
                <a:gd name="T61" fmla="*/ 1 h 26"/>
                <a:gd name="T62" fmla="*/ 15 w 22"/>
                <a:gd name="T63" fmla="*/ 0 h 26"/>
                <a:gd name="T64" fmla="*/ 17 w 22"/>
                <a:gd name="T65" fmla="*/ 0 h 26"/>
                <a:gd name="T66" fmla="*/ 19 w 22"/>
                <a:gd name="T67" fmla="*/ 1 h 26"/>
                <a:gd name="T68" fmla="*/ 21 w 22"/>
                <a:gd name="T69" fmla="*/ 1 h 26"/>
                <a:gd name="T70" fmla="*/ 22 w 22"/>
                <a:gd name="T71" fmla="*/ 2 h 26"/>
                <a:gd name="T72" fmla="*/ 21 w 22"/>
                <a:gd name="T73"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 h="26">
                  <a:moveTo>
                    <a:pt x="21" y="5"/>
                  </a:moveTo>
                  <a:cubicBezTo>
                    <a:pt x="21" y="5"/>
                    <a:pt x="20" y="4"/>
                    <a:pt x="20" y="4"/>
                  </a:cubicBezTo>
                  <a:cubicBezTo>
                    <a:pt x="19" y="4"/>
                    <a:pt x="19" y="4"/>
                    <a:pt x="18" y="3"/>
                  </a:cubicBezTo>
                  <a:cubicBezTo>
                    <a:pt x="18" y="3"/>
                    <a:pt x="17" y="3"/>
                    <a:pt x="16" y="3"/>
                  </a:cubicBezTo>
                  <a:cubicBezTo>
                    <a:pt x="16" y="3"/>
                    <a:pt x="15" y="3"/>
                    <a:pt x="14" y="3"/>
                  </a:cubicBezTo>
                  <a:cubicBezTo>
                    <a:pt x="12" y="3"/>
                    <a:pt x="11" y="3"/>
                    <a:pt x="10" y="4"/>
                  </a:cubicBezTo>
                  <a:cubicBezTo>
                    <a:pt x="8" y="4"/>
                    <a:pt x="7" y="5"/>
                    <a:pt x="6" y="6"/>
                  </a:cubicBezTo>
                  <a:cubicBezTo>
                    <a:pt x="5" y="7"/>
                    <a:pt x="4" y="9"/>
                    <a:pt x="4" y="10"/>
                  </a:cubicBezTo>
                  <a:cubicBezTo>
                    <a:pt x="3" y="12"/>
                    <a:pt x="3" y="13"/>
                    <a:pt x="3" y="15"/>
                  </a:cubicBezTo>
                  <a:cubicBezTo>
                    <a:pt x="3" y="16"/>
                    <a:pt x="3" y="17"/>
                    <a:pt x="4" y="18"/>
                  </a:cubicBezTo>
                  <a:cubicBezTo>
                    <a:pt x="4" y="20"/>
                    <a:pt x="5" y="20"/>
                    <a:pt x="5" y="21"/>
                  </a:cubicBezTo>
                  <a:cubicBezTo>
                    <a:pt x="6" y="22"/>
                    <a:pt x="7" y="23"/>
                    <a:pt x="8" y="23"/>
                  </a:cubicBezTo>
                  <a:cubicBezTo>
                    <a:pt x="9" y="23"/>
                    <a:pt x="10" y="24"/>
                    <a:pt x="11" y="24"/>
                  </a:cubicBezTo>
                  <a:cubicBezTo>
                    <a:pt x="12" y="24"/>
                    <a:pt x="13" y="24"/>
                    <a:pt x="14" y="23"/>
                  </a:cubicBezTo>
                  <a:cubicBezTo>
                    <a:pt x="14" y="23"/>
                    <a:pt x="15" y="23"/>
                    <a:pt x="16" y="23"/>
                  </a:cubicBezTo>
                  <a:cubicBezTo>
                    <a:pt x="17" y="15"/>
                    <a:pt x="17" y="15"/>
                    <a:pt x="17" y="15"/>
                  </a:cubicBezTo>
                  <a:cubicBezTo>
                    <a:pt x="11" y="15"/>
                    <a:pt x="11" y="15"/>
                    <a:pt x="11" y="15"/>
                  </a:cubicBezTo>
                  <a:cubicBezTo>
                    <a:pt x="12" y="13"/>
                    <a:pt x="12" y="13"/>
                    <a:pt x="12" y="13"/>
                  </a:cubicBezTo>
                  <a:cubicBezTo>
                    <a:pt x="21" y="13"/>
                    <a:pt x="21" y="13"/>
                    <a:pt x="21" y="13"/>
                  </a:cubicBezTo>
                  <a:cubicBezTo>
                    <a:pt x="18" y="24"/>
                    <a:pt x="18" y="24"/>
                    <a:pt x="18" y="24"/>
                  </a:cubicBezTo>
                  <a:cubicBezTo>
                    <a:pt x="17" y="25"/>
                    <a:pt x="16" y="25"/>
                    <a:pt x="15" y="26"/>
                  </a:cubicBezTo>
                  <a:cubicBezTo>
                    <a:pt x="14" y="26"/>
                    <a:pt x="12" y="26"/>
                    <a:pt x="11" y="26"/>
                  </a:cubicBezTo>
                  <a:cubicBezTo>
                    <a:pt x="9" y="26"/>
                    <a:pt x="8" y="26"/>
                    <a:pt x="6" y="25"/>
                  </a:cubicBezTo>
                  <a:cubicBezTo>
                    <a:pt x="5" y="25"/>
                    <a:pt x="4" y="24"/>
                    <a:pt x="3" y="23"/>
                  </a:cubicBezTo>
                  <a:cubicBezTo>
                    <a:pt x="2" y="22"/>
                    <a:pt x="1" y="21"/>
                    <a:pt x="1" y="20"/>
                  </a:cubicBezTo>
                  <a:cubicBezTo>
                    <a:pt x="0" y="18"/>
                    <a:pt x="0" y="17"/>
                    <a:pt x="0" y="15"/>
                  </a:cubicBezTo>
                  <a:cubicBezTo>
                    <a:pt x="0" y="14"/>
                    <a:pt x="0" y="12"/>
                    <a:pt x="0" y="11"/>
                  </a:cubicBezTo>
                  <a:cubicBezTo>
                    <a:pt x="1" y="10"/>
                    <a:pt x="1" y="9"/>
                    <a:pt x="2" y="8"/>
                  </a:cubicBezTo>
                  <a:cubicBezTo>
                    <a:pt x="2" y="6"/>
                    <a:pt x="3" y="5"/>
                    <a:pt x="4" y="5"/>
                  </a:cubicBezTo>
                  <a:cubicBezTo>
                    <a:pt x="5" y="4"/>
                    <a:pt x="5" y="3"/>
                    <a:pt x="7" y="2"/>
                  </a:cubicBezTo>
                  <a:cubicBezTo>
                    <a:pt x="8" y="2"/>
                    <a:pt x="9" y="1"/>
                    <a:pt x="10" y="1"/>
                  </a:cubicBezTo>
                  <a:cubicBezTo>
                    <a:pt x="12" y="0"/>
                    <a:pt x="13" y="0"/>
                    <a:pt x="15" y="0"/>
                  </a:cubicBezTo>
                  <a:cubicBezTo>
                    <a:pt x="15" y="0"/>
                    <a:pt x="16" y="0"/>
                    <a:pt x="17" y="0"/>
                  </a:cubicBezTo>
                  <a:cubicBezTo>
                    <a:pt x="18" y="0"/>
                    <a:pt x="18" y="1"/>
                    <a:pt x="19" y="1"/>
                  </a:cubicBezTo>
                  <a:cubicBezTo>
                    <a:pt x="20" y="1"/>
                    <a:pt x="20" y="1"/>
                    <a:pt x="21" y="1"/>
                  </a:cubicBezTo>
                  <a:cubicBezTo>
                    <a:pt x="21" y="1"/>
                    <a:pt x="22" y="2"/>
                    <a:pt x="22" y="2"/>
                  </a:cubicBezTo>
                  <a:lnTo>
                    <a:pt x="2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49" name="Freeform 174"/>
            <p:cNvSpPr>
              <a:spLocks/>
            </p:cNvSpPr>
            <p:nvPr/>
          </p:nvSpPr>
          <p:spPr bwMode="auto">
            <a:xfrm>
              <a:off x="9620439" y="4413540"/>
              <a:ext cx="71678" cy="81026"/>
            </a:xfrm>
            <a:custGeom>
              <a:avLst/>
              <a:gdLst>
                <a:gd name="T0" fmla="*/ 8 w 22"/>
                <a:gd name="T1" fmla="*/ 12 h 25"/>
                <a:gd name="T2" fmla="*/ 17 w 22"/>
                <a:gd name="T3" fmla="*/ 25 h 25"/>
                <a:gd name="T4" fmla="*/ 13 w 22"/>
                <a:gd name="T5" fmla="*/ 25 h 25"/>
                <a:gd name="T6" fmla="*/ 6 w 22"/>
                <a:gd name="T7" fmla="*/ 13 h 25"/>
                <a:gd name="T8" fmla="*/ 6 w 22"/>
                <a:gd name="T9" fmla="*/ 13 h 25"/>
                <a:gd name="T10" fmla="*/ 5 w 22"/>
                <a:gd name="T11" fmla="*/ 12 h 25"/>
                <a:gd name="T12" fmla="*/ 5 w 22"/>
                <a:gd name="T13" fmla="*/ 12 h 25"/>
                <a:gd name="T14" fmla="*/ 3 w 22"/>
                <a:gd name="T15" fmla="*/ 25 h 25"/>
                <a:gd name="T16" fmla="*/ 0 w 22"/>
                <a:gd name="T17" fmla="*/ 25 h 25"/>
                <a:gd name="T18" fmla="*/ 5 w 22"/>
                <a:gd name="T19" fmla="*/ 0 h 25"/>
                <a:gd name="T20" fmla="*/ 8 w 22"/>
                <a:gd name="T21" fmla="*/ 0 h 25"/>
                <a:gd name="T22" fmla="*/ 6 w 22"/>
                <a:gd name="T23" fmla="*/ 11 h 25"/>
                <a:gd name="T24" fmla="*/ 6 w 22"/>
                <a:gd name="T25" fmla="*/ 11 h 25"/>
                <a:gd name="T26" fmla="*/ 6 w 22"/>
                <a:gd name="T27" fmla="*/ 11 h 25"/>
                <a:gd name="T28" fmla="*/ 6 w 22"/>
                <a:gd name="T29" fmla="*/ 11 h 25"/>
                <a:gd name="T30" fmla="*/ 18 w 22"/>
                <a:gd name="T31" fmla="*/ 0 h 25"/>
                <a:gd name="T32" fmla="*/ 22 w 22"/>
                <a:gd name="T33" fmla="*/ 0 h 25"/>
                <a:gd name="T34" fmla="*/ 8 w 22"/>
                <a:gd name="T3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25">
                  <a:moveTo>
                    <a:pt x="8" y="12"/>
                  </a:moveTo>
                  <a:cubicBezTo>
                    <a:pt x="17" y="25"/>
                    <a:pt x="17" y="25"/>
                    <a:pt x="17" y="25"/>
                  </a:cubicBezTo>
                  <a:cubicBezTo>
                    <a:pt x="13" y="25"/>
                    <a:pt x="13" y="25"/>
                    <a:pt x="13" y="25"/>
                  </a:cubicBezTo>
                  <a:cubicBezTo>
                    <a:pt x="6" y="13"/>
                    <a:pt x="6" y="13"/>
                    <a:pt x="6" y="13"/>
                  </a:cubicBezTo>
                  <a:cubicBezTo>
                    <a:pt x="6" y="13"/>
                    <a:pt x="6" y="13"/>
                    <a:pt x="6" y="13"/>
                  </a:cubicBezTo>
                  <a:cubicBezTo>
                    <a:pt x="5" y="13"/>
                    <a:pt x="5" y="13"/>
                    <a:pt x="5" y="12"/>
                  </a:cubicBezTo>
                  <a:cubicBezTo>
                    <a:pt x="5" y="12"/>
                    <a:pt x="5" y="12"/>
                    <a:pt x="5" y="12"/>
                  </a:cubicBezTo>
                  <a:cubicBezTo>
                    <a:pt x="3" y="25"/>
                    <a:pt x="3" y="25"/>
                    <a:pt x="3" y="25"/>
                  </a:cubicBezTo>
                  <a:cubicBezTo>
                    <a:pt x="0" y="25"/>
                    <a:pt x="0" y="25"/>
                    <a:pt x="0" y="25"/>
                  </a:cubicBezTo>
                  <a:cubicBezTo>
                    <a:pt x="5" y="0"/>
                    <a:pt x="5" y="0"/>
                    <a:pt x="5" y="0"/>
                  </a:cubicBezTo>
                  <a:cubicBezTo>
                    <a:pt x="8" y="0"/>
                    <a:pt x="8" y="0"/>
                    <a:pt x="8" y="0"/>
                  </a:cubicBezTo>
                  <a:cubicBezTo>
                    <a:pt x="6" y="11"/>
                    <a:pt x="6" y="11"/>
                    <a:pt x="6" y="11"/>
                  </a:cubicBezTo>
                  <a:cubicBezTo>
                    <a:pt x="6" y="11"/>
                    <a:pt x="6" y="11"/>
                    <a:pt x="6" y="11"/>
                  </a:cubicBezTo>
                  <a:cubicBezTo>
                    <a:pt x="6" y="11"/>
                    <a:pt x="6" y="11"/>
                    <a:pt x="6" y="11"/>
                  </a:cubicBezTo>
                  <a:cubicBezTo>
                    <a:pt x="6" y="11"/>
                    <a:pt x="6" y="11"/>
                    <a:pt x="6" y="11"/>
                  </a:cubicBezTo>
                  <a:cubicBezTo>
                    <a:pt x="18" y="0"/>
                    <a:pt x="18" y="0"/>
                    <a:pt x="18" y="0"/>
                  </a:cubicBezTo>
                  <a:cubicBezTo>
                    <a:pt x="22" y="0"/>
                    <a:pt x="22" y="0"/>
                    <a:pt x="22" y="0"/>
                  </a:cubicBezTo>
                  <a:lnTo>
                    <a:pt x="8"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50" name="Freeform 175"/>
            <p:cNvSpPr>
              <a:spLocks noEditPoints="1"/>
            </p:cNvSpPr>
            <p:nvPr/>
          </p:nvSpPr>
          <p:spPr bwMode="auto">
            <a:xfrm>
              <a:off x="9689001" y="4410424"/>
              <a:ext cx="77911" cy="84143"/>
            </a:xfrm>
            <a:custGeom>
              <a:avLst/>
              <a:gdLst>
                <a:gd name="T0" fmla="*/ 24 w 24"/>
                <a:gd name="T1" fmla="*/ 11 h 26"/>
                <a:gd name="T2" fmla="*/ 23 w 24"/>
                <a:gd name="T3" fmla="*/ 14 h 26"/>
                <a:gd name="T4" fmla="*/ 23 w 24"/>
                <a:gd name="T5" fmla="*/ 17 h 26"/>
                <a:gd name="T6" fmla="*/ 21 w 24"/>
                <a:gd name="T7" fmla="*/ 20 h 26"/>
                <a:gd name="T8" fmla="*/ 19 w 24"/>
                <a:gd name="T9" fmla="*/ 22 h 26"/>
                <a:gd name="T10" fmla="*/ 18 w 24"/>
                <a:gd name="T11" fmla="*/ 24 h 26"/>
                <a:gd name="T12" fmla="*/ 15 w 24"/>
                <a:gd name="T13" fmla="*/ 25 h 26"/>
                <a:gd name="T14" fmla="*/ 13 w 24"/>
                <a:gd name="T15" fmla="*/ 26 h 26"/>
                <a:gd name="T16" fmla="*/ 10 w 24"/>
                <a:gd name="T17" fmla="*/ 26 h 26"/>
                <a:gd name="T18" fmla="*/ 6 w 24"/>
                <a:gd name="T19" fmla="*/ 25 h 26"/>
                <a:gd name="T20" fmla="*/ 3 w 24"/>
                <a:gd name="T21" fmla="*/ 23 h 26"/>
                <a:gd name="T22" fmla="*/ 1 w 24"/>
                <a:gd name="T23" fmla="*/ 20 h 26"/>
                <a:gd name="T24" fmla="*/ 0 w 24"/>
                <a:gd name="T25" fmla="*/ 16 h 26"/>
                <a:gd name="T26" fmla="*/ 1 w 24"/>
                <a:gd name="T27" fmla="*/ 9 h 26"/>
                <a:gd name="T28" fmla="*/ 5 w 24"/>
                <a:gd name="T29" fmla="*/ 4 h 26"/>
                <a:gd name="T30" fmla="*/ 9 w 24"/>
                <a:gd name="T31" fmla="*/ 1 h 26"/>
                <a:gd name="T32" fmla="*/ 14 w 24"/>
                <a:gd name="T33" fmla="*/ 0 h 26"/>
                <a:gd name="T34" fmla="*/ 18 w 24"/>
                <a:gd name="T35" fmla="*/ 1 h 26"/>
                <a:gd name="T36" fmla="*/ 21 w 24"/>
                <a:gd name="T37" fmla="*/ 3 h 26"/>
                <a:gd name="T38" fmla="*/ 23 w 24"/>
                <a:gd name="T39" fmla="*/ 7 h 26"/>
                <a:gd name="T40" fmla="*/ 24 w 24"/>
                <a:gd name="T41" fmla="*/ 11 h 26"/>
                <a:gd name="T42" fmla="*/ 21 w 24"/>
                <a:gd name="T43" fmla="*/ 11 h 26"/>
                <a:gd name="T44" fmla="*/ 20 w 24"/>
                <a:gd name="T45" fmla="*/ 8 h 26"/>
                <a:gd name="T46" fmla="*/ 19 w 24"/>
                <a:gd name="T47" fmla="*/ 5 h 26"/>
                <a:gd name="T48" fmla="*/ 16 w 24"/>
                <a:gd name="T49" fmla="*/ 3 h 26"/>
                <a:gd name="T50" fmla="*/ 13 w 24"/>
                <a:gd name="T51" fmla="*/ 3 h 26"/>
                <a:gd name="T52" fmla="*/ 10 w 24"/>
                <a:gd name="T53" fmla="*/ 4 h 26"/>
                <a:gd name="T54" fmla="*/ 7 w 24"/>
                <a:gd name="T55" fmla="*/ 6 h 26"/>
                <a:gd name="T56" fmla="*/ 5 w 24"/>
                <a:gd name="T57" fmla="*/ 8 h 26"/>
                <a:gd name="T58" fmla="*/ 4 w 24"/>
                <a:gd name="T59" fmla="*/ 10 h 26"/>
                <a:gd name="T60" fmla="*/ 3 w 24"/>
                <a:gd name="T61" fmla="*/ 13 h 26"/>
                <a:gd name="T62" fmla="*/ 3 w 24"/>
                <a:gd name="T63" fmla="*/ 16 h 26"/>
                <a:gd name="T64" fmla="*/ 4 w 24"/>
                <a:gd name="T65" fmla="*/ 19 h 26"/>
                <a:gd name="T66" fmla="*/ 5 w 24"/>
                <a:gd name="T67" fmla="*/ 21 h 26"/>
                <a:gd name="T68" fmla="*/ 7 w 24"/>
                <a:gd name="T69" fmla="*/ 23 h 26"/>
                <a:gd name="T70" fmla="*/ 10 w 24"/>
                <a:gd name="T71" fmla="*/ 24 h 26"/>
                <a:gd name="T72" fmla="*/ 14 w 24"/>
                <a:gd name="T73" fmla="*/ 23 h 26"/>
                <a:gd name="T74" fmla="*/ 17 w 24"/>
                <a:gd name="T75" fmla="*/ 20 h 26"/>
                <a:gd name="T76" fmla="*/ 19 w 24"/>
                <a:gd name="T77" fmla="*/ 18 h 26"/>
                <a:gd name="T78" fmla="*/ 20 w 24"/>
                <a:gd name="T79" fmla="*/ 16 h 26"/>
                <a:gd name="T80" fmla="*/ 20 w 24"/>
                <a:gd name="T81" fmla="*/ 13 h 26"/>
                <a:gd name="T82" fmla="*/ 21 w 24"/>
                <a:gd name="T83"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 h="26">
                  <a:moveTo>
                    <a:pt x="24" y="11"/>
                  </a:moveTo>
                  <a:cubicBezTo>
                    <a:pt x="24" y="12"/>
                    <a:pt x="24" y="13"/>
                    <a:pt x="23" y="14"/>
                  </a:cubicBezTo>
                  <a:cubicBezTo>
                    <a:pt x="23" y="15"/>
                    <a:pt x="23" y="16"/>
                    <a:pt x="23" y="17"/>
                  </a:cubicBezTo>
                  <a:cubicBezTo>
                    <a:pt x="22" y="18"/>
                    <a:pt x="22" y="19"/>
                    <a:pt x="21" y="20"/>
                  </a:cubicBezTo>
                  <a:cubicBezTo>
                    <a:pt x="21" y="21"/>
                    <a:pt x="20" y="22"/>
                    <a:pt x="19" y="22"/>
                  </a:cubicBezTo>
                  <a:cubicBezTo>
                    <a:pt x="19" y="23"/>
                    <a:pt x="18" y="24"/>
                    <a:pt x="18" y="24"/>
                  </a:cubicBezTo>
                  <a:cubicBezTo>
                    <a:pt x="17" y="24"/>
                    <a:pt x="16" y="25"/>
                    <a:pt x="15" y="25"/>
                  </a:cubicBezTo>
                  <a:cubicBezTo>
                    <a:pt x="15" y="26"/>
                    <a:pt x="14" y="26"/>
                    <a:pt x="13" y="26"/>
                  </a:cubicBezTo>
                  <a:cubicBezTo>
                    <a:pt x="12" y="26"/>
                    <a:pt x="11" y="26"/>
                    <a:pt x="10" y="26"/>
                  </a:cubicBezTo>
                  <a:cubicBezTo>
                    <a:pt x="9" y="26"/>
                    <a:pt x="7" y="26"/>
                    <a:pt x="6" y="25"/>
                  </a:cubicBezTo>
                  <a:cubicBezTo>
                    <a:pt x="5" y="25"/>
                    <a:pt x="4" y="24"/>
                    <a:pt x="3" y="23"/>
                  </a:cubicBezTo>
                  <a:cubicBezTo>
                    <a:pt x="2" y="22"/>
                    <a:pt x="1" y="21"/>
                    <a:pt x="1" y="20"/>
                  </a:cubicBezTo>
                  <a:cubicBezTo>
                    <a:pt x="0" y="18"/>
                    <a:pt x="0" y="17"/>
                    <a:pt x="0" y="16"/>
                  </a:cubicBezTo>
                  <a:cubicBezTo>
                    <a:pt x="0" y="13"/>
                    <a:pt x="0" y="11"/>
                    <a:pt x="1" y="9"/>
                  </a:cubicBezTo>
                  <a:cubicBezTo>
                    <a:pt x="2" y="7"/>
                    <a:pt x="3" y="5"/>
                    <a:pt x="5" y="4"/>
                  </a:cubicBezTo>
                  <a:cubicBezTo>
                    <a:pt x="6" y="3"/>
                    <a:pt x="7" y="2"/>
                    <a:pt x="9" y="1"/>
                  </a:cubicBezTo>
                  <a:cubicBezTo>
                    <a:pt x="10" y="1"/>
                    <a:pt x="12" y="0"/>
                    <a:pt x="14" y="0"/>
                  </a:cubicBezTo>
                  <a:cubicBezTo>
                    <a:pt x="15" y="0"/>
                    <a:pt x="17" y="0"/>
                    <a:pt x="18" y="1"/>
                  </a:cubicBezTo>
                  <a:cubicBezTo>
                    <a:pt x="19" y="1"/>
                    <a:pt x="20" y="2"/>
                    <a:pt x="21" y="3"/>
                  </a:cubicBezTo>
                  <a:cubicBezTo>
                    <a:pt x="22" y="4"/>
                    <a:pt x="23" y="5"/>
                    <a:pt x="23" y="7"/>
                  </a:cubicBezTo>
                  <a:cubicBezTo>
                    <a:pt x="24" y="8"/>
                    <a:pt x="24" y="9"/>
                    <a:pt x="24" y="11"/>
                  </a:cubicBezTo>
                  <a:close/>
                  <a:moveTo>
                    <a:pt x="21" y="11"/>
                  </a:moveTo>
                  <a:cubicBezTo>
                    <a:pt x="21" y="10"/>
                    <a:pt x="20" y="9"/>
                    <a:pt x="20" y="8"/>
                  </a:cubicBezTo>
                  <a:cubicBezTo>
                    <a:pt x="20" y="7"/>
                    <a:pt x="19" y="6"/>
                    <a:pt x="19" y="5"/>
                  </a:cubicBezTo>
                  <a:cubicBezTo>
                    <a:pt x="18" y="4"/>
                    <a:pt x="17" y="4"/>
                    <a:pt x="16" y="3"/>
                  </a:cubicBezTo>
                  <a:cubicBezTo>
                    <a:pt x="15" y="3"/>
                    <a:pt x="14" y="3"/>
                    <a:pt x="13" y="3"/>
                  </a:cubicBezTo>
                  <a:cubicBezTo>
                    <a:pt x="12" y="3"/>
                    <a:pt x="11" y="3"/>
                    <a:pt x="10" y="4"/>
                  </a:cubicBezTo>
                  <a:cubicBezTo>
                    <a:pt x="8" y="4"/>
                    <a:pt x="7" y="5"/>
                    <a:pt x="7" y="6"/>
                  </a:cubicBezTo>
                  <a:cubicBezTo>
                    <a:pt x="6" y="7"/>
                    <a:pt x="6" y="7"/>
                    <a:pt x="5" y="8"/>
                  </a:cubicBezTo>
                  <a:cubicBezTo>
                    <a:pt x="5" y="9"/>
                    <a:pt x="4" y="9"/>
                    <a:pt x="4" y="10"/>
                  </a:cubicBezTo>
                  <a:cubicBezTo>
                    <a:pt x="4" y="11"/>
                    <a:pt x="4" y="12"/>
                    <a:pt x="3" y="13"/>
                  </a:cubicBezTo>
                  <a:cubicBezTo>
                    <a:pt x="3" y="14"/>
                    <a:pt x="3" y="15"/>
                    <a:pt x="3" y="16"/>
                  </a:cubicBezTo>
                  <a:cubicBezTo>
                    <a:pt x="3" y="17"/>
                    <a:pt x="3" y="18"/>
                    <a:pt x="4" y="19"/>
                  </a:cubicBezTo>
                  <a:cubicBezTo>
                    <a:pt x="4" y="20"/>
                    <a:pt x="4" y="21"/>
                    <a:pt x="5" y="21"/>
                  </a:cubicBezTo>
                  <a:cubicBezTo>
                    <a:pt x="6" y="22"/>
                    <a:pt x="6" y="23"/>
                    <a:pt x="7" y="23"/>
                  </a:cubicBezTo>
                  <a:cubicBezTo>
                    <a:pt x="8" y="23"/>
                    <a:pt x="9" y="24"/>
                    <a:pt x="10" y="24"/>
                  </a:cubicBezTo>
                  <a:cubicBezTo>
                    <a:pt x="12" y="24"/>
                    <a:pt x="13" y="23"/>
                    <a:pt x="14" y="23"/>
                  </a:cubicBezTo>
                  <a:cubicBezTo>
                    <a:pt x="15" y="22"/>
                    <a:pt x="16" y="22"/>
                    <a:pt x="17" y="20"/>
                  </a:cubicBezTo>
                  <a:cubicBezTo>
                    <a:pt x="18" y="20"/>
                    <a:pt x="18" y="19"/>
                    <a:pt x="19" y="18"/>
                  </a:cubicBezTo>
                  <a:cubicBezTo>
                    <a:pt x="19" y="18"/>
                    <a:pt x="20" y="17"/>
                    <a:pt x="20" y="16"/>
                  </a:cubicBezTo>
                  <a:cubicBezTo>
                    <a:pt x="20" y="15"/>
                    <a:pt x="20" y="14"/>
                    <a:pt x="20" y="13"/>
                  </a:cubicBezTo>
                  <a:cubicBezTo>
                    <a:pt x="21" y="13"/>
                    <a:pt x="21" y="12"/>
                    <a:pt x="21"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51" name="Freeform 176"/>
            <p:cNvSpPr>
              <a:spLocks/>
            </p:cNvSpPr>
            <p:nvPr/>
          </p:nvSpPr>
          <p:spPr bwMode="auto">
            <a:xfrm>
              <a:off x="9776261" y="4413540"/>
              <a:ext cx="82586" cy="81026"/>
            </a:xfrm>
            <a:custGeom>
              <a:avLst/>
              <a:gdLst>
                <a:gd name="T0" fmla="*/ 20 w 25"/>
                <a:gd name="T1" fmla="*/ 25 h 25"/>
                <a:gd name="T2" fmla="*/ 17 w 25"/>
                <a:gd name="T3" fmla="*/ 25 h 25"/>
                <a:gd name="T4" fmla="*/ 8 w 25"/>
                <a:gd name="T5" fmla="*/ 5 h 25"/>
                <a:gd name="T6" fmla="*/ 7 w 25"/>
                <a:gd name="T7" fmla="*/ 4 h 25"/>
                <a:gd name="T8" fmla="*/ 7 w 25"/>
                <a:gd name="T9" fmla="*/ 4 h 25"/>
                <a:gd name="T10" fmla="*/ 7 w 25"/>
                <a:gd name="T11" fmla="*/ 3 h 25"/>
                <a:gd name="T12" fmla="*/ 7 w 25"/>
                <a:gd name="T13" fmla="*/ 3 h 25"/>
                <a:gd name="T14" fmla="*/ 7 w 25"/>
                <a:gd name="T15" fmla="*/ 3 h 25"/>
                <a:gd name="T16" fmla="*/ 7 w 25"/>
                <a:gd name="T17" fmla="*/ 3 h 25"/>
                <a:gd name="T18" fmla="*/ 7 w 25"/>
                <a:gd name="T19" fmla="*/ 4 h 25"/>
                <a:gd name="T20" fmla="*/ 7 w 25"/>
                <a:gd name="T21" fmla="*/ 5 h 25"/>
                <a:gd name="T22" fmla="*/ 7 w 25"/>
                <a:gd name="T23" fmla="*/ 5 h 25"/>
                <a:gd name="T24" fmla="*/ 3 w 25"/>
                <a:gd name="T25" fmla="*/ 25 h 25"/>
                <a:gd name="T26" fmla="*/ 0 w 25"/>
                <a:gd name="T27" fmla="*/ 25 h 25"/>
                <a:gd name="T28" fmla="*/ 5 w 25"/>
                <a:gd name="T29" fmla="*/ 0 h 25"/>
                <a:gd name="T30" fmla="*/ 8 w 25"/>
                <a:gd name="T31" fmla="*/ 0 h 25"/>
                <a:gd name="T32" fmla="*/ 17 w 25"/>
                <a:gd name="T33" fmla="*/ 19 h 25"/>
                <a:gd name="T34" fmla="*/ 18 w 25"/>
                <a:gd name="T35" fmla="*/ 20 h 25"/>
                <a:gd name="T36" fmla="*/ 18 w 25"/>
                <a:gd name="T37" fmla="*/ 20 h 25"/>
                <a:gd name="T38" fmla="*/ 18 w 25"/>
                <a:gd name="T39" fmla="*/ 21 h 25"/>
                <a:gd name="T40" fmla="*/ 18 w 25"/>
                <a:gd name="T41" fmla="*/ 21 h 25"/>
                <a:gd name="T42" fmla="*/ 18 w 25"/>
                <a:gd name="T43" fmla="*/ 21 h 25"/>
                <a:gd name="T44" fmla="*/ 18 w 25"/>
                <a:gd name="T45" fmla="*/ 21 h 25"/>
                <a:gd name="T46" fmla="*/ 18 w 25"/>
                <a:gd name="T47" fmla="*/ 20 h 25"/>
                <a:gd name="T48" fmla="*/ 18 w 25"/>
                <a:gd name="T49" fmla="*/ 19 h 25"/>
                <a:gd name="T50" fmla="*/ 18 w 25"/>
                <a:gd name="T51" fmla="*/ 19 h 25"/>
                <a:gd name="T52" fmla="*/ 22 w 25"/>
                <a:gd name="T53" fmla="*/ 0 h 25"/>
                <a:gd name="T54" fmla="*/ 25 w 25"/>
                <a:gd name="T55" fmla="*/ 0 h 25"/>
                <a:gd name="T56" fmla="*/ 20 w 25"/>
                <a:gd name="T5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25">
                  <a:moveTo>
                    <a:pt x="20" y="25"/>
                  </a:moveTo>
                  <a:cubicBezTo>
                    <a:pt x="17" y="25"/>
                    <a:pt x="17" y="25"/>
                    <a:pt x="17" y="25"/>
                  </a:cubicBezTo>
                  <a:cubicBezTo>
                    <a:pt x="8" y="5"/>
                    <a:pt x="8" y="5"/>
                    <a:pt x="8" y="5"/>
                  </a:cubicBezTo>
                  <a:cubicBezTo>
                    <a:pt x="8" y="5"/>
                    <a:pt x="7" y="4"/>
                    <a:pt x="7" y="4"/>
                  </a:cubicBezTo>
                  <a:cubicBezTo>
                    <a:pt x="7" y="4"/>
                    <a:pt x="7" y="4"/>
                    <a:pt x="7" y="4"/>
                  </a:cubicBezTo>
                  <a:cubicBezTo>
                    <a:pt x="7" y="4"/>
                    <a:pt x="7" y="4"/>
                    <a:pt x="7" y="3"/>
                  </a:cubicBezTo>
                  <a:cubicBezTo>
                    <a:pt x="7" y="3"/>
                    <a:pt x="7" y="3"/>
                    <a:pt x="7" y="3"/>
                  </a:cubicBezTo>
                  <a:cubicBezTo>
                    <a:pt x="7" y="3"/>
                    <a:pt x="7" y="3"/>
                    <a:pt x="7" y="3"/>
                  </a:cubicBezTo>
                  <a:cubicBezTo>
                    <a:pt x="7" y="3"/>
                    <a:pt x="7" y="3"/>
                    <a:pt x="7" y="3"/>
                  </a:cubicBezTo>
                  <a:cubicBezTo>
                    <a:pt x="7" y="4"/>
                    <a:pt x="7" y="4"/>
                    <a:pt x="7" y="4"/>
                  </a:cubicBezTo>
                  <a:cubicBezTo>
                    <a:pt x="7" y="4"/>
                    <a:pt x="7" y="4"/>
                    <a:pt x="7" y="5"/>
                  </a:cubicBezTo>
                  <a:cubicBezTo>
                    <a:pt x="7" y="5"/>
                    <a:pt x="7" y="5"/>
                    <a:pt x="7" y="5"/>
                  </a:cubicBezTo>
                  <a:cubicBezTo>
                    <a:pt x="3" y="25"/>
                    <a:pt x="3" y="25"/>
                    <a:pt x="3" y="25"/>
                  </a:cubicBezTo>
                  <a:cubicBezTo>
                    <a:pt x="0" y="25"/>
                    <a:pt x="0" y="25"/>
                    <a:pt x="0" y="25"/>
                  </a:cubicBezTo>
                  <a:cubicBezTo>
                    <a:pt x="5" y="0"/>
                    <a:pt x="5" y="0"/>
                    <a:pt x="5" y="0"/>
                  </a:cubicBezTo>
                  <a:cubicBezTo>
                    <a:pt x="8" y="0"/>
                    <a:pt x="8" y="0"/>
                    <a:pt x="8" y="0"/>
                  </a:cubicBezTo>
                  <a:cubicBezTo>
                    <a:pt x="17" y="19"/>
                    <a:pt x="17" y="19"/>
                    <a:pt x="17" y="19"/>
                  </a:cubicBezTo>
                  <a:cubicBezTo>
                    <a:pt x="17" y="19"/>
                    <a:pt x="17" y="20"/>
                    <a:pt x="18" y="20"/>
                  </a:cubicBezTo>
                  <a:cubicBezTo>
                    <a:pt x="18" y="20"/>
                    <a:pt x="18" y="20"/>
                    <a:pt x="18" y="20"/>
                  </a:cubicBezTo>
                  <a:cubicBezTo>
                    <a:pt x="18" y="20"/>
                    <a:pt x="18" y="21"/>
                    <a:pt x="18" y="21"/>
                  </a:cubicBezTo>
                  <a:cubicBezTo>
                    <a:pt x="18" y="21"/>
                    <a:pt x="18" y="21"/>
                    <a:pt x="18" y="21"/>
                  </a:cubicBezTo>
                  <a:cubicBezTo>
                    <a:pt x="18" y="21"/>
                    <a:pt x="18" y="21"/>
                    <a:pt x="18" y="21"/>
                  </a:cubicBezTo>
                  <a:cubicBezTo>
                    <a:pt x="18" y="21"/>
                    <a:pt x="18" y="21"/>
                    <a:pt x="18" y="21"/>
                  </a:cubicBezTo>
                  <a:cubicBezTo>
                    <a:pt x="18" y="20"/>
                    <a:pt x="18" y="20"/>
                    <a:pt x="18" y="20"/>
                  </a:cubicBezTo>
                  <a:cubicBezTo>
                    <a:pt x="18" y="20"/>
                    <a:pt x="18" y="20"/>
                    <a:pt x="18" y="19"/>
                  </a:cubicBezTo>
                  <a:cubicBezTo>
                    <a:pt x="18" y="19"/>
                    <a:pt x="18" y="19"/>
                    <a:pt x="18" y="19"/>
                  </a:cubicBezTo>
                  <a:cubicBezTo>
                    <a:pt x="22" y="0"/>
                    <a:pt x="22" y="0"/>
                    <a:pt x="22" y="0"/>
                  </a:cubicBezTo>
                  <a:cubicBezTo>
                    <a:pt x="25" y="0"/>
                    <a:pt x="25" y="0"/>
                    <a:pt x="25" y="0"/>
                  </a:cubicBezTo>
                  <a:lnTo>
                    <a:pt x="2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52" name="Freeform 177"/>
            <p:cNvSpPr>
              <a:spLocks/>
            </p:cNvSpPr>
            <p:nvPr/>
          </p:nvSpPr>
          <p:spPr bwMode="auto">
            <a:xfrm>
              <a:off x="9868196" y="4410424"/>
              <a:ext cx="71678" cy="84143"/>
            </a:xfrm>
            <a:custGeom>
              <a:avLst/>
              <a:gdLst>
                <a:gd name="T0" fmla="*/ 22 w 22"/>
                <a:gd name="T1" fmla="*/ 5 h 26"/>
                <a:gd name="T2" fmla="*/ 20 w 22"/>
                <a:gd name="T3" fmla="*/ 4 h 26"/>
                <a:gd name="T4" fmla="*/ 19 w 22"/>
                <a:gd name="T5" fmla="*/ 3 h 26"/>
                <a:gd name="T6" fmla="*/ 17 w 22"/>
                <a:gd name="T7" fmla="*/ 3 h 26"/>
                <a:gd name="T8" fmla="*/ 14 w 22"/>
                <a:gd name="T9" fmla="*/ 3 h 26"/>
                <a:gd name="T10" fmla="*/ 10 w 22"/>
                <a:gd name="T11" fmla="*/ 4 h 26"/>
                <a:gd name="T12" fmla="*/ 6 w 22"/>
                <a:gd name="T13" fmla="*/ 6 h 26"/>
                <a:gd name="T14" fmla="*/ 4 w 22"/>
                <a:gd name="T15" fmla="*/ 10 h 26"/>
                <a:gd name="T16" fmla="*/ 3 w 22"/>
                <a:gd name="T17" fmla="*/ 15 h 26"/>
                <a:gd name="T18" fmla="*/ 4 w 22"/>
                <a:gd name="T19" fmla="*/ 18 h 26"/>
                <a:gd name="T20" fmla="*/ 6 w 22"/>
                <a:gd name="T21" fmla="*/ 21 h 26"/>
                <a:gd name="T22" fmla="*/ 8 w 22"/>
                <a:gd name="T23" fmla="*/ 23 h 26"/>
                <a:gd name="T24" fmla="*/ 12 w 22"/>
                <a:gd name="T25" fmla="*/ 24 h 26"/>
                <a:gd name="T26" fmla="*/ 14 w 22"/>
                <a:gd name="T27" fmla="*/ 23 h 26"/>
                <a:gd name="T28" fmla="*/ 16 w 22"/>
                <a:gd name="T29" fmla="*/ 23 h 26"/>
                <a:gd name="T30" fmla="*/ 18 w 22"/>
                <a:gd name="T31" fmla="*/ 15 h 26"/>
                <a:gd name="T32" fmla="*/ 12 w 22"/>
                <a:gd name="T33" fmla="*/ 15 h 26"/>
                <a:gd name="T34" fmla="*/ 12 w 22"/>
                <a:gd name="T35" fmla="*/ 13 h 26"/>
                <a:gd name="T36" fmla="*/ 21 w 22"/>
                <a:gd name="T37" fmla="*/ 13 h 26"/>
                <a:gd name="T38" fmla="*/ 19 w 22"/>
                <a:gd name="T39" fmla="*/ 24 h 26"/>
                <a:gd name="T40" fmla="*/ 15 w 22"/>
                <a:gd name="T41" fmla="*/ 26 h 26"/>
                <a:gd name="T42" fmla="*/ 11 w 22"/>
                <a:gd name="T43" fmla="*/ 26 h 26"/>
                <a:gd name="T44" fmla="*/ 7 w 22"/>
                <a:gd name="T45" fmla="*/ 25 h 26"/>
                <a:gd name="T46" fmla="*/ 3 w 22"/>
                <a:gd name="T47" fmla="*/ 23 h 26"/>
                <a:gd name="T48" fmla="*/ 1 w 22"/>
                <a:gd name="T49" fmla="*/ 20 h 26"/>
                <a:gd name="T50" fmla="*/ 0 w 22"/>
                <a:gd name="T51" fmla="*/ 15 h 26"/>
                <a:gd name="T52" fmla="*/ 1 w 22"/>
                <a:gd name="T53" fmla="*/ 11 h 26"/>
                <a:gd name="T54" fmla="*/ 2 w 22"/>
                <a:gd name="T55" fmla="*/ 8 h 26"/>
                <a:gd name="T56" fmla="*/ 4 w 22"/>
                <a:gd name="T57" fmla="*/ 5 h 26"/>
                <a:gd name="T58" fmla="*/ 7 w 22"/>
                <a:gd name="T59" fmla="*/ 2 h 26"/>
                <a:gd name="T60" fmla="*/ 10 w 22"/>
                <a:gd name="T61" fmla="*/ 1 h 26"/>
                <a:gd name="T62" fmla="*/ 15 w 22"/>
                <a:gd name="T63" fmla="*/ 0 h 26"/>
                <a:gd name="T64" fmla="*/ 17 w 22"/>
                <a:gd name="T65" fmla="*/ 0 h 26"/>
                <a:gd name="T66" fmla="*/ 19 w 22"/>
                <a:gd name="T67" fmla="*/ 1 h 26"/>
                <a:gd name="T68" fmla="*/ 21 w 22"/>
                <a:gd name="T69" fmla="*/ 1 h 26"/>
                <a:gd name="T70" fmla="*/ 22 w 22"/>
                <a:gd name="T71" fmla="*/ 2 h 26"/>
                <a:gd name="T72" fmla="*/ 22 w 22"/>
                <a:gd name="T73"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 h="26">
                  <a:moveTo>
                    <a:pt x="22" y="5"/>
                  </a:moveTo>
                  <a:cubicBezTo>
                    <a:pt x="21" y="5"/>
                    <a:pt x="21" y="4"/>
                    <a:pt x="20" y="4"/>
                  </a:cubicBezTo>
                  <a:cubicBezTo>
                    <a:pt x="20" y="4"/>
                    <a:pt x="19" y="4"/>
                    <a:pt x="19" y="3"/>
                  </a:cubicBezTo>
                  <a:cubicBezTo>
                    <a:pt x="18" y="3"/>
                    <a:pt x="17" y="3"/>
                    <a:pt x="17" y="3"/>
                  </a:cubicBezTo>
                  <a:cubicBezTo>
                    <a:pt x="16" y="3"/>
                    <a:pt x="15" y="3"/>
                    <a:pt x="14" y="3"/>
                  </a:cubicBezTo>
                  <a:cubicBezTo>
                    <a:pt x="13" y="3"/>
                    <a:pt x="11" y="3"/>
                    <a:pt x="10" y="4"/>
                  </a:cubicBezTo>
                  <a:cubicBezTo>
                    <a:pt x="8" y="4"/>
                    <a:pt x="7" y="5"/>
                    <a:pt x="6" y="6"/>
                  </a:cubicBezTo>
                  <a:cubicBezTo>
                    <a:pt x="5" y="7"/>
                    <a:pt x="5" y="9"/>
                    <a:pt x="4" y="10"/>
                  </a:cubicBezTo>
                  <a:cubicBezTo>
                    <a:pt x="4" y="12"/>
                    <a:pt x="3" y="13"/>
                    <a:pt x="3" y="15"/>
                  </a:cubicBezTo>
                  <a:cubicBezTo>
                    <a:pt x="3" y="16"/>
                    <a:pt x="4" y="17"/>
                    <a:pt x="4" y="18"/>
                  </a:cubicBezTo>
                  <a:cubicBezTo>
                    <a:pt x="4" y="20"/>
                    <a:pt x="5" y="20"/>
                    <a:pt x="6" y="21"/>
                  </a:cubicBezTo>
                  <a:cubicBezTo>
                    <a:pt x="6" y="22"/>
                    <a:pt x="7" y="23"/>
                    <a:pt x="8" y="23"/>
                  </a:cubicBezTo>
                  <a:cubicBezTo>
                    <a:pt x="9" y="23"/>
                    <a:pt x="10" y="24"/>
                    <a:pt x="12" y="24"/>
                  </a:cubicBezTo>
                  <a:cubicBezTo>
                    <a:pt x="13" y="24"/>
                    <a:pt x="13" y="24"/>
                    <a:pt x="14" y="23"/>
                  </a:cubicBezTo>
                  <a:cubicBezTo>
                    <a:pt x="15" y="23"/>
                    <a:pt x="15" y="23"/>
                    <a:pt x="16" y="23"/>
                  </a:cubicBezTo>
                  <a:cubicBezTo>
                    <a:pt x="18" y="15"/>
                    <a:pt x="18" y="15"/>
                    <a:pt x="18" y="15"/>
                  </a:cubicBezTo>
                  <a:cubicBezTo>
                    <a:pt x="12" y="15"/>
                    <a:pt x="12" y="15"/>
                    <a:pt x="12" y="15"/>
                  </a:cubicBezTo>
                  <a:cubicBezTo>
                    <a:pt x="12" y="13"/>
                    <a:pt x="12" y="13"/>
                    <a:pt x="12" y="13"/>
                  </a:cubicBezTo>
                  <a:cubicBezTo>
                    <a:pt x="21" y="13"/>
                    <a:pt x="21" y="13"/>
                    <a:pt x="21" y="13"/>
                  </a:cubicBezTo>
                  <a:cubicBezTo>
                    <a:pt x="19" y="24"/>
                    <a:pt x="19" y="24"/>
                    <a:pt x="19" y="24"/>
                  </a:cubicBezTo>
                  <a:cubicBezTo>
                    <a:pt x="18" y="25"/>
                    <a:pt x="17" y="25"/>
                    <a:pt x="15" y="26"/>
                  </a:cubicBezTo>
                  <a:cubicBezTo>
                    <a:pt x="14" y="26"/>
                    <a:pt x="13" y="26"/>
                    <a:pt x="11" y="26"/>
                  </a:cubicBezTo>
                  <a:cubicBezTo>
                    <a:pt x="10" y="26"/>
                    <a:pt x="8" y="26"/>
                    <a:pt x="7" y="25"/>
                  </a:cubicBezTo>
                  <a:cubicBezTo>
                    <a:pt x="5" y="25"/>
                    <a:pt x="4" y="24"/>
                    <a:pt x="3" y="23"/>
                  </a:cubicBezTo>
                  <a:cubicBezTo>
                    <a:pt x="2" y="22"/>
                    <a:pt x="2" y="21"/>
                    <a:pt x="1" y="20"/>
                  </a:cubicBezTo>
                  <a:cubicBezTo>
                    <a:pt x="1" y="18"/>
                    <a:pt x="0" y="17"/>
                    <a:pt x="0" y="15"/>
                  </a:cubicBezTo>
                  <a:cubicBezTo>
                    <a:pt x="0" y="14"/>
                    <a:pt x="0" y="12"/>
                    <a:pt x="1" y="11"/>
                  </a:cubicBezTo>
                  <a:cubicBezTo>
                    <a:pt x="1" y="10"/>
                    <a:pt x="1" y="9"/>
                    <a:pt x="2" y="8"/>
                  </a:cubicBezTo>
                  <a:cubicBezTo>
                    <a:pt x="3" y="6"/>
                    <a:pt x="3" y="5"/>
                    <a:pt x="4" y="5"/>
                  </a:cubicBezTo>
                  <a:cubicBezTo>
                    <a:pt x="5" y="4"/>
                    <a:pt x="6" y="3"/>
                    <a:pt x="7" y="2"/>
                  </a:cubicBezTo>
                  <a:cubicBezTo>
                    <a:pt x="8" y="2"/>
                    <a:pt x="9" y="1"/>
                    <a:pt x="10" y="1"/>
                  </a:cubicBezTo>
                  <a:cubicBezTo>
                    <a:pt x="12" y="0"/>
                    <a:pt x="13" y="0"/>
                    <a:pt x="15" y="0"/>
                  </a:cubicBezTo>
                  <a:cubicBezTo>
                    <a:pt x="16" y="0"/>
                    <a:pt x="17" y="0"/>
                    <a:pt x="17" y="0"/>
                  </a:cubicBezTo>
                  <a:cubicBezTo>
                    <a:pt x="18" y="0"/>
                    <a:pt x="19" y="1"/>
                    <a:pt x="19" y="1"/>
                  </a:cubicBezTo>
                  <a:cubicBezTo>
                    <a:pt x="20" y="1"/>
                    <a:pt x="20" y="1"/>
                    <a:pt x="21" y="1"/>
                  </a:cubicBezTo>
                  <a:cubicBezTo>
                    <a:pt x="21" y="1"/>
                    <a:pt x="22" y="2"/>
                    <a:pt x="22" y="2"/>
                  </a:cubicBezTo>
                  <a:lnTo>
                    <a:pt x="2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grpSp>
      <p:grpSp>
        <p:nvGrpSpPr>
          <p:cNvPr id="614" name="Japan East"/>
          <p:cNvGrpSpPr/>
          <p:nvPr/>
        </p:nvGrpSpPr>
        <p:grpSpPr>
          <a:xfrm>
            <a:off x="9586131" y="2502968"/>
            <a:ext cx="812201" cy="380358"/>
            <a:chOff x="9766912" y="2389437"/>
            <a:chExt cx="885069" cy="414482"/>
          </a:xfrm>
        </p:grpSpPr>
        <p:sp>
          <p:nvSpPr>
            <p:cNvPr id="615" name="Rectangle 34"/>
            <p:cNvSpPr>
              <a:spLocks noChangeArrowheads="1"/>
            </p:cNvSpPr>
            <p:nvPr/>
          </p:nvSpPr>
          <p:spPr bwMode="auto">
            <a:xfrm>
              <a:off x="9766912" y="2389437"/>
              <a:ext cx="885069" cy="414482"/>
            </a:xfrm>
            <a:prstGeom prst="rect">
              <a:avLst/>
            </a:prstGeom>
            <a:solidFill>
              <a:srgbClr val="0073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16" name="Freeform 234"/>
            <p:cNvSpPr>
              <a:spLocks/>
            </p:cNvSpPr>
            <p:nvPr/>
          </p:nvSpPr>
          <p:spPr bwMode="auto">
            <a:xfrm>
              <a:off x="9861963" y="2484487"/>
              <a:ext cx="38956" cy="84143"/>
            </a:xfrm>
            <a:custGeom>
              <a:avLst/>
              <a:gdLst>
                <a:gd name="T0" fmla="*/ 12 w 12"/>
                <a:gd name="T1" fmla="*/ 15 h 26"/>
                <a:gd name="T2" fmla="*/ 10 w 12"/>
                <a:gd name="T3" fmla="*/ 23 h 26"/>
                <a:gd name="T4" fmla="*/ 3 w 12"/>
                <a:gd name="T5" fmla="*/ 26 h 26"/>
                <a:gd name="T6" fmla="*/ 0 w 12"/>
                <a:gd name="T7" fmla="*/ 25 h 26"/>
                <a:gd name="T8" fmla="*/ 0 w 12"/>
                <a:gd name="T9" fmla="*/ 20 h 26"/>
                <a:gd name="T10" fmla="*/ 3 w 12"/>
                <a:gd name="T11" fmla="*/ 21 h 26"/>
                <a:gd name="T12" fmla="*/ 7 w 12"/>
                <a:gd name="T13" fmla="*/ 15 h 26"/>
                <a:gd name="T14" fmla="*/ 7 w 12"/>
                <a:gd name="T15" fmla="*/ 0 h 26"/>
                <a:gd name="T16" fmla="*/ 12 w 12"/>
                <a:gd name="T17" fmla="*/ 0 h 26"/>
                <a:gd name="T18" fmla="*/ 12 w 12"/>
                <a:gd name="T19"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6">
                  <a:moveTo>
                    <a:pt x="12" y="15"/>
                  </a:moveTo>
                  <a:cubicBezTo>
                    <a:pt x="12" y="19"/>
                    <a:pt x="12" y="21"/>
                    <a:pt x="10" y="23"/>
                  </a:cubicBezTo>
                  <a:cubicBezTo>
                    <a:pt x="9" y="25"/>
                    <a:pt x="6" y="26"/>
                    <a:pt x="3" y="26"/>
                  </a:cubicBezTo>
                  <a:cubicBezTo>
                    <a:pt x="2" y="26"/>
                    <a:pt x="1" y="25"/>
                    <a:pt x="0" y="25"/>
                  </a:cubicBezTo>
                  <a:cubicBezTo>
                    <a:pt x="0" y="20"/>
                    <a:pt x="0" y="20"/>
                    <a:pt x="0" y="20"/>
                  </a:cubicBezTo>
                  <a:cubicBezTo>
                    <a:pt x="1" y="20"/>
                    <a:pt x="2" y="21"/>
                    <a:pt x="3" y="21"/>
                  </a:cubicBezTo>
                  <a:cubicBezTo>
                    <a:pt x="5" y="21"/>
                    <a:pt x="7" y="19"/>
                    <a:pt x="7" y="15"/>
                  </a:cubicBezTo>
                  <a:cubicBezTo>
                    <a:pt x="7" y="0"/>
                    <a:pt x="7" y="0"/>
                    <a:pt x="7" y="0"/>
                  </a:cubicBezTo>
                  <a:cubicBezTo>
                    <a:pt x="12" y="0"/>
                    <a:pt x="12" y="0"/>
                    <a:pt x="12" y="0"/>
                  </a:cubicBezTo>
                  <a:lnTo>
                    <a:pt x="12"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17" name="Freeform 235"/>
            <p:cNvSpPr>
              <a:spLocks noEditPoints="1"/>
            </p:cNvSpPr>
            <p:nvPr/>
          </p:nvSpPr>
          <p:spPr bwMode="auto">
            <a:xfrm>
              <a:off x="9910268" y="2484487"/>
              <a:ext cx="82586" cy="81026"/>
            </a:xfrm>
            <a:custGeom>
              <a:avLst/>
              <a:gdLst>
                <a:gd name="T0" fmla="*/ 25 w 25"/>
                <a:gd name="T1" fmla="*/ 25 h 25"/>
                <a:gd name="T2" fmla="*/ 18 w 25"/>
                <a:gd name="T3" fmla="*/ 25 h 25"/>
                <a:gd name="T4" fmla="*/ 17 w 25"/>
                <a:gd name="T5" fmla="*/ 20 h 25"/>
                <a:gd name="T6" fmla="*/ 8 w 25"/>
                <a:gd name="T7" fmla="*/ 20 h 25"/>
                <a:gd name="T8" fmla="*/ 6 w 25"/>
                <a:gd name="T9" fmla="*/ 25 h 25"/>
                <a:gd name="T10" fmla="*/ 0 w 25"/>
                <a:gd name="T11" fmla="*/ 25 h 25"/>
                <a:gd name="T12" fmla="*/ 9 w 25"/>
                <a:gd name="T13" fmla="*/ 0 h 25"/>
                <a:gd name="T14" fmla="*/ 16 w 25"/>
                <a:gd name="T15" fmla="*/ 0 h 25"/>
                <a:gd name="T16" fmla="*/ 25 w 25"/>
                <a:gd name="T17" fmla="*/ 25 h 25"/>
                <a:gd name="T18" fmla="*/ 15 w 25"/>
                <a:gd name="T19" fmla="*/ 15 h 25"/>
                <a:gd name="T20" fmla="*/ 13 w 25"/>
                <a:gd name="T21" fmla="*/ 7 h 25"/>
                <a:gd name="T22" fmla="*/ 12 w 25"/>
                <a:gd name="T23" fmla="*/ 5 h 25"/>
                <a:gd name="T24" fmla="*/ 12 w 25"/>
                <a:gd name="T25" fmla="*/ 5 h 25"/>
                <a:gd name="T26" fmla="*/ 12 w 25"/>
                <a:gd name="T27" fmla="*/ 7 h 25"/>
                <a:gd name="T28" fmla="*/ 9 w 25"/>
                <a:gd name="T29" fmla="*/ 15 h 25"/>
                <a:gd name="T30" fmla="*/ 15 w 25"/>
                <a:gd name="T31"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25">
                  <a:moveTo>
                    <a:pt x="25" y="25"/>
                  </a:moveTo>
                  <a:cubicBezTo>
                    <a:pt x="18" y="25"/>
                    <a:pt x="18" y="25"/>
                    <a:pt x="18" y="25"/>
                  </a:cubicBezTo>
                  <a:cubicBezTo>
                    <a:pt x="17" y="20"/>
                    <a:pt x="17" y="20"/>
                    <a:pt x="17" y="20"/>
                  </a:cubicBezTo>
                  <a:cubicBezTo>
                    <a:pt x="8" y="20"/>
                    <a:pt x="8" y="20"/>
                    <a:pt x="8" y="20"/>
                  </a:cubicBezTo>
                  <a:cubicBezTo>
                    <a:pt x="6" y="25"/>
                    <a:pt x="6" y="25"/>
                    <a:pt x="6" y="25"/>
                  </a:cubicBezTo>
                  <a:cubicBezTo>
                    <a:pt x="0" y="25"/>
                    <a:pt x="0" y="25"/>
                    <a:pt x="0" y="25"/>
                  </a:cubicBezTo>
                  <a:cubicBezTo>
                    <a:pt x="9" y="0"/>
                    <a:pt x="9" y="0"/>
                    <a:pt x="9" y="0"/>
                  </a:cubicBezTo>
                  <a:cubicBezTo>
                    <a:pt x="16" y="0"/>
                    <a:pt x="16" y="0"/>
                    <a:pt x="16" y="0"/>
                  </a:cubicBezTo>
                  <a:lnTo>
                    <a:pt x="25" y="25"/>
                  </a:lnTo>
                  <a:close/>
                  <a:moveTo>
                    <a:pt x="15" y="15"/>
                  </a:moveTo>
                  <a:cubicBezTo>
                    <a:pt x="13" y="7"/>
                    <a:pt x="13" y="7"/>
                    <a:pt x="13" y="7"/>
                  </a:cubicBezTo>
                  <a:cubicBezTo>
                    <a:pt x="12" y="6"/>
                    <a:pt x="12" y="5"/>
                    <a:pt x="12" y="5"/>
                  </a:cubicBezTo>
                  <a:cubicBezTo>
                    <a:pt x="12" y="5"/>
                    <a:pt x="12" y="5"/>
                    <a:pt x="12" y="5"/>
                  </a:cubicBezTo>
                  <a:cubicBezTo>
                    <a:pt x="12" y="5"/>
                    <a:pt x="12" y="6"/>
                    <a:pt x="12" y="7"/>
                  </a:cubicBezTo>
                  <a:cubicBezTo>
                    <a:pt x="9" y="15"/>
                    <a:pt x="9" y="15"/>
                    <a:pt x="9" y="15"/>
                  </a:cubicBez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18" name="Freeform 236"/>
            <p:cNvSpPr>
              <a:spLocks noEditPoints="1"/>
            </p:cNvSpPr>
            <p:nvPr/>
          </p:nvSpPr>
          <p:spPr bwMode="auto">
            <a:xfrm>
              <a:off x="10002203" y="2484487"/>
              <a:ext cx="62329" cy="81026"/>
            </a:xfrm>
            <a:custGeom>
              <a:avLst/>
              <a:gdLst>
                <a:gd name="T0" fmla="*/ 6 w 19"/>
                <a:gd name="T1" fmla="*/ 17 h 25"/>
                <a:gd name="T2" fmla="*/ 6 w 19"/>
                <a:gd name="T3" fmla="*/ 25 h 25"/>
                <a:gd name="T4" fmla="*/ 0 w 19"/>
                <a:gd name="T5" fmla="*/ 25 h 25"/>
                <a:gd name="T6" fmla="*/ 0 w 19"/>
                <a:gd name="T7" fmla="*/ 0 h 25"/>
                <a:gd name="T8" fmla="*/ 9 w 19"/>
                <a:gd name="T9" fmla="*/ 0 h 25"/>
                <a:gd name="T10" fmla="*/ 19 w 19"/>
                <a:gd name="T11" fmla="*/ 8 h 25"/>
                <a:gd name="T12" fmla="*/ 16 w 19"/>
                <a:gd name="T13" fmla="*/ 14 h 25"/>
                <a:gd name="T14" fmla="*/ 9 w 19"/>
                <a:gd name="T15" fmla="*/ 17 h 25"/>
                <a:gd name="T16" fmla="*/ 6 w 19"/>
                <a:gd name="T17" fmla="*/ 17 h 25"/>
                <a:gd name="T18" fmla="*/ 6 w 19"/>
                <a:gd name="T19" fmla="*/ 4 h 25"/>
                <a:gd name="T20" fmla="*/ 6 w 19"/>
                <a:gd name="T21" fmla="*/ 12 h 25"/>
                <a:gd name="T22" fmla="*/ 8 w 19"/>
                <a:gd name="T23" fmla="*/ 12 h 25"/>
                <a:gd name="T24" fmla="*/ 13 w 19"/>
                <a:gd name="T25" fmla="*/ 8 h 25"/>
                <a:gd name="T26" fmla="*/ 8 w 19"/>
                <a:gd name="T27" fmla="*/ 4 h 25"/>
                <a:gd name="T28" fmla="*/ 6 w 19"/>
                <a:gd name="T2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5">
                  <a:moveTo>
                    <a:pt x="6" y="17"/>
                  </a:moveTo>
                  <a:cubicBezTo>
                    <a:pt x="6" y="25"/>
                    <a:pt x="6" y="25"/>
                    <a:pt x="6" y="25"/>
                  </a:cubicBezTo>
                  <a:cubicBezTo>
                    <a:pt x="0" y="25"/>
                    <a:pt x="0" y="25"/>
                    <a:pt x="0" y="25"/>
                  </a:cubicBezTo>
                  <a:cubicBezTo>
                    <a:pt x="0" y="0"/>
                    <a:pt x="0" y="0"/>
                    <a:pt x="0" y="0"/>
                  </a:cubicBezTo>
                  <a:cubicBezTo>
                    <a:pt x="9" y="0"/>
                    <a:pt x="9" y="0"/>
                    <a:pt x="9" y="0"/>
                  </a:cubicBezTo>
                  <a:cubicBezTo>
                    <a:pt x="16" y="0"/>
                    <a:pt x="19" y="3"/>
                    <a:pt x="19" y="8"/>
                  </a:cubicBezTo>
                  <a:cubicBezTo>
                    <a:pt x="19" y="11"/>
                    <a:pt x="18" y="13"/>
                    <a:pt x="16" y="14"/>
                  </a:cubicBezTo>
                  <a:cubicBezTo>
                    <a:pt x="14" y="16"/>
                    <a:pt x="12" y="17"/>
                    <a:pt x="9" y="17"/>
                  </a:cubicBezTo>
                  <a:lnTo>
                    <a:pt x="6" y="17"/>
                  </a:lnTo>
                  <a:close/>
                  <a:moveTo>
                    <a:pt x="6" y="4"/>
                  </a:moveTo>
                  <a:cubicBezTo>
                    <a:pt x="6" y="12"/>
                    <a:pt x="6" y="12"/>
                    <a:pt x="6" y="12"/>
                  </a:cubicBezTo>
                  <a:cubicBezTo>
                    <a:pt x="8" y="12"/>
                    <a:pt x="8" y="12"/>
                    <a:pt x="8" y="12"/>
                  </a:cubicBezTo>
                  <a:cubicBezTo>
                    <a:pt x="11" y="12"/>
                    <a:pt x="13" y="11"/>
                    <a:pt x="13" y="8"/>
                  </a:cubicBezTo>
                  <a:cubicBezTo>
                    <a:pt x="13" y="6"/>
                    <a:pt x="11" y="4"/>
                    <a:pt x="8" y="4"/>
                  </a:cubicBezTo>
                  <a:lnTo>
                    <a:pt x="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19" name="Freeform 237"/>
            <p:cNvSpPr>
              <a:spLocks noEditPoints="1"/>
            </p:cNvSpPr>
            <p:nvPr/>
          </p:nvSpPr>
          <p:spPr bwMode="auto">
            <a:xfrm>
              <a:off x="10061416" y="2484487"/>
              <a:ext cx="81027" cy="81026"/>
            </a:xfrm>
            <a:custGeom>
              <a:avLst/>
              <a:gdLst>
                <a:gd name="T0" fmla="*/ 25 w 25"/>
                <a:gd name="T1" fmla="*/ 25 h 25"/>
                <a:gd name="T2" fmla="*/ 19 w 25"/>
                <a:gd name="T3" fmla="*/ 25 h 25"/>
                <a:gd name="T4" fmla="*/ 17 w 25"/>
                <a:gd name="T5" fmla="*/ 20 h 25"/>
                <a:gd name="T6" fmla="*/ 8 w 25"/>
                <a:gd name="T7" fmla="*/ 20 h 25"/>
                <a:gd name="T8" fmla="*/ 6 w 25"/>
                <a:gd name="T9" fmla="*/ 25 h 25"/>
                <a:gd name="T10" fmla="*/ 0 w 25"/>
                <a:gd name="T11" fmla="*/ 25 h 25"/>
                <a:gd name="T12" fmla="*/ 9 w 25"/>
                <a:gd name="T13" fmla="*/ 0 h 25"/>
                <a:gd name="T14" fmla="*/ 16 w 25"/>
                <a:gd name="T15" fmla="*/ 0 h 25"/>
                <a:gd name="T16" fmla="*/ 25 w 25"/>
                <a:gd name="T17" fmla="*/ 25 h 25"/>
                <a:gd name="T18" fmla="*/ 16 w 25"/>
                <a:gd name="T19" fmla="*/ 15 h 25"/>
                <a:gd name="T20" fmla="*/ 13 w 25"/>
                <a:gd name="T21" fmla="*/ 7 h 25"/>
                <a:gd name="T22" fmla="*/ 13 w 25"/>
                <a:gd name="T23" fmla="*/ 5 h 25"/>
                <a:gd name="T24" fmla="*/ 12 w 25"/>
                <a:gd name="T25" fmla="*/ 5 h 25"/>
                <a:gd name="T26" fmla="*/ 12 w 25"/>
                <a:gd name="T27" fmla="*/ 7 h 25"/>
                <a:gd name="T28" fmla="*/ 9 w 25"/>
                <a:gd name="T29" fmla="*/ 15 h 25"/>
                <a:gd name="T30" fmla="*/ 16 w 25"/>
                <a:gd name="T31"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25">
                  <a:moveTo>
                    <a:pt x="25" y="25"/>
                  </a:moveTo>
                  <a:cubicBezTo>
                    <a:pt x="19" y="25"/>
                    <a:pt x="19" y="25"/>
                    <a:pt x="19" y="25"/>
                  </a:cubicBezTo>
                  <a:cubicBezTo>
                    <a:pt x="17" y="20"/>
                    <a:pt x="17" y="20"/>
                    <a:pt x="17" y="20"/>
                  </a:cubicBezTo>
                  <a:cubicBezTo>
                    <a:pt x="8" y="20"/>
                    <a:pt x="8" y="20"/>
                    <a:pt x="8" y="20"/>
                  </a:cubicBezTo>
                  <a:cubicBezTo>
                    <a:pt x="6" y="25"/>
                    <a:pt x="6" y="25"/>
                    <a:pt x="6" y="25"/>
                  </a:cubicBezTo>
                  <a:cubicBezTo>
                    <a:pt x="0" y="25"/>
                    <a:pt x="0" y="25"/>
                    <a:pt x="0" y="25"/>
                  </a:cubicBezTo>
                  <a:cubicBezTo>
                    <a:pt x="9" y="0"/>
                    <a:pt x="9" y="0"/>
                    <a:pt x="9" y="0"/>
                  </a:cubicBezTo>
                  <a:cubicBezTo>
                    <a:pt x="16" y="0"/>
                    <a:pt x="16" y="0"/>
                    <a:pt x="16" y="0"/>
                  </a:cubicBezTo>
                  <a:lnTo>
                    <a:pt x="25" y="25"/>
                  </a:lnTo>
                  <a:close/>
                  <a:moveTo>
                    <a:pt x="16" y="15"/>
                  </a:moveTo>
                  <a:cubicBezTo>
                    <a:pt x="13" y="7"/>
                    <a:pt x="13" y="7"/>
                    <a:pt x="13" y="7"/>
                  </a:cubicBezTo>
                  <a:cubicBezTo>
                    <a:pt x="13" y="6"/>
                    <a:pt x="13" y="5"/>
                    <a:pt x="13" y="5"/>
                  </a:cubicBezTo>
                  <a:cubicBezTo>
                    <a:pt x="12" y="5"/>
                    <a:pt x="12" y="5"/>
                    <a:pt x="12" y="5"/>
                  </a:cubicBezTo>
                  <a:cubicBezTo>
                    <a:pt x="12" y="5"/>
                    <a:pt x="12" y="6"/>
                    <a:pt x="12" y="7"/>
                  </a:cubicBezTo>
                  <a:cubicBezTo>
                    <a:pt x="9" y="15"/>
                    <a:pt x="9" y="15"/>
                    <a:pt x="9" y="15"/>
                  </a:cubicBezTo>
                  <a:lnTo>
                    <a:pt x="1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20" name="Freeform 238"/>
            <p:cNvSpPr>
              <a:spLocks/>
            </p:cNvSpPr>
            <p:nvPr/>
          </p:nvSpPr>
          <p:spPr bwMode="auto">
            <a:xfrm>
              <a:off x="10156467" y="2484487"/>
              <a:ext cx="71678" cy="81026"/>
            </a:xfrm>
            <a:custGeom>
              <a:avLst/>
              <a:gdLst>
                <a:gd name="T0" fmla="*/ 22 w 22"/>
                <a:gd name="T1" fmla="*/ 25 h 25"/>
                <a:gd name="T2" fmla="*/ 17 w 22"/>
                <a:gd name="T3" fmla="*/ 25 h 25"/>
                <a:gd name="T4" fmla="*/ 6 w 22"/>
                <a:gd name="T5" fmla="*/ 9 h 25"/>
                <a:gd name="T6" fmla="*/ 5 w 22"/>
                <a:gd name="T7" fmla="*/ 7 h 25"/>
                <a:gd name="T8" fmla="*/ 5 w 22"/>
                <a:gd name="T9" fmla="*/ 7 h 25"/>
                <a:gd name="T10" fmla="*/ 5 w 22"/>
                <a:gd name="T11" fmla="*/ 11 h 25"/>
                <a:gd name="T12" fmla="*/ 5 w 22"/>
                <a:gd name="T13" fmla="*/ 25 h 25"/>
                <a:gd name="T14" fmla="*/ 0 w 22"/>
                <a:gd name="T15" fmla="*/ 25 h 25"/>
                <a:gd name="T16" fmla="*/ 0 w 22"/>
                <a:gd name="T17" fmla="*/ 0 h 25"/>
                <a:gd name="T18" fmla="*/ 6 w 22"/>
                <a:gd name="T19" fmla="*/ 0 h 25"/>
                <a:gd name="T20" fmla="*/ 16 w 22"/>
                <a:gd name="T21" fmla="*/ 15 h 25"/>
                <a:gd name="T22" fmla="*/ 17 w 22"/>
                <a:gd name="T23" fmla="*/ 17 h 25"/>
                <a:gd name="T24" fmla="*/ 17 w 22"/>
                <a:gd name="T25" fmla="*/ 17 h 25"/>
                <a:gd name="T26" fmla="*/ 17 w 22"/>
                <a:gd name="T27" fmla="*/ 14 h 25"/>
                <a:gd name="T28" fmla="*/ 17 w 22"/>
                <a:gd name="T29" fmla="*/ 0 h 25"/>
                <a:gd name="T30" fmla="*/ 22 w 22"/>
                <a:gd name="T31" fmla="*/ 0 h 25"/>
                <a:gd name="T32" fmla="*/ 22 w 22"/>
                <a:gd name="T3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5">
                  <a:moveTo>
                    <a:pt x="22" y="25"/>
                  </a:moveTo>
                  <a:cubicBezTo>
                    <a:pt x="17" y="25"/>
                    <a:pt x="17" y="25"/>
                    <a:pt x="17" y="25"/>
                  </a:cubicBezTo>
                  <a:cubicBezTo>
                    <a:pt x="6" y="9"/>
                    <a:pt x="6" y="9"/>
                    <a:pt x="6" y="9"/>
                  </a:cubicBezTo>
                  <a:cubicBezTo>
                    <a:pt x="6" y="9"/>
                    <a:pt x="5" y="8"/>
                    <a:pt x="5" y="7"/>
                  </a:cubicBezTo>
                  <a:cubicBezTo>
                    <a:pt x="5" y="7"/>
                    <a:pt x="5" y="7"/>
                    <a:pt x="5" y="7"/>
                  </a:cubicBezTo>
                  <a:cubicBezTo>
                    <a:pt x="5" y="8"/>
                    <a:pt x="5" y="10"/>
                    <a:pt x="5" y="11"/>
                  </a:cubicBezTo>
                  <a:cubicBezTo>
                    <a:pt x="5" y="25"/>
                    <a:pt x="5" y="25"/>
                    <a:pt x="5" y="25"/>
                  </a:cubicBezTo>
                  <a:cubicBezTo>
                    <a:pt x="0" y="25"/>
                    <a:pt x="0" y="25"/>
                    <a:pt x="0" y="25"/>
                  </a:cubicBezTo>
                  <a:cubicBezTo>
                    <a:pt x="0" y="0"/>
                    <a:pt x="0" y="0"/>
                    <a:pt x="0" y="0"/>
                  </a:cubicBezTo>
                  <a:cubicBezTo>
                    <a:pt x="6" y="0"/>
                    <a:pt x="6" y="0"/>
                    <a:pt x="6" y="0"/>
                  </a:cubicBezTo>
                  <a:cubicBezTo>
                    <a:pt x="16" y="15"/>
                    <a:pt x="16" y="15"/>
                    <a:pt x="16" y="15"/>
                  </a:cubicBezTo>
                  <a:cubicBezTo>
                    <a:pt x="16" y="16"/>
                    <a:pt x="17" y="17"/>
                    <a:pt x="17" y="17"/>
                  </a:cubicBezTo>
                  <a:cubicBezTo>
                    <a:pt x="17" y="17"/>
                    <a:pt x="17" y="17"/>
                    <a:pt x="17" y="17"/>
                  </a:cubicBezTo>
                  <a:cubicBezTo>
                    <a:pt x="17" y="17"/>
                    <a:pt x="17" y="16"/>
                    <a:pt x="17" y="14"/>
                  </a:cubicBezTo>
                  <a:cubicBezTo>
                    <a:pt x="17" y="0"/>
                    <a:pt x="17" y="0"/>
                    <a:pt x="17" y="0"/>
                  </a:cubicBezTo>
                  <a:cubicBezTo>
                    <a:pt x="22" y="0"/>
                    <a:pt x="22" y="0"/>
                    <a:pt x="22" y="0"/>
                  </a:cubicBezTo>
                  <a:lnTo>
                    <a:pt x="22"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21" name="Freeform 239"/>
            <p:cNvSpPr>
              <a:spLocks/>
            </p:cNvSpPr>
            <p:nvPr/>
          </p:nvSpPr>
          <p:spPr bwMode="auto">
            <a:xfrm>
              <a:off x="10282683" y="2484487"/>
              <a:ext cx="49863" cy="81026"/>
            </a:xfrm>
            <a:custGeom>
              <a:avLst/>
              <a:gdLst>
                <a:gd name="T0" fmla="*/ 32 w 32"/>
                <a:gd name="T1" fmla="*/ 52 h 52"/>
                <a:gd name="T2" fmla="*/ 0 w 32"/>
                <a:gd name="T3" fmla="*/ 52 h 52"/>
                <a:gd name="T4" fmla="*/ 0 w 32"/>
                <a:gd name="T5" fmla="*/ 0 h 52"/>
                <a:gd name="T6" fmla="*/ 32 w 32"/>
                <a:gd name="T7" fmla="*/ 0 h 52"/>
                <a:gd name="T8" fmla="*/ 32 w 32"/>
                <a:gd name="T9" fmla="*/ 10 h 52"/>
                <a:gd name="T10" fmla="*/ 13 w 32"/>
                <a:gd name="T11" fmla="*/ 10 h 52"/>
                <a:gd name="T12" fmla="*/ 13 w 32"/>
                <a:gd name="T13" fmla="*/ 21 h 52"/>
                <a:gd name="T14" fmla="*/ 30 w 32"/>
                <a:gd name="T15" fmla="*/ 21 h 52"/>
                <a:gd name="T16" fmla="*/ 30 w 32"/>
                <a:gd name="T17" fmla="*/ 31 h 52"/>
                <a:gd name="T18" fmla="*/ 13 w 32"/>
                <a:gd name="T19" fmla="*/ 31 h 52"/>
                <a:gd name="T20" fmla="*/ 13 w 32"/>
                <a:gd name="T21" fmla="*/ 44 h 52"/>
                <a:gd name="T22" fmla="*/ 32 w 32"/>
                <a:gd name="T23" fmla="*/ 44 h 52"/>
                <a:gd name="T24" fmla="*/ 32 w 32"/>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52">
                  <a:moveTo>
                    <a:pt x="32" y="52"/>
                  </a:moveTo>
                  <a:lnTo>
                    <a:pt x="0" y="52"/>
                  </a:lnTo>
                  <a:lnTo>
                    <a:pt x="0" y="0"/>
                  </a:lnTo>
                  <a:lnTo>
                    <a:pt x="32" y="0"/>
                  </a:lnTo>
                  <a:lnTo>
                    <a:pt x="32" y="10"/>
                  </a:lnTo>
                  <a:lnTo>
                    <a:pt x="13" y="10"/>
                  </a:lnTo>
                  <a:lnTo>
                    <a:pt x="13" y="21"/>
                  </a:lnTo>
                  <a:lnTo>
                    <a:pt x="30" y="21"/>
                  </a:lnTo>
                  <a:lnTo>
                    <a:pt x="30" y="31"/>
                  </a:lnTo>
                  <a:lnTo>
                    <a:pt x="13" y="31"/>
                  </a:lnTo>
                  <a:lnTo>
                    <a:pt x="13" y="44"/>
                  </a:lnTo>
                  <a:lnTo>
                    <a:pt x="32" y="44"/>
                  </a:lnTo>
                  <a:lnTo>
                    <a:pt x="32"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22" name="Freeform 240"/>
            <p:cNvSpPr>
              <a:spLocks noEditPoints="1"/>
            </p:cNvSpPr>
            <p:nvPr/>
          </p:nvSpPr>
          <p:spPr bwMode="auto">
            <a:xfrm>
              <a:off x="10341895" y="2484487"/>
              <a:ext cx="77911" cy="81026"/>
            </a:xfrm>
            <a:custGeom>
              <a:avLst/>
              <a:gdLst>
                <a:gd name="T0" fmla="*/ 24 w 24"/>
                <a:gd name="T1" fmla="*/ 25 h 25"/>
                <a:gd name="T2" fmla="*/ 18 w 24"/>
                <a:gd name="T3" fmla="*/ 25 h 25"/>
                <a:gd name="T4" fmla="*/ 16 w 24"/>
                <a:gd name="T5" fmla="*/ 20 h 25"/>
                <a:gd name="T6" fmla="*/ 8 w 24"/>
                <a:gd name="T7" fmla="*/ 20 h 25"/>
                <a:gd name="T8" fmla="*/ 6 w 24"/>
                <a:gd name="T9" fmla="*/ 25 h 25"/>
                <a:gd name="T10" fmla="*/ 0 w 24"/>
                <a:gd name="T11" fmla="*/ 25 h 25"/>
                <a:gd name="T12" fmla="*/ 9 w 24"/>
                <a:gd name="T13" fmla="*/ 0 h 25"/>
                <a:gd name="T14" fmla="*/ 16 w 24"/>
                <a:gd name="T15" fmla="*/ 0 h 25"/>
                <a:gd name="T16" fmla="*/ 24 w 24"/>
                <a:gd name="T17" fmla="*/ 25 h 25"/>
                <a:gd name="T18" fmla="*/ 15 w 24"/>
                <a:gd name="T19" fmla="*/ 15 h 25"/>
                <a:gd name="T20" fmla="*/ 12 w 24"/>
                <a:gd name="T21" fmla="*/ 7 h 25"/>
                <a:gd name="T22" fmla="*/ 12 w 24"/>
                <a:gd name="T23" fmla="*/ 5 h 25"/>
                <a:gd name="T24" fmla="*/ 12 w 24"/>
                <a:gd name="T25" fmla="*/ 5 h 25"/>
                <a:gd name="T26" fmla="*/ 11 w 24"/>
                <a:gd name="T27" fmla="*/ 7 h 25"/>
                <a:gd name="T28" fmla="*/ 9 w 24"/>
                <a:gd name="T29" fmla="*/ 15 h 25"/>
                <a:gd name="T30" fmla="*/ 15 w 24"/>
                <a:gd name="T31"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5">
                  <a:moveTo>
                    <a:pt x="24" y="25"/>
                  </a:moveTo>
                  <a:cubicBezTo>
                    <a:pt x="18" y="25"/>
                    <a:pt x="18" y="25"/>
                    <a:pt x="18" y="25"/>
                  </a:cubicBezTo>
                  <a:cubicBezTo>
                    <a:pt x="16" y="20"/>
                    <a:pt x="16" y="20"/>
                    <a:pt x="16" y="20"/>
                  </a:cubicBezTo>
                  <a:cubicBezTo>
                    <a:pt x="8" y="20"/>
                    <a:pt x="8" y="20"/>
                    <a:pt x="8" y="20"/>
                  </a:cubicBezTo>
                  <a:cubicBezTo>
                    <a:pt x="6" y="25"/>
                    <a:pt x="6" y="25"/>
                    <a:pt x="6" y="25"/>
                  </a:cubicBezTo>
                  <a:cubicBezTo>
                    <a:pt x="0" y="25"/>
                    <a:pt x="0" y="25"/>
                    <a:pt x="0" y="25"/>
                  </a:cubicBezTo>
                  <a:cubicBezTo>
                    <a:pt x="9" y="0"/>
                    <a:pt x="9" y="0"/>
                    <a:pt x="9" y="0"/>
                  </a:cubicBezTo>
                  <a:cubicBezTo>
                    <a:pt x="16" y="0"/>
                    <a:pt x="16" y="0"/>
                    <a:pt x="16" y="0"/>
                  </a:cubicBezTo>
                  <a:lnTo>
                    <a:pt x="24" y="25"/>
                  </a:lnTo>
                  <a:close/>
                  <a:moveTo>
                    <a:pt x="15" y="15"/>
                  </a:moveTo>
                  <a:cubicBezTo>
                    <a:pt x="12" y="7"/>
                    <a:pt x="12" y="7"/>
                    <a:pt x="12" y="7"/>
                  </a:cubicBezTo>
                  <a:cubicBezTo>
                    <a:pt x="12" y="6"/>
                    <a:pt x="12" y="5"/>
                    <a:pt x="12" y="5"/>
                  </a:cubicBezTo>
                  <a:cubicBezTo>
                    <a:pt x="12" y="5"/>
                    <a:pt x="12" y="5"/>
                    <a:pt x="12" y="5"/>
                  </a:cubicBezTo>
                  <a:cubicBezTo>
                    <a:pt x="12" y="5"/>
                    <a:pt x="12" y="6"/>
                    <a:pt x="11" y="7"/>
                  </a:cubicBezTo>
                  <a:cubicBezTo>
                    <a:pt x="9" y="15"/>
                    <a:pt x="9" y="15"/>
                    <a:pt x="9" y="15"/>
                  </a:cubicBez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23" name="Freeform 241"/>
            <p:cNvSpPr>
              <a:spLocks/>
            </p:cNvSpPr>
            <p:nvPr/>
          </p:nvSpPr>
          <p:spPr bwMode="auto">
            <a:xfrm>
              <a:off x="10430714" y="2484487"/>
              <a:ext cx="54538" cy="84143"/>
            </a:xfrm>
            <a:custGeom>
              <a:avLst/>
              <a:gdLst>
                <a:gd name="T0" fmla="*/ 0 w 17"/>
                <a:gd name="T1" fmla="*/ 24 h 26"/>
                <a:gd name="T2" fmla="*/ 0 w 17"/>
                <a:gd name="T3" fmla="*/ 19 h 26"/>
                <a:gd name="T4" fmla="*/ 3 w 17"/>
                <a:gd name="T5" fmla="*/ 21 h 26"/>
                <a:gd name="T6" fmla="*/ 7 w 17"/>
                <a:gd name="T7" fmla="*/ 21 h 26"/>
                <a:gd name="T8" fmla="*/ 9 w 17"/>
                <a:gd name="T9" fmla="*/ 21 h 26"/>
                <a:gd name="T10" fmla="*/ 10 w 17"/>
                <a:gd name="T11" fmla="*/ 21 h 26"/>
                <a:gd name="T12" fmla="*/ 11 w 17"/>
                <a:gd name="T13" fmla="*/ 20 h 26"/>
                <a:gd name="T14" fmla="*/ 11 w 17"/>
                <a:gd name="T15" fmla="*/ 19 h 26"/>
                <a:gd name="T16" fmla="*/ 11 w 17"/>
                <a:gd name="T17" fmla="*/ 17 h 26"/>
                <a:gd name="T18" fmla="*/ 10 w 17"/>
                <a:gd name="T19" fmla="*/ 16 h 26"/>
                <a:gd name="T20" fmla="*/ 8 w 17"/>
                <a:gd name="T21" fmla="*/ 15 h 26"/>
                <a:gd name="T22" fmla="*/ 6 w 17"/>
                <a:gd name="T23" fmla="*/ 14 h 26"/>
                <a:gd name="T24" fmla="*/ 1 w 17"/>
                <a:gd name="T25" fmla="*/ 11 h 26"/>
                <a:gd name="T26" fmla="*/ 0 w 17"/>
                <a:gd name="T27" fmla="*/ 7 h 26"/>
                <a:gd name="T28" fmla="*/ 1 w 17"/>
                <a:gd name="T29" fmla="*/ 4 h 26"/>
                <a:gd name="T30" fmla="*/ 3 w 17"/>
                <a:gd name="T31" fmla="*/ 1 h 26"/>
                <a:gd name="T32" fmla="*/ 6 w 17"/>
                <a:gd name="T33" fmla="*/ 0 h 26"/>
                <a:gd name="T34" fmla="*/ 10 w 17"/>
                <a:gd name="T35" fmla="*/ 0 h 26"/>
                <a:gd name="T36" fmla="*/ 13 w 17"/>
                <a:gd name="T37" fmla="*/ 0 h 26"/>
                <a:gd name="T38" fmla="*/ 16 w 17"/>
                <a:gd name="T39" fmla="*/ 1 h 26"/>
                <a:gd name="T40" fmla="*/ 16 w 17"/>
                <a:gd name="T41" fmla="*/ 6 h 26"/>
                <a:gd name="T42" fmla="*/ 15 w 17"/>
                <a:gd name="T43" fmla="*/ 5 h 26"/>
                <a:gd name="T44" fmla="*/ 13 w 17"/>
                <a:gd name="T45" fmla="*/ 5 h 26"/>
                <a:gd name="T46" fmla="*/ 12 w 17"/>
                <a:gd name="T47" fmla="*/ 4 h 26"/>
                <a:gd name="T48" fmla="*/ 10 w 17"/>
                <a:gd name="T49" fmla="*/ 4 h 26"/>
                <a:gd name="T50" fmla="*/ 8 w 17"/>
                <a:gd name="T51" fmla="*/ 4 h 26"/>
                <a:gd name="T52" fmla="*/ 7 w 17"/>
                <a:gd name="T53" fmla="*/ 5 h 26"/>
                <a:gd name="T54" fmla="*/ 6 w 17"/>
                <a:gd name="T55" fmla="*/ 6 h 26"/>
                <a:gd name="T56" fmla="*/ 6 w 17"/>
                <a:gd name="T57" fmla="*/ 7 h 26"/>
                <a:gd name="T58" fmla="*/ 6 w 17"/>
                <a:gd name="T59" fmla="*/ 8 h 26"/>
                <a:gd name="T60" fmla="*/ 7 w 17"/>
                <a:gd name="T61" fmla="*/ 9 h 26"/>
                <a:gd name="T62" fmla="*/ 9 w 17"/>
                <a:gd name="T63" fmla="*/ 10 h 26"/>
                <a:gd name="T64" fmla="*/ 11 w 17"/>
                <a:gd name="T65" fmla="*/ 11 h 26"/>
                <a:gd name="T66" fmla="*/ 13 w 17"/>
                <a:gd name="T67" fmla="*/ 12 h 26"/>
                <a:gd name="T68" fmla="*/ 15 w 17"/>
                <a:gd name="T69" fmla="*/ 13 h 26"/>
                <a:gd name="T70" fmla="*/ 17 w 17"/>
                <a:gd name="T71" fmla="*/ 16 h 26"/>
                <a:gd name="T72" fmla="*/ 17 w 17"/>
                <a:gd name="T73" fmla="*/ 18 h 26"/>
                <a:gd name="T74" fmla="*/ 16 w 17"/>
                <a:gd name="T75" fmla="*/ 22 h 26"/>
                <a:gd name="T76" fmla="*/ 14 w 17"/>
                <a:gd name="T77" fmla="*/ 24 h 26"/>
                <a:gd name="T78" fmla="*/ 11 w 17"/>
                <a:gd name="T79" fmla="*/ 25 h 26"/>
                <a:gd name="T80" fmla="*/ 7 w 17"/>
                <a:gd name="T81" fmla="*/ 26 h 26"/>
                <a:gd name="T82" fmla="*/ 3 w 17"/>
                <a:gd name="T83" fmla="*/ 25 h 26"/>
                <a:gd name="T84" fmla="*/ 0 w 17"/>
                <a:gd name="T85"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26">
                  <a:moveTo>
                    <a:pt x="0" y="24"/>
                  </a:moveTo>
                  <a:cubicBezTo>
                    <a:pt x="0" y="19"/>
                    <a:pt x="0" y="19"/>
                    <a:pt x="0" y="19"/>
                  </a:cubicBezTo>
                  <a:cubicBezTo>
                    <a:pt x="1" y="20"/>
                    <a:pt x="2" y="20"/>
                    <a:pt x="3" y="21"/>
                  </a:cubicBezTo>
                  <a:cubicBezTo>
                    <a:pt x="5" y="21"/>
                    <a:pt x="6" y="21"/>
                    <a:pt x="7" y="21"/>
                  </a:cubicBezTo>
                  <a:cubicBezTo>
                    <a:pt x="8" y="21"/>
                    <a:pt x="8" y="21"/>
                    <a:pt x="9" y="21"/>
                  </a:cubicBezTo>
                  <a:cubicBezTo>
                    <a:pt x="9" y="21"/>
                    <a:pt x="10" y="21"/>
                    <a:pt x="10" y="21"/>
                  </a:cubicBezTo>
                  <a:cubicBezTo>
                    <a:pt x="11" y="20"/>
                    <a:pt x="11" y="20"/>
                    <a:pt x="11" y="20"/>
                  </a:cubicBezTo>
                  <a:cubicBezTo>
                    <a:pt x="11" y="19"/>
                    <a:pt x="11" y="19"/>
                    <a:pt x="11" y="19"/>
                  </a:cubicBezTo>
                  <a:cubicBezTo>
                    <a:pt x="11" y="18"/>
                    <a:pt x="11" y="18"/>
                    <a:pt x="11" y="17"/>
                  </a:cubicBezTo>
                  <a:cubicBezTo>
                    <a:pt x="11" y="17"/>
                    <a:pt x="10" y="17"/>
                    <a:pt x="10" y="16"/>
                  </a:cubicBezTo>
                  <a:cubicBezTo>
                    <a:pt x="9" y="16"/>
                    <a:pt x="9" y="16"/>
                    <a:pt x="8" y="15"/>
                  </a:cubicBezTo>
                  <a:cubicBezTo>
                    <a:pt x="7" y="15"/>
                    <a:pt x="7" y="15"/>
                    <a:pt x="6" y="14"/>
                  </a:cubicBezTo>
                  <a:cubicBezTo>
                    <a:pt x="4" y="14"/>
                    <a:pt x="2" y="13"/>
                    <a:pt x="1" y="11"/>
                  </a:cubicBezTo>
                  <a:cubicBezTo>
                    <a:pt x="0" y="10"/>
                    <a:pt x="0" y="9"/>
                    <a:pt x="0" y="7"/>
                  </a:cubicBezTo>
                  <a:cubicBezTo>
                    <a:pt x="0" y="6"/>
                    <a:pt x="0" y="5"/>
                    <a:pt x="1" y="4"/>
                  </a:cubicBezTo>
                  <a:cubicBezTo>
                    <a:pt x="1" y="3"/>
                    <a:pt x="2" y="2"/>
                    <a:pt x="3" y="1"/>
                  </a:cubicBezTo>
                  <a:cubicBezTo>
                    <a:pt x="4" y="1"/>
                    <a:pt x="5" y="0"/>
                    <a:pt x="6" y="0"/>
                  </a:cubicBezTo>
                  <a:cubicBezTo>
                    <a:pt x="7" y="0"/>
                    <a:pt x="8" y="0"/>
                    <a:pt x="10" y="0"/>
                  </a:cubicBezTo>
                  <a:cubicBezTo>
                    <a:pt x="11" y="0"/>
                    <a:pt x="12" y="0"/>
                    <a:pt x="13" y="0"/>
                  </a:cubicBezTo>
                  <a:cubicBezTo>
                    <a:pt x="14" y="0"/>
                    <a:pt x="15" y="0"/>
                    <a:pt x="16" y="1"/>
                  </a:cubicBezTo>
                  <a:cubicBezTo>
                    <a:pt x="16" y="6"/>
                    <a:pt x="16" y="6"/>
                    <a:pt x="16" y="6"/>
                  </a:cubicBezTo>
                  <a:cubicBezTo>
                    <a:pt x="16" y="6"/>
                    <a:pt x="15" y="5"/>
                    <a:pt x="15" y="5"/>
                  </a:cubicBezTo>
                  <a:cubicBezTo>
                    <a:pt x="14" y="5"/>
                    <a:pt x="14" y="5"/>
                    <a:pt x="13" y="5"/>
                  </a:cubicBezTo>
                  <a:cubicBezTo>
                    <a:pt x="13" y="4"/>
                    <a:pt x="12" y="4"/>
                    <a:pt x="12" y="4"/>
                  </a:cubicBezTo>
                  <a:cubicBezTo>
                    <a:pt x="11" y="4"/>
                    <a:pt x="11" y="4"/>
                    <a:pt x="10" y="4"/>
                  </a:cubicBezTo>
                  <a:cubicBezTo>
                    <a:pt x="9" y="4"/>
                    <a:pt x="9" y="4"/>
                    <a:pt x="8" y="4"/>
                  </a:cubicBezTo>
                  <a:cubicBezTo>
                    <a:pt x="8" y="4"/>
                    <a:pt x="7" y="5"/>
                    <a:pt x="7" y="5"/>
                  </a:cubicBezTo>
                  <a:cubicBezTo>
                    <a:pt x="7" y="5"/>
                    <a:pt x="6" y="5"/>
                    <a:pt x="6" y="6"/>
                  </a:cubicBezTo>
                  <a:cubicBezTo>
                    <a:pt x="6" y="6"/>
                    <a:pt x="6" y="6"/>
                    <a:pt x="6" y="7"/>
                  </a:cubicBezTo>
                  <a:cubicBezTo>
                    <a:pt x="6" y="7"/>
                    <a:pt x="6" y="7"/>
                    <a:pt x="6" y="8"/>
                  </a:cubicBezTo>
                  <a:cubicBezTo>
                    <a:pt x="6" y="8"/>
                    <a:pt x="7" y="8"/>
                    <a:pt x="7" y="9"/>
                  </a:cubicBezTo>
                  <a:cubicBezTo>
                    <a:pt x="8" y="9"/>
                    <a:pt x="8" y="9"/>
                    <a:pt x="9" y="10"/>
                  </a:cubicBezTo>
                  <a:cubicBezTo>
                    <a:pt x="9" y="10"/>
                    <a:pt x="10" y="10"/>
                    <a:pt x="11" y="11"/>
                  </a:cubicBezTo>
                  <a:cubicBezTo>
                    <a:pt x="12" y="11"/>
                    <a:pt x="13" y="11"/>
                    <a:pt x="13" y="12"/>
                  </a:cubicBezTo>
                  <a:cubicBezTo>
                    <a:pt x="14" y="12"/>
                    <a:pt x="15" y="13"/>
                    <a:pt x="15" y="13"/>
                  </a:cubicBezTo>
                  <a:cubicBezTo>
                    <a:pt x="16" y="14"/>
                    <a:pt x="16" y="15"/>
                    <a:pt x="17" y="16"/>
                  </a:cubicBezTo>
                  <a:cubicBezTo>
                    <a:pt x="17" y="16"/>
                    <a:pt x="17" y="17"/>
                    <a:pt x="17" y="18"/>
                  </a:cubicBezTo>
                  <a:cubicBezTo>
                    <a:pt x="17" y="20"/>
                    <a:pt x="17" y="21"/>
                    <a:pt x="16" y="22"/>
                  </a:cubicBezTo>
                  <a:cubicBezTo>
                    <a:pt x="16" y="23"/>
                    <a:pt x="15" y="23"/>
                    <a:pt x="14" y="24"/>
                  </a:cubicBezTo>
                  <a:cubicBezTo>
                    <a:pt x="13" y="25"/>
                    <a:pt x="12" y="25"/>
                    <a:pt x="11" y="25"/>
                  </a:cubicBezTo>
                  <a:cubicBezTo>
                    <a:pt x="10" y="26"/>
                    <a:pt x="9" y="26"/>
                    <a:pt x="7" y="26"/>
                  </a:cubicBezTo>
                  <a:cubicBezTo>
                    <a:pt x="6" y="26"/>
                    <a:pt x="4" y="26"/>
                    <a:pt x="3" y="25"/>
                  </a:cubicBezTo>
                  <a:cubicBezTo>
                    <a:pt x="2" y="25"/>
                    <a:pt x="1" y="25"/>
                    <a:pt x="0"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24" name="Freeform 242"/>
            <p:cNvSpPr>
              <a:spLocks/>
            </p:cNvSpPr>
            <p:nvPr/>
          </p:nvSpPr>
          <p:spPr bwMode="auto">
            <a:xfrm>
              <a:off x="10496159" y="2484487"/>
              <a:ext cx="63887" cy="81026"/>
            </a:xfrm>
            <a:custGeom>
              <a:avLst/>
              <a:gdLst>
                <a:gd name="T0" fmla="*/ 41 w 41"/>
                <a:gd name="T1" fmla="*/ 10 h 52"/>
                <a:gd name="T2" fmla="*/ 25 w 41"/>
                <a:gd name="T3" fmla="*/ 10 h 52"/>
                <a:gd name="T4" fmla="*/ 25 w 41"/>
                <a:gd name="T5" fmla="*/ 52 h 52"/>
                <a:gd name="T6" fmla="*/ 14 w 41"/>
                <a:gd name="T7" fmla="*/ 52 h 52"/>
                <a:gd name="T8" fmla="*/ 14 w 41"/>
                <a:gd name="T9" fmla="*/ 10 h 52"/>
                <a:gd name="T10" fmla="*/ 0 w 41"/>
                <a:gd name="T11" fmla="*/ 10 h 52"/>
                <a:gd name="T12" fmla="*/ 0 w 41"/>
                <a:gd name="T13" fmla="*/ 0 h 52"/>
                <a:gd name="T14" fmla="*/ 41 w 41"/>
                <a:gd name="T15" fmla="*/ 0 h 52"/>
                <a:gd name="T16" fmla="*/ 41 w 41"/>
                <a:gd name="T17"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52">
                  <a:moveTo>
                    <a:pt x="41" y="10"/>
                  </a:moveTo>
                  <a:lnTo>
                    <a:pt x="25" y="10"/>
                  </a:lnTo>
                  <a:lnTo>
                    <a:pt x="25" y="52"/>
                  </a:lnTo>
                  <a:lnTo>
                    <a:pt x="14" y="52"/>
                  </a:lnTo>
                  <a:lnTo>
                    <a:pt x="14" y="10"/>
                  </a:lnTo>
                  <a:lnTo>
                    <a:pt x="0" y="10"/>
                  </a:lnTo>
                  <a:lnTo>
                    <a:pt x="0" y="0"/>
                  </a:lnTo>
                  <a:lnTo>
                    <a:pt x="41" y="0"/>
                  </a:lnTo>
                  <a:lnTo>
                    <a:pt x="41"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25" name="Freeform 243"/>
            <p:cNvSpPr>
              <a:spLocks/>
            </p:cNvSpPr>
            <p:nvPr/>
          </p:nvSpPr>
          <p:spPr bwMode="auto">
            <a:xfrm>
              <a:off x="9972597" y="2624725"/>
              <a:ext cx="59212" cy="84143"/>
            </a:xfrm>
            <a:custGeom>
              <a:avLst/>
              <a:gdLst>
                <a:gd name="T0" fmla="*/ 17 w 18"/>
                <a:gd name="T1" fmla="*/ 4 h 26"/>
                <a:gd name="T2" fmla="*/ 16 w 18"/>
                <a:gd name="T3" fmla="*/ 3 h 26"/>
                <a:gd name="T4" fmla="*/ 15 w 18"/>
                <a:gd name="T5" fmla="*/ 3 h 26"/>
                <a:gd name="T6" fmla="*/ 13 w 18"/>
                <a:gd name="T7" fmla="*/ 3 h 26"/>
                <a:gd name="T8" fmla="*/ 12 w 18"/>
                <a:gd name="T9" fmla="*/ 3 h 26"/>
                <a:gd name="T10" fmla="*/ 10 w 18"/>
                <a:gd name="T11" fmla="*/ 3 h 26"/>
                <a:gd name="T12" fmla="*/ 8 w 18"/>
                <a:gd name="T13" fmla="*/ 4 h 26"/>
                <a:gd name="T14" fmla="*/ 7 w 18"/>
                <a:gd name="T15" fmla="*/ 5 h 26"/>
                <a:gd name="T16" fmla="*/ 7 w 18"/>
                <a:gd name="T17" fmla="*/ 7 h 26"/>
                <a:gd name="T18" fmla="*/ 7 w 18"/>
                <a:gd name="T19" fmla="*/ 8 h 26"/>
                <a:gd name="T20" fmla="*/ 8 w 18"/>
                <a:gd name="T21" fmla="*/ 9 h 26"/>
                <a:gd name="T22" fmla="*/ 9 w 18"/>
                <a:gd name="T23" fmla="*/ 11 h 26"/>
                <a:gd name="T24" fmla="*/ 11 w 18"/>
                <a:gd name="T25" fmla="*/ 12 h 26"/>
                <a:gd name="T26" fmla="*/ 13 w 18"/>
                <a:gd name="T27" fmla="*/ 13 h 26"/>
                <a:gd name="T28" fmla="*/ 14 w 18"/>
                <a:gd name="T29" fmla="*/ 15 h 26"/>
                <a:gd name="T30" fmla="*/ 15 w 18"/>
                <a:gd name="T31" fmla="*/ 17 h 26"/>
                <a:gd name="T32" fmla="*/ 15 w 18"/>
                <a:gd name="T33" fmla="*/ 19 h 26"/>
                <a:gd name="T34" fmla="*/ 15 w 18"/>
                <a:gd name="T35" fmla="*/ 20 h 26"/>
                <a:gd name="T36" fmla="*/ 15 w 18"/>
                <a:gd name="T37" fmla="*/ 22 h 26"/>
                <a:gd name="T38" fmla="*/ 14 w 18"/>
                <a:gd name="T39" fmla="*/ 23 h 26"/>
                <a:gd name="T40" fmla="*/ 12 w 18"/>
                <a:gd name="T41" fmla="*/ 25 h 26"/>
                <a:gd name="T42" fmla="*/ 10 w 18"/>
                <a:gd name="T43" fmla="*/ 26 h 26"/>
                <a:gd name="T44" fmla="*/ 7 w 18"/>
                <a:gd name="T45" fmla="*/ 26 h 26"/>
                <a:gd name="T46" fmla="*/ 5 w 18"/>
                <a:gd name="T47" fmla="*/ 26 h 26"/>
                <a:gd name="T48" fmla="*/ 3 w 18"/>
                <a:gd name="T49" fmla="*/ 25 h 26"/>
                <a:gd name="T50" fmla="*/ 2 w 18"/>
                <a:gd name="T51" fmla="*/ 25 h 26"/>
                <a:gd name="T52" fmla="*/ 0 w 18"/>
                <a:gd name="T53" fmla="*/ 24 h 26"/>
                <a:gd name="T54" fmla="*/ 1 w 18"/>
                <a:gd name="T55" fmla="*/ 21 h 26"/>
                <a:gd name="T56" fmla="*/ 2 w 18"/>
                <a:gd name="T57" fmla="*/ 22 h 26"/>
                <a:gd name="T58" fmla="*/ 4 w 18"/>
                <a:gd name="T59" fmla="*/ 23 h 26"/>
                <a:gd name="T60" fmla="*/ 5 w 18"/>
                <a:gd name="T61" fmla="*/ 23 h 26"/>
                <a:gd name="T62" fmla="*/ 7 w 18"/>
                <a:gd name="T63" fmla="*/ 23 h 26"/>
                <a:gd name="T64" fmla="*/ 9 w 18"/>
                <a:gd name="T65" fmla="*/ 23 h 26"/>
                <a:gd name="T66" fmla="*/ 11 w 18"/>
                <a:gd name="T67" fmla="*/ 22 h 26"/>
                <a:gd name="T68" fmla="*/ 12 w 18"/>
                <a:gd name="T69" fmla="*/ 21 h 26"/>
                <a:gd name="T70" fmla="*/ 12 w 18"/>
                <a:gd name="T71" fmla="*/ 19 h 26"/>
                <a:gd name="T72" fmla="*/ 12 w 18"/>
                <a:gd name="T73" fmla="*/ 18 h 26"/>
                <a:gd name="T74" fmla="*/ 11 w 18"/>
                <a:gd name="T75" fmla="*/ 16 h 26"/>
                <a:gd name="T76" fmla="*/ 10 w 18"/>
                <a:gd name="T77" fmla="*/ 15 h 26"/>
                <a:gd name="T78" fmla="*/ 8 w 18"/>
                <a:gd name="T79" fmla="*/ 14 h 26"/>
                <a:gd name="T80" fmla="*/ 6 w 18"/>
                <a:gd name="T81" fmla="*/ 13 h 26"/>
                <a:gd name="T82" fmla="*/ 5 w 18"/>
                <a:gd name="T83" fmla="*/ 11 h 26"/>
                <a:gd name="T84" fmla="*/ 4 w 18"/>
                <a:gd name="T85" fmla="*/ 9 h 26"/>
                <a:gd name="T86" fmla="*/ 4 w 18"/>
                <a:gd name="T87" fmla="*/ 7 h 26"/>
                <a:gd name="T88" fmla="*/ 4 w 18"/>
                <a:gd name="T89" fmla="*/ 4 h 26"/>
                <a:gd name="T90" fmla="*/ 6 w 18"/>
                <a:gd name="T91" fmla="*/ 2 h 26"/>
                <a:gd name="T92" fmla="*/ 9 w 18"/>
                <a:gd name="T93" fmla="*/ 0 h 26"/>
                <a:gd name="T94" fmla="*/ 12 w 18"/>
                <a:gd name="T95" fmla="*/ 0 h 26"/>
                <a:gd name="T96" fmla="*/ 14 w 18"/>
                <a:gd name="T97" fmla="*/ 0 h 26"/>
                <a:gd name="T98" fmla="*/ 15 w 18"/>
                <a:gd name="T99" fmla="*/ 0 h 26"/>
                <a:gd name="T100" fmla="*/ 17 w 18"/>
                <a:gd name="T101" fmla="*/ 1 h 26"/>
                <a:gd name="T102" fmla="*/ 18 w 18"/>
                <a:gd name="T103" fmla="*/ 1 h 26"/>
                <a:gd name="T104" fmla="*/ 17 w 18"/>
                <a:gd name="T105"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 h="26">
                  <a:moveTo>
                    <a:pt x="17" y="4"/>
                  </a:moveTo>
                  <a:cubicBezTo>
                    <a:pt x="17" y="4"/>
                    <a:pt x="17" y="4"/>
                    <a:pt x="16" y="3"/>
                  </a:cubicBezTo>
                  <a:cubicBezTo>
                    <a:pt x="16" y="3"/>
                    <a:pt x="15" y="3"/>
                    <a:pt x="15" y="3"/>
                  </a:cubicBezTo>
                  <a:cubicBezTo>
                    <a:pt x="14" y="3"/>
                    <a:pt x="14" y="3"/>
                    <a:pt x="13" y="3"/>
                  </a:cubicBezTo>
                  <a:cubicBezTo>
                    <a:pt x="13" y="3"/>
                    <a:pt x="12" y="3"/>
                    <a:pt x="12" y="3"/>
                  </a:cubicBezTo>
                  <a:cubicBezTo>
                    <a:pt x="11" y="3"/>
                    <a:pt x="10" y="3"/>
                    <a:pt x="10" y="3"/>
                  </a:cubicBezTo>
                  <a:cubicBezTo>
                    <a:pt x="9" y="3"/>
                    <a:pt x="8" y="4"/>
                    <a:pt x="8" y="4"/>
                  </a:cubicBezTo>
                  <a:cubicBezTo>
                    <a:pt x="8" y="4"/>
                    <a:pt x="7" y="5"/>
                    <a:pt x="7" y="5"/>
                  </a:cubicBezTo>
                  <a:cubicBezTo>
                    <a:pt x="7" y="6"/>
                    <a:pt x="7" y="6"/>
                    <a:pt x="7" y="7"/>
                  </a:cubicBezTo>
                  <a:cubicBezTo>
                    <a:pt x="7" y="7"/>
                    <a:pt x="7" y="8"/>
                    <a:pt x="7" y="8"/>
                  </a:cubicBezTo>
                  <a:cubicBezTo>
                    <a:pt x="7" y="9"/>
                    <a:pt x="8" y="9"/>
                    <a:pt x="8" y="9"/>
                  </a:cubicBezTo>
                  <a:cubicBezTo>
                    <a:pt x="8" y="10"/>
                    <a:pt x="9" y="10"/>
                    <a:pt x="9" y="11"/>
                  </a:cubicBezTo>
                  <a:cubicBezTo>
                    <a:pt x="9" y="11"/>
                    <a:pt x="10" y="11"/>
                    <a:pt x="11" y="12"/>
                  </a:cubicBezTo>
                  <a:cubicBezTo>
                    <a:pt x="11" y="12"/>
                    <a:pt x="12" y="13"/>
                    <a:pt x="13" y="13"/>
                  </a:cubicBezTo>
                  <a:cubicBezTo>
                    <a:pt x="13" y="14"/>
                    <a:pt x="14" y="15"/>
                    <a:pt x="14" y="15"/>
                  </a:cubicBezTo>
                  <a:cubicBezTo>
                    <a:pt x="14" y="16"/>
                    <a:pt x="15" y="16"/>
                    <a:pt x="15" y="17"/>
                  </a:cubicBezTo>
                  <a:cubicBezTo>
                    <a:pt x="15" y="17"/>
                    <a:pt x="15" y="18"/>
                    <a:pt x="15" y="19"/>
                  </a:cubicBezTo>
                  <a:cubicBezTo>
                    <a:pt x="15" y="19"/>
                    <a:pt x="15" y="20"/>
                    <a:pt x="15" y="20"/>
                  </a:cubicBezTo>
                  <a:cubicBezTo>
                    <a:pt x="15" y="21"/>
                    <a:pt x="15" y="21"/>
                    <a:pt x="15" y="22"/>
                  </a:cubicBezTo>
                  <a:cubicBezTo>
                    <a:pt x="14" y="22"/>
                    <a:pt x="14" y="23"/>
                    <a:pt x="14" y="23"/>
                  </a:cubicBezTo>
                  <a:cubicBezTo>
                    <a:pt x="13" y="24"/>
                    <a:pt x="13" y="24"/>
                    <a:pt x="12" y="25"/>
                  </a:cubicBezTo>
                  <a:cubicBezTo>
                    <a:pt x="12" y="25"/>
                    <a:pt x="11" y="25"/>
                    <a:pt x="10" y="26"/>
                  </a:cubicBezTo>
                  <a:cubicBezTo>
                    <a:pt x="9" y="26"/>
                    <a:pt x="8" y="26"/>
                    <a:pt x="7" y="26"/>
                  </a:cubicBezTo>
                  <a:cubicBezTo>
                    <a:pt x="6" y="26"/>
                    <a:pt x="6" y="26"/>
                    <a:pt x="5" y="26"/>
                  </a:cubicBezTo>
                  <a:cubicBezTo>
                    <a:pt x="4" y="26"/>
                    <a:pt x="4" y="26"/>
                    <a:pt x="3" y="25"/>
                  </a:cubicBezTo>
                  <a:cubicBezTo>
                    <a:pt x="3" y="25"/>
                    <a:pt x="2" y="25"/>
                    <a:pt x="2" y="25"/>
                  </a:cubicBezTo>
                  <a:cubicBezTo>
                    <a:pt x="1" y="25"/>
                    <a:pt x="1" y="25"/>
                    <a:pt x="0" y="24"/>
                  </a:cubicBezTo>
                  <a:cubicBezTo>
                    <a:pt x="1" y="21"/>
                    <a:pt x="1" y="21"/>
                    <a:pt x="1" y="21"/>
                  </a:cubicBezTo>
                  <a:cubicBezTo>
                    <a:pt x="1" y="22"/>
                    <a:pt x="2" y="22"/>
                    <a:pt x="2" y="22"/>
                  </a:cubicBezTo>
                  <a:cubicBezTo>
                    <a:pt x="3" y="22"/>
                    <a:pt x="3" y="22"/>
                    <a:pt x="4" y="23"/>
                  </a:cubicBezTo>
                  <a:cubicBezTo>
                    <a:pt x="4" y="23"/>
                    <a:pt x="5" y="23"/>
                    <a:pt x="5" y="23"/>
                  </a:cubicBezTo>
                  <a:cubicBezTo>
                    <a:pt x="6" y="23"/>
                    <a:pt x="7" y="23"/>
                    <a:pt x="7" y="23"/>
                  </a:cubicBezTo>
                  <a:cubicBezTo>
                    <a:pt x="8" y="23"/>
                    <a:pt x="9" y="23"/>
                    <a:pt x="9" y="23"/>
                  </a:cubicBezTo>
                  <a:cubicBezTo>
                    <a:pt x="10" y="23"/>
                    <a:pt x="11" y="22"/>
                    <a:pt x="11" y="22"/>
                  </a:cubicBezTo>
                  <a:cubicBezTo>
                    <a:pt x="11" y="22"/>
                    <a:pt x="12" y="21"/>
                    <a:pt x="12" y="21"/>
                  </a:cubicBezTo>
                  <a:cubicBezTo>
                    <a:pt x="12" y="20"/>
                    <a:pt x="12" y="20"/>
                    <a:pt x="12" y="19"/>
                  </a:cubicBezTo>
                  <a:cubicBezTo>
                    <a:pt x="12" y="19"/>
                    <a:pt x="12" y="18"/>
                    <a:pt x="12" y="18"/>
                  </a:cubicBezTo>
                  <a:cubicBezTo>
                    <a:pt x="12" y="17"/>
                    <a:pt x="12" y="17"/>
                    <a:pt x="11" y="16"/>
                  </a:cubicBezTo>
                  <a:cubicBezTo>
                    <a:pt x="11" y="16"/>
                    <a:pt x="10" y="16"/>
                    <a:pt x="10" y="15"/>
                  </a:cubicBezTo>
                  <a:cubicBezTo>
                    <a:pt x="9" y="15"/>
                    <a:pt x="9" y="14"/>
                    <a:pt x="8" y="14"/>
                  </a:cubicBezTo>
                  <a:cubicBezTo>
                    <a:pt x="7" y="13"/>
                    <a:pt x="7" y="13"/>
                    <a:pt x="6" y="13"/>
                  </a:cubicBezTo>
                  <a:cubicBezTo>
                    <a:pt x="6" y="12"/>
                    <a:pt x="5" y="12"/>
                    <a:pt x="5" y="11"/>
                  </a:cubicBezTo>
                  <a:cubicBezTo>
                    <a:pt x="5" y="10"/>
                    <a:pt x="4" y="10"/>
                    <a:pt x="4" y="9"/>
                  </a:cubicBezTo>
                  <a:cubicBezTo>
                    <a:pt x="4" y="8"/>
                    <a:pt x="4" y="8"/>
                    <a:pt x="4" y="7"/>
                  </a:cubicBezTo>
                  <a:cubicBezTo>
                    <a:pt x="4" y="6"/>
                    <a:pt x="4" y="5"/>
                    <a:pt x="4" y="4"/>
                  </a:cubicBezTo>
                  <a:cubicBezTo>
                    <a:pt x="5" y="3"/>
                    <a:pt x="5" y="3"/>
                    <a:pt x="6" y="2"/>
                  </a:cubicBezTo>
                  <a:cubicBezTo>
                    <a:pt x="7" y="1"/>
                    <a:pt x="7" y="1"/>
                    <a:pt x="9" y="0"/>
                  </a:cubicBezTo>
                  <a:cubicBezTo>
                    <a:pt x="10" y="0"/>
                    <a:pt x="11" y="0"/>
                    <a:pt x="12" y="0"/>
                  </a:cubicBezTo>
                  <a:cubicBezTo>
                    <a:pt x="13" y="0"/>
                    <a:pt x="13" y="0"/>
                    <a:pt x="14" y="0"/>
                  </a:cubicBezTo>
                  <a:cubicBezTo>
                    <a:pt x="14" y="0"/>
                    <a:pt x="15" y="0"/>
                    <a:pt x="15" y="0"/>
                  </a:cubicBezTo>
                  <a:cubicBezTo>
                    <a:pt x="16" y="0"/>
                    <a:pt x="16" y="0"/>
                    <a:pt x="17" y="1"/>
                  </a:cubicBezTo>
                  <a:cubicBezTo>
                    <a:pt x="17" y="1"/>
                    <a:pt x="17" y="1"/>
                    <a:pt x="18" y="1"/>
                  </a:cubicBezTo>
                  <a:lnTo>
                    <a:pt x="1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26" name="Freeform 244"/>
            <p:cNvSpPr>
              <a:spLocks noEditPoints="1"/>
            </p:cNvSpPr>
            <p:nvPr/>
          </p:nvSpPr>
          <p:spPr bwMode="auto">
            <a:xfrm>
              <a:off x="10025576" y="2624725"/>
              <a:ext cx="74795" cy="81026"/>
            </a:xfrm>
            <a:custGeom>
              <a:avLst/>
              <a:gdLst>
                <a:gd name="T0" fmla="*/ 20 w 23"/>
                <a:gd name="T1" fmla="*/ 25 h 25"/>
                <a:gd name="T2" fmla="*/ 19 w 23"/>
                <a:gd name="T3" fmla="*/ 18 h 25"/>
                <a:gd name="T4" fmla="*/ 8 w 23"/>
                <a:gd name="T5" fmla="*/ 18 h 25"/>
                <a:gd name="T6" fmla="*/ 4 w 23"/>
                <a:gd name="T7" fmla="*/ 25 h 25"/>
                <a:gd name="T8" fmla="*/ 0 w 23"/>
                <a:gd name="T9" fmla="*/ 25 h 25"/>
                <a:gd name="T10" fmla="*/ 15 w 23"/>
                <a:gd name="T11" fmla="*/ 0 h 25"/>
                <a:gd name="T12" fmla="*/ 18 w 23"/>
                <a:gd name="T13" fmla="*/ 0 h 25"/>
                <a:gd name="T14" fmla="*/ 23 w 23"/>
                <a:gd name="T15" fmla="*/ 25 h 25"/>
                <a:gd name="T16" fmla="*/ 20 w 23"/>
                <a:gd name="T17" fmla="*/ 25 h 25"/>
                <a:gd name="T18" fmla="*/ 17 w 23"/>
                <a:gd name="T19" fmla="*/ 5 h 25"/>
                <a:gd name="T20" fmla="*/ 17 w 23"/>
                <a:gd name="T21" fmla="*/ 5 h 25"/>
                <a:gd name="T22" fmla="*/ 16 w 23"/>
                <a:gd name="T23" fmla="*/ 4 h 25"/>
                <a:gd name="T24" fmla="*/ 16 w 23"/>
                <a:gd name="T25" fmla="*/ 4 h 25"/>
                <a:gd name="T26" fmla="*/ 16 w 23"/>
                <a:gd name="T27" fmla="*/ 3 h 25"/>
                <a:gd name="T28" fmla="*/ 16 w 23"/>
                <a:gd name="T29" fmla="*/ 3 h 25"/>
                <a:gd name="T30" fmla="*/ 16 w 23"/>
                <a:gd name="T31" fmla="*/ 4 h 25"/>
                <a:gd name="T32" fmla="*/ 16 w 23"/>
                <a:gd name="T33" fmla="*/ 4 h 25"/>
                <a:gd name="T34" fmla="*/ 16 w 23"/>
                <a:gd name="T35" fmla="*/ 5 h 25"/>
                <a:gd name="T36" fmla="*/ 16 w 23"/>
                <a:gd name="T37" fmla="*/ 5 h 25"/>
                <a:gd name="T38" fmla="*/ 9 w 23"/>
                <a:gd name="T39" fmla="*/ 16 h 25"/>
                <a:gd name="T40" fmla="*/ 18 w 23"/>
                <a:gd name="T41" fmla="*/ 16 h 25"/>
                <a:gd name="T42" fmla="*/ 17 w 23"/>
                <a:gd name="T43"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5">
                  <a:moveTo>
                    <a:pt x="20" y="25"/>
                  </a:moveTo>
                  <a:cubicBezTo>
                    <a:pt x="19" y="18"/>
                    <a:pt x="19" y="18"/>
                    <a:pt x="19" y="18"/>
                  </a:cubicBezTo>
                  <a:cubicBezTo>
                    <a:pt x="8" y="18"/>
                    <a:pt x="8" y="18"/>
                    <a:pt x="8" y="18"/>
                  </a:cubicBezTo>
                  <a:cubicBezTo>
                    <a:pt x="4" y="25"/>
                    <a:pt x="4" y="25"/>
                    <a:pt x="4" y="25"/>
                  </a:cubicBezTo>
                  <a:cubicBezTo>
                    <a:pt x="0" y="25"/>
                    <a:pt x="0" y="25"/>
                    <a:pt x="0" y="25"/>
                  </a:cubicBezTo>
                  <a:cubicBezTo>
                    <a:pt x="15" y="0"/>
                    <a:pt x="15" y="0"/>
                    <a:pt x="15" y="0"/>
                  </a:cubicBezTo>
                  <a:cubicBezTo>
                    <a:pt x="18" y="0"/>
                    <a:pt x="18" y="0"/>
                    <a:pt x="18" y="0"/>
                  </a:cubicBezTo>
                  <a:cubicBezTo>
                    <a:pt x="23" y="25"/>
                    <a:pt x="23" y="25"/>
                    <a:pt x="23" y="25"/>
                  </a:cubicBezTo>
                  <a:lnTo>
                    <a:pt x="20" y="25"/>
                  </a:lnTo>
                  <a:close/>
                  <a:moveTo>
                    <a:pt x="17" y="5"/>
                  </a:moveTo>
                  <a:cubicBezTo>
                    <a:pt x="17" y="5"/>
                    <a:pt x="17" y="5"/>
                    <a:pt x="17" y="5"/>
                  </a:cubicBezTo>
                  <a:cubicBezTo>
                    <a:pt x="17" y="4"/>
                    <a:pt x="16" y="4"/>
                    <a:pt x="16" y="4"/>
                  </a:cubicBezTo>
                  <a:cubicBezTo>
                    <a:pt x="16" y="4"/>
                    <a:pt x="16" y="4"/>
                    <a:pt x="16" y="4"/>
                  </a:cubicBezTo>
                  <a:cubicBezTo>
                    <a:pt x="16" y="4"/>
                    <a:pt x="16" y="3"/>
                    <a:pt x="16" y="3"/>
                  </a:cubicBezTo>
                  <a:cubicBezTo>
                    <a:pt x="16" y="3"/>
                    <a:pt x="16" y="3"/>
                    <a:pt x="16" y="3"/>
                  </a:cubicBezTo>
                  <a:cubicBezTo>
                    <a:pt x="16" y="3"/>
                    <a:pt x="16" y="4"/>
                    <a:pt x="16" y="4"/>
                  </a:cubicBezTo>
                  <a:cubicBezTo>
                    <a:pt x="16" y="4"/>
                    <a:pt x="16" y="4"/>
                    <a:pt x="16" y="4"/>
                  </a:cubicBezTo>
                  <a:cubicBezTo>
                    <a:pt x="16" y="4"/>
                    <a:pt x="16" y="4"/>
                    <a:pt x="16" y="5"/>
                  </a:cubicBezTo>
                  <a:cubicBezTo>
                    <a:pt x="16" y="5"/>
                    <a:pt x="16" y="5"/>
                    <a:pt x="16" y="5"/>
                  </a:cubicBezTo>
                  <a:cubicBezTo>
                    <a:pt x="9" y="16"/>
                    <a:pt x="9" y="16"/>
                    <a:pt x="9" y="16"/>
                  </a:cubicBezTo>
                  <a:cubicBezTo>
                    <a:pt x="18" y="16"/>
                    <a:pt x="18" y="16"/>
                    <a:pt x="18" y="16"/>
                  </a:cubicBezTo>
                  <a:lnTo>
                    <a:pt x="17"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27" name="Freeform 245"/>
            <p:cNvSpPr>
              <a:spLocks/>
            </p:cNvSpPr>
            <p:nvPr/>
          </p:nvSpPr>
          <p:spPr bwMode="auto">
            <a:xfrm>
              <a:off x="10112837" y="2624725"/>
              <a:ext cx="26490" cy="81026"/>
            </a:xfrm>
            <a:custGeom>
              <a:avLst/>
              <a:gdLst>
                <a:gd name="T0" fmla="*/ 7 w 17"/>
                <a:gd name="T1" fmla="*/ 52 h 52"/>
                <a:gd name="T2" fmla="*/ 0 w 17"/>
                <a:gd name="T3" fmla="*/ 52 h 52"/>
                <a:gd name="T4" fmla="*/ 11 w 17"/>
                <a:gd name="T5" fmla="*/ 0 h 52"/>
                <a:gd name="T6" fmla="*/ 17 w 17"/>
                <a:gd name="T7" fmla="*/ 0 h 52"/>
                <a:gd name="T8" fmla="*/ 7 w 17"/>
                <a:gd name="T9" fmla="*/ 52 h 52"/>
              </a:gdLst>
              <a:ahLst/>
              <a:cxnLst>
                <a:cxn ang="0">
                  <a:pos x="T0" y="T1"/>
                </a:cxn>
                <a:cxn ang="0">
                  <a:pos x="T2" y="T3"/>
                </a:cxn>
                <a:cxn ang="0">
                  <a:pos x="T4" y="T5"/>
                </a:cxn>
                <a:cxn ang="0">
                  <a:pos x="T6" y="T7"/>
                </a:cxn>
                <a:cxn ang="0">
                  <a:pos x="T8" y="T9"/>
                </a:cxn>
              </a:cxnLst>
              <a:rect l="0" t="0" r="r" b="b"/>
              <a:pathLst>
                <a:path w="17" h="52">
                  <a:moveTo>
                    <a:pt x="7" y="52"/>
                  </a:moveTo>
                  <a:lnTo>
                    <a:pt x="0" y="52"/>
                  </a:lnTo>
                  <a:lnTo>
                    <a:pt x="11" y="0"/>
                  </a:lnTo>
                  <a:lnTo>
                    <a:pt x="17" y="0"/>
                  </a:lnTo>
                  <a:lnTo>
                    <a:pt x="7"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28" name="Freeform 246"/>
            <p:cNvSpPr>
              <a:spLocks/>
            </p:cNvSpPr>
            <p:nvPr/>
          </p:nvSpPr>
          <p:spPr bwMode="auto">
            <a:xfrm>
              <a:off x="10151792" y="2624725"/>
              <a:ext cx="59212" cy="81026"/>
            </a:xfrm>
            <a:custGeom>
              <a:avLst/>
              <a:gdLst>
                <a:gd name="T0" fmla="*/ 38 w 38"/>
                <a:gd name="T1" fmla="*/ 6 h 52"/>
                <a:gd name="T2" fmla="*/ 21 w 38"/>
                <a:gd name="T3" fmla="*/ 6 h 52"/>
                <a:gd name="T4" fmla="*/ 13 w 38"/>
                <a:gd name="T5" fmla="*/ 52 h 52"/>
                <a:gd name="T6" fmla="*/ 7 w 38"/>
                <a:gd name="T7" fmla="*/ 52 h 52"/>
                <a:gd name="T8" fmla="*/ 15 w 38"/>
                <a:gd name="T9" fmla="*/ 6 h 52"/>
                <a:gd name="T10" fmla="*/ 0 w 38"/>
                <a:gd name="T11" fmla="*/ 6 h 52"/>
                <a:gd name="T12" fmla="*/ 3 w 38"/>
                <a:gd name="T13" fmla="*/ 0 h 52"/>
                <a:gd name="T14" fmla="*/ 38 w 38"/>
                <a:gd name="T15" fmla="*/ 0 h 52"/>
                <a:gd name="T16" fmla="*/ 38 w 38"/>
                <a:gd name="T17"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52">
                  <a:moveTo>
                    <a:pt x="38" y="6"/>
                  </a:moveTo>
                  <a:lnTo>
                    <a:pt x="21" y="6"/>
                  </a:lnTo>
                  <a:lnTo>
                    <a:pt x="13" y="52"/>
                  </a:lnTo>
                  <a:lnTo>
                    <a:pt x="7" y="52"/>
                  </a:lnTo>
                  <a:lnTo>
                    <a:pt x="15" y="6"/>
                  </a:lnTo>
                  <a:lnTo>
                    <a:pt x="0" y="6"/>
                  </a:lnTo>
                  <a:lnTo>
                    <a:pt x="3" y="0"/>
                  </a:lnTo>
                  <a:lnTo>
                    <a:pt x="38" y="0"/>
                  </a:lnTo>
                  <a:lnTo>
                    <a:pt x="3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29" name="Freeform 247"/>
            <p:cNvSpPr>
              <a:spLocks noEditPoints="1"/>
            </p:cNvSpPr>
            <p:nvPr/>
          </p:nvSpPr>
          <p:spPr bwMode="auto">
            <a:xfrm>
              <a:off x="10195422" y="2624725"/>
              <a:ext cx="71678" cy="81026"/>
            </a:xfrm>
            <a:custGeom>
              <a:avLst/>
              <a:gdLst>
                <a:gd name="T0" fmla="*/ 19 w 22"/>
                <a:gd name="T1" fmla="*/ 25 h 25"/>
                <a:gd name="T2" fmla="*/ 18 w 22"/>
                <a:gd name="T3" fmla="*/ 18 h 25"/>
                <a:gd name="T4" fmla="*/ 7 w 22"/>
                <a:gd name="T5" fmla="*/ 18 h 25"/>
                <a:gd name="T6" fmla="*/ 3 w 22"/>
                <a:gd name="T7" fmla="*/ 25 h 25"/>
                <a:gd name="T8" fmla="*/ 0 w 22"/>
                <a:gd name="T9" fmla="*/ 25 h 25"/>
                <a:gd name="T10" fmla="*/ 15 w 22"/>
                <a:gd name="T11" fmla="*/ 0 h 25"/>
                <a:gd name="T12" fmla="*/ 18 w 22"/>
                <a:gd name="T13" fmla="*/ 0 h 25"/>
                <a:gd name="T14" fmla="*/ 22 w 22"/>
                <a:gd name="T15" fmla="*/ 25 h 25"/>
                <a:gd name="T16" fmla="*/ 19 w 22"/>
                <a:gd name="T17" fmla="*/ 25 h 25"/>
                <a:gd name="T18" fmla="*/ 16 w 22"/>
                <a:gd name="T19" fmla="*/ 5 h 25"/>
                <a:gd name="T20" fmla="*/ 16 w 22"/>
                <a:gd name="T21" fmla="*/ 5 h 25"/>
                <a:gd name="T22" fmla="*/ 16 w 22"/>
                <a:gd name="T23" fmla="*/ 4 h 25"/>
                <a:gd name="T24" fmla="*/ 16 w 22"/>
                <a:gd name="T25" fmla="*/ 4 h 25"/>
                <a:gd name="T26" fmla="*/ 16 w 22"/>
                <a:gd name="T27" fmla="*/ 3 h 25"/>
                <a:gd name="T28" fmla="*/ 16 w 22"/>
                <a:gd name="T29" fmla="*/ 3 h 25"/>
                <a:gd name="T30" fmla="*/ 15 w 22"/>
                <a:gd name="T31" fmla="*/ 4 h 25"/>
                <a:gd name="T32" fmla="*/ 15 w 22"/>
                <a:gd name="T33" fmla="*/ 4 h 25"/>
                <a:gd name="T34" fmla="*/ 15 w 22"/>
                <a:gd name="T35" fmla="*/ 5 h 25"/>
                <a:gd name="T36" fmla="*/ 15 w 22"/>
                <a:gd name="T37" fmla="*/ 5 h 25"/>
                <a:gd name="T38" fmla="*/ 9 w 22"/>
                <a:gd name="T39" fmla="*/ 16 h 25"/>
                <a:gd name="T40" fmla="*/ 17 w 22"/>
                <a:gd name="T41" fmla="*/ 16 h 25"/>
                <a:gd name="T42" fmla="*/ 16 w 22"/>
                <a:gd name="T43"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5">
                  <a:moveTo>
                    <a:pt x="19" y="25"/>
                  </a:moveTo>
                  <a:cubicBezTo>
                    <a:pt x="18" y="18"/>
                    <a:pt x="18" y="18"/>
                    <a:pt x="18" y="18"/>
                  </a:cubicBezTo>
                  <a:cubicBezTo>
                    <a:pt x="7" y="18"/>
                    <a:pt x="7" y="18"/>
                    <a:pt x="7" y="18"/>
                  </a:cubicBezTo>
                  <a:cubicBezTo>
                    <a:pt x="3" y="25"/>
                    <a:pt x="3" y="25"/>
                    <a:pt x="3" y="25"/>
                  </a:cubicBezTo>
                  <a:cubicBezTo>
                    <a:pt x="0" y="25"/>
                    <a:pt x="0" y="25"/>
                    <a:pt x="0" y="25"/>
                  </a:cubicBezTo>
                  <a:cubicBezTo>
                    <a:pt x="15" y="0"/>
                    <a:pt x="15" y="0"/>
                    <a:pt x="15" y="0"/>
                  </a:cubicBezTo>
                  <a:cubicBezTo>
                    <a:pt x="18" y="0"/>
                    <a:pt x="18" y="0"/>
                    <a:pt x="18" y="0"/>
                  </a:cubicBezTo>
                  <a:cubicBezTo>
                    <a:pt x="22" y="25"/>
                    <a:pt x="22" y="25"/>
                    <a:pt x="22" y="25"/>
                  </a:cubicBezTo>
                  <a:lnTo>
                    <a:pt x="19" y="25"/>
                  </a:lnTo>
                  <a:close/>
                  <a:moveTo>
                    <a:pt x="16" y="5"/>
                  </a:moveTo>
                  <a:cubicBezTo>
                    <a:pt x="16" y="5"/>
                    <a:pt x="16" y="5"/>
                    <a:pt x="16" y="5"/>
                  </a:cubicBezTo>
                  <a:cubicBezTo>
                    <a:pt x="16" y="4"/>
                    <a:pt x="16" y="4"/>
                    <a:pt x="16" y="4"/>
                  </a:cubicBezTo>
                  <a:cubicBezTo>
                    <a:pt x="16" y="4"/>
                    <a:pt x="16" y="4"/>
                    <a:pt x="16" y="4"/>
                  </a:cubicBezTo>
                  <a:cubicBezTo>
                    <a:pt x="16" y="4"/>
                    <a:pt x="16" y="3"/>
                    <a:pt x="16" y="3"/>
                  </a:cubicBezTo>
                  <a:cubicBezTo>
                    <a:pt x="16" y="3"/>
                    <a:pt x="16" y="3"/>
                    <a:pt x="16" y="3"/>
                  </a:cubicBezTo>
                  <a:cubicBezTo>
                    <a:pt x="16" y="3"/>
                    <a:pt x="15" y="4"/>
                    <a:pt x="15" y="4"/>
                  </a:cubicBezTo>
                  <a:cubicBezTo>
                    <a:pt x="15" y="4"/>
                    <a:pt x="15" y="4"/>
                    <a:pt x="15" y="4"/>
                  </a:cubicBezTo>
                  <a:cubicBezTo>
                    <a:pt x="15" y="4"/>
                    <a:pt x="15" y="4"/>
                    <a:pt x="15" y="5"/>
                  </a:cubicBezTo>
                  <a:cubicBezTo>
                    <a:pt x="15" y="5"/>
                    <a:pt x="15" y="5"/>
                    <a:pt x="15" y="5"/>
                  </a:cubicBezTo>
                  <a:cubicBezTo>
                    <a:pt x="9" y="16"/>
                    <a:pt x="9" y="16"/>
                    <a:pt x="9" y="16"/>
                  </a:cubicBezTo>
                  <a:cubicBezTo>
                    <a:pt x="17" y="16"/>
                    <a:pt x="17" y="16"/>
                    <a:pt x="17" y="16"/>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30" name="Freeform 248"/>
            <p:cNvSpPr>
              <a:spLocks/>
            </p:cNvSpPr>
            <p:nvPr/>
          </p:nvSpPr>
          <p:spPr bwMode="auto">
            <a:xfrm>
              <a:off x="10279566" y="2624725"/>
              <a:ext cx="91935" cy="81026"/>
            </a:xfrm>
            <a:custGeom>
              <a:avLst/>
              <a:gdLst>
                <a:gd name="T0" fmla="*/ 23 w 28"/>
                <a:gd name="T1" fmla="*/ 25 h 25"/>
                <a:gd name="T2" fmla="*/ 20 w 28"/>
                <a:gd name="T3" fmla="*/ 25 h 25"/>
                <a:gd name="T4" fmla="*/ 23 w 28"/>
                <a:gd name="T5" fmla="*/ 9 h 25"/>
                <a:gd name="T6" fmla="*/ 24 w 28"/>
                <a:gd name="T7" fmla="*/ 6 h 25"/>
                <a:gd name="T8" fmla="*/ 25 w 28"/>
                <a:gd name="T9" fmla="*/ 4 h 25"/>
                <a:gd name="T10" fmla="*/ 25 w 28"/>
                <a:gd name="T11" fmla="*/ 4 h 25"/>
                <a:gd name="T12" fmla="*/ 24 w 28"/>
                <a:gd name="T13" fmla="*/ 5 h 25"/>
                <a:gd name="T14" fmla="*/ 24 w 28"/>
                <a:gd name="T15" fmla="*/ 6 h 25"/>
                <a:gd name="T16" fmla="*/ 23 w 28"/>
                <a:gd name="T17" fmla="*/ 6 h 25"/>
                <a:gd name="T18" fmla="*/ 22 w 28"/>
                <a:gd name="T19" fmla="*/ 7 h 25"/>
                <a:gd name="T20" fmla="*/ 13 w 28"/>
                <a:gd name="T21" fmla="*/ 19 h 25"/>
                <a:gd name="T22" fmla="*/ 12 w 28"/>
                <a:gd name="T23" fmla="*/ 19 h 25"/>
                <a:gd name="T24" fmla="*/ 8 w 28"/>
                <a:gd name="T25" fmla="*/ 7 h 25"/>
                <a:gd name="T26" fmla="*/ 8 w 28"/>
                <a:gd name="T27" fmla="*/ 6 h 25"/>
                <a:gd name="T28" fmla="*/ 8 w 28"/>
                <a:gd name="T29" fmla="*/ 6 h 25"/>
                <a:gd name="T30" fmla="*/ 7 w 28"/>
                <a:gd name="T31" fmla="*/ 5 h 25"/>
                <a:gd name="T32" fmla="*/ 7 w 28"/>
                <a:gd name="T33" fmla="*/ 4 h 25"/>
                <a:gd name="T34" fmla="*/ 7 w 28"/>
                <a:gd name="T35" fmla="*/ 4 h 25"/>
                <a:gd name="T36" fmla="*/ 7 w 28"/>
                <a:gd name="T37" fmla="*/ 6 h 25"/>
                <a:gd name="T38" fmla="*/ 6 w 28"/>
                <a:gd name="T39" fmla="*/ 9 h 25"/>
                <a:gd name="T40" fmla="*/ 3 w 28"/>
                <a:gd name="T41" fmla="*/ 25 h 25"/>
                <a:gd name="T42" fmla="*/ 0 w 28"/>
                <a:gd name="T43" fmla="*/ 25 h 25"/>
                <a:gd name="T44" fmla="*/ 5 w 28"/>
                <a:gd name="T45" fmla="*/ 0 h 25"/>
                <a:gd name="T46" fmla="*/ 9 w 28"/>
                <a:gd name="T47" fmla="*/ 0 h 25"/>
                <a:gd name="T48" fmla="*/ 13 w 28"/>
                <a:gd name="T49" fmla="*/ 12 h 25"/>
                <a:gd name="T50" fmla="*/ 13 w 28"/>
                <a:gd name="T51" fmla="*/ 14 h 25"/>
                <a:gd name="T52" fmla="*/ 13 w 28"/>
                <a:gd name="T53" fmla="*/ 15 h 25"/>
                <a:gd name="T54" fmla="*/ 13 w 28"/>
                <a:gd name="T55" fmla="*/ 15 h 25"/>
                <a:gd name="T56" fmla="*/ 14 w 28"/>
                <a:gd name="T57" fmla="*/ 14 h 25"/>
                <a:gd name="T58" fmla="*/ 15 w 28"/>
                <a:gd name="T59" fmla="*/ 12 h 25"/>
                <a:gd name="T60" fmla="*/ 24 w 28"/>
                <a:gd name="T61" fmla="*/ 0 h 25"/>
                <a:gd name="T62" fmla="*/ 28 w 28"/>
                <a:gd name="T63" fmla="*/ 0 h 25"/>
                <a:gd name="T64" fmla="*/ 23 w 28"/>
                <a:gd name="T65"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25">
                  <a:moveTo>
                    <a:pt x="23" y="25"/>
                  </a:moveTo>
                  <a:cubicBezTo>
                    <a:pt x="20" y="25"/>
                    <a:pt x="20" y="25"/>
                    <a:pt x="20" y="25"/>
                  </a:cubicBezTo>
                  <a:cubicBezTo>
                    <a:pt x="23" y="9"/>
                    <a:pt x="23" y="9"/>
                    <a:pt x="23" y="9"/>
                  </a:cubicBezTo>
                  <a:cubicBezTo>
                    <a:pt x="24" y="8"/>
                    <a:pt x="24" y="7"/>
                    <a:pt x="24" y="6"/>
                  </a:cubicBezTo>
                  <a:cubicBezTo>
                    <a:pt x="24" y="5"/>
                    <a:pt x="24" y="5"/>
                    <a:pt x="25" y="4"/>
                  </a:cubicBezTo>
                  <a:cubicBezTo>
                    <a:pt x="25" y="4"/>
                    <a:pt x="25" y="4"/>
                    <a:pt x="25" y="4"/>
                  </a:cubicBezTo>
                  <a:cubicBezTo>
                    <a:pt x="25" y="4"/>
                    <a:pt x="24" y="4"/>
                    <a:pt x="24" y="5"/>
                  </a:cubicBezTo>
                  <a:cubicBezTo>
                    <a:pt x="24" y="5"/>
                    <a:pt x="24" y="5"/>
                    <a:pt x="24" y="6"/>
                  </a:cubicBezTo>
                  <a:cubicBezTo>
                    <a:pt x="23" y="6"/>
                    <a:pt x="23" y="6"/>
                    <a:pt x="23" y="6"/>
                  </a:cubicBezTo>
                  <a:cubicBezTo>
                    <a:pt x="23" y="7"/>
                    <a:pt x="23" y="7"/>
                    <a:pt x="22" y="7"/>
                  </a:cubicBezTo>
                  <a:cubicBezTo>
                    <a:pt x="13" y="19"/>
                    <a:pt x="13" y="19"/>
                    <a:pt x="13" y="19"/>
                  </a:cubicBezTo>
                  <a:cubicBezTo>
                    <a:pt x="12" y="19"/>
                    <a:pt x="12" y="19"/>
                    <a:pt x="12" y="19"/>
                  </a:cubicBezTo>
                  <a:cubicBezTo>
                    <a:pt x="8" y="7"/>
                    <a:pt x="8" y="7"/>
                    <a:pt x="8" y="7"/>
                  </a:cubicBezTo>
                  <a:cubicBezTo>
                    <a:pt x="8" y="7"/>
                    <a:pt x="8" y="7"/>
                    <a:pt x="8" y="6"/>
                  </a:cubicBezTo>
                  <a:cubicBezTo>
                    <a:pt x="8" y="6"/>
                    <a:pt x="8" y="6"/>
                    <a:pt x="8" y="6"/>
                  </a:cubicBezTo>
                  <a:cubicBezTo>
                    <a:pt x="8" y="5"/>
                    <a:pt x="8" y="5"/>
                    <a:pt x="7" y="5"/>
                  </a:cubicBezTo>
                  <a:cubicBezTo>
                    <a:pt x="7" y="4"/>
                    <a:pt x="7" y="4"/>
                    <a:pt x="7" y="4"/>
                  </a:cubicBezTo>
                  <a:cubicBezTo>
                    <a:pt x="7" y="4"/>
                    <a:pt x="7" y="4"/>
                    <a:pt x="7" y="4"/>
                  </a:cubicBezTo>
                  <a:cubicBezTo>
                    <a:pt x="7" y="4"/>
                    <a:pt x="7" y="5"/>
                    <a:pt x="7" y="6"/>
                  </a:cubicBezTo>
                  <a:cubicBezTo>
                    <a:pt x="7" y="6"/>
                    <a:pt x="7" y="7"/>
                    <a:pt x="6" y="9"/>
                  </a:cubicBezTo>
                  <a:cubicBezTo>
                    <a:pt x="3" y="25"/>
                    <a:pt x="3" y="25"/>
                    <a:pt x="3" y="25"/>
                  </a:cubicBezTo>
                  <a:cubicBezTo>
                    <a:pt x="0" y="25"/>
                    <a:pt x="0" y="25"/>
                    <a:pt x="0" y="25"/>
                  </a:cubicBezTo>
                  <a:cubicBezTo>
                    <a:pt x="5" y="0"/>
                    <a:pt x="5" y="0"/>
                    <a:pt x="5" y="0"/>
                  </a:cubicBezTo>
                  <a:cubicBezTo>
                    <a:pt x="9" y="0"/>
                    <a:pt x="9" y="0"/>
                    <a:pt x="9" y="0"/>
                  </a:cubicBezTo>
                  <a:cubicBezTo>
                    <a:pt x="13" y="12"/>
                    <a:pt x="13" y="12"/>
                    <a:pt x="13" y="12"/>
                  </a:cubicBezTo>
                  <a:cubicBezTo>
                    <a:pt x="13" y="13"/>
                    <a:pt x="13" y="13"/>
                    <a:pt x="13" y="14"/>
                  </a:cubicBezTo>
                  <a:cubicBezTo>
                    <a:pt x="13" y="14"/>
                    <a:pt x="13" y="15"/>
                    <a:pt x="13" y="15"/>
                  </a:cubicBezTo>
                  <a:cubicBezTo>
                    <a:pt x="13" y="15"/>
                    <a:pt x="13" y="15"/>
                    <a:pt x="13" y="15"/>
                  </a:cubicBezTo>
                  <a:cubicBezTo>
                    <a:pt x="14" y="15"/>
                    <a:pt x="14" y="14"/>
                    <a:pt x="14" y="14"/>
                  </a:cubicBezTo>
                  <a:cubicBezTo>
                    <a:pt x="14" y="13"/>
                    <a:pt x="15" y="13"/>
                    <a:pt x="15" y="12"/>
                  </a:cubicBezTo>
                  <a:cubicBezTo>
                    <a:pt x="24" y="0"/>
                    <a:pt x="24" y="0"/>
                    <a:pt x="24" y="0"/>
                  </a:cubicBezTo>
                  <a:cubicBezTo>
                    <a:pt x="28" y="0"/>
                    <a:pt x="28" y="0"/>
                    <a:pt x="28" y="0"/>
                  </a:cubicBezTo>
                  <a:lnTo>
                    <a:pt x="23"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31" name="Freeform 249"/>
            <p:cNvSpPr>
              <a:spLocks noEditPoints="1"/>
            </p:cNvSpPr>
            <p:nvPr/>
          </p:nvSpPr>
          <p:spPr bwMode="auto">
            <a:xfrm>
              <a:off x="10368385" y="2624725"/>
              <a:ext cx="71678" cy="81026"/>
            </a:xfrm>
            <a:custGeom>
              <a:avLst/>
              <a:gdLst>
                <a:gd name="T0" fmla="*/ 19 w 22"/>
                <a:gd name="T1" fmla="*/ 25 h 25"/>
                <a:gd name="T2" fmla="*/ 18 w 22"/>
                <a:gd name="T3" fmla="*/ 18 h 25"/>
                <a:gd name="T4" fmla="*/ 7 w 22"/>
                <a:gd name="T5" fmla="*/ 18 h 25"/>
                <a:gd name="T6" fmla="*/ 3 w 22"/>
                <a:gd name="T7" fmla="*/ 25 h 25"/>
                <a:gd name="T8" fmla="*/ 0 w 22"/>
                <a:gd name="T9" fmla="*/ 25 h 25"/>
                <a:gd name="T10" fmla="*/ 15 w 22"/>
                <a:gd name="T11" fmla="*/ 0 h 25"/>
                <a:gd name="T12" fmla="*/ 18 w 22"/>
                <a:gd name="T13" fmla="*/ 0 h 25"/>
                <a:gd name="T14" fmla="*/ 22 w 22"/>
                <a:gd name="T15" fmla="*/ 25 h 25"/>
                <a:gd name="T16" fmla="*/ 19 w 22"/>
                <a:gd name="T17" fmla="*/ 25 h 25"/>
                <a:gd name="T18" fmla="*/ 16 w 22"/>
                <a:gd name="T19" fmla="*/ 5 h 25"/>
                <a:gd name="T20" fmla="*/ 16 w 22"/>
                <a:gd name="T21" fmla="*/ 5 h 25"/>
                <a:gd name="T22" fmla="*/ 16 w 22"/>
                <a:gd name="T23" fmla="*/ 4 h 25"/>
                <a:gd name="T24" fmla="*/ 16 w 22"/>
                <a:gd name="T25" fmla="*/ 4 h 25"/>
                <a:gd name="T26" fmla="*/ 16 w 22"/>
                <a:gd name="T27" fmla="*/ 3 h 25"/>
                <a:gd name="T28" fmla="*/ 16 w 22"/>
                <a:gd name="T29" fmla="*/ 3 h 25"/>
                <a:gd name="T30" fmla="*/ 16 w 22"/>
                <a:gd name="T31" fmla="*/ 4 h 25"/>
                <a:gd name="T32" fmla="*/ 15 w 22"/>
                <a:gd name="T33" fmla="*/ 4 h 25"/>
                <a:gd name="T34" fmla="*/ 15 w 22"/>
                <a:gd name="T35" fmla="*/ 5 h 25"/>
                <a:gd name="T36" fmla="*/ 15 w 22"/>
                <a:gd name="T37" fmla="*/ 5 h 25"/>
                <a:gd name="T38" fmla="*/ 9 w 22"/>
                <a:gd name="T39" fmla="*/ 16 h 25"/>
                <a:gd name="T40" fmla="*/ 18 w 22"/>
                <a:gd name="T41" fmla="*/ 16 h 25"/>
                <a:gd name="T42" fmla="*/ 16 w 22"/>
                <a:gd name="T43"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5">
                  <a:moveTo>
                    <a:pt x="19" y="25"/>
                  </a:moveTo>
                  <a:cubicBezTo>
                    <a:pt x="18" y="18"/>
                    <a:pt x="18" y="18"/>
                    <a:pt x="18" y="18"/>
                  </a:cubicBezTo>
                  <a:cubicBezTo>
                    <a:pt x="7" y="18"/>
                    <a:pt x="7" y="18"/>
                    <a:pt x="7" y="18"/>
                  </a:cubicBezTo>
                  <a:cubicBezTo>
                    <a:pt x="3" y="25"/>
                    <a:pt x="3" y="25"/>
                    <a:pt x="3" y="25"/>
                  </a:cubicBezTo>
                  <a:cubicBezTo>
                    <a:pt x="0" y="25"/>
                    <a:pt x="0" y="25"/>
                    <a:pt x="0" y="25"/>
                  </a:cubicBezTo>
                  <a:cubicBezTo>
                    <a:pt x="15" y="0"/>
                    <a:pt x="15" y="0"/>
                    <a:pt x="15" y="0"/>
                  </a:cubicBezTo>
                  <a:cubicBezTo>
                    <a:pt x="18" y="0"/>
                    <a:pt x="18" y="0"/>
                    <a:pt x="18" y="0"/>
                  </a:cubicBezTo>
                  <a:cubicBezTo>
                    <a:pt x="22" y="25"/>
                    <a:pt x="22" y="25"/>
                    <a:pt x="22" y="25"/>
                  </a:cubicBezTo>
                  <a:lnTo>
                    <a:pt x="19" y="25"/>
                  </a:lnTo>
                  <a:close/>
                  <a:moveTo>
                    <a:pt x="16" y="5"/>
                  </a:moveTo>
                  <a:cubicBezTo>
                    <a:pt x="16" y="5"/>
                    <a:pt x="16" y="5"/>
                    <a:pt x="16" y="5"/>
                  </a:cubicBezTo>
                  <a:cubicBezTo>
                    <a:pt x="16" y="4"/>
                    <a:pt x="16" y="4"/>
                    <a:pt x="16" y="4"/>
                  </a:cubicBezTo>
                  <a:cubicBezTo>
                    <a:pt x="16" y="4"/>
                    <a:pt x="16" y="4"/>
                    <a:pt x="16" y="4"/>
                  </a:cubicBezTo>
                  <a:cubicBezTo>
                    <a:pt x="16" y="4"/>
                    <a:pt x="16" y="3"/>
                    <a:pt x="16" y="3"/>
                  </a:cubicBezTo>
                  <a:cubicBezTo>
                    <a:pt x="16" y="3"/>
                    <a:pt x="16" y="3"/>
                    <a:pt x="16" y="3"/>
                  </a:cubicBezTo>
                  <a:cubicBezTo>
                    <a:pt x="16" y="3"/>
                    <a:pt x="16" y="4"/>
                    <a:pt x="16" y="4"/>
                  </a:cubicBezTo>
                  <a:cubicBezTo>
                    <a:pt x="16" y="4"/>
                    <a:pt x="16" y="4"/>
                    <a:pt x="15" y="4"/>
                  </a:cubicBezTo>
                  <a:cubicBezTo>
                    <a:pt x="15" y="4"/>
                    <a:pt x="15" y="4"/>
                    <a:pt x="15" y="5"/>
                  </a:cubicBezTo>
                  <a:cubicBezTo>
                    <a:pt x="15" y="5"/>
                    <a:pt x="15" y="5"/>
                    <a:pt x="15" y="5"/>
                  </a:cubicBezTo>
                  <a:cubicBezTo>
                    <a:pt x="9" y="16"/>
                    <a:pt x="9" y="16"/>
                    <a:pt x="9" y="16"/>
                  </a:cubicBezTo>
                  <a:cubicBezTo>
                    <a:pt x="18" y="16"/>
                    <a:pt x="18" y="16"/>
                    <a:pt x="18" y="16"/>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grpSp>
      <p:grpSp>
        <p:nvGrpSpPr>
          <p:cNvPr id="632" name="China South"/>
          <p:cNvGrpSpPr/>
          <p:nvPr/>
        </p:nvGrpSpPr>
        <p:grpSpPr>
          <a:xfrm>
            <a:off x="9082119" y="1870269"/>
            <a:ext cx="956625" cy="380358"/>
            <a:chOff x="9215302" y="1697595"/>
            <a:chExt cx="1042449" cy="414482"/>
          </a:xfrm>
        </p:grpSpPr>
        <p:sp>
          <p:nvSpPr>
            <p:cNvPr id="633" name="Rectangle 31"/>
            <p:cNvSpPr>
              <a:spLocks noChangeArrowheads="1"/>
            </p:cNvSpPr>
            <p:nvPr/>
          </p:nvSpPr>
          <p:spPr bwMode="auto">
            <a:xfrm>
              <a:off x="9215302" y="1697595"/>
              <a:ext cx="1042449" cy="414482"/>
            </a:xfrm>
            <a:prstGeom prst="rect">
              <a:avLst/>
            </a:prstGeom>
            <a:solidFill>
              <a:srgbClr val="0073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34" name="Freeform 250"/>
            <p:cNvSpPr>
              <a:spLocks/>
            </p:cNvSpPr>
            <p:nvPr/>
          </p:nvSpPr>
          <p:spPr bwMode="auto">
            <a:xfrm>
              <a:off x="9310353" y="1795762"/>
              <a:ext cx="65445" cy="84143"/>
            </a:xfrm>
            <a:custGeom>
              <a:avLst/>
              <a:gdLst>
                <a:gd name="T0" fmla="*/ 20 w 20"/>
                <a:gd name="T1" fmla="*/ 24 h 26"/>
                <a:gd name="T2" fmla="*/ 13 w 20"/>
                <a:gd name="T3" fmla="*/ 26 h 26"/>
                <a:gd name="T4" fmla="*/ 4 w 20"/>
                <a:gd name="T5" fmla="*/ 22 h 26"/>
                <a:gd name="T6" fmla="*/ 0 w 20"/>
                <a:gd name="T7" fmla="*/ 13 h 26"/>
                <a:gd name="T8" fmla="*/ 4 w 20"/>
                <a:gd name="T9" fmla="*/ 3 h 26"/>
                <a:gd name="T10" fmla="*/ 14 w 20"/>
                <a:gd name="T11" fmla="*/ 0 h 26"/>
                <a:gd name="T12" fmla="*/ 20 w 20"/>
                <a:gd name="T13" fmla="*/ 1 h 26"/>
                <a:gd name="T14" fmla="*/ 20 w 20"/>
                <a:gd name="T15" fmla="*/ 6 h 26"/>
                <a:gd name="T16" fmla="*/ 14 w 20"/>
                <a:gd name="T17" fmla="*/ 4 h 26"/>
                <a:gd name="T18" fmla="*/ 8 w 20"/>
                <a:gd name="T19" fmla="*/ 7 h 26"/>
                <a:gd name="T20" fmla="*/ 6 w 20"/>
                <a:gd name="T21" fmla="*/ 13 h 26"/>
                <a:gd name="T22" fmla="*/ 8 w 20"/>
                <a:gd name="T23" fmla="*/ 19 h 26"/>
                <a:gd name="T24" fmla="*/ 14 w 20"/>
                <a:gd name="T25" fmla="*/ 21 h 26"/>
                <a:gd name="T26" fmla="*/ 20 w 20"/>
                <a:gd name="T27" fmla="*/ 19 h 26"/>
                <a:gd name="T28" fmla="*/ 20 w 20"/>
                <a:gd name="T29"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6">
                  <a:moveTo>
                    <a:pt x="20" y="24"/>
                  </a:moveTo>
                  <a:cubicBezTo>
                    <a:pt x="18" y="25"/>
                    <a:pt x="16" y="26"/>
                    <a:pt x="13" y="26"/>
                  </a:cubicBezTo>
                  <a:cubicBezTo>
                    <a:pt x="9" y="26"/>
                    <a:pt x="6" y="25"/>
                    <a:pt x="4" y="22"/>
                  </a:cubicBezTo>
                  <a:cubicBezTo>
                    <a:pt x="1" y="20"/>
                    <a:pt x="0" y="17"/>
                    <a:pt x="0" y="13"/>
                  </a:cubicBezTo>
                  <a:cubicBezTo>
                    <a:pt x="0" y="9"/>
                    <a:pt x="1" y="6"/>
                    <a:pt x="4" y="3"/>
                  </a:cubicBezTo>
                  <a:cubicBezTo>
                    <a:pt x="6" y="1"/>
                    <a:pt x="10" y="0"/>
                    <a:pt x="14" y="0"/>
                  </a:cubicBezTo>
                  <a:cubicBezTo>
                    <a:pt x="16" y="0"/>
                    <a:pt x="18" y="0"/>
                    <a:pt x="20" y="1"/>
                  </a:cubicBezTo>
                  <a:cubicBezTo>
                    <a:pt x="20" y="6"/>
                    <a:pt x="20" y="6"/>
                    <a:pt x="20" y="6"/>
                  </a:cubicBezTo>
                  <a:cubicBezTo>
                    <a:pt x="18" y="5"/>
                    <a:pt x="16" y="4"/>
                    <a:pt x="14" y="4"/>
                  </a:cubicBezTo>
                  <a:cubicBezTo>
                    <a:pt x="12" y="4"/>
                    <a:pt x="10" y="5"/>
                    <a:pt x="8" y="7"/>
                  </a:cubicBezTo>
                  <a:cubicBezTo>
                    <a:pt x="7" y="8"/>
                    <a:pt x="6" y="10"/>
                    <a:pt x="6" y="13"/>
                  </a:cubicBezTo>
                  <a:cubicBezTo>
                    <a:pt x="6" y="15"/>
                    <a:pt x="7" y="17"/>
                    <a:pt x="8" y="19"/>
                  </a:cubicBezTo>
                  <a:cubicBezTo>
                    <a:pt x="10" y="20"/>
                    <a:pt x="11" y="21"/>
                    <a:pt x="14" y="21"/>
                  </a:cubicBezTo>
                  <a:cubicBezTo>
                    <a:pt x="16" y="21"/>
                    <a:pt x="18" y="20"/>
                    <a:pt x="20" y="19"/>
                  </a:cubicBezTo>
                  <a:lnTo>
                    <a:pt x="2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35" name="Freeform 251"/>
            <p:cNvSpPr>
              <a:spLocks/>
            </p:cNvSpPr>
            <p:nvPr/>
          </p:nvSpPr>
          <p:spPr bwMode="auto">
            <a:xfrm>
              <a:off x="9391381" y="1795762"/>
              <a:ext cx="71678" cy="81026"/>
            </a:xfrm>
            <a:custGeom>
              <a:avLst/>
              <a:gdLst>
                <a:gd name="T0" fmla="*/ 46 w 46"/>
                <a:gd name="T1" fmla="*/ 52 h 52"/>
                <a:gd name="T2" fmla="*/ 34 w 46"/>
                <a:gd name="T3" fmla="*/ 52 h 52"/>
                <a:gd name="T4" fmla="*/ 34 w 46"/>
                <a:gd name="T5" fmla="*/ 31 h 52"/>
                <a:gd name="T6" fmla="*/ 11 w 46"/>
                <a:gd name="T7" fmla="*/ 31 h 52"/>
                <a:gd name="T8" fmla="*/ 11 w 46"/>
                <a:gd name="T9" fmla="*/ 52 h 52"/>
                <a:gd name="T10" fmla="*/ 0 w 46"/>
                <a:gd name="T11" fmla="*/ 52 h 52"/>
                <a:gd name="T12" fmla="*/ 0 w 46"/>
                <a:gd name="T13" fmla="*/ 0 h 52"/>
                <a:gd name="T14" fmla="*/ 11 w 46"/>
                <a:gd name="T15" fmla="*/ 0 h 52"/>
                <a:gd name="T16" fmla="*/ 11 w 46"/>
                <a:gd name="T17" fmla="*/ 20 h 52"/>
                <a:gd name="T18" fmla="*/ 34 w 46"/>
                <a:gd name="T19" fmla="*/ 20 h 52"/>
                <a:gd name="T20" fmla="*/ 34 w 46"/>
                <a:gd name="T21" fmla="*/ 0 h 52"/>
                <a:gd name="T22" fmla="*/ 46 w 46"/>
                <a:gd name="T23" fmla="*/ 0 h 52"/>
                <a:gd name="T24" fmla="*/ 46 w 46"/>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52">
                  <a:moveTo>
                    <a:pt x="46" y="52"/>
                  </a:moveTo>
                  <a:lnTo>
                    <a:pt x="34" y="52"/>
                  </a:lnTo>
                  <a:lnTo>
                    <a:pt x="34" y="31"/>
                  </a:lnTo>
                  <a:lnTo>
                    <a:pt x="11" y="31"/>
                  </a:lnTo>
                  <a:lnTo>
                    <a:pt x="11" y="52"/>
                  </a:lnTo>
                  <a:lnTo>
                    <a:pt x="0" y="52"/>
                  </a:lnTo>
                  <a:lnTo>
                    <a:pt x="0" y="0"/>
                  </a:lnTo>
                  <a:lnTo>
                    <a:pt x="11" y="0"/>
                  </a:lnTo>
                  <a:lnTo>
                    <a:pt x="11" y="20"/>
                  </a:lnTo>
                  <a:lnTo>
                    <a:pt x="34" y="20"/>
                  </a:lnTo>
                  <a:lnTo>
                    <a:pt x="34" y="0"/>
                  </a:lnTo>
                  <a:lnTo>
                    <a:pt x="46" y="0"/>
                  </a:lnTo>
                  <a:lnTo>
                    <a:pt x="46"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36" name="Rectangle 252"/>
            <p:cNvSpPr>
              <a:spLocks noChangeArrowheads="1"/>
            </p:cNvSpPr>
            <p:nvPr/>
          </p:nvSpPr>
          <p:spPr bwMode="auto">
            <a:xfrm>
              <a:off x="9483316" y="1795762"/>
              <a:ext cx="18699" cy="810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37" name="Freeform 253"/>
            <p:cNvSpPr>
              <a:spLocks/>
            </p:cNvSpPr>
            <p:nvPr/>
          </p:nvSpPr>
          <p:spPr bwMode="auto">
            <a:xfrm>
              <a:off x="9522271" y="1795762"/>
              <a:ext cx="74795" cy="81026"/>
            </a:xfrm>
            <a:custGeom>
              <a:avLst/>
              <a:gdLst>
                <a:gd name="T0" fmla="*/ 23 w 23"/>
                <a:gd name="T1" fmla="*/ 25 h 25"/>
                <a:gd name="T2" fmla="*/ 17 w 23"/>
                <a:gd name="T3" fmla="*/ 25 h 25"/>
                <a:gd name="T4" fmla="*/ 6 w 23"/>
                <a:gd name="T5" fmla="*/ 9 h 25"/>
                <a:gd name="T6" fmla="*/ 5 w 23"/>
                <a:gd name="T7" fmla="*/ 7 h 25"/>
                <a:gd name="T8" fmla="*/ 5 w 23"/>
                <a:gd name="T9" fmla="*/ 7 h 25"/>
                <a:gd name="T10" fmla="*/ 5 w 23"/>
                <a:gd name="T11" fmla="*/ 11 h 25"/>
                <a:gd name="T12" fmla="*/ 5 w 23"/>
                <a:gd name="T13" fmla="*/ 25 h 25"/>
                <a:gd name="T14" fmla="*/ 0 w 23"/>
                <a:gd name="T15" fmla="*/ 25 h 25"/>
                <a:gd name="T16" fmla="*/ 0 w 23"/>
                <a:gd name="T17" fmla="*/ 0 h 25"/>
                <a:gd name="T18" fmla="*/ 6 w 23"/>
                <a:gd name="T19" fmla="*/ 0 h 25"/>
                <a:gd name="T20" fmla="*/ 16 w 23"/>
                <a:gd name="T21" fmla="*/ 15 h 25"/>
                <a:gd name="T22" fmla="*/ 17 w 23"/>
                <a:gd name="T23" fmla="*/ 17 h 25"/>
                <a:gd name="T24" fmla="*/ 17 w 23"/>
                <a:gd name="T25" fmla="*/ 17 h 25"/>
                <a:gd name="T26" fmla="*/ 17 w 23"/>
                <a:gd name="T27" fmla="*/ 14 h 25"/>
                <a:gd name="T28" fmla="*/ 17 w 23"/>
                <a:gd name="T29" fmla="*/ 0 h 25"/>
                <a:gd name="T30" fmla="*/ 23 w 23"/>
                <a:gd name="T31" fmla="*/ 0 h 25"/>
                <a:gd name="T32" fmla="*/ 23 w 23"/>
                <a:gd name="T3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5">
                  <a:moveTo>
                    <a:pt x="23" y="25"/>
                  </a:moveTo>
                  <a:cubicBezTo>
                    <a:pt x="17" y="25"/>
                    <a:pt x="17" y="25"/>
                    <a:pt x="17" y="25"/>
                  </a:cubicBezTo>
                  <a:cubicBezTo>
                    <a:pt x="6" y="9"/>
                    <a:pt x="6" y="9"/>
                    <a:pt x="6" y="9"/>
                  </a:cubicBezTo>
                  <a:cubicBezTo>
                    <a:pt x="6" y="8"/>
                    <a:pt x="5" y="8"/>
                    <a:pt x="5" y="7"/>
                  </a:cubicBezTo>
                  <a:cubicBezTo>
                    <a:pt x="5" y="7"/>
                    <a:pt x="5" y="7"/>
                    <a:pt x="5" y="7"/>
                  </a:cubicBezTo>
                  <a:cubicBezTo>
                    <a:pt x="5" y="8"/>
                    <a:pt x="5" y="10"/>
                    <a:pt x="5" y="11"/>
                  </a:cubicBezTo>
                  <a:cubicBezTo>
                    <a:pt x="5" y="25"/>
                    <a:pt x="5" y="25"/>
                    <a:pt x="5" y="25"/>
                  </a:cubicBezTo>
                  <a:cubicBezTo>
                    <a:pt x="0" y="25"/>
                    <a:pt x="0" y="25"/>
                    <a:pt x="0" y="25"/>
                  </a:cubicBezTo>
                  <a:cubicBezTo>
                    <a:pt x="0" y="0"/>
                    <a:pt x="0" y="0"/>
                    <a:pt x="0" y="0"/>
                  </a:cubicBezTo>
                  <a:cubicBezTo>
                    <a:pt x="6" y="0"/>
                    <a:pt x="6" y="0"/>
                    <a:pt x="6" y="0"/>
                  </a:cubicBezTo>
                  <a:cubicBezTo>
                    <a:pt x="16" y="15"/>
                    <a:pt x="16" y="15"/>
                    <a:pt x="16" y="15"/>
                  </a:cubicBezTo>
                  <a:cubicBezTo>
                    <a:pt x="16" y="16"/>
                    <a:pt x="17" y="17"/>
                    <a:pt x="17" y="17"/>
                  </a:cubicBezTo>
                  <a:cubicBezTo>
                    <a:pt x="17" y="17"/>
                    <a:pt x="17" y="17"/>
                    <a:pt x="17" y="17"/>
                  </a:cubicBezTo>
                  <a:cubicBezTo>
                    <a:pt x="17" y="17"/>
                    <a:pt x="17" y="16"/>
                    <a:pt x="17" y="14"/>
                  </a:cubicBezTo>
                  <a:cubicBezTo>
                    <a:pt x="17" y="0"/>
                    <a:pt x="17" y="0"/>
                    <a:pt x="17" y="0"/>
                  </a:cubicBezTo>
                  <a:cubicBezTo>
                    <a:pt x="23" y="0"/>
                    <a:pt x="23" y="0"/>
                    <a:pt x="23" y="0"/>
                  </a:cubicBezTo>
                  <a:lnTo>
                    <a:pt x="23"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38" name="Freeform 254"/>
            <p:cNvSpPr>
              <a:spLocks noEditPoints="1"/>
            </p:cNvSpPr>
            <p:nvPr/>
          </p:nvSpPr>
          <p:spPr bwMode="auto">
            <a:xfrm>
              <a:off x="9606415" y="1795762"/>
              <a:ext cx="82586" cy="81026"/>
            </a:xfrm>
            <a:custGeom>
              <a:avLst/>
              <a:gdLst>
                <a:gd name="T0" fmla="*/ 25 w 25"/>
                <a:gd name="T1" fmla="*/ 25 h 25"/>
                <a:gd name="T2" fmla="*/ 19 w 25"/>
                <a:gd name="T3" fmla="*/ 25 h 25"/>
                <a:gd name="T4" fmla="*/ 17 w 25"/>
                <a:gd name="T5" fmla="*/ 20 h 25"/>
                <a:gd name="T6" fmla="*/ 8 w 25"/>
                <a:gd name="T7" fmla="*/ 20 h 25"/>
                <a:gd name="T8" fmla="*/ 6 w 25"/>
                <a:gd name="T9" fmla="*/ 25 h 25"/>
                <a:gd name="T10" fmla="*/ 0 w 25"/>
                <a:gd name="T11" fmla="*/ 25 h 25"/>
                <a:gd name="T12" fmla="*/ 9 w 25"/>
                <a:gd name="T13" fmla="*/ 0 h 25"/>
                <a:gd name="T14" fmla="*/ 16 w 25"/>
                <a:gd name="T15" fmla="*/ 0 h 25"/>
                <a:gd name="T16" fmla="*/ 25 w 25"/>
                <a:gd name="T17" fmla="*/ 25 h 25"/>
                <a:gd name="T18" fmla="*/ 16 w 25"/>
                <a:gd name="T19" fmla="*/ 15 h 25"/>
                <a:gd name="T20" fmla="*/ 13 w 25"/>
                <a:gd name="T21" fmla="*/ 7 h 25"/>
                <a:gd name="T22" fmla="*/ 13 w 25"/>
                <a:gd name="T23" fmla="*/ 5 h 25"/>
                <a:gd name="T24" fmla="*/ 12 w 25"/>
                <a:gd name="T25" fmla="*/ 5 h 25"/>
                <a:gd name="T26" fmla="*/ 12 w 25"/>
                <a:gd name="T27" fmla="*/ 7 h 25"/>
                <a:gd name="T28" fmla="*/ 9 w 25"/>
                <a:gd name="T29" fmla="*/ 15 h 25"/>
                <a:gd name="T30" fmla="*/ 16 w 25"/>
                <a:gd name="T31"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25">
                  <a:moveTo>
                    <a:pt x="25" y="25"/>
                  </a:moveTo>
                  <a:cubicBezTo>
                    <a:pt x="19" y="25"/>
                    <a:pt x="19" y="25"/>
                    <a:pt x="19" y="25"/>
                  </a:cubicBezTo>
                  <a:cubicBezTo>
                    <a:pt x="17" y="20"/>
                    <a:pt x="17" y="20"/>
                    <a:pt x="17" y="20"/>
                  </a:cubicBezTo>
                  <a:cubicBezTo>
                    <a:pt x="8" y="20"/>
                    <a:pt x="8" y="20"/>
                    <a:pt x="8" y="20"/>
                  </a:cubicBezTo>
                  <a:cubicBezTo>
                    <a:pt x="6" y="25"/>
                    <a:pt x="6" y="25"/>
                    <a:pt x="6" y="25"/>
                  </a:cubicBezTo>
                  <a:cubicBezTo>
                    <a:pt x="0" y="25"/>
                    <a:pt x="0" y="25"/>
                    <a:pt x="0" y="25"/>
                  </a:cubicBezTo>
                  <a:cubicBezTo>
                    <a:pt x="9" y="0"/>
                    <a:pt x="9" y="0"/>
                    <a:pt x="9" y="0"/>
                  </a:cubicBezTo>
                  <a:cubicBezTo>
                    <a:pt x="16" y="0"/>
                    <a:pt x="16" y="0"/>
                    <a:pt x="16" y="0"/>
                  </a:cubicBezTo>
                  <a:lnTo>
                    <a:pt x="25" y="25"/>
                  </a:lnTo>
                  <a:close/>
                  <a:moveTo>
                    <a:pt x="16" y="15"/>
                  </a:moveTo>
                  <a:cubicBezTo>
                    <a:pt x="13" y="7"/>
                    <a:pt x="13" y="7"/>
                    <a:pt x="13" y="7"/>
                  </a:cubicBezTo>
                  <a:cubicBezTo>
                    <a:pt x="13" y="6"/>
                    <a:pt x="13" y="5"/>
                    <a:pt x="13" y="5"/>
                  </a:cubicBezTo>
                  <a:cubicBezTo>
                    <a:pt x="12" y="5"/>
                    <a:pt x="12" y="5"/>
                    <a:pt x="12" y="5"/>
                  </a:cubicBezTo>
                  <a:cubicBezTo>
                    <a:pt x="12" y="5"/>
                    <a:pt x="12" y="6"/>
                    <a:pt x="12" y="7"/>
                  </a:cubicBezTo>
                  <a:cubicBezTo>
                    <a:pt x="9" y="15"/>
                    <a:pt x="9" y="15"/>
                    <a:pt x="9" y="15"/>
                  </a:cubicBezTo>
                  <a:lnTo>
                    <a:pt x="1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39" name="Freeform 255"/>
            <p:cNvSpPr>
              <a:spLocks/>
            </p:cNvSpPr>
            <p:nvPr/>
          </p:nvSpPr>
          <p:spPr bwMode="auto">
            <a:xfrm>
              <a:off x="9731073" y="1795762"/>
              <a:ext cx="56096" cy="84143"/>
            </a:xfrm>
            <a:custGeom>
              <a:avLst/>
              <a:gdLst>
                <a:gd name="T0" fmla="*/ 0 w 17"/>
                <a:gd name="T1" fmla="*/ 24 h 26"/>
                <a:gd name="T2" fmla="*/ 0 w 17"/>
                <a:gd name="T3" fmla="*/ 19 h 26"/>
                <a:gd name="T4" fmla="*/ 3 w 17"/>
                <a:gd name="T5" fmla="*/ 21 h 26"/>
                <a:gd name="T6" fmla="*/ 7 w 17"/>
                <a:gd name="T7" fmla="*/ 21 h 26"/>
                <a:gd name="T8" fmla="*/ 9 w 17"/>
                <a:gd name="T9" fmla="*/ 21 h 26"/>
                <a:gd name="T10" fmla="*/ 10 w 17"/>
                <a:gd name="T11" fmla="*/ 20 h 26"/>
                <a:gd name="T12" fmla="*/ 11 w 17"/>
                <a:gd name="T13" fmla="*/ 20 h 26"/>
                <a:gd name="T14" fmla="*/ 11 w 17"/>
                <a:gd name="T15" fmla="*/ 19 h 26"/>
                <a:gd name="T16" fmla="*/ 11 w 17"/>
                <a:gd name="T17" fmla="*/ 17 h 26"/>
                <a:gd name="T18" fmla="*/ 10 w 17"/>
                <a:gd name="T19" fmla="*/ 16 h 26"/>
                <a:gd name="T20" fmla="*/ 8 w 17"/>
                <a:gd name="T21" fmla="*/ 15 h 26"/>
                <a:gd name="T22" fmla="*/ 6 w 17"/>
                <a:gd name="T23" fmla="*/ 14 h 26"/>
                <a:gd name="T24" fmla="*/ 1 w 17"/>
                <a:gd name="T25" fmla="*/ 11 h 26"/>
                <a:gd name="T26" fmla="*/ 0 w 17"/>
                <a:gd name="T27" fmla="*/ 7 h 26"/>
                <a:gd name="T28" fmla="*/ 1 w 17"/>
                <a:gd name="T29" fmla="*/ 4 h 26"/>
                <a:gd name="T30" fmla="*/ 3 w 17"/>
                <a:gd name="T31" fmla="*/ 1 h 26"/>
                <a:gd name="T32" fmla="*/ 6 w 17"/>
                <a:gd name="T33" fmla="*/ 0 h 26"/>
                <a:gd name="T34" fmla="*/ 10 w 17"/>
                <a:gd name="T35" fmla="*/ 0 h 26"/>
                <a:gd name="T36" fmla="*/ 13 w 17"/>
                <a:gd name="T37" fmla="*/ 0 h 26"/>
                <a:gd name="T38" fmla="*/ 16 w 17"/>
                <a:gd name="T39" fmla="*/ 1 h 26"/>
                <a:gd name="T40" fmla="*/ 16 w 17"/>
                <a:gd name="T41" fmla="*/ 6 h 26"/>
                <a:gd name="T42" fmla="*/ 15 w 17"/>
                <a:gd name="T43" fmla="*/ 5 h 26"/>
                <a:gd name="T44" fmla="*/ 13 w 17"/>
                <a:gd name="T45" fmla="*/ 4 h 26"/>
                <a:gd name="T46" fmla="*/ 12 w 17"/>
                <a:gd name="T47" fmla="*/ 4 h 26"/>
                <a:gd name="T48" fmla="*/ 10 w 17"/>
                <a:gd name="T49" fmla="*/ 4 h 26"/>
                <a:gd name="T50" fmla="*/ 8 w 17"/>
                <a:gd name="T51" fmla="*/ 4 h 26"/>
                <a:gd name="T52" fmla="*/ 7 w 17"/>
                <a:gd name="T53" fmla="*/ 5 h 26"/>
                <a:gd name="T54" fmla="*/ 6 w 17"/>
                <a:gd name="T55" fmla="*/ 6 h 26"/>
                <a:gd name="T56" fmla="*/ 6 w 17"/>
                <a:gd name="T57" fmla="*/ 7 h 26"/>
                <a:gd name="T58" fmla="*/ 6 w 17"/>
                <a:gd name="T59" fmla="*/ 8 h 26"/>
                <a:gd name="T60" fmla="*/ 7 w 17"/>
                <a:gd name="T61" fmla="*/ 9 h 26"/>
                <a:gd name="T62" fmla="*/ 9 w 17"/>
                <a:gd name="T63" fmla="*/ 10 h 26"/>
                <a:gd name="T64" fmla="*/ 11 w 17"/>
                <a:gd name="T65" fmla="*/ 10 h 26"/>
                <a:gd name="T66" fmla="*/ 13 w 17"/>
                <a:gd name="T67" fmla="*/ 12 h 26"/>
                <a:gd name="T68" fmla="*/ 15 w 17"/>
                <a:gd name="T69" fmla="*/ 13 h 26"/>
                <a:gd name="T70" fmla="*/ 17 w 17"/>
                <a:gd name="T71" fmla="*/ 15 h 26"/>
                <a:gd name="T72" fmla="*/ 17 w 17"/>
                <a:gd name="T73" fmla="*/ 18 h 26"/>
                <a:gd name="T74" fmla="*/ 16 w 17"/>
                <a:gd name="T75" fmla="*/ 22 h 26"/>
                <a:gd name="T76" fmla="*/ 14 w 17"/>
                <a:gd name="T77" fmla="*/ 24 h 26"/>
                <a:gd name="T78" fmla="*/ 11 w 17"/>
                <a:gd name="T79" fmla="*/ 25 h 26"/>
                <a:gd name="T80" fmla="*/ 7 w 17"/>
                <a:gd name="T81" fmla="*/ 26 h 26"/>
                <a:gd name="T82" fmla="*/ 3 w 17"/>
                <a:gd name="T83" fmla="*/ 25 h 26"/>
                <a:gd name="T84" fmla="*/ 0 w 17"/>
                <a:gd name="T85"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26">
                  <a:moveTo>
                    <a:pt x="0" y="24"/>
                  </a:moveTo>
                  <a:cubicBezTo>
                    <a:pt x="0" y="19"/>
                    <a:pt x="0" y="19"/>
                    <a:pt x="0" y="19"/>
                  </a:cubicBezTo>
                  <a:cubicBezTo>
                    <a:pt x="1" y="19"/>
                    <a:pt x="2" y="20"/>
                    <a:pt x="3" y="21"/>
                  </a:cubicBezTo>
                  <a:cubicBezTo>
                    <a:pt x="5" y="21"/>
                    <a:pt x="6" y="21"/>
                    <a:pt x="7" y="21"/>
                  </a:cubicBezTo>
                  <a:cubicBezTo>
                    <a:pt x="8" y="21"/>
                    <a:pt x="8" y="21"/>
                    <a:pt x="9" y="21"/>
                  </a:cubicBezTo>
                  <a:cubicBezTo>
                    <a:pt x="9" y="21"/>
                    <a:pt x="10" y="21"/>
                    <a:pt x="10" y="20"/>
                  </a:cubicBezTo>
                  <a:cubicBezTo>
                    <a:pt x="11" y="20"/>
                    <a:pt x="11" y="20"/>
                    <a:pt x="11" y="20"/>
                  </a:cubicBezTo>
                  <a:cubicBezTo>
                    <a:pt x="11" y="19"/>
                    <a:pt x="11" y="19"/>
                    <a:pt x="11" y="19"/>
                  </a:cubicBezTo>
                  <a:cubicBezTo>
                    <a:pt x="11" y="18"/>
                    <a:pt x="11" y="18"/>
                    <a:pt x="11" y="17"/>
                  </a:cubicBezTo>
                  <a:cubicBezTo>
                    <a:pt x="11" y="17"/>
                    <a:pt x="10" y="17"/>
                    <a:pt x="10" y="16"/>
                  </a:cubicBezTo>
                  <a:cubicBezTo>
                    <a:pt x="9" y="16"/>
                    <a:pt x="9" y="16"/>
                    <a:pt x="8" y="15"/>
                  </a:cubicBezTo>
                  <a:cubicBezTo>
                    <a:pt x="7" y="15"/>
                    <a:pt x="7" y="15"/>
                    <a:pt x="6" y="14"/>
                  </a:cubicBezTo>
                  <a:cubicBezTo>
                    <a:pt x="4" y="14"/>
                    <a:pt x="2" y="13"/>
                    <a:pt x="1" y="11"/>
                  </a:cubicBezTo>
                  <a:cubicBezTo>
                    <a:pt x="0" y="10"/>
                    <a:pt x="0" y="9"/>
                    <a:pt x="0" y="7"/>
                  </a:cubicBezTo>
                  <a:cubicBezTo>
                    <a:pt x="0" y="6"/>
                    <a:pt x="0" y="5"/>
                    <a:pt x="1" y="4"/>
                  </a:cubicBezTo>
                  <a:cubicBezTo>
                    <a:pt x="1" y="3"/>
                    <a:pt x="2" y="2"/>
                    <a:pt x="3" y="1"/>
                  </a:cubicBezTo>
                  <a:cubicBezTo>
                    <a:pt x="4" y="1"/>
                    <a:pt x="5" y="0"/>
                    <a:pt x="6" y="0"/>
                  </a:cubicBezTo>
                  <a:cubicBezTo>
                    <a:pt x="7" y="0"/>
                    <a:pt x="8" y="0"/>
                    <a:pt x="10" y="0"/>
                  </a:cubicBezTo>
                  <a:cubicBezTo>
                    <a:pt x="11" y="0"/>
                    <a:pt x="12" y="0"/>
                    <a:pt x="13" y="0"/>
                  </a:cubicBezTo>
                  <a:cubicBezTo>
                    <a:pt x="14" y="0"/>
                    <a:pt x="15" y="0"/>
                    <a:pt x="16" y="1"/>
                  </a:cubicBezTo>
                  <a:cubicBezTo>
                    <a:pt x="16" y="6"/>
                    <a:pt x="16" y="6"/>
                    <a:pt x="16" y="6"/>
                  </a:cubicBezTo>
                  <a:cubicBezTo>
                    <a:pt x="16" y="6"/>
                    <a:pt x="15" y="5"/>
                    <a:pt x="15" y="5"/>
                  </a:cubicBezTo>
                  <a:cubicBezTo>
                    <a:pt x="14" y="5"/>
                    <a:pt x="14" y="5"/>
                    <a:pt x="13" y="4"/>
                  </a:cubicBezTo>
                  <a:cubicBezTo>
                    <a:pt x="13" y="4"/>
                    <a:pt x="12" y="4"/>
                    <a:pt x="12" y="4"/>
                  </a:cubicBezTo>
                  <a:cubicBezTo>
                    <a:pt x="11" y="4"/>
                    <a:pt x="11" y="4"/>
                    <a:pt x="10" y="4"/>
                  </a:cubicBezTo>
                  <a:cubicBezTo>
                    <a:pt x="9" y="4"/>
                    <a:pt x="9" y="4"/>
                    <a:pt x="8" y="4"/>
                  </a:cubicBezTo>
                  <a:cubicBezTo>
                    <a:pt x="8" y="4"/>
                    <a:pt x="7" y="5"/>
                    <a:pt x="7" y="5"/>
                  </a:cubicBezTo>
                  <a:cubicBezTo>
                    <a:pt x="7" y="5"/>
                    <a:pt x="6" y="5"/>
                    <a:pt x="6" y="6"/>
                  </a:cubicBezTo>
                  <a:cubicBezTo>
                    <a:pt x="6" y="6"/>
                    <a:pt x="6" y="6"/>
                    <a:pt x="6" y="7"/>
                  </a:cubicBezTo>
                  <a:cubicBezTo>
                    <a:pt x="6" y="7"/>
                    <a:pt x="6" y="7"/>
                    <a:pt x="6" y="8"/>
                  </a:cubicBezTo>
                  <a:cubicBezTo>
                    <a:pt x="6" y="8"/>
                    <a:pt x="7" y="8"/>
                    <a:pt x="7" y="9"/>
                  </a:cubicBezTo>
                  <a:cubicBezTo>
                    <a:pt x="8" y="9"/>
                    <a:pt x="8" y="9"/>
                    <a:pt x="9" y="10"/>
                  </a:cubicBezTo>
                  <a:cubicBezTo>
                    <a:pt x="9" y="10"/>
                    <a:pt x="10" y="10"/>
                    <a:pt x="11" y="10"/>
                  </a:cubicBezTo>
                  <a:cubicBezTo>
                    <a:pt x="12" y="11"/>
                    <a:pt x="13" y="11"/>
                    <a:pt x="13" y="12"/>
                  </a:cubicBezTo>
                  <a:cubicBezTo>
                    <a:pt x="14" y="12"/>
                    <a:pt x="15" y="13"/>
                    <a:pt x="15" y="13"/>
                  </a:cubicBezTo>
                  <a:cubicBezTo>
                    <a:pt x="16" y="14"/>
                    <a:pt x="16" y="15"/>
                    <a:pt x="17" y="15"/>
                  </a:cubicBezTo>
                  <a:cubicBezTo>
                    <a:pt x="17" y="16"/>
                    <a:pt x="17" y="17"/>
                    <a:pt x="17" y="18"/>
                  </a:cubicBezTo>
                  <a:cubicBezTo>
                    <a:pt x="17" y="20"/>
                    <a:pt x="17" y="21"/>
                    <a:pt x="16" y="22"/>
                  </a:cubicBezTo>
                  <a:cubicBezTo>
                    <a:pt x="16" y="23"/>
                    <a:pt x="15" y="23"/>
                    <a:pt x="14" y="24"/>
                  </a:cubicBezTo>
                  <a:cubicBezTo>
                    <a:pt x="13" y="25"/>
                    <a:pt x="12" y="25"/>
                    <a:pt x="11" y="25"/>
                  </a:cubicBezTo>
                  <a:cubicBezTo>
                    <a:pt x="10" y="26"/>
                    <a:pt x="9" y="26"/>
                    <a:pt x="7" y="26"/>
                  </a:cubicBezTo>
                  <a:cubicBezTo>
                    <a:pt x="6" y="26"/>
                    <a:pt x="5" y="26"/>
                    <a:pt x="3" y="25"/>
                  </a:cubicBezTo>
                  <a:cubicBezTo>
                    <a:pt x="2" y="25"/>
                    <a:pt x="1" y="25"/>
                    <a:pt x="0"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40" name="Freeform 256"/>
            <p:cNvSpPr>
              <a:spLocks noEditPoints="1"/>
            </p:cNvSpPr>
            <p:nvPr/>
          </p:nvSpPr>
          <p:spPr bwMode="auto">
            <a:xfrm>
              <a:off x="9796518" y="1795762"/>
              <a:ext cx="81027" cy="84143"/>
            </a:xfrm>
            <a:custGeom>
              <a:avLst/>
              <a:gdLst>
                <a:gd name="T0" fmla="*/ 13 w 25"/>
                <a:gd name="T1" fmla="*/ 26 h 26"/>
                <a:gd name="T2" fmla="*/ 4 w 25"/>
                <a:gd name="T3" fmla="*/ 22 h 26"/>
                <a:gd name="T4" fmla="*/ 0 w 25"/>
                <a:gd name="T5" fmla="*/ 13 h 26"/>
                <a:gd name="T6" fmla="*/ 4 w 25"/>
                <a:gd name="T7" fmla="*/ 3 h 26"/>
                <a:gd name="T8" fmla="*/ 13 w 25"/>
                <a:gd name="T9" fmla="*/ 0 h 26"/>
                <a:gd name="T10" fmla="*/ 22 w 25"/>
                <a:gd name="T11" fmla="*/ 3 h 26"/>
                <a:gd name="T12" fmla="*/ 25 w 25"/>
                <a:gd name="T13" fmla="*/ 12 h 26"/>
                <a:gd name="T14" fmla="*/ 22 w 25"/>
                <a:gd name="T15" fmla="*/ 22 h 26"/>
                <a:gd name="T16" fmla="*/ 13 w 25"/>
                <a:gd name="T17" fmla="*/ 26 h 26"/>
                <a:gd name="T18" fmla="*/ 13 w 25"/>
                <a:gd name="T19" fmla="*/ 4 h 26"/>
                <a:gd name="T20" fmla="*/ 8 w 25"/>
                <a:gd name="T21" fmla="*/ 7 h 26"/>
                <a:gd name="T22" fmla="*/ 6 w 25"/>
                <a:gd name="T23" fmla="*/ 13 h 26"/>
                <a:gd name="T24" fmla="*/ 8 w 25"/>
                <a:gd name="T25" fmla="*/ 19 h 26"/>
                <a:gd name="T26" fmla="*/ 13 w 25"/>
                <a:gd name="T27" fmla="*/ 21 h 26"/>
                <a:gd name="T28" fmla="*/ 17 w 25"/>
                <a:gd name="T29" fmla="*/ 19 h 26"/>
                <a:gd name="T30" fmla="*/ 19 w 25"/>
                <a:gd name="T31" fmla="*/ 13 h 26"/>
                <a:gd name="T32" fmla="*/ 17 w 25"/>
                <a:gd name="T33" fmla="*/ 7 h 26"/>
                <a:gd name="T34" fmla="*/ 13 w 25"/>
                <a:gd name="T35"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6">
                  <a:moveTo>
                    <a:pt x="13" y="26"/>
                  </a:moveTo>
                  <a:cubicBezTo>
                    <a:pt x="9" y="26"/>
                    <a:pt x="6" y="24"/>
                    <a:pt x="4" y="22"/>
                  </a:cubicBezTo>
                  <a:cubicBezTo>
                    <a:pt x="1" y="20"/>
                    <a:pt x="0" y="17"/>
                    <a:pt x="0" y="13"/>
                  </a:cubicBezTo>
                  <a:cubicBezTo>
                    <a:pt x="0" y="9"/>
                    <a:pt x="1" y="6"/>
                    <a:pt x="4" y="3"/>
                  </a:cubicBezTo>
                  <a:cubicBezTo>
                    <a:pt x="6" y="1"/>
                    <a:pt x="9" y="0"/>
                    <a:pt x="13" y="0"/>
                  </a:cubicBezTo>
                  <a:cubicBezTo>
                    <a:pt x="17" y="0"/>
                    <a:pt x="19" y="1"/>
                    <a:pt x="22" y="3"/>
                  </a:cubicBezTo>
                  <a:cubicBezTo>
                    <a:pt x="24" y="5"/>
                    <a:pt x="25" y="9"/>
                    <a:pt x="25" y="12"/>
                  </a:cubicBezTo>
                  <a:cubicBezTo>
                    <a:pt x="25" y="16"/>
                    <a:pt x="24" y="20"/>
                    <a:pt x="22" y="22"/>
                  </a:cubicBezTo>
                  <a:cubicBezTo>
                    <a:pt x="19" y="24"/>
                    <a:pt x="16" y="26"/>
                    <a:pt x="13" y="26"/>
                  </a:cubicBezTo>
                  <a:close/>
                  <a:moveTo>
                    <a:pt x="13" y="4"/>
                  </a:moveTo>
                  <a:cubicBezTo>
                    <a:pt x="11" y="4"/>
                    <a:pt x="9" y="5"/>
                    <a:pt x="8" y="7"/>
                  </a:cubicBezTo>
                  <a:cubicBezTo>
                    <a:pt x="7" y="8"/>
                    <a:pt x="6" y="10"/>
                    <a:pt x="6" y="13"/>
                  </a:cubicBezTo>
                  <a:cubicBezTo>
                    <a:pt x="6" y="15"/>
                    <a:pt x="7" y="17"/>
                    <a:pt x="8" y="19"/>
                  </a:cubicBezTo>
                  <a:cubicBezTo>
                    <a:pt x="9" y="20"/>
                    <a:pt x="11" y="21"/>
                    <a:pt x="13" y="21"/>
                  </a:cubicBezTo>
                  <a:cubicBezTo>
                    <a:pt x="15" y="21"/>
                    <a:pt x="16" y="20"/>
                    <a:pt x="17" y="19"/>
                  </a:cubicBezTo>
                  <a:cubicBezTo>
                    <a:pt x="18" y="17"/>
                    <a:pt x="19" y="15"/>
                    <a:pt x="19" y="13"/>
                  </a:cubicBezTo>
                  <a:cubicBezTo>
                    <a:pt x="19" y="10"/>
                    <a:pt x="18" y="8"/>
                    <a:pt x="17" y="7"/>
                  </a:cubicBezTo>
                  <a:cubicBezTo>
                    <a:pt x="16" y="5"/>
                    <a:pt x="15" y="4"/>
                    <a:pt x="1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41" name="Freeform 257"/>
            <p:cNvSpPr>
              <a:spLocks/>
            </p:cNvSpPr>
            <p:nvPr/>
          </p:nvSpPr>
          <p:spPr bwMode="auto">
            <a:xfrm>
              <a:off x="9891570" y="1795762"/>
              <a:ext cx="68562" cy="84143"/>
            </a:xfrm>
            <a:custGeom>
              <a:avLst/>
              <a:gdLst>
                <a:gd name="T0" fmla="*/ 21 w 21"/>
                <a:gd name="T1" fmla="*/ 14 h 26"/>
                <a:gd name="T2" fmla="*/ 11 w 21"/>
                <a:gd name="T3" fmla="*/ 26 h 26"/>
                <a:gd name="T4" fmla="*/ 0 w 21"/>
                <a:gd name="T5" fmla="*/ 15 h 26"/>
                <a:gd name="T6" fmla="*/ 0 w 21"/>
                <a:gd name="T7" fmla="*/ 0 h 26"/>
                <a:gd name="T8" fmla="*/ 6 w 21"/>
                <a:gd name="T9" fmla="*/ 0 h 26"/>
                <a:gd name="T10" fmla="*/ 6 w 21"/>
                <a:gd name="T11" fmla="*/ 15 h 26"/>
                <a:gd name="T12" fmla="*/ 11 w 21"/>
                <a:gd name="T13" fmla="*/ 21 h 26"/>
                <a:gd name="T14" fmla="*/ 16 w 21"/>
                <a:gd name="T15" fmla="*/ 15 h 26"/>
                <a:gd name="T16" fmla="*/ 16 w 21"/>
                <a:gd name="T17" fmla="*/ 0 h 26"/>
                <a:gd name="T18" fmla="*/ 21 w 21"/>
                <a:gd name="T19" fmla="*/ 0 h 26"/>
                <a:gd name="T20" fmla="*/ 21 w 21"/>
                <a:gd name="T21"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6">
                  <a:moveTo>
                    <a:pt x="21" y="14"/>
                  </a:moveTo>
                  <a:cubicBezTo>
                    <a:pt x="21" y="22"/>
                    <a:pt x="18" y="26"/>
                    <a:pt x="11" y="26"/>
                  </a:cubicBezTo>
                  <a:cubicBezTo>
                    <a:pt x="4" y="26"/>
                    <a:pt x="0" y="22"/>
                    <a:pt x="0" y="15"/>
                  </a:cubicBezTo>
                  <a:cubicBezTo>
                    <a:pt x="0" y="0"/>
                    <a:pt x="0" y="0"/>
                    <a:pt x="0" y="0"/>
                  </a:cubicBezTo>
                  <a:cubicBezTo>
                    <a:pt x="6" y="0"/>
                    <a:pt x="6" y="0"/>
                    <a:pt x="6" y="0"/>
                  </a:cubicBezTo>
                  <a:cubicBezTo>
                    <a:pt x="6" y="15"/>
                    <a:pt x="6" y="15"/>
                    <a:pt x="6" y="15"/>
                  </a:cubicBezTo>
                  <a:cubicBezTo>
                    <a:pt x="6" y="19"/>
                    <a:pt x="8" y="21"/>
                    <a:pt x="11" y="21"/>
                  </a:cubicBezTo>
                  <a:cubicBezTo>
                    <a:pt x="14" y="21"/>
                    <a:pt x="16" y="19"/>
                    <a:pt x="16" y="15"/>
                  </a:cubicBezTo>
                  <a:cubicBezTo>
                    <a:pt x="16" y="0"/>
                    <a:pt x="16" y="0"/>
                    <a:pt x="16" y="0"/>
                  </a:cubicBezTo>
                  <a:cubicBezTo>
                    <a:pt x="21" y="0"/>
                    <a:pt x="21" y="0"/>
                    <a:pt x="21" y="0"/>
                  </a:cubicBezTo>
                  <a:lnTo>
                    <a:pt x="21"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42" name="Freeform 258"/>
            <p:cNvSpPr>
              <a:spLocks/>
            </p:cNvSpPr>
            <p:nvPr/>
          </p:nvSpPr>
          <p:spPr bwMode="auto">
            <a:xfrm>
              <a:off x="9972597" y="1795762"/>
              <a:ext cx="65445" cy="81026"/>
            </a:xfrm>
            <a:custGeom>
              <a:avLst/>
              <a:gdLst>
                <a:gd name="T0" fmla="*/ 42 w 42"/>
                <a:gd name="T1" fmla="*/ 10 h 52"/>
                <a:gd name="T2" fmla="*/ 27 w 42"/>
                <a:gd name="T3" fmla="*/ 10 h 52"/>
                <a:gd name="T4" fmla="*/ 27 w 42"/>
                <a:gd name="T5" fmla="*/ 52 h 52"/>
                <a:gd name="T6" fmla="*/ 15 w 42"/>
                <a:gd name="T7" fmla="*/ 52 h 52"/>
                <a:gd name="T8" fmla="*/ 15 w 42"/>
                <a:gd name="T9" fmla="*/ 10 h 52"/>
                <a:gd name="T10" fmla="*/ 0 w 42"/>
                <a:gd name="T11" fmla="*/ 10 h 52"/>
                <a:gd name="T12" fmla="*/ 0 w 42"/>
                <a:gd name="T13" fmla="*/ 0 h 52"/>
                <a:gd name="T14" fmla="*/ 42 w 42"/>
                <a:gd name="T15" fmla="*/ 0 h 52"/>
                <a:gd name="T16" fmla="*/ 42 w 42"/>
                <a:gd name="T17"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52">
                  <a:moveTo>
                    <a:pt x="42" y="10"/>
                  </a:moveTo>
                  <a:lnTo>
                    <a:pt x="27" y="10"/>
                  </a:lnTo>
                  <a:lnTo>
                    <a:pt x="27" y="52"/>
                  </a:lnTo>
                  <a:lnTo>
                    <a:pt x="15" y="52"/>
                  </a:lnTo>
                  <a:lnTo>
                    <a:pt x="15" y="10"/>
                  </a:lnTo>
                  <a:lnTo>
                    <a:pt x="0" y="10"/>
                  </a:lnTo>
                  <a:lnTo>
                    <a:pt x="0" y="0"/>
                  </a:lnTo>
                  <a:lnTo>
                    <a:pt x="42" y="0"/>
                  </a:lnTo>
                  <a:lnTo>
                    <a:pt x="4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43" name="Freeform 259"/>
            <p:cNvSpPr>
              <a:spLocks/>
            </p:cNvSpPr>
            <p:nvPr/>
          </p:nvSpPr>
          <p:spPr bwMode="auto">
            <a:xfrm>
              <a:off x="10052066" y="1795762"/>
              <a:ext cx="71678" cy="81026"/>
            </a:xfrm>
            <a:custGeom>
              <a:avLst/>
              <a:gdLst>
                <a:gd name="T0" fmla="*/ 46 w 46"/>
                <a:gd name="T1" fmla="*/ 52 h 52"/>
                <a:gd name="T2" fmla="*/ 33 w 46"/>
                <a:gd name="T3" fmla="*/ 52 h 52"/>
                <a:gd name="T4" fmla="*/ 33 w 46"/>
                <a:gd name="T5" fmla="*/ 31 h 52"/>
                <a:gd name="T6" fmla="*/ 12 w 46"/>
                <a:gd name="T7" fmla="*/ 31 h 52"/>
                <a:gd name="T8" fmla="*/ 12 w 46"/>
                <a:gd name="T9" fmla="*/ 52 h 52"/>
                <a:gd name="T10" fmla="*/ 0 w 46"/>
                <a:gd name="T11" fmla="*/ 52 h 52"/>
                <a:gd name="T12" fmla="*/ 0 w 46"/>
                <a:gd name="T13" fmla="*/ 0 h 52"/>
                <a:gd name="T14" fmla="*/ 12 w 46"/>
                <a:gd name="T15" fmla="*/ 0 h 52"/>
                <a:gd name="T16" fmla="*/ 12 w 46"/>
                <a:gd name="T17" fmla="*/ 20 h 52"/>
                <a:gd name="T18" fmla="*/ 33 w 46"/>
                <a:gd name="T19" fmla="*/ 20 h 52"/>
                <a:gd name="T20" fmla="*/ 33 w 46"/>
                <a:gd name="T21" fmla="*/ 0 h 52"/>
                <a:gd name="T22" fmla="*/ 46 w 46"/>
                <a:gd name="T23" fmla="*/ 0 h 52"/>
                <a:gd name="T24" fmla="*/ 46 w 46"/>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52">
                  <a:moveTo>
                    <a:pt x="46" y="52"/>
                  </a:moveTo>
                  <a:lnTo>
                    <a:pt x="33" y="52"/>
                  </a:lnTo>
                  <a:lnTo>
                    <a:pt x="33" y="31"/>
                  </a:lnTo>
                  <a:lnTo>
                    <a:pt x="12" y="31"/>
                  </a:lnTo>
                  <a:lnTo>
                    <a:pt x="12" y="52"/>
                  </a:lnTo>
                  <a:lnTo>
                    <a:pt x="0" y="52"/>
                  </a:lnTo>
                  <a:lnTo>
                    <a:pt x="0" y="0"/>
                  </a:lnTo>
                  <a:lnTo>
                    <a:pt x="12" y="0"/>
                  </a:lnTo>
                  <a:lnTo>
                    <a:pt x="12" y="20"/>
                  </a:lnTo>
                  <a:lnTo>
                    <a:pt x="33" y="20"/>
                  </a:lnTo>
                  <a:lnTo>
                    <a:pt x="33" y="0"/>
                  </a:lnTo>
                  <a:lnTo>
                    <a:pt x="46" y="0"/>
                  </a:lnTo>
                  <a:lnTo>
                    <a:pt x="46"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44" name="Freeform 260"/>
            <p:cNvSpPr>
              <a:spLocks/>
            </p:cNvSpPr>
            <p:nvPr/>
          </p:nvSpPr>
          <p:spPr bwMode="auto">
            <a:xfrm>
              <a:off x="10136210" y="1791087"/>
              <a:ext cx="26490" cy="23373"/>
            </a:xfrm>
            <a:custGeom>
              <a:avLst/>
              <a:gdLst>
                <a:gd name="T0" fmla="*/ 17 w 17"/>
                <a:gd name="T1" fmla="*/ 7 h 15"/>
                <a:gd name="T2" fmla="*/ 10 w 17"/>
                <a:gd name="T3" fmla="*/ 9 h 15"/>
                <a:gd name="T4" fmla="*/ 15 w 17"/>
                <a:gd name="T5" fmla="*/ 13 h 15"/>
                <a:gd name="T6" fmla="*/ 10 w 17"/>
                <a:gd name="T7" fmla="*/ 15 h 15"/>
                <a:gd name="T8" fmla="*/ 8 w 17"/>
                <a:gd name="T9" fmla="*/ 11 h 15"/>
                <a:gd name="T10" fmla="*/ 6 w 17"/>
                <a:gd name="T11" fmla="*/ 15 h 15"/>
                <a:gd name="T12" fmla="*/ 2 w 17"/>
                <a:gd name="T13" fmla="*/ 13 h 15"/>
                <a:gd name="T14" fmla="*/ 6 w 17"/>
                <a:gd name="T15" fmla="*/ 9 h 15"/>
                <a:gd name="T16" fmla="*/ 0 w 17"/>
                <a:gd name="T17" fmla="*/ 7 h 15"/>
                <a:gd name="T18" fmla="*/ 2 w 17"/>
                <a:gd name="T19" fmla="*/ 3 h 15"/>
                <a:gd name="T20" fmla="*/ 6 w 17"/>
                <a:gd name="T21" fmla="*/ 5 h 15"/>
                <a:gd name="T22" fmla="*/ 6 w 17"/>
                <a:gd name="T23" fmla="*/ 0 h 15"/>
                <a:gd name="T24" fmla="*/ 10 w 17"/>
                <a:gd name="T25" fmla="*/ 0 h 15"/>
                <a:gd name="T26" fmla="*/ 10 w 17"/>
                <a:gd name="T27" fmla="*/ 5 h 15"/>
                <a:gd name="T28" fmla="*/ 15 w 17"/>
                <a:gd name="T29" fmla="*/ 3 h 15"/>
                <a:gd name="T30" fmla="*/ 17 w 17"/>
                <a:gd name="T3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5">
                  <a:moveTo>
                    <a:pt x="17" y="7"/>
                  </a:moveTo>
                  <a:lnTo>
                    <a:pt x="10" y="9"/>
                  </a:lnTo>
                  <a:lnTo>
                    <a:pt x="15" y="13"/>
                  </a:lnTo>
                  <a:lnTo>
                    <a:pt x="10" y="15"/>
                  </a:lnTo>
                  <a:lnTo>
                    <a:pt x="8" y="11"/>
                  </a:lnTo>
                  <a:lnTo>
                    <a:pt x="6" y="15"/>
                  </a:lnTo>
                  <a:lnTo>
                    <a:pt x="2" y="13"/>
                  </a:lnTo>
                  <a:lnTo>
                    <a:pt x="6" y="9"/>
                  </a:lnTo>
                  <a:lnTo>
                    <a:pt x="0" y="7"/>
                  </a:lnTo>
                  <a:lnTo>
                    <a:pt x="2" y="3"/>
                  </a:lnTo>
                  <a:lnTo>
                    <a:pt x="6" y="5"/>
                  </a:lnTo>
                  <a:lnTo>
                    <a:pt x="6" y="0"/>
                  </a:lnTo>
                  <a:lnTo>
                    <a:pt x="10" y="0"/>
                  </a:lnTo>
                  <a:lnTo>
                    <a:pt x="10" y="5"/>
                  </a:lnTo>
                  <a:lnTo>
                    <a:pt x="15" y="3"/>
                  </a:lnTo>
                  <a:lnTo>
                    <a:pt x="17"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45" name="Freeform 261"/>
            <p:cNvSpPr>
              <a:spLocks/>
            </p:cNvSpPr>
            <p:nvPr/>
          </p:nvSpPr>
          <p:spPr bwMode="auto">
            <a:xfrm>
              <a:off x="9444360" y="1936000"/>
              <a:ext cx="57654" cy="84143"/>
            </a:xfrm>
            <a:custGeom>
              <a:avLst/>
              <a:gdLst>
                <a:gd name="T0" fmla="*/ 17 w 18"/>
                <a:gd name="T1" fmla="*/ 4 h 26"/>
                <a:gd name="T2" fmla="*/ 16 w 18"/>
                <a:gd name="T3" fmla="*/ 3 h 26"/>
                <a:gd name="T4" fmla="*/ 15 w 18"/>
                <a:gd name="T5" fmla="*/ 3 h 26"/>
                <a:gd name="T6" fmla="*/ 13 w 18"/>
                <a:gd name="T7" fmla="*/ 3 h 26"/>
                <a:gd name="T8" fmla="*/ 12 w 18"/>
                <a:gd name="T9" fmla="*/ 2 h 26"/>
                <a:gd name="T10" fmla="*/ 9 w 18"/>
                <a:gd name="T11" fmla="*/ 3 h 26"/>
                <a:gd name="T12" fmla="*/ 8 w 18"/>
                <a:gd name="T13" fmla="*/ 4 h 26"/>
                <a:gd name="T14" fmla="*/ 7 w 18"/>
                <a:gd name="T15" fmla="*/ 5 h 26"/>
                <a:gd name="T16" fmla="*/ 7 w 18"/>
                <a:gd name="T17" fmla="*/ 7 h 26"/>
                <a:gd name="T18" fmla="*/ 7 w 18"/>
                <a:gd name="T19" fmla="*/ 8 h 26"/>
                <a:gd name="T20" fmla="*/ 8 w 18"/>
                <a:gd name="T21" fmla="*/ 9 h 26"/>
                <a:gd name="T22" fmla="*/ 9 w 18"/>
                <a:gd name="T23" fmla="*/ 11 h 26"/>
                <a:gd name="T24" fmla="*/ 10 w 18"/>
                <a:gd name="T25" fmla="*/ 12 h 26"/>
                <a:gd name="T26" fmla="*/ 12 w 18"/>
                <a:gd name="T27" fmla="*/ 13 h 26"/>
                <a:gd name="T28" fmla="*/ 14 w 18"/>
                <a:gd name="T29" fmla="*/ 15 h 26"/>
                <a:gd name="T30" fmla="*/ 15 w 18"/>
                <a:gd name="T31" fmla="*/ 17 h 26"/>
                <a:gd name="T32" fmla="*/ 15 w 18"/>
                <a:gd name="T33" fmla="*/ 19 h 26"/>
                <a:gd name="T34" fmla="*/ 15 w 18"/>
                <a:gd name="T35" fmla="*/ 20 h 26"/>
                <a:gd name="T36" fmla="*/ 14 w 18"/>
                <a:gd name="T37" fmla="*/ 22 h 26"/>
                <a:gd name="T38" fmla="*/ 14 w 18"/>
                <a:gd name="T39" fmla="*/ 23 h 26"/>
                <a:gd name="T40" fmla="*/ 12 w 18"/>
                <a:gd name="T41" fmla="*/ 25 h 26"/>
                <a:gd name="T42" fmla="*/ 10 w 18"/>
                <a:gd name="T43" fmla="*/ 25 h 26"/>
                <a:gd name="T44" fmla="*/ 7 w 18"/>
                <a:gd name="T45" fmla="*/ 26 h 26"/>
                <a:gd name="T46" fmla="*/ 5 w 18"/>
                <a:gd name="T47" fmla="*/ 26 h 26"/>
                <a:gd name="T48" fmla="*/ 3 w 18"/>
                <a:gd name="T49" fmla="*/ 25 h 26"/>
                <a:gd name="T50" fmla="*/ 1 w 18"/>
                <a:gd name="T51" fmla="*/ 25 h 26"/>
                <a:gd name="T52" fmla="*/ 0 w 18"/>
                <a:gd name="T53" fmla="*/ 24 h 26"/>
                <a:gd name="T54" fmla="*/ 1 w 18"/>
                <a:gd name="T55" fmla="*/ 21 h 26"/>
                <a:gd name="T56" fmla="*/ 2 w 18"/>
                <a:gd name="T57" fmla="*/ 22 h 26"/>
                <a:gd name="T58" fmla="*/ 4 w 18"/>
                <a:gd name="T59" fmla="*/ 23 h 26"/>
                <a:gd name="T60" fmla="*/ 5 w 18"/>
                <a:gd name="T61" fmla="*/ 23 h 26"/>
                <a:gd name="T62" fmla="*/ 7 w 18"/>
                <a:gd name="T63" fmla="*/ 23 h 26"/>
                <a:gd name="T64" fmla="*/ 9 w 18"/>
                <a:gd name="T65" fmla="*/ 23 h 26"/>
                <a:gd name="T66" fmla="*/ 11 w 18"/>
                <a:gd name="T67" fmla="*/ 22 h 26"/>
                <a:gd name="T68" fmla="*/ 12 w 18"/>
                <a:gd name="T69" fmla="*/ 21 h 26"/>
                <a:gd name="T70" fmla="*/ 12 w 18"/>
                <a:gd name="T71" fmla="*/ 19 h 26"/>
                <a:gd name="T72" fmla="*/ 12 w 18"/>
                <a:gd name="T73" fmla="*/ 18 h 26"/>
                <a:gd name="T74" fmla="*/ 11 w 18"/>
                <a:gd name="T75" fmla="*/ 16 h 26"/>
                <a:gd name="T76" fmla="*/ 10 w 18"/>
                <a:gd name="T77" fmla="*/ 15 h 26"/>
                <a:gd name="T78" fmla="*/ 8 w 18"/>
                <a:gd name="T79" fmla="*/ 14 h 26"/>
                <a:gd name="T80" fmla="*/ 6 w 18"/>
                <a:gd name="T81" fmla="*/ 12 h 26"/>
                <a:gd name="T82" fmla="*/ 5 w 18"/>
                <a:gd name="T83" fmla="*/ 11 h 26"/>
                <a:gd name="T84" fmla="*/ 4 w 18"/>
                <a:gd name="T85" fmla="*/ 9 h 26"/>
                <a:gd name="T86" fmla="*/ 4 w 18"/>
                <a:gd name="T87" fmla="*/ 7 h 26"/>
                <a:gd name="T88" fmla="*/ 4 w 18"/>
                <a:gd name="T89" fmla="*/ 4 h 26"/>
                <a:gd name="T90" fmla="*/ 6 w 18"/>
                <a:gd name="T91" fmla="*/ 2 h 26"/>
                <a:gd name="T92" fmla="*/ 8 w 18"/>
                <a:gd name="T93" fmla="*/ 0 h 26"/>
                <a:gd name="T94" fmla="*/ 12 w 18"/>
                <a:gd name="T95" fmla="*/ 0 h 26"/>
                <a:gd name="T96" fmla="*/ 13 w 18"/>
                <a:gd name="T97" fmla="*/ 0 h 26"/>
                <a:gd name="T98" fmla="*/ 15 w 18"/>
                <a:gd name="T99" fmla="*/ 0 h 26"/>
                <a:gd name="T100" fmla="*/ 16 w 18"/>
                <a:gd name="T101" fmla="*/ 1 h 26"/>
                <a:gd name="T102" fmla="*/ 18 w 18"/>
                <a:gd name="T103" fmla="*/ 1 h 26"/>
                <a:gd name="T104" fmla="*/ 17 w 18"/>
                <a:gd name="T105"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 h="26">
                  <a:moveTo>
                    <a:pt x="17" y="4"/>
                  </a:moveTo>
                  <a:cubicBezTo>
                    <a:pt x="17" y="4"/>
                    <a:pt x="16" y="4"/>
                    <a:pt x="16" y="3"/>
                  </a:cubicBezTo>
                  <a:cubicBezTo>
                    <a:pt x="16" y="3"/>
                    <a:pt x="15" y="3"/>
                    <a:pt x="15" y="3"/>
                  </a:cubicBezTo>
                  <a:cubicBezTo>
                    <a:pt x="14" y="3"/>
                    <a:pt x="14" y="3"/>
                    <a:pt x="13" y="3"/>
                  </a:cubicBezTo>
                  <a:cubicBezTo>
                    <a:pt x="13" y="2"/>
                    <a:pt x="12" y="2"/>
                    <a:pt x="12" y="2"/>
                  </a:cubicBezTo>
                  <a:cubicBezTo>
                    <a:pt x="11" y="2"/>
                    <a:pt x="10" y="3"/>
                    <a:pt x="9" y="3"/>
                  </a:cubicBezTo>
                  <a:cubicBezTo>
                    <a:pt x="9" y="3"/>
                    <a:pt x="8" y="3"/>
                    <a:pt x="8" y="4"/>
                  </a:cubicBezTo>
                  <a:cubicBezTo>
                    <a:pt x="7" y="4"/>
                    <a:pt x="7" y="5"/>
                    <a:pt x="7" y="5"/>
                  </a:cubicBezTo>
                  <a:cubicBezTo>
                    <a:pt x="7" y="6"/>
                    <a:pt x="7" y="6"/>
                    <a:pt x="7" y="7"/>
                  </a:cubicBezTo>
                  <a:cubicBezTo>
                    <a:pt x="7" y="7"/>
                    <a:pt x="7" y="8"/>
                    <a:pt x="7" y="8"/>
                  </a:cubicBezTo>
                  <a:cubicBezTo>
                    <a:pt x="7" y="8"/>
                    <a:pt x="7" y="9"/>
                    <a:pt x="8" y="9"/>
                  </a:cubicBezTo>
                  <a:cubicBezTo>
                    <a:pt x="8" y="10"/>
                    <a:pt x="8" y="10"/>
                    <a:pt x="9" y="11"/>
                  </a:cubicBezTo>
                  <a:cubicBezTo>
                    <a:pt x="9" y="11"/>
                    <a:pt x="10" y="11"/>
                    <a:pt x="10" y="12"/>
                  </a:cubicBezTo>
                  <a:cubicBezTo>
                    <a:pt x="11" y="12"/>
                    <a:pt x="12" y="13"/>
                    <a:pt x="12" y="13"/>
                  </a:cubicBezTo>
                  <a:cubicBezTo>
                    <a:pt x="13" y="14"/>
                    <a:pt x="13" y="14"/>
                    <a:pt x="14" y="15"/>
                  </a:cubicBezTo>
                  <a:cubicBezTo>
                    <a:pt x="14" y="16"/>
                    <a:pt x="15" y="16"/>
                    <a:pt x="15" y="17"/>
                  </a:cubicBezTo>
                  <a:cubicBezTo>
                    <a:pt x="15" y="17"/>
                    <a:pt x="15" y="18"/>
                    <a:pt x="15" y="19"/>
                  </a:cubicBezTo>
                  <a:cubicBezTo>
                    <a:pt x="15" y="19"/>
                    <a:pt x="15" y="20"/>
                    <a:pt x="15" y="20"/>
                  </a:cubicBezTo>
                  <a:cubicBezTo>
                    <a:pt x="15" y="21"/>
                    <a:pt x="15" y="21"/>
                    <a:pt x="14" y="22"/>
                  </a:cubicBezTo>
                  <a:cubicBezTo>
                    <a:pt x="14" y="22"/>
                    <a:pt x="14" y="23"/>
                    <a:pt x="14" y="23"/>
                  </a:cubicBezTo>
                  <a:cubicBezTo>
                    <a:pt x="13" y="24"/>
                    <a:pt x="13" y="24"/>
                    <a:pt x="12" y="25"/>
                  </a:cubicBezTo>
                  <a:cubicBezTo>
                    <a:pt x="11" y="25"/>
                    <a:pt x="11" y="25"/>
                    <a:pt x="10" y="25"/>
                  </a:cubicBezTo>
                  <a:cubicBezTo>
                    <a:pt x="9" y="26"/>
                    <a:pt x="8" y="26"/>
                    <a:pt x="7" y="26"/>
                  </a:cubicBezTo>
                  <a:cubicBezTo>
                    <a:pt x="6" y="26"/>
                    <a:pt x="5" y="26"/>
                    <a:pt x="5" y="26"/>
                  </a:cubicBezTo>
                  <a:cubicBezTo>
                    <a:pt x="4" y="26"/>
                    <a:pt x="4" y="25"/>
                    <a:pt x="3" y="25"/>
                  </a:cubicBezTo>
                  <a:cubicBezTo>
                    <a:pt x="2" y="25"/>
                    <a:pt x="2" y="25"/>
                    <a:pt x="1" y="25"/>
                  </a:cubicBezTo>
                  <a:cubicBezTo>
                    <a:pt x="1" y="25"/>
                    <a:pt x="1" y="24"/>
                    <a:pt x="0" y="24"/>
                  </a:cubicBezTo>
                  <a:cubicBezTo>
                    <a:pt x="1" y="21"/>
                    <a:pt x="1" y="21"/>
                    <a:pt x="1" y="21"/>
                  </a:cubicBezTo>
                  <a:cubicBezTo>
                    <a:pt x="1" y="21"/>
                    <a:pt x="2" y="22"/>
                    <a:pt x="2" y="22"/>
                  </a:cubicBezTo>
                  <a:cubicBezTo>
                    <a:pt x="2" y="22"/>
                    <a:pt x="3" y="22"/>
                    <a:pt x="4" y="23"/>
                  </a:cubicBezTo>
                  <a:cubicBezTo>
                    <a:pt x="4" y="23"/>
                    <a:pt x="5" y="23"/>
                    <a:pt x="5" y="23"/>
                  </a:cubicBezTo>
                  <a:cubicBezTo>
                    <a:pt x="6" y="23"/>
                    <a:pt x="6" y="23"/>
                    <a:pt x="7" y="23"/>
                  </a:cubicBezTo>
                  <a:cubicBezTo>
                    <a:pt x="8" y="23"/>
                    <a:pt x="9" y="23"/>
                    <a:pt x="9" y="23"/>
                  </a:cubicBezTo>
                  <a:cubicBezTo>
                    <a:pt x="10" y="23"/>
                    <a:pt x="10" y="22"/>
                    <a:pt x="11" y="22"/>
                  </a:cubicBezTo>
                  <a:cubicBezTo>
                    <a:pt x="11" y="22"/>
                    <a:pt x="12" y="21"/>
                    <a:pt x="12" y="21"/>
                  </a:cubicBezTo>
                  <a:cubicBezTo>
                    <a:pt x="12" y="20"/>
                    <a:pt x="12" y="20"/>
                    <a:pt x="12" y="19"/>
                  </a:cubicBezTo>
                  <a:cubicBezTo>
                    <a:pt x="12" y="19"/>
                    <a:pt x="12" y="18"/>
                    <a:pt x="12" y="18"/>
                  </a:cubicBezTo>
                  <a:cubicBezTo>
                    <a:pt x="12" y="17"/>
                    <a:pt x="11" y="17"/>
                    <a:pt x="11" y="16"/>
                  </a:cubicBezTo>
                  <a:cubicBezTo>
                    <a:pt x="11" y="16"/>
                    <a:pt x="10" y="16"/>
                    <a:pt x="10" y="15"/>
                  </a:cubicBezTo>
                  <a:cubicBezTo>
                    <a:pt x="9" y="15"/>
                    <a:pt x="9" y="14"/>
                    <a:pt x="8" y="14"/>
                  </a:cubicBezTo>
                  <a:cubicBezTo>
                    <a:pt x="7" y="13"/>
                    <a:pt x="7" y="13"/>
                    <a:pt x="6" y="12"/>
                  </a:cubicBezTo>
                  <a:cubicBezTo>
                    <a:pt x="6" y="12"/>
                    <a:pt x="5" y="11"/>
                    <a:pt x="5" y="11"/>
                  </a:cubicBezTo>
                  <a:cubicBezTo>
                    <a:pt x="4" y="10"/>
                    <a:pt x="4" y="10"/>
                    <a:pt x="4" y="9"/>
                  </a:cubicBezTo>
                  <a:cubicBezTo>
                    <a:pt x="4" y="8"/>
                    <a:pt x="4" y="8"/>
                    <a:pt x="4" y="7"/>
                  </a:cubicBezTo>
                  <a:cubicBezTo>
                    <a:pt x="4" y="6"/>
                    <a:pt x="4" y="5"/>
                    <a:pt x="4" y="4"/>
                  </a:cubicBezTo>
                  <a:cubicBezTo>
                    <a:pt x="4" y="3"/>
                    <a:pt x="5" y="3"/>
                    <a:pt x="6" y="2"/>
                  </a:cubicBezTo>
                  <a:cubicBezTo>
                    <a:pt x="6" y="1"/>
                    <a:pt x="7" y="1"/>
                    <a:pt x="8" y="0"/>
                  </a:cubicBezTo>
                  <a:cubicBezTo>
                    <a:pt x="9" y="0"/>
                    <a:pt x="11" y="0"/>
                    <a:pt x="12" y="0"/>
                  </a:cubicBezTo>
                  <a:cubicBezTo>
                    <a:pt x="12" y="0"/>
                    <a:pt x="13" y="0"/>
                    <a:pt x="13" y="0"/>
                  </a:cubicBezTo>
                  <a:cubicBezTo>
                    <a:pt x="14" y="0"/>
                    <a:pt x="15" y="0"/>
                    <a:pt x="15" y="0"/>
                  </a:cubicBezTo>
                  <a:cubicBezTo>
                    <a:pt x="15" y="0"/>
                    <a:pt x="16" y="0"/>
                    <a:pt x="16" y="1"/>
                  </a:cubicBezTo>
                  <a:cubicBezTo>
                    <a:pt x="17" y="1"/>
                    <a:pt x="17" y="1"/>
                    <a:pt x="18" y="1"/>
                  </a:cubicBezTo>
                  <a:lnTo>
                    <a:pt x="1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46" name="Freeform 262"/>
            <p:cNvSpPr>
              <a:spLocks/>
            </p:cNvSpPr>
            <p:nvPr/>
          </p:nvSpPr>
          <p:spPr bwMode="auto">
            <a:xfrm>
              <a:off x="9506689" y="1936000"/>
              <a:ext cx="81027" cy="81026"/>
            </a:xfrm>
            <a:custGeom>
              <a:avLst/>
              <a:gdLst>
                <a:gd name="T0" fmla="*/ 39 w 52"/>
                <a:gd name="T1" fmla="*/ 52 h 52"/>
                <a:gd name="T2" fmla="*/ 33 w 52"/>
                <a:gd name="T3" fmla="*/ 52 h 52"/>
                <a:gd name="T4" fmla="*/ 39 w 52"/>
                <a:gd name="T5" fmla="*/ 29 h 52"/>
                <a:gd name="T6" fmla="*/ 12 w 52"/>
                <a:gd name="T7" fmla="*/ 29 h 52"/>
                <a:gd name="T8" fmla="*/ 6 w 52"/>
                <a:gd name="T9" fmla="*/ 52 h 52"/>
                <a:gd name="T10" fmla="*/ 0 w 52"/>
                <a:gd name="T11" fmla="*/ 52 h 52"/>
                <a:gd name="T12" fmla="*/ 12 w 52"/>
                <a:gd name="T13" fmla="*/ 0 h 52"/>
                <a:gd name="T14" fmla="*/ 18 w 52"/>
                <a:gd name="T15" fmla="*/ 0 h 52"/>
                <a:gd name="T16" fmla="*/ 12 w 52"/>
                <a:gd name="T17" fmla="*/ 23 h 52"/>
                <a:gd name="T18" fmla="*/ 39 w 52"/>
                <a:gd name="T19" fmla="*/ 23 h 52"/>
                <a:gd name="T20" fmla="*/ 46 w 52"/>
                <a:gd name="T21" fmla="*/ 0 h 52"/>
                <a:gd name="T22" fmla="*/ 52 w 52"/>
                <a:gd name="T23" fmla="*/ 0 h 52"/>
                <a:gd name="T24" fmla="*/ 39 w 52"/>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2">
                  <a:moveTo>
                    <a:pt x="39" y="52"/>
                  </a:moveTo>
                  <a:lnTo>
                    <a:pt x="33" y="52"/>
                  </a:lnTo>
                  <a:lnTo>
                    <a:pt x="39" y="29"/>
                  </a:lnTo>
                  <a:lnTo>
                    <a:pt x="12" y="29"/>
                  </a:lnTo>
                  <a:lnTo>
                    <a:pt x="6" y="52"/>
                  </a:lnTo>
                  <a:lnTo>
                    <a:pt x="0" y="52"/>
                  </a:lnTo>
                  <a:lnTo>
                    <a:pt x="12" y="0"/>
                  </a:lnTo>
                  <a:lnTo>
                    <a:pt x="18" y="0"/>
                  </a:lnTo>
                  <a:lnTo>
                    <a:pt x="12" y="23"/>
                  </a:lnTo>
                  <a:lnTo>
                    <a:pt x="39" y="23"/>
                  </a:lnTo>
                  <a:lnTo>
                    <a:pt x="46" y="0"/>
                  </a:lnTo>
                  <a:lnTo>
                    <a:pt x="52" y="0"/>
                  </a:lnTo>
                  <a:lnTo>
                    <a:pt x="3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47" name="Freeform 263"/>
            <p:cNvSpPr>
              <a:spLocks noEditPoints="1"/>
            </p:cNvSpPr>
            <p:nvPr/>
          </p:nvSpPr>
          <p:spPr bwMode="auto">
            <a:xfrm>
              <a:off x="9581484" y="1936000"/>
              <a:ext cx="74795" cy="81026"/>
            </a:xfrm>
            <a:custGeom>
              <a:avLst/>
              <a:gdLst>
                <a:gd name="T0" fmla="*/ 20 w 23"/>
                <a:gd name="T1" fmla="*/ 25 h 25"/>
                <a:gd name="T2" fmla="*/ 18 w 23"/>
                <a:gd name="T3" fmla="*/ 18 h 25"/>
                <a:gd name="T4" fmla="*/ 8 w 23"/>
                <a:gd name="T5" fmla="*/ 18 h 25"/>
                <a:gd name="T6" fmla="*/ 4 w 23"/>
                <a:gd name="T7" fmla="*/ 25 h 25"/>
                <a:gd name="T8" fmla="*/ 0 w 23"/>
                <a:gd name="T9" fmla="*/ 25 h 25"/>
                <a:gd name="T10" fmla="*/ 15 w 23"/>
                <a:gd name="T11" fmla="*/ 0 h 25"/>
                <a:gd name="T12" fmla="*/ 18 w 23"/>
                <a:gd name="T13" fmla="*/ 0 h 25"/>
                <a:gd name="T14" fmla="*/ 23 w 23"/>
                <a:gd name="T15" fmla="*/ 25 h 25"/>
                <a:gd name="T16" fmla="*/ 20 w 23"/>
                <a:gd name="T17" fmla="*/ 25 h 25"/>
                <a:gd name="T18" fmla="*/ 16 w 23"/>
                <a:gd name="T19" fmla="*/ 5 h 25"/>
                <a:gd name="T20" fmla="*/ 16 w 23"/>
                <a:gd name="T21" fmla="*/ 5 h 25"/>
                <a:gd name="T22" fmla="*/ 16 w 23"/>
                <a:gd name="T23" fmla="*/ 4 h 25"/>
                <a:gd name="T24" fmla="*/ 16 w 23"/>
                <a:gd name="T25" fmla="*/ 4 h 25"/>
                <a:gd name="T26" fmla="*/ 16 w 23"/>
                <a:gd name="T27" fmla="*/ 3 h 25"/>
                <a:gd name="T28" fmla="*/ 16 w 23"/>
                <a:gd name="T29" fmla="*/ 3 h 25"/>
                <a:gd name="T30" fmla="*/ 16 w 23"/>
                <a:gd name="T31" fmla="*/ 4 h 25"/>
                <a:gd name="T32" fmla="*/ 16 w 23"/>
                <a:gd name="T33" fmla="*/ 4 h 25"/>
                <a:gd name="T34" fmla="*/ 16 w 23"/>
                <a:gd name="T35" fmla="*/ 5 h 25"/>
                <a:gd name="T36" fmla="*/ 15 w 23"/>
                <a:gd name="T37" fmla="*/ 5 h 25"/>
                <a:gd name="T38" fmla="*/ 9 w 23"/>
                <a:gd name="T39" fmla="*/ 16 h 25"/>
                <a:gd name="T40" fmla="*/ 18 w 23"/>
                <a:gd name="T41" fmla="*/ 16 h 25"/>
                <a:gd name="T42" fmla="*/ 16 w 23"/>
                <a:gd name="T43"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5">
                  <a:moveTo>
                    <a:pt x="20" y="25"/>
                  </a:moveTo>
                  <a:cubicBezTo>
                    <a:pt x="18" y="18"/>
                    <a:pt x="18" y="18"/>
                    <a:pt x="18" y="18"/>
                  </a:cubicBezTo>
                  <a:cubicBezTo>
                    <a:pt x="8" y="18"/>
                    <a:pt x="8" y="18"/>
                    <a:pt x="8" y="18"/>
                  </a:cubicBezTo>
                  <a:cubicBezTo>
                    <a:pt x="4" y="25"/>
                    <a:pt x="4" y="25"/>
                    <a:pt x="4" y="25"/>
                  </a:cubicBezTo>
                  <a:cubicBezTo>
                    <a:pt x="0" y="25"/>
                    <a:pt x="0" y="25"/>
                    <a:pt x="0" y="25"/>
                  </a:cubicBezTo>
                  <a:cubicBezTo>
                    <a:pt x="15" y="0"/>
                    <a:pt x="15" y="0"/>
                    <a:pt x="15" y="0"/>
                  </a:cubicBezTo>
                  <a:cubicBezTo>
                    <a:pt x="18" y="0"/>
                    <a:pt x="18" y="0"/>
                    <a:pt x="18" y="0"/>
                  </a:cubicBezTo>
                  <a:cubicBezTo>
                    <a:pt x="23" y="25"/>
                    <a:pt x="23" y="25"/>
                    <a:pt x="23" y="25"/>
                  </a:cubicBezTo>
                  <a:lnTo>
                    <a:pt x="20" y="25"/>
                  </a:lnTo>
                  <a:close/>
                  <a:moveTo>
                    <a:pt x="16" y="5"/>
                  </a:moveTo>
                  <a:cubicBezTo>
                    <a:pt x="16" y="5"/>
                    <a:pt x="16" y="5"/>
                    <a:pt x="16" y="5"/>
                  </a:cubicBezTo>
                  <a:cubicBezTo>
                    <a:pt x="16" y="4"/>
                    <a:pt x="16" y="4"/>
                    <a:pt x="16" y="4"/>
                  </a:cubicBezTo>
                  <a:cubicBezTo>
                    <a:pt x="16" y="4"/>
                    <a:pt x="16" y="4"/>
                    <a:pt x="16" y="4"/>
                  </a:cubicBezTo>
                  <a:cubicBezTo>
                    <a:pt x="16" y="3"/>
                    <a:pt x="16" y="3"/>
                    <a:pt x="16" y="3"/>
                  </a:cubicBezTo>
                  <a:cubicBezTo>
                    <a:pt x="16" y="3"/>
                    <a:pt x="16" y="3"/>
                    <a:pt x="16" y="3"/>
                  </a:cubicBezTo>
                  <a:cubicBezTo>
                    <a:pt x="16" y="3"/>
                    <a:pt x="16" y="3"/>
                    <a:pt x="16" y="4"/>
                  </a:cubicBezTo>
                  <a:cubicBezTo>
                    <a:pt x="16" y="4"/>
                    <a:pt x="16" y="4"/>
                    <a:pt x="16" y="4"/>
                  </a:cubicBezTo>
                  <a:cubicBezTo>
                    <a:pt x="16" y="4"/>
                    <a:pt x="16" y="4"/>
                    <a:pt x="16" y="5"/>
                  </a:cubicBezTo>
                  <a:cubicBezTo>
                    <a:pt x="16" y="5"/>
                    <a:pt x="16" y="5"/>
                    <a:pt x="15" y="5"/>
                  </a:cubicBezTo>
                  <a:cubicBezTo>
                    <a:pt x="9" y="16"/>
                    <a:pt x="9" y="16"/>
                    <a:pt x="9" y="16"/>
                  </a:cubicBezTo>
                  <a:cubicBezTo>
                    <a:pt x="18" y="16"/>
                    <a:pt x="18" y="16"/>
                    <a:pt x="18" y="16"/>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48" name="Freeform 264"/>
            <p:cNvSpPr>
              <a:spLocks/>
            </p:cNvSpPr>
            <p:nvPr/>
          </p:nvSpPr>
          <p:spPr bwMode="auto">
            <a:xfrm>
              <a:off x="9668744" y="1936000"/>
              <a:ext cx="82586" cy="81026"/>
            </a:xfrm>
            <a:custGeom>
              <a:avLst/>
              <a:gdLst>
                <a:gd name="T0" fmla="*/ 20 w 25"/>
                <a:gd name="T1" fmla="*/ 25 h 25"/>
                <a:gd name="T2" fmla="*/ 17 w 25"/>
                <a:gd name="T3" fmla="*/ 25 h 25"/>
                <a:gd name="T4" fmla="*/ 8 w 25"/>
                <a:gd name="T5" fmla="*/ 5 h 25"/>
                <a:gd name="T6" fmla="*/ 7 w 25"/>
                <a:gd name="T7" fmla="*/ 5 h 25"/>
                <a:gd name="T8" fmla="*/ 7 w 25"/>
                <a:gd name="T9" fmla="*/ 4 h 25"/>
                <a:gd name="T10" fmla="*/ 7 w 25"/>
                <a:gd name="T11" fmla="*/ 4 h 25"/>
                <a:gd name="T12" fmla="*/ 7 w 25"/>
                <a:gd name="T13" fmla="*/ 4 h 25"/>
                <a:gd name="T14" fmla="*/ 7 w 25"/>
                <a:gd name="T15" fmla="*/ 4 h 25"/>
                <a:gd name="T16" fmla="*/ 7 w 25"/>
                <a:gd name="T17" fmla="*/ 4 h 25"/>
                <a:gd name="T18" fmla="*/ 7 w 25"/>
                <a:gd name="T19" fmla="*/ 5 h 25"/>
                <a:gd name="T20" fmla="*/ 7 w 25"/>
                <a:gd name="T21" fmla="*/ 5 h 25"/>
                <a:gd name="T22" fmla="*/ 7 w 25"/>
                <a:gd name="T23" fmla="*/ 6 h 25"/>
                <a:gd name="T24" fmla="*/ 3 w 25"/>
                <a:gd name="T25" fmla="*/ 25 h 25"/>
                <a:gd name="T26" fmla="*/ 0 w 25"/>
                <a:gd name="T27" fmla="*/ 25 h 25"/>
                <a:gd name="T28" fmla="*/ 5 w 25"/>
                <a:gd name="T29" fmla="*/ 0 h 25"/>
                <a:gd name="T30" fmla="*/ 8 w 25"/>
                <a:gd name="T31" fmla="*/ 0 h 25"/>
                <a:gd name="T32" fmla="*/ 17 w 25"/>
                <a:gd name="T33" fmla="*/ 20 h 25"/>
                <a:gd name="T34" fmla="*/ 18 w 25"/>
                <a:gd name="T35" fmla="*/ 20 h 25"/>
                <a:gd name="T36" fmla="*/ 18 w 25"/>
                <a:gd name="T37" fmla="*/ 21 h 25"/>
                <a:gd name="T38" fmla="*/ 18 w 25"/>
                <a:gd name="T39" fmla="*/ 21 h 25"/>
                <a:gd name="T40" fmla="*/ 18 w 25"/>
                <a:gd name="T41" fmla="*/ 22 h 25"/>
                <a:gd name="T42" fmla="*/ 18 w 25"/>
                <a:gd name="T43" fmla="*/ 22 h 25"/>
                <a:gd name="T44" fmla="*/ 18 w 25"/>
                <a:gd name="T45" fmla="*/ 21 h 25"/>
                <a:gd name="T46" fmla="*/ 18 w 25"/>
                <a:gd name="T47" fmla="*/ 21 h 25"/>
                <a:gd name="T48" fmla="*/ 18 w 25"/>
                <a:gd name="T49" fmla="*/ 20 h 25"/>
                <a:gd name="T50" fmla="*/ 18 w 25"/>
                <a:gd name="T51" fmla="*/ 19 h 25"/>
                <a:gd name="T52" fmla="*/ 23 w 25"/>
                <a:gd name="T53" fmla="*/ 0 h 25"/>
                <a:gd name="T54" fmla="*/ 25 w 25"/>
                <a:gd name="T55" fmla="*/ 0 h 25"/>
                <a:gd name="T56" fmla="*/ 20 w 25"/>
                <a:gd name="T5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25">
                  <a:moveTo>
                    <a:pt x="20" y="25"/>
                  </a:moveTo>
                  <a:cubicBezTo>
                    <a:pt x="17" y="25"/>
                    <a:pt x="17" y="25"/>
                    <a:pt x="17" y="25"/>
                  </a:cubicBezTo>
                  <a:cubicBezTo>
                    <a:pt x="8" y="5"/>
                    <a:pt x="8" y="5"/>
                    <a:pt x="8" y="5"/>
                  </a:cubicBezTo>
                  <a:cubicBezTo>
                    <a:pt x="8" y="5"/>
                    <a:pt x="7" y="5"/>
                    <a:pt x="7" y="5"/>
                  </a:cubicBezTo>
                  <a:cubicBezTo>
                    <a:pt x="7" y="5"/>
                    <a:pt x="7" y="5"/>
                    <a:pt x="7" y="4"/>
                  </a:cubicBezTo>
                  <a:cubicBezTo>
                    <a:pt x="7" y="4"/>
                    <a:pt x="7" y="4"/>
                    <a:pt x="7" y="4"/>
                  </a:cubicBezTo>
                  <a:cubicBezTo>
                    <a:pt x="7" y="4"/>
                    <a:pt x="7" y="4"/>
                    <a:pt x="7" y="4"/>
                  </a:cubicBezTo>
                  <a:cubicBezTo>
                    <a:pt x="7" y="4"/>
                    <a:pt x="7" y="4"/>
                    <a:pt x="7" y="4"/>
                  </a:cubicBezTo>
                  <a:cubicBezTo>
                    <a:pt x="7" y="4"/>
                    <a:pt x="7" y="4"/>
                    <a:pt x="7" y="4"/>
                  </a:cubicBezTo>
                  <a:cubicBezTo>
                    <a:pt x="7" y="4"/>
                    <a:pt x="7" y="4"/>
                    <a:pt x="7" y="5"/>
                  </a:cubicBezTo>
                  <a:cubicBezTo>
                    <a:pt x="7" y="5"/>
                    <a:pt x="7" y="5"/>
                    <a:pt x="7" y="5"/>
                  </a:cubicBezTo>
                  <a:cubicBezTo>
                    <a:pt x="7" y="5"/>
                    <a:pt x="7" y="5"/>
                    <a:pt x="7" y="6"/>
                  </a:cubicBezTo>
                  <a:cubicBezTo>
                    <a:pt x="3" y="25"/>
                    <a:pt x="3" y="25"/>
                    <a:pt x="3" y="25"/>
                  </a:cubicBezTo>
                  <a:cubicBezTo>
                    <a:pt x="0" y="25"/>
                    <a:pt x="0" y="25"/>
                    <a:pt x="0" y="25"/>
                  </a:cubicBezTo>
                  <a:cubicBezTo>
                    <a:pt x="5" y="0"/>
                    <a:pt x="5" y="0"/>
                    <a:pt x="5" y="0"/>
                  </a:cubicBezTo>
                  <a:cubicBezTo>
                    <a:pt x="8" y="0"/>
                    <a:pt x="8" y="0"/>
                    <a:pt x="8" y="0"/>
                  </a:cubicBezTo>
                  <a:cubicBezTo>
                    <a:pt x="17" y="20"/>
                    <a:pt x="17" y="20"/>
                    <a:pt x="17" y="20"/>
                  </a:cubicBezTo>
                  <a:cubicBezTo>
                    <a:pt x="17" y="20"/>
                    <a:pt x="18" y="20"/>
                    <a:pt x="18" y="20"/>
                  </a:cubicBezTo>
                  <a:cubicBezTo>
                    <a:pt x="18" y="21"/>
                    <a:pt x="18" y="21"/>
                    <a:pt x="18" y="21"/>
                  </a:cubicBezTo>
                  <a:cubicBezTo>
                    <a:pt x="18" y="21"/>
                    <a:pt x="18" y="21"/>
                    <a:pt x="18" y="21"/>
                  </a:cubicBezTo>
                  <a:cubicBezTo>
                    <a:pt x="18" y="21"/>
                    <a:pt x="18" y="22"/>
                    <a:pt x="18" y="22"/>
                  </a:cubicBezTo>
                  <a:cubicBezTo>
                    <a:pt x="18" y="22"/>
                    <a:pt x="18" y="22"/>
                    <a:pt x="18" y="22"/>
                  </a:cubicBezTo>
                  <a:cubicBezTo>
                    <a:pt x="18" y="22"/>
                    <a:pt x="18" y="21"/>
                    <a:pt x="18" y="21"/>
                  </a:cubicBezTo>
                  <a:cubicBezTo>
                    <a:pt x="18" y="21"/>
                    <a:pt x="18" y="21"/>
                    <a:pt x="18" y="21"/>
                  </a:cubicBezTo>
                  <a:cubicBezTo>
                    <a:pt x="18" y="20"/>
                    <a:pt x="18" y="20"/>
                    <a:pt x="18" y="20"/>
                  </a:cubicBezTo>
                  <a:cubicBezTo>
                    <a:pt x="18" y="20"/>
                    <a:pt x="18" y="20"/>
                    <a:pt x="18" y="19"/>
                  </a:cubicBezTo>
                  <a:cubicBezTo>
                    <a:pt x="23" y="0"/>
                    <a:pt x="23" y="0"/>
                    <a:pt x="23" y="0"/>
                  </a:cubicBezTo>
                  <a:cubicBezTo>
                    <a:pt x="25" y="0"/>
                    <a:pt x="25" y="0"/>
                    <a:pt x="25" y="0"/>
                  </a:cubicBezTo>
                  <a:lnTo>
                    <a:pt x="2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49" name="Freeform 265"/>
            <p:cNvSpPr>
              <a:spLocks/>
            </p:cNvSpPr>
            <p:nvPr/>
          </p:nvSpPr>
          <p:spPr bwMode="auto">
            <a:xfrm>
              <a:off x="9760679" y="1936000"/>
              <a:ext cx="71678" cy="84143"/>
            </a:xfrm>
            <a:custGeom>
              <a:avLst/>
              <a:gdLst>
                <a:gd name="T0" fmla="*/ 22 w 22"/>
                <a:gd name="T1" fmla="*/ 4 h 26"/>
                <a:gd name="T2" fmla="*/ 20 w 22"/>
                <a:gd name="T3" fmla="*/ 4 h 26"/>
                <a:gd name="T4" fmla="*/ 19 w 22"/>
                <a:gd name="T5" fmla="*/ 3 h 26"/>
                <a:gd name="T6" fmla="*/ 17 w 22"/>
                <a:gd name="T7" fmla="*/ 3 h 26"/>
                <a:gd name="T8" fmla="*/ 14 w 22"/>
                <a:gd name="T9" fmla="*/ 2 h 26"/>
                <a:gd name="T10" fmla="*/ 10 w 22"/>
                <a:gd name="T11" fmla="*/ 3 h 26"/>
                <a:gd name="T12" fmla="*/ 6 w 22"/>
                <a:gd name="T13" fmla="*/ 6 h 26"/>
                <a:gd name="T14" fmla="*/ 4 w 22"/>
                <a:gd name="T15" fmla="*/ 10 h 26"/>
                <a:gd name="T16" fmla="*/ 3 w 22"/>
                <a:gd name="T17" fmla="*/ 14 h 26"/>
                <a:gd name="T18" fmla="*/ 4 w 22"/>
                <a:gd name="T19" fmla="*/ 18 h 26"/>
                <a:gd name="T20" fmla="*/ 6 w 22"/>
                <a:gd name="T21" fmla="*/ 21 h 26"/>
                <a:gd name="T22" fmla="*/ 8 w 22"/>
                <a:gd name="T23" fmla="*/ 23 h 26"/>
                <a:gd name="T24" fmla="*/ 12 w 22"/>
                <a:gd name="T25" fmla="*/ 23 h 26"/>
                <a:gd name="T26" fmla="*/ 14 w 22"/>
                <a:gd name="T27" fmla="*/ 23 h 26"/>
                <a:gd name="T28" fmla="*/ 16 w 22"/>
                <a:gd name="T29" fmla="*/ 22 h 26"/>
                <a:gd name="T30" fmla="*/ 18 w 22"/>
                <a:gd name="T31" fmla="*/ 15 h 26"/>
                <a:gd name="T32" fmla="*/ 12 w 22"/>
                <a:gd name="T33" fmla="*/ 15 h 26"/>
                <a:gd name="T34" fmla="*/ 12 w 22"/>
                <a:gd name="T35" fmla="*/ 12 h 26"/>
                <a:gd name="T36" fmla="*/ 21 w 22"/>
                <a:gd name="T37" fmla="*/ 12 h 26"/>
                <a:gd name="T38" fmla="*/ 19 w 22"/>
                <a:gd name="T39" fmla="*/ 24 h 26"/>
                <a:gd name="T40" fmla="*/ 15 w 22"/>
                <a:gd name="T41" fmla="*/ 25 h 26"/>
                <a:gd name="T42" fmla="*/ 11 w 22"/>
                <a:gd name="T43" fmla="*/ 26 h 26"/>
                <a:gd name="T44" fmla="*/ 7 w 22"/>
                <a:gd name="T45" fmla="*/ 25 h 26"/>
                <a:gd name="T46" fmla="*/ 3 w 22"/>
                <a:gd name="T47" fmla="*/ 23 h 26"/>
                <a:gd name="T48" fmla="*/ 1 w 22"/>
                <a:gd name="T49" fmla="*/ 19 h 26"/>
                <a:gd name="T50" fmla="*/ 0 w 22"/>
                <a:gd name="T51" fmla="*/ 15 h 26"/>
                <a:gd name="T52" fmla="*/ 1 w 22"/>
                <a:gd name="T53" fmla="*/ 11 h 26"/>
                <a:gd name="T54" fmla="*/ 2 w 22"/>
                <a:gd name="T55" fmla="*/ 7 h 26"/>
                <a:gd name="T56" fmla="*/ 4 w 22"/>
                <a:gd name="T57" fmla="*/ 4 h 26"/>
                <a:gd name="T58" fmla="*/ 7 w 22"/>
                <a:gd name="T59" fmla="*/ 2 h 26"/>
                <a:gd name="T60" fmla="*/ 10 w 22"/>
                <a:gd name="T61" fmla="*/ 0 h 26"/>
                <a:gd name="T62" fmla="*/ 15 w 22"/>
                <a:gd name="T63" fmla="*/ 0 h 26"/>
                <a:gd name="T64" fmla="*/ 17 w 22"/>
                <a:gd name="T65" fmla="*/ 0 h 26"/>
                <a:gd name="T66" fmla="*/ 19 w 22"/>
                <a:gd name="T67" fmla="*/ 0 h 26"/>
                <a:gd name="T68" fmla="*/ 21 w 22"/>
                <a:gd name="T69" fmla="*/ 1 h 26"/>
                <a:gd name="T70" fmla="*/ 22 w 22"/>
                <a:gd name="T71" fmla="*/ 1 h 26"/>
                <a:gd name="T72" fmla="*/ 22 w 22"/>
                <a:gd name="T73"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 h="26">
                  <a:moveTo>
                    <a:pt x="22" y="4"/>
                  </a:moveTo>
                  <a:cubicBezTo>
                    <a:pt x="21" y="4"/>
                    <a:pt x="21" y="4"/>
                    <a:pt x="20" y="4"/>
                  </a:cubicBezTo>
                  <a:cubicBezTo>
                    <a:pt x="20" y="3"/>
                    <a:pt x="19" y="3"/>
                    <a:pt x="19" y="3"/>
                  </a:cubicBezTo>
                  <a:cubicBezTo>
                    <a:pt x="18" y="3"/>
                    <a:pt x="17" y="3"/>
                    <a:pt x="17" y="3"/>
                  </a:cubicBezTo>
                  <a:cubicBezTo>
                    <a:pt x="16" y="2"/>
                    <a:pt x="15" y="2"/>
                    <a:pt x="14" y="2"/>
                  </a:cubicBezTo>
                  <a:cubicBezTo>
                    <a:pt x="13" y="2"/>
                    <a:pt x="11" y="3"/>
                    <a:pt x="10" y="3"/>
                  </a:cubicBezTo>
                  <a:cubicBezTo>
                    <a:pt x="8" y="4"/>
                    <a:pt x="7" y="5"/>
                    <a:pt x="6" y="6"/>
                  </a:cubicBezTo>
                  <a:cubicBezTo>
                    <a:pt x="5" y="7"/>
                    <a:pt x="5" y="8"/>
                    <a:pt x="4" y="10"/>
                  </a:cubicBezTo>
                  <a:cubicBezTo>
                    <a:pt x="4" y="11"/>
                    <a:pt x="3" y="13"/>
                    <a:pt x="3" y="14"/>
                  </a:cubicBezTo>
                  <a:cubicBezTo>
                    <a:pt x="3" y="16"/>
                    <a:pt x="4" y="17"/>
                    <a:pt x="4" y="18"/>
                  </a:cubicBezTo>
                  <a:cubicBezTo>
                    <a:pt x="4" y="19"/>
                    <a:pt x="5" y="20"/>
                    <a:pt x="6" y="21"/>
                  </a:cubicBezTo>
                  <a:cubicBezTo>
                    <a:pt x="6" y="22"/>
                    <a:pt x="7" y="22"/>
                    <a:pt x="8" y="23"/>
                  </a:cubicBezTo>
                  <a:cubicBezTo>
                    <a:pt x="9" y="23"/>
                    <a:pt x="10" y="23"/>
                    <a:pt x="12" y="23"/>
                  </a:cubicBezTo>
                  <a:cubicBezTo>
                    <a:pt x="13" y="23"/>
                    <a:pt x="13" y="23"/>
                    <a:pt x="14" y="23"/>
                  </a:cubicBezTo>
                  <a:cubicBezTo>
                    <a:pt x="15" y="23"/>
                    <a:pt x="15" y="23"/>
                    <a:pt x="16" y="22"/>
                  </a:cubicBezTo>
                  <a:cubicBezTo>
                    <a:pt x="18" y="15"/>
                    <a:pt x="18" y="15"/>
                    <a:pt x="18" y="15"/>
                  </a:cubicBezTo>
                  <a:cubicBezTo>
                    <a:pt x="12" y="15"/>
                    <a:pt x="12" y="15"/>
                    <a:pt x="12" y="15"/>
                  </a:cubicBezTo>
                  <a:cubicBezTo>
                    <a:pt x="12" y="12"/>
                    <a:pt x="12" y="12"/>
                    <a:pt x="12" y="12"/>
                  </a:cubicBezTo>
                  <a:cubicBezTo>
                    <a:pt x="21" y="12"/>
                    <a:pt x="21" y="12"/>
                    <a:pt x="21" y="12"/>
                  </a:cubicBezTo>
                  <a:cubicBezTo>
                    <a:pt x="19" y="24"/>
                    <a:pt x="19" y="24"/>
                    <a:pt x="19" y="24"/>
                  </a:cubicBezTo>
                  <a:cubicBezTo>
                    <a:pt x="18" y="25"/>
                    <a:pt x="17" y="25"/>
                    <a:pt x="15" y="25"/>
                  </a:cubicBezTo>
                  <a:cubicBezTo>
                    <a:pt x="14" y="26"/>
                    <a:pt x="13" y="26"/>
                    <a:pt x="11" y="26"/>
                  </a:cubicBezTo>
                  <a:cubicBezTo>
                    <a:pt x="10" y="26"/>
                    <a:pt x="8" y="26"/>
                    <a:pt x="7" y="25"/>
                  </a:cubicBezTo>
                  <a:cubicBezTo>
                    <a:pt x="5" y="24"/>
                    <a:pt x="4" y="24"/>
                    <a:pt x="3" y="23"/>
                  </a:cubicBezTo>
                  <a:cubicBezTo>
                    <a:pt x="2" y="22"/>
                    <a:pt x="2" y="20"/>
                    <a:pt x="1" y="19"/>
                  </a:cubicBezTo>
                  <a:cubicBezTo>
                    <a:pt x="1" y="18"/>
                    <a:pt x="0" y="16"/>
                    <a:pt x="0" y="15"/>
                  </a:cubicBezTo>
                  <a:cubicBezTo>
                    <a:pt x="0" y="13"/>
                    <a:pt x="0" y="12"/>
                    <a:pt x="1" y="11"/>
                  </a:cubicBezTo>
                  <a:cubicBezTo>
                    <a:pt x="1" y="9"/>
                    <a:pt x="1" y="8"/>
                    <a:pt x="2" y="7"/>
                  </a:cubicBezTo>
                  <a:cubicBezTo>
                    <a:pt x="3" y="6"/>
                    <a:pt x="3" y="5"/>
                    <a:pt x="4" y="4"/>
                  </a:cubicBezTo>
                  <a:cubicBezTo>
                    <a:pt x="5" y="3"/>
                    <a:pt x="6" y="2"/>
                    <a:pt x="7" y="2"/>
                  </a:cubicBezTo>
                  <a:cubicBezTo>
                    <a:pt x="8" y="1"/>
                    <a:pt x="9" y="1"/>
                    <a:pt x="10" y="0"/>
                  </a:cubicBezTo>
                  <a:cubicBezTo>
                    <a:pt x="12" y="0"/>
                    <a:pt x="13" y="0"/>
                    <a:pt x="15" y="0"/>
                  </a:cubicBezTo>
                  <a:cubicBezTo>
                    <a:pt x="16" y="0"/>
                    <a:pt x="17" y="0"/>
                    <a:pt x="17" y="0"/>
                  </a:cubicBezTo>
                  <a:cubicBezTo>
                    <a:pt x="18" y="0"/>
                    <a:pt x="19" y="0"/>
                    <a:pt x="19" y="0"/>
                  </a:cubicBezTo>
                  <a:cubicBezTo>
                    <a:pt x="20" y="1"/>
                    <a:pt x="20" y="1"/>
                    <a:pt x="21" y="1"/>
                  </a:cubicBezTo>
                  <a:cubicBezTo>
                    <a:pt x="21" y="1"/>
                    <a:pt x="22" y="1"/>
                    <a:pt x="22" y="1"/>
                  </a:cubicBezTo>
                  <a:lnTo>
                    <a:pt x="2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50" name="Freeform 266"/>
            <p:cNvSpPr>
              <a:spLocks/>
            </p:cNvSpPr>
            <p:nvPr/>
          </p:nvSpPr>
          <p:spPr bwMode="auto">
            <a:xfrm>
              <a:off x="9838590" y="1936000"/>
              <a:ext cx="82586" cy="81026"/>
            </a:xfrm>
            <a:custGeom>
              <a:avLst/>
              <a:gdLst>
                <a:gd name="T0" fmla="*/ 40 w 53"/>
                <a:gd name="T1" fmla="*/ 52 h 52"/>
                <a:gd name="T2" fmla="*/ 34 w 53"/>
                <a:gd name="T3" fmla="*/ 52 h 52"/>
                <a:gd name="T4" fmla="*/ 40 w 53"/>
                <a:gd name="T5" fmla="*/ 29 h 52"/>
                <a:gd name="T6" fmla="*/ 13 w 53"/>
                <a:gd name="T7" fmla="*/ 29 h 52"/>
                <a:gd name="T8" fmla="*/ 9 w 53"/>
                <a:gd name="T9" fmla="*/ 52 h 52"/>
                <a:gd name="T10" fmla="*/ 0 w 53"/>
                <a:gd name="T11" fmla="*/ 52 h 52"/>
                <a:gd name="T12" fmla="*/ 13 w 53"/>
                <a:gd name="T13" fmla="*/ 0 h 52"/>
                <a:gd name="T14" fmla="*/ 19 w 53"/>
                <a:gd name="T15" fmla="*/ 0 h 52"/>
                <a:gd name="T16" fmla="*/ 15 w 53"/>
                <a:gd name="T17" fmla="*/ 23 h 52"/>
                <a:gd name="T18" fmla="*/ 40 w 53"/>
                <a:gd name="T19" fmla="*/ 23 h 52"/>
                <a:gd name="T20" fmla="*/ 46 w 53"/>
                <a:gd name="T21" fmla="*/ 0 h 52"/>
                <a:gd name="T22" fmla="*/ 53 w 53"/>
                <a:gd name="T23" fmla="*/ 0 h 52"/>
                <a:gd name="T24" fmla="*/ 40 w 53"/>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52">
                  <a:moveTo>
                    <a:pt x="40" y="52"/>
                  </a:moveTo>
                  <a:lnTo>
                    <a:pt x="34" y="52"/>
                  </a:lnTo>
                  <a:lnTo>
                    <a:pt x="40" y="29"/>
                  </a:lnTo>
                  <a:lnTo>
                    <a:pt x="13" y="29"/>
                  </a:lnTo>
                  <a:lnTo>
                    <a:pt x="9" y="52"/>
                  </a:lnTo>
                  <a:lnTo>
                    <a:pt x="0" y="52"/>
                  </a:lnTo>
                  <a:lnTo>
                    <a:pt x="13" y="0"/>
                  </a:lnTo>
                  <a:lnTo>
                    <a:pt x="19" y="0"/>
                  </a:lnTo>
                  <a:lnTo>
                    <a:pt x="15" y="23"/>
                  </a:lnTo>
                  <a:lnTo>
                    <a:pt x="40" y="23"/>
                  </a:lnTo>
                  <a:lnTo>
                    <a:pt x="46" y="0"/>
                  </a:lnTo>
                  <a:lnTo>
                    <a:pt x="53" y="0"/>
                  </a:lnTo>
                  <a:lnTo>
                    <a:pt x="4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51" name="Freeform 267"/>
            <p:cNvSpPr>
              <a:spLocks noEditPoints="1"/>
            </p:cNvSpPr>
            <p:nvPr/>
          </p:nvSpPr>
          <p:spPr bwMode="auto">
            <a:xfrm>
              <a:off x="9913385" y="1936000"/>
              <a:ext cx="76353" cy="81026"/>
            </a:xfrm>
            <a:custGeom>
              <a:avLst/>
              <a:gdLst>
                <a:gd name="T0" fmla="*/ 20 w 23"/>
                <a:gd name="T1" fmla="*/ 25 h 25"/>
                <a:gd name="T2" fmla="*/ 19 w 23"/>
                <a:gd name="T3" fmla="*/ 18 h 25"/>
                <a:gd name="T4" fmla="*/ 8 w 23"/>
                <a:gd name="T5" fmla="*/ 18 h 25"/>
                <a:gd name="T6" fmla="*/ 4 w 23"/>
                <a:gd name="T7" fmla="*/ 25 h 25"/>
                <a:gd name="T8" fmla="*/ 0 w 23"/>
                <a:gd name="T9" fmla="*/ 25 h 25"/>
                <a:gd name="T10" fmla="*/ 15 w 23"/>
                <a:gd name="T11" fmla="*/ 0 h 25"/>
                <a:gd name="T12" fmla="*/ 19 w 23"/>
                <a:gd name="T13" fmla="*/ 0 h 25"/>
                <a:gd name="T14" fmla="*/ 23 w 23"/>
                <a:gd name="T15" fmla="*/ 25 h 25"/>
                <a:gd name="T16" fmla="*/ 20 w 23"/>
                <a:gd name="T17" fmla="*/ 25 h 25"/>
                <a:gd name="T18" fmla="*/ 17 w 23"/>
                <a:gd name="T19" fmla="*/ 5 h 25"/>
                <a:gd name="T20" fmla="*/ 17 w 23"/>
                <a:gd name="T21" fmla="*/ 5 h 25"/>
                <a:gd name="T22" fmla="*/ 17 w 23"/>
                <a:gd name="T23" fmla="*/ 4 h 25"/>
                <a:gd name="T24" fmla="*/ 17 w 23"/>
                <a:gd name="T25" fmla="*/ 4 h 25"/>
                <a:gd name="T26" fmla="*/ 17 w 23"/>
                <a:gd name="T27" fmla="*/ 3 h 25"/>
                <a:gd name="T28" fmla="*/ 16 w 23"/>
                <a:gd name="T29" fmla="*/ 3 h 25"/>
                <a:gd name="T30" fmla="*/ 16 w 23"/>
                <a:gd name="T31" fmla="*/ 4 h 25"/>
                <a:gd name="T32" fmla="*/ 16 w 23"/>
                <a:gd name="T33" fmla="*/ 4 h 25"/>
                <a:gd name="T34" fmla="*/ 16 w 23"/>
                <a:gd name="T35" fmla="*/ 5 h 25"/>
                <a:gd name="T36" fmla="*/ 16 w 23"/>
                <a:gd name="T37" fmla="*/ 5 h 25"/>
                <a:gd name="T38" fmla="*/ 9 w 23"/>
                <a:gd name="T39" fmla="*/ 16 h 25"/>
                <a:gd name="T40" fmla="*/ 18 w 23"/>
                <a:gd name="T41" fmla="*/ 16 h 25"/>
                <a:gd name="T42" fmla="*/ 17 w 23"/>
                <a:gd name="T43"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5">
                  <a:moveTo>
                    <a:pt x="20" y="25"/>
                  </a:moveTo>
                  <a:cubicBezTo>
                    <a:pt x="19" y="18"/>
                    <a:pt x="19" y="18"/>
                    <a:pt x="19" y="18"/>
                  </a:cubicBezTo>
                  <a:cubicBezTo>
                    <a:pt x="8" y="18"/>
                    <a:pt x="8" y="18"/>
                    <a:pt x="8" y="18"/>
                  </a:cubicBezTo>
                  <a:cubicBezTo>
                    <a:pt x="4" y="25"/>
                    <a:pt x="4" y="25"/>
                    <a:pt x="4" y="25"/>
                  </a:cubicBezTo>
                  <a:cubicBezTo>
                    <a:pt x="0" y="25"/>
                    <a:pt x="0" y="25"/>
                    <a:pt x="0" y="25"/>
                  </a:cubicBezTo>
                  <a:cubicBezTo>
                    <a:pt x="15" y="0"/>
                    <a:pt x="15" y="0"/>
                    <a:pt x="15" y="0"/>
                  </a:cubicBezTo>
                  <a:cubicBezTo>
                    <a:pt x="19" y="0"/>
                    <a:pt x="19" y="0"/>
                    <a:pt x="19" y="0"/>
                  </a:cubicBezTo>
                  <a:cubicBezTo>
                    <a:pt x="23" y="25"/>
                    <a:pt x="23" y="25"/>
                    <a:pt x="23" y="25"/>
                  </a:cubicBezTo>
                  <a:lnTo>
                    <a:pt x="20" y="25"/>
                  </a:lnTo>
                  <a:close/>
                  <a:moveTo>
                    <a:pt x="17" y="5"/>
                  </a:moveTo>
                  <a:cubicBezTo>
                    <a:pt x="17" y="5"/>
                    <a:pt x="17" y="5"/>
                    <a:pt x="17" y="5"/>
                  </a:cubicBezTo>
                  <a:cubicBezTo>
                    <a:pt x="17" y="4"/>
                    <a:pt x="17" y="4"/>
                    <a:pt x="17" y="4"/>
                  </a:cubicBezTo>
                  <a:cubicBezTo>
                    <a:pt x="17" y="4"/>
                    <a:pt x="17" y="4"/>
                    <a:pt x="17" y="4"/>
                  </a:cubicBezTo>
                  <a:cubicBezTo>
                    <a:pt x="17" y="3"/>
                    <a:pt x="17" y="3"/>
                    <a:pt x="17" y="3"/>
                  </a:cubicBezTo>
                  <a:cubicBezTo>
                    <a:pt x="16" y="3"/>
                    <a:pt x="16" y="3"/>
                    <a:pt x="16" y="3"/>
                  </a:cubicBezTo>
                  <a:cubicBezTo>
                    <a:pt x="16" y="3"/>
                    <a:pt x="16" y="3"/>
                    <a:pt x="16" y="4"/>
                  </a:cubicBezTo>
                  <a:cubicBezTo>
                    <a:pt x="16" y="4"/>
                    <a:pt x="16" y="4"/>
                    <a:pt x="16" y="4"/>
                  </a:cubicBezTo>
                  <a:cubicBezTo>
                    <a:pt x="16" y="4"/>
                    <a:pt x="16" y="4"/>
                    <a:pt x="16" y="5"/>
                  </a:cubicBezTo>
                  <a:cubicBezTo>
                    <a:pt x="16" y="5"/>
                    <a:pt x="16" y="5"/>
                    <a:pt x="16" y="5"/>
                  </a:cubicBezTo>
                  <a:cubicBezTo>
                    <a:pt x="9" y="16"/>
                    <a:pt x="9" y="16"/>
                    <a:pt x="9" y="16"/>
                  </a:cubicBezTo>
                  <a:cubicBezTo>
                    <a:pt x="18" y="16"/>
                    <a:pt x="18" y="16"/>
                    <a:pt x="18" y="16"/>
                  </a:cubicBezTo>
                  <a:lnTo>
                    <a:pt x="17"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52" name="Freeform 268"/>
            <p:cNvSpPr>
              <a:spLocks/>
            </p:cNvSpPr>
            <p:nvPr/>
          </p:nvSpPr>
          <p:spPr bwMode="auto">
            <a:xfrm>
              <a:off x="10002203" y="1936000"/>
              <a:ext cx="26490" cy="81026"/>
            </a:xfrm>
            <a:custGeom>
              <a:avLst/>
              <a:gdLst>
                <a:gd name="T0" fmla="*/ 6 w 17"/>
                <a:gd name="T1" fmla="*/ 52 h 52"/>
                <a:gd name="T2" fmla="*/ 0 w 17"/>
                <a:gd name="T3" fmla="*/ 52 h 52"/>
                <a:gd name="T4" fmla="*/ 11 w 17"/>
                <a:gd name="T5" fmla="*/ 0 h 52"/>
                <a:gd name="T6" fmla="*/ 17 w 17"/>
                <a:gd name="T7" fmla="*/ 0 h 52"/>
                <a:gd name="T8" fmla="*/ 6 w 17"/>
                <a:gd name="T9" fmla="*/ 52 h 52"/>
              </a:gdLst>
              <a:ahLst/>
              <a:cxnLst>
                <a:cxn ang="0">
                  <a:pos x="T0" y="T1"/>
                </a:cxn>
                <a:cxn ang="0">
                  <a:pos x="T2" y="T3"/>
                </a:cxn>
                <a:cxn ang="0">
                  <a:pos x="T4" y="T5"/>
                </a:cxn>
                <a:cxn ang="0">
                  <a:pos x="T6" y="T7"/>
                </a:cxn>
                <a:cxn ang="0">
                  <a:pos x="T8" y="T9"/>
                </a:cxn>
              </a:cxnLst>
              <a:rect l="0" t="0" r="r" b="b"/>
              <a:pathLst>
                <a:path w="17" h="52">
                  <a:moveTo>
                    <a:pt x="6" y="52"/>
                  </a:moveTo>
                  <a:lnTo>
                    <a:pt x="0" y="52"/>
                  </a:lnTo>
                  <a:lnTo>
                    <a:pt x="11" y="0"/>
                  </a:lnTo>
                  <a:lnTo>
                    <a:pt x="17" y="0"/>
                  </a:lnTo>
                  <a:lnTo>
                    <a:pt x="6"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grpSp>
      <p:grpSp>
        <p:nvGrpSpPr>
          <p:cNvPr id="653" name="China North"/>
          <p:cNvGrpSpPr/>
          <p:nvPr/>
        </p:nvGrpSpPr>
        <p:grpSpPr>
          <a:xfrm>
            <a:off x="7903180" y="2064064"/>
            <a:ext cx="968063" cy="380358"/>
            <a:chOff x="7928212" y="1906394"/>
            <a:chExt cx="1054915" cy="414482"/>
          </a:xfrm>
        </p:grpSpPr>
        <p:sp>
          <p:nvSpPr>
            <p:cNvPr id="654" name="Rectangle 30"/>
            <p:cNvSpPr>
              <a:spLocks noChangeArrowheads="1"/>
            </p:cNvSpPr>
            <p:nvPr/>
          </p:nvSpPr>
          <p:spPr bwMode="auto">
            <a:xfrm>
              <a:off x="7928212" y="1906394"/>
              <a:ext cx="1054915" cy="414482"/>
            </a:xfrm>
            <a:prstGeom prst="rect">
              <a:avLst/>
            </a:prstGeom>
            <a:solidFill>
              <a:srgbClr val="0073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55" name="Freeform 269"/>
            <p:cNvSpPr>
              <a:spLocks/>
            </p:cNvSpPr>
            <p:nvPr/>
          </p:nvSpPr>
          <p:spPr bwMode="auto">
            <a:xfrm>
              <a:off x="8023264" y="2004561"/>
              <a:ext cx="62329" cy="84143"/>
            </a:xfrm>
            <a:custGeom>
              <a:avLst/>
              <a:gdLst>
                <a:gd name="T0" fmla="*/ 19 w 19"/>
                <a:gd name="T1" fmla="*/ 24 h 26"/>
                <a:gd name="T2" fmla="*/ 12 w 19"/>
                <a:gd name="T3" fmla="*/ 26 h 26"/>
                <a:gd name="T4" fmla="*/ 3 w 19"/>
                <a:gd name="T5" fmla="*/ 22 h 26"/>
                <a:gd name="T6" fmla="*/ 0 w 19"/>
                <a:gd name="T7" fmla="*/ 13 h 26"/>
                <a:gd name="T8" fmla="*/ 3 w 19"/>
                <a:gd name="T9" fmla="*/ 3 h 26"/>
                <a:gd name="T10" fmla="*/ 13 w 19"/>
                <a:gd name="T11" fmla="*/ 0 h 26"/>
                <a:gd name="T12" fmla="*/ 19 w 19"/>
                <a:gd name="T13" fmla="*/ 1 h 26"/>
                <a:gd name="T14" fmla="*/ 19 w 19"/>
                <a:gd name="T15" fmla="*/ 6 h 26"/>
                <a:gd name="T16" fmla="*/ 14 w 19"/>
                <a:gd name="T17" fmla="*/ 5 h 26"/>
                <a:gd name="T18" fmla="*/ 8 w 19"/>
                <a:gd name="T19" fmla="*/ 7 h 26"/>
                <a:gd name="T20" fmla="*/ 6 w 19"/>
                <a:gd name="T21" fmla="*/ 13 h 26"/>
                <a:gd name="T22" fmla="*/ 8 w 19"/>
                <a:gd name="T23" fmla="*/ 19 h 26"/>
                <a:gd name="T24" fmla="*/ 13 w 19"/>
                <a:gd name="T25" fmla="*/ 21 h 26"/>
                <a:gd name="T26" fmla="*/ 19 w 19"/>
                <a:gd name="T27" fmla="*/ 19 h 26"/>
                <a:gd name="T28" fmla="*/ 19 w 19"/>
                <a:gd name="T29"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6">
                  <a:moveTo>
                    <a:pt x="19" y="24"/>
                  </a:moveTo>
                  <a:cubicBezTo>
                    <a:pt x="18" y="25"/>
                    <a:pt x="15" y="26"/>
                    <a:pt x="12" y="26"/>
                  </a:cubicBezTo>
                  <a:cubicBezTo>
                    <a:pt x="8" y="26"/>
                    <a:pt x="5" y="25"/>
                    <a:pt x="3" y="22"/>
                  </a:cubicBezTo>
                  <a:cubicBezTo>
                    <a:pt x="1" y="20"/>
                    <a:pt x="0" y="17"/>
                    <a:pt x="0" y="13"/>
                  </a:cubicBezTo>
                  <a:cubicBezTo>
                    <a:pt x="0" y="9"/>
                    <a:pt x="1" y="6"/>
                    <a:pt x="3" y="3"/>
                  </a:cubicBezTo>
                  <a:cubicBezTo>
                    <a:pt x="6" y="1"/>
                    <a:pt x="9" y="0"/>
                    <a:pt x="13" y="0"/>
                  </a:cubicBezTo>
                  <a:cubicBezTo>
                    <a:pt x="16" y="0"/>
                    <a:pt x="18" y="0"/>
                    <a:pt x="19" y="1"/>
                  </a:cubicBezTo>
                  <a:cubicBezTo>
                    <a:pt x="19" y="6"/>
                    <a:pt x="19" y="6"/>
                    <a:pt x="19" y="6"/>
                  </a:cubicBezTo>
                  <a:cubicBezTo>
                    <a:pt x="18" y="5"/>
                    <a:pt x="16" y="5"/>
                    <a:pt x="14" y="5"/>
                  </a:cubicBezTo>
                  <a:cubicBezTo>
                    <a:pt x="11" y="5"/>
                    <a:pt x="9" y="5"/>
                    <a:pt x="8" y="7"/>
                  </a:cubicBezTo>
                  <a:cubicBezTo>
                    <a:pt x="6" y="8"/>
                    <a:pt x="6" y="10"/>
                    <a:pt x="6" y="13"/>
                  </a:cubicBezTo>
                  <a:cubicBezTo>
                    <a:pt x="6" y="15"/>
                    <a:pt x="6" y="17"/>
                    <a:pt x="8" y="19"/>
                  </a:cubicBezTo>
                  <a:cubicBezTo>
                    <a:pt x="9" y="20"/>
                    <a:pt x="11" y="21"/>
                    <a:pt x="13" y="21"/>
                  </a:cubicBezTo>
                  <a:cubicBezTo>
                    <a:pt x="15" y="21"/>
                    <a:pt x="18" y="20"/>
                    <a:pt x="19" y="19"/>
                  </a:cubicBezTo>
                  <a:lnTo>
                    <a:pt x="19"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56" name="Freeform 270"/>
            <p:cNvSpPr>
              <a:spLocks/>
            </p:cNvSpPr>
            <p:nvPr/>
          </p:nvSpPr>
          <p:spPr bwMode="auto">
            <a:xfrm>
              <a:off x="8101175" y="2004561"/>
              <a:ext cx="71678" cy="81026"/>
            </a:xfrm>
            <a:custGeom>
              <a:avLst/>
              <a:gdLst>
                <a:gd name="T0" fmla="*/ 46 w 46"/>
                <a:gd name="T1" fmla="*/ 52 h 52"/>
                <a:gd name="T2" fmla="*/ 34 w 46"/>
                <a:gd name="T3" fmla="*/ 52 h 52"/>
                <a:gd name="T4" fmla="*/ 34 w 46"/>
                <a:gd name="T5" fmla="*/ 31 h 52"/>
                <a:gd name="T6" fmla="*/ 13 w 46"/>
                <a:gd name="T7" fmla="*/ 31 h 52"/>
                <a:gd name="T8" fmla="*/ 13 w 46"/>
                <a:gd name="T9" fmla="*/ 52 h 52"/>
                <a:gd name="T10" fmla="*/ 0 w 46"/>
                <a:gd name="T11" fmla="*/ 52 h 52"/>
                <a:gd name="T12" fmla="*/ 0 w 46"/>
                <a:gd name="T13" fmla="*/ 0 h 52"/>
                <a:gd name="T14" fmla="*/ 13 w 46"/>
                <a:gd name="T15" fmla="*/ 0 h 52"/>
                <a:gd name="T16" fmla="*/ 13 w 46"/>
                <a:gd name="T17" fmla="*/ 21 h 52"/>
                <a:gd name="T18" fmla="*/ 34 w 46"/>
                <a:gd name="T19" fmla="*/ 21 h 52"/>
                <a:gd name="T20" fmla="*/ 34 w 46"/>
                <a:gd name="T21" fmla="*/ 0 h 52"/>
                <a:gd name="T22" fmla="*/ 46 w 46"/>
                <a:gd name="T23" fmla="*/ 0 h 52"/>
                <a:gd name="T24" fmla="*/ 46 w 46"/>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52">
                  <a:moveTo>
                    <a:pt x="46" y="52"/>
                  </a:moveTo>
                  <a:lnTo>
                    <a:pt x="34" y="52"/>
                  </a:lnTo>
                  <a:lnTo>
                    <a:pt x="34" y="31"/>
                  </a:lnTo>
                  <a:lnTo>
                    <a:pt x="13" y="31"/>
                  </a:lnTo>
                  <a:lnTo>
                    <a:pt x="13" y="52"/>
                  </a:lnTo>
                  <a:lnTo>
                    <a:pt x="0" y="52"/>
                  </a:lnTo>
                  <a:lnTo>
                    <a:pt x="0" y="0"/>
                  </a:lnTo>
                  <a:lnTo>
                    <a:pt x="13" y="0"/>
                  </a:lnTo>
                  <a:lnTo>
                    <a:pt x="13" y="21"/>
                  </a:lnTo>
                  <a:lnTo>
                    <a:pt x="34" y="21"/>
                  </a:lnTo>
                  <a:lnTo>
                    <a:pt x="34" y="0"/>
                  </a:lnTo>
                  <a:lnTo>
                    <a:pt x="46" y="0"/>
                  </a:lnTo>
                  <a:lnTo>
                    <a:pt x="46"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57" name="Rectangle 271"/>
            <p:cNvSpPr>
              <a:spLocks noChangeArrowheads="1"/>
            </p:cNvSpPr>
            <p:nvPr/>
          </p:nvSpPr>
          <p:spPr bwMode="auto">
            <a:xfrm>
              <a:off x="8193110" y="2004561"/>
              <a:ext cx="20257" cy="810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58" name="Freeform 272"/>
            <p:cNvSpPr>
              <a:spLocks/>
            </p:cNvSpPr>
            <p:nvPr/>
          </p:nvSpPr>
          <p:spPr bwMode="auto">
            <a:xfrm>
              <a:off x="8232065" y="2004561"/>
              <a:ext cx="74795" cy="81026"/>
            </a:xfrm>
            <a:custGeom>
              <a:avLst/>
              <a:gdLst>
                <a:gd name="T0" fmla="*/ 23 w 23"/>
                <a:gd name="T1" fmla="*/ 25 h 25"/>
                <a:gd name="T2" fmla="*/ 17 w 23"/>
                <a:gd name="T3" fmla="*/ 25 h 25"/>
                <a:gd name="T4" fmla="*/ 7 w 23"/>
                <a:gd name="T5" fmla="*/ 9 h 25"/>
                <a:gd name="T6" fmla="*/ 6 w 23"/>
                <a:gd name="T7" fmla="*/ 7 h 25"/>
                <a:gd name="T8" fmla="*/ 6 w 23"/>
                <a:gd name="T9" fmla="*/ 7 h 25"/>
                <a:gd name="T10" fmla="*/ 6 w 23"/>
                <a:gd name="T11" fmla="*/ 11 h 25"/>
                <a:gd name="T12" fmla="*/ 6 w 23"/>
                <a:gd name="T13" fmla="*/ 25 h 25"/>
                <a:gd name="T14" fmla="*/ 0 w 23"/>
                <a:gd name="T15" fmla="*/ 25 h 25"/>
                <a:gd name="T16" fmla="*/ 0 w 23"/>
                <a:gd name="T17" fmla="*/ 0 h 25"/>
                <a:gd name="T18" fmla="*/ 6 w 23"/>
                <a:gd name="T19" fmla="*/ 0 h 25"/>
                <a:gd name="T20" fmla="*/ 16 w 23"/>
                <a:gd name="T21" fmla="*/ 15 h 25"/>
                <a:gd name="T22" fmla="*/ 18 w 23"/>
                <a:gd name="T23" fmla="*/ 17 h 25"/>
                <a:gd name="T24" fmla="*/ 18 w 23"/>
                <a:gd name="T25" fmla="*/ 17 h 25"/>
                <a:gd name="T26" fmla="*/ 18 w 23"/>
                <a:gd name="T27" fmla="*/ 14 h 25"/>
                <a:gd name="T28" fmla="*/ 18 w 23"/>
                <a:gd name="T29" fmla="*/ 0 h 25"/>
                <a:gd name="T30" fmla="*/ 23 w 23"/>
                <a:gd name="T31" fmla="*/ 0 h 25"/>
                <a:gd name="T32" fmla="*/ 23 w 23"/>
                <a:gd name="T3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5">
                  <a:moveTo>
                    <a:pt x="23" y="25"/>
                  </a:moveTo>
                  <a:cubicBezTo>
                    <a:pt x="17" y="25"/>
                    <a:pt x="17" y="25"/>
                    <a:pt x="17" y="25"/>
                  </a:cubicBezTo>
                  <a:cubicBezTo>
                    <a:pt x="7" y="9"/>
                    <a:pt x="7" y="9"/>
                    <a:pt x="7" y="9"/>
                  </a:cubicBezTo>
                  <a:cubicBezTo>
                    <a:pt x="6" y="8"/>
                    <a:pt x="6" y="8"/>
                    <a:pt x="6" y="7"/>
                  </a:cubicBezTo>
                  <a:cubicBezTo>
                    <a:pt x="6" y="7"/>
                    <a:pt x="6" y="7"/>
                    <a:pt x="6" y="7"/>
                  </a:cubicBezTo>
                  <a:cubicBezTo>
                    <a:pt x="6" y="8"/>
                    <a:pt x="6" y="10"/>
                    <a:pt x="6" y="11"/>
                  </a:cubicBezTo>
                  <a:cubicBezTo>
                    <a:pt x="6" y="25"/>
                    <a:pt x="6" y="25"/>
                    <a:pt x="6" y="25"/>
                  </a:cubicBezTo>
                  <a:cubicBezTo>
                    <a:pt x="0" y="25"/>
                    <a:pt x="0" y="25"/>
                    <a:pt x="0" y="25"/>
                  </a:cubicBezTo>
                  <a:cubicBezTo>
                    <a:pt x="0" y="0"/>
                    <a:pt x="0" y="0"/>
                    <a:pt x="0" y="0"/>
                  </a:cubicBezTo>
                  <a:cubicBezTo>
                    <a:pt x="6" y="0"/>
                    <a:pt x="6" y="0"/>
                    <a:pt x="6" y="0"/>
                  </a:cubicBezTo>
                  <a:cubicBezTo>
                    <a:pt x="16" y="15"/>
                    <a:pt x="16" y="15"/>
                    <a:pt x="16" y="15"/>
                  </a:cubicBezTo>
                  <a:cubicBezTo>
                    <a:pt x="17" y="16"/>
                    <a:pt x="17" y="17"/>
                    <a:pt x="18" y="17"/>
                  </a:cubicBezTo>
                  <a:cubicBezTo>
                    <a:pt x="18" y="17"/>
                    <a:pt x="18" y="17"/>
                    <a:pt x="18" y="17"/>
                  </a:cubicBezTo>
                  <a:cubicBezTo>
                    <a:pt x="18" y="17"/>
                    <a:pt x="18" y="16"/>
                    <a:pt x="18" y="14"/>
                  </a:cubicBezTo>
                  <a:cubicBezTo>
                    <a:pt x="18" y="0"/>
                    <a:pt x="18" y="0"/>
                    <a:pt x="18" y="0"/>
                  </a:cubicBezTo>
                  <a:cubicBezTo>
                    <a:pt x="23" y="0"/>
                    <a:pt x="23" y="0"/>
                    <a:pt x="23" y="0"/>
                  </a:cubicBezTo>
                  <a:lnTo>
                    <a:pt x="23"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59" name="Freeform 273"/>
            <p:cNvSpPr>
              <a:spLocks noEditPoints="1"/>
            </p:cNvSpPr>
            <p:nvPr/>
          </p:nvSpPr>
          <p:spPr bwMode="auto">
            <a:xfrm>
              <a:off x="8320884" y="2004561"/>
              <a:ext cx="81027" cy="81026"/>
            </a:xfrm>
            <a:custGeom>
              <a:avLst/>
              <a:gdLst>
                <a:gd name="T0" fmla="*/ 25 w 25"/>
                <a:gd name="T1" fmla="*/ 25 h 25"/>
                <a:gd name="T2" fmla="*/ 18 w 25"/>
                <a:gd name="T3" fmla="*/ 25 h 25"/>
                <a:gd name="T4" fmla="*/ 17 w 25"/>
                <a:gd name="T5" fmla="*/ 20 h 25"/>
                <a:gd name="T6" fmla="*/ 8 w 25"/>
                <a:gd name="T7" fmla="*/ 20 h 25"/>
                <a:gd name="T8" fmla="*/ 6 w 25"/>
                <a:gd name="T9" fmla="*/ 25 h 25"/>
                <a:gd name="T10" fmla="*/ 0 w 25"/>
                <a:gd name="T11" fmla="*/ 25 h 25"/>
                <a:gd name="T12" fmla="*/ 9 w 25"/>
                <a:gd name="T13" fmla="*/ 0 h 25"/>
                <a:gd name="T14" fmla="*/ 16 w 25"/>
                <a:gd name="T15" fmla="*/ 0 h 25"/>
                <a:gd name="T16" fmla="*/ 25 w 25"/>
                <a:gd name="T17" fmla="*/ 25 h 25"/>
                <a:gd name="T18" fmla="*/ 15 w 25"/>
                <a:gd name="T19" fmla="*/ 15 h 25"/>
                <a:gd name="T20" fmla="*/ 13 w 25"/>
                <a:gd name="T21" fmla="*/ 7 h 25"/>
                <a:gd name="T22" fmla="*/ 12 w 25"/>
                <a:gd name="T23" fmla="*/ 5 h 25"/>
                <a:gd name="T24" fmla="*/ 12 w 25"/>
                <a:gd name="T25" fmla="*/ 5 h 25"/>
                <a:gd name="T26" fmla="*/ 12 w 25"/>
                <a:gd name="T27" fmla="*/ 7 h 25"/>
                <a:gd name="T28" fmla="*/ 9 w 25"/>
                <a:gd name="T29" fmla="*/ 15 h 25"/>
                <a:gd name="T30" fmla="*/ 15 w 25"/>
                <a:gd name="T31"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25">
                  <a:moveTo>
                    <a:pt x="25" y="25"/>
                  </a:moveTo>
                  <a:cubicBezTo>
                    <a:pt x="18" y="25"/>
                    <a:pt x="18" y="25"/>
                    <a:pt x="18" y="25"/>
                  </a:cubicBezTo>
                  <a:cubicBezTo>
                    <a:pt x="17" y="20"/>
                    <a:pt x="17" y="20"/>
                    <a:pt x="17" y="20"/>
                  </a:cubicBezTo>
                  <a:cubicBezTo>
                    <a:pt x="8" y="20"/>
                    <a:pt x="8" y="20"/>
                    <a:pt x="8" y="20"/>
                  </a:cubicBezTo>
                  <a:cubicBezTo>
                    <a:pt x="6" y="25"/>
                    <a:pt x="6" y="25"/>
                    <a:pt x="6" y="25"/>
                  </a:cubicBezTo>
                  <a:cubicBezTo>
                    <a:pt x="0" y="25"/>
                    <a:pt x="0" y="25"/>
                    <a:pt x="0" y="25"/>
                  </a:cubicBezTo>
                  <a:cubicBezTo>
                    <a:pt x="9" y="0"/>
                    <a:pt x="9" y="0"/>
                    <a:pt x="9" y="0"/>
                  </a:cubicBezTo>
                  <a:cubicBezTo>
                    <a:pt x="16" y="0"/>
                    <a:pt x="16" y="0"/>
                    <a:pt x="16" y="0"/>
                  </a:cubicBezTo>
                  <a:lnTo>
                    <a:pt x="25" y="25"/>
                  </a:lnTo>
                  <a:close/>
                  <a:moveTo>
                    <a:pt x="15" y="15"/>
                  </a:moveTo>
                  <a:cubicBezTo>
                    <a:pt x="13" y="7"/>
                    <a:pt x="13" y="7"/>
                    <a:pt x="13" y="7"/>
                  </a:cubicBezTo>
                  <a:cubicBezTo>
                    <a:pt x="12" y="6"/>
                    <a:pt x="12" y="5"/>
                    <a:pt x="12" y="5"/>
                  </a:cubicBezTo>
                  <a:cubicBezTo>
                    <a:pt x="12" y="5"/>
                    <a:pt x="12" y="5"/>
                    <a:pt x="12" y="5"/>
                  </a:cubicBezTo>
                  <a:cubicBezTo>
                    <a:pt x="12" y="5"/>
                    <a:pt x="12" y="6"/>
                    <a:pt x="12" y="7"/>
                  </a:cubicBezTo>
                  <a:cubicBezTo>
                    <a:pt x="9" y="15"/>
                    <a:pt x="9" y="15"/>
                    <a:pt x="9" y="15"/>
                  </a:cubicBez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60" name="Freeform 274"/>
            <p:cNvSpPr>
              <a:spLocks/>
            </p:cNvSpPr>
            <p:nvPr/>
          </p:nvSpPr>
          <p:spPr bwMode="auto">
            <a:xfrm>
              <a:off x="8447100" y="2004561"/>
              <a:ext cx="73236" cy="81026"/>
            </a:xfrm>
            <a:custGeom>
              <a:avLst/>
              <a:gdLst>
                <a:gd name="T0" fmla="*/ 22 w 22"/>
                <a:gd name="T1" fmla="*/ 25 h 25"/>
                <a:gd name="T2" fmla="*/ 17 w 22"/>
                <a:gd name="T3" fmla="*/ 25 h 25"/>
                <a:gd name="T4" fmla="*/ 6 w 22"/>
                <a:gd name="T5" fmla="*/ 9 h 25"/>
                <a:gd name="T6" fmla="*/ 5 w 22"/>
                <a:gd name="T7" fmla="*/ 7 h 25"/>
                <a:gd name="T8" fmla="*/ 5 w 22"/>
                <a:gd name="T9" fmla="*/ 7 h 25"/>
                <a:gd name="T10" fmla="*/ 5 w 22"/>
                <a:gd name="T11" fmla="*/ 11 h 25"/>
                <a:gd name="T12" fmla="*/ 5 w 22"/>
                <a:gd name="T13" fmla="*/ 25 h 25"/>
                <a:gd name="T14" fmla="*/ 0 w 22"/>
                <a:gd name="T15" fmla="*/ 25 h 25"/>
                <a:gd name="T16" fmla="*/ 0 w 22"/>
                <a:gd name="T17" fmla="*/ 0 h 25"/>
                <a:gd name="T18" fmla="*/ 6 w 22"/>
                <a:gd name="T19" fmla="*/ 0 h 25"/>
                <a:gd name="T20" fmla="*/ 16 w 22"/>
                <a:gd name="T21" fmla="*/ 15 h 25"/>
                <a:gd name="T22" fmla="*/ 17 w 22"/>
                <a:gd name="T23" fmla="*/ 17 h 25"/>
                <a:gd name="T24" fmla="*/ 17 w 22"/>
                <a:gd name="T25" fmla="*/ 17 h 25"/>
                <a:gd name="T26" fmla="*/ 17 w 22"/>
                <a:gd name="T27" fmla="*/ 14 h 25"/>
                <a:gd name="T28" fmla="*/ 17 w 22"/>
                <a:gd name="T29" fmla="*/ 0 h 25"/>
                <a:gd name="T30" fmla="*/ 22 w 22"/>
                <a:gd name="T31" fmla="*/ 0 h 25"/>
                <a:gd name="T32" fmla="*/ 22 w 22"/>
                <a:gd name="T3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5">
                  <a:moveTo>
                    <a:pt x="22" y="25"/>
                  </a:moveTo>
                  <a:cubicBezTo>
                    <a:pt x="17" y="25"/>
                    <a:pt x="17" y="25"/>
                    <a:pt x="17" y="25"/>
                  </a:cubicBezTo>
                  <a:cubicBezTo>
                    <a:pt x="6" y="9"/>
                    <a:pt x="6" y="9"/>
                    <a:pt x="6" y="9"/>
                  </a:cubicBezTo>
                  <a:cubicBezTo>
                    <a:pt x="6" y="8"/>
                    <a:pt x="5" y="8"/>
                    <a:pt x="5" y="7"/>
                  </a:cubicBezTo>
                  <a:cubicBezTo>
                    <a:pt x="5" y="7"/>
                    <a:pt x="5" y="7"/>
                    <a:pt x="5" y="7"/>
                  </a:cubicBezTo>
                  <a:cubicBezTo>
                    <a:pt x="5" y="8"/>
                    <a:pt x="5" y="10"/>
                    <a:pt x="5" y="11"/>
                  </a:cubicBezTo>
                  <a:cubicBezTo>
                    <a:pt x="5" y="25"/>
                    <a:pt x="5" y="25"/>
                    <a:pt x="5" y="25"/>
                  </a:cubicBezTo>
                  <a:cubicBezTo>
                    <a:pt x="0" y="25"/>
                    <a:pt x="0" y="25"/>
                    <a:pt x="0" y="25"/>
                  </a:cubicBezTo>
                  <a:cubicBezTo>
                    <a:pt x="0" y="0"/>
                    <a:pt x="0" y="0"/>
                    <a:pt x="0" y="0"/>
                  </a:cubicBezTo>
                  <a:cubicBezTo>
                    <a:pt x="6" y="0"/>
                    <a:pt x="6" y="0"/>
                    <a:pt x="6" y="0"/>
                  </a:cubicBezTo>
                  <a:cubicBezTo>
                    <a:pt x="16" y="15"/>
                    <a:pt x="16" y="15"/>
                    <a:pt x="16" y="15"/>
                  </a:cubicBezTo>
                  <a:cubicBezTo>
                    <a:pt x="16" y="16"/>
                    <a:pt x="17" y="17"/>
                    <a:pt x="17" y="17"/>
                  </a:cubicBezTo>
                  <a:cubicBezTo>
                    <a:pt x="17" y="17"/>
                    <a:pt x="17" y="17"/>
                    <a:pt x="17" y="17"/>
                  </a:cubicBezTo>
                  <a:cubicBezTo>
                    <a:pt x="17" y="17"/>
                    <a:pt x="17" y="16"/>
                    <a:pt x="17" y="14"/>
                  </a:cubicBezTo>
                  <a:cubicBezTo>
                    <a:pt x="17" y="0"/>
                    <a:pt x="17" y="0"/>
                    <a:pt x="17" y="0"/>
                  </a:cubicBezTo>
                  <a:cubicBezTo>
                    <a:pt x="22" y="0"/>
                    <a:pt x="22" y="0"/>
                    <a:pt x="22" y="0"/>
                  </a:cubicBezTo>
                  <a:lnTo>
                    <a:pt x="22"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61" name="Freeform 275"/>
            <p:cNvSpPr>
              <a:spLocks noEditPoints="1"/>
            </p:cNvSpPr>
            <p:nvPr/>
          </p:nvSpPr>
          <p:spPr bwMode="auto">
            <a:xfrm>
              <a:off x="8535918" y="2004561"/>
              <a:ext cx="81027" cy="84143"/>
            </a:xfrm>
            <a:custGeom>
              <a:avLst/>
              <a:gdLst>
                <a:gd name="T0" fmla="*/ 12 w 25"/>
                <a:gd name="T1" fmla="*/ 26 h 26"/>
                <a:gd name="T2" fmla="*/ 3 w 25"/>
                <a:gd name="T3" fmla="*/ 22 h 26"/>
                <a:gd name="T4" fmla="*/ 0 w 25"/>
                <a:gd name="T5" fmla="*/ 13 h 26"/>
                <a:gd name="T6" fmla="*/ 4 w 25"/>
                <a:gd name="T7" fmla="*/ 3 h 26"/>
                <a:gd name="T8" fmla="*/ 13 w 25"/>
                <a:gd name="T9" fmla="*/ 0 h 26"/>
                <a:gd name="T10" fmla="*/ 21 w 25"/>
                <a:gd name="T11" fmla="*/ 3 h 26"/>
                <a:gd name="T12" fmla="*/ 25 w 25"/>
                <a:gd name="T13" fmla="*/ 12 h 26"/>
                <a:gd name="T14" fmla="*/ 21 w 25"/>
                <a:gd name="T15" fmla="*/ 22 h 26"/>
                <a:gd name="T16" fmla="*/ 12 w 25"/>
                <a:gd name="T17" fmla="*/ 26 h 26"/>
                <a:gd name="T18" fmla="*/ 13 w 25"/>
                <a:gd name="T19" fmla="*/ 5 h 26"/>
                <a:gd name="T20" fmla="*/ 8 w 25"/>
                <a:gd name="T21" fmla="*/ 7 h 26"/>
                <a:gd name="T22" fmla="*/ 6 w 25"/>
                <a:gd name="T23" fmla="*/ 13 h 26"/>
                <a:gd name="T24" fmla="*/ 8 w 25"/>
                <a:gd name="T25" fmla="*/ 19 h 26"/>
                <a:gd name="T26" fmla="*/ 12 w 25"/>
                <a:gd name="T27" fmla="*/ 21 h 26"/>
                <a:gd name="T28" fmla="*/ 17 w 25"/>
                <a:gd name="T29" fmla="*/ 19 h 26"/>
                <a:gd name="T30" fmla="*/ 19 w 25"/>
                <a:gd name="T31" fmla="*/ 13 h 26"/>
                <a:gd name="T32" fmla="*/ 17 w 25"/>
                <a:gd name="T33" fmla="*/ 7 h 26"/>
                <a:gd name="T34" fmla="*/ 13 w 25"/>
                <a:gd name="T35"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6">
                  <a:moveTo>
                    <a:pt x="12" y="26"/>
                  </a:moveTo>
                  <a:cubicBezTo>
                    <a:pt x="9" y="26"/>
                    <a:pt x="6" y="25"/>
                    <a:pt x="3" y="22"/>
                  </a:cubicBezTo>
                  <a:cubicBezTo>
                    <a:pt x="1" y="20"/>
                    <a:pt x="0" y="17"/>
                    <a:pt x="0" y="13"/>
                  </a:cubicBezTo>
                  <a:cubicBezTo>
                    <a:pt x="0" y="9"/>
                    <a:pt x="1" y="6"/>
                    <a:pt x="4" y="3"/>
                  </a:cubicBezTo>
                  <a:cubicBezTo>
                    <a:pt x="6" y="1"/>
                    <a:pt x="9" y="0"/>
                    <a:pt x="13" y="0"/>
                  </a:cubicBezTo>
                  <a:cubicBezTo>
                    <a:pt x="16" y="0"/>
                    <a:pt x="19" y="1"/>
                    <a:pt x="21" y="3"/>
                  </a:cubicBezTo>
                  <a:cubicBezTo>
                    <a:pt x="24" y="6"/>
                    <a:pt x="25" y="9"/>
                    <a:pt x="25" y="12"/>
                  </a:cubicBezTo>
                  <a:cubicBezTo>
                    <a:pt x="25" y="16"/>
                    <a:pt x="24" y="20"/>
                    <a:pt x="21" y="22"/>
                  </a:cubicBezTo>
                  <a:cubicBezTo>
                    <a:pt x="19" y="24"/>
                    <a:pt x="16" y="26"/>
                    <a:pt x="12" y="26"/>
                  </a:cubicBezTo>
                  <a:close/>
                  <a:moveTo>
                    <a:pt x="13" y="5"/>
                  </a:moveTo>
                  <a:cubicBezTo>
                    <a:pt x="11" y="5"/>
                    <a:pt x="9" y="5"/>
                    <a:pt x="8" y="7"/>
                  </a:cubicBezTo>
                  <a:cubicBezTo>
                    <a:pt x="7" y="8"/>
                    <a:pt x="6" y="10"/>
                    <a:pt x="6" y="13"/>
                  </a:cubicBezTo>
                  <a:cubicBezTo>
                    <a:pt x="6" y="15"/>
                    <a:pt x="7" y="17"/>
                    <a:pt x="8" y="19"/>
                  </a:cubicBezTo>
                  <a:cubicBezTo>
                    <a:pt x="9" y="20"/>
                    <a:pt x="11" y="21"/>
                    <a:pt x="12" y="21"/>
                  </a:cubicBezTo>
                  <a:cubicBezTo>
                    <a:pt x="14" y="21"/>
                    <a:pt x="16" y="20"/>
                    <a:pt x="17" y="19"/>
                  </a:cubicBezTo>
                  <a:cubicBezTo>
                    <a:pt x="18" y="17"/>
                    <a:pt x="19" y="15"/>
                    <a:pt x="19" y="13"/>
                  </a:cubicBezTo>
                  <a:cubicBezTo>
                    <a:pt x="19" y="10"/>
                    <a:pt x="18" y="8"/>
                    <a:pt x="17" y="7"/>
                  </a:cubicBezTo>
                  <a:cubicBezTo>
                    <a:pt x="16" y="5"/>
                    <a:pt x="14" y="5"/>
                    <a:pt x="1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62" name="Freeform 276"/>
            <p:cNvSpPr>
              <a:spLocks noEditPoints="1"/>
            </p:cNvSpPr>
            <p:nvPr/>
          </p:nvSpPr>
          <p:spPr bwMode="auto">
            <a:xfrm>
              <a:off x="8630970" y="2004561"/>
              <a:ext cx="71678" cy="81026"/>
            </a:xfrm>
            <a:custGeom>
              <a:avLst/>
              <a:gdLst>
                <a:gd name="T0" fmla="*/ 22 w 22"/>
                <a:gd name="T1" fmla="*/ 25 h 25"/>
                <a:gd name="T2" fmla="*/ 15 w 22"/>
                <a:gd name="T3" fmla="*/ 25 h 25"/>
                <a:gd name="T4" fmla="*/ 11 w 22"/>
                <a:gd name="T5" fmla="*/ 19 h 25"/>
                <a:gd name="T6" fmla="*/ 10 w 22"/>
                <a:gd name="T7" fmla="*/ 17 h 25"/>
                <a:gd name="T8" fmla="*/ 10 w 22"/>
                <a:gd name="T9" fmla="*/ 16 h 25"/>
                <a:gd name="T10" fmla="*/ 9 w 22"/>
                <a:gd name="T11" fmla="*/ 16 h 25"/>
                <a:gd name="T12" fmla="*/ 8 w 22"/>
                <a:gd name="T13" fmla="*/ 16 h 25"/>
                <a:gd name="T14" fmla="*/ 6 w 22"/>
                <a:gd name="T15" fmla="*/ 16 h 25"/>
                <a:gd name="T16" fmla="*/ 6 w 22"/>
                <a:gd name="T17" fmla="*/ 25 h 25"/>
                <a:gd name="T18" fmla="*/ 0 w 22"/>
                <a:gd name="T19" fmla="*/ 25 h 25"/>
                <a:gd name="T20" fmla="*/ 0 w 22"/>
                <a:gd name="T21" fmla="*/ 0 h 25"/>
                <a:gd name="T22" fmla="*/ 9 w 22"/>
                <a:gd name="T23" fmla="*/ 0 h 25"/>
                <a:gd name="T24" fmla="*/ 19 w 22"/>
                <a:gd name="T25" fmla="*/ 7 h 25"/>
                <a:gd name="T26" fmla="*/ 18 w 22"/>
                <a:gd name="T27" fmla="*/ 9 h 25"/>
                <a:gd name="T28" fmla="*/ 17 w 22"/>
                <a:gd name="T29" fmla="*/ 11 h 25"/>
                <a:gd name="T30" fmla="*/ 15 w 22"/>
                <a:gd name="T31" fmla="*/ 13 h 25"/>
                <a:gd name="T32" fmla="*/ 13 w 22"/>
                <a:gd name="T33" fmla="*/ 14 h 25"/>
                <a:gd name="T34" fmla="*/ 13 w 22"/>
                <a:gd name="T35" fmla="*/ 14 h 25"/>
                <a:gd name="T36" fmla="*/ 14 w 22"/>
                <a:gd name="T37" fmla="*/ 15 h 25"/>
                <a:gd name="T38" fmla="*/ 15 w 22"/>
                <a:gd name="T39" fmla="*/ 15 h 25"/>
                <a:gd name="T40" fmla="*/ 16 w 22"/>
                <a:gd name="T41" fmla="*/ 17 h 25"/>
                <a:gd name="T42" fmla="*/ 17 w 22"/>
                <a:gd name="T43" fmla="*/ 18 h 25"/>
                <a:gd name="T44" fmla="*/ 22 w 22"/>
                <a:gd name="T45" fmla="*/ 25 h 25"/>
                <a:gd name="T46" fmla="*/ 6 w 22"/>
                <a:gd name="T47" fmla="*/ 4 h 25"/>
                <a:gd name="T48" fmla="*/ 6 w 22"/>
                <a:gd name="T49" fmla="*/ 11 h 25"/>
                <a:gd name="T50" fmla="*/ 9 w 22"/>
                <a:gd name="T51" fmla="*/ 11 h 25"/>
                <a:gd name="T52" fmla="*/ 12 w 22"/>
                <a:gd name="T53" fmla="*/ 10 h 25"/>
                <a:gd name="T54" fmla="*/ 13 w 22"/>
                <a:gd name="T55" fmla="*/ 8 h 25"/>
                <a:gd name="T56" fmla="*/ 9 w 22"/>
                <a:gd name="T57" fmla="*/ 4 h 25"/>
                <a:gd name="T58" fmla="*/ 6 w 22"/>
                <a:gd name="T5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25">
                  <a:moveTo>
                    <a:pt x="22" y="25"/>
                  </a:moveTo>
                  <a:cubicBezTo>
                    <a:pt x="15" y="25"/>
                    <a:pt x="15" y="25"/>
                    <a:pt x="15" y="25"/>
                  </a:cubicBezTo>
                  <a:cubicBezTo>
                    <a:pt x="11" y="19"/>
                    <a:pt x="11" y="19"/>
                    <a:pt x="11" y="19"/>
                  </a:cubicBezTo>
                  <a:cubicBezTo>
                    <a:pt x="11" y="18"/>
                    <a:pt x="11" y="18"/>
                    <a:pt x="10" y="17"/>
                  </a:cubicBezTo>
                  <a:cubicBezTo>
                    <a:pt x="10" y="17"/>
                    <a:pt x="10" y="17"/>
                    <a:pt x="10" y="16"/>
                  </a:cubicBezTo>
                  <a:cubicBezTo>
                    <a:pt x="9" y="16"/>
                    <a:pt x="9" y="16"/>
                    <a:pt x="9" y="16"/>
                  </a:cubicBezTo>
                  <a:cubicBezTo>
                    <a:pt x="8" y="16"/>
                    <a:pt x="8" y="16"/>
                    <a:pt x="8" y="16"/>
                  </a:cubicBezTo>
                  <a:cubicBezTo>
                    <a:pt x="6" y="16"/>
                    <a:pt x="6" y="16"/>
                    <a:pt x="6" y="16"/>
                  </a:cubicBezTo>
                  <a:cubicBezTo>
                    <a:pt x="6" y="25"/>
                    <a:pt x="6" y="25"/>
                    <a:pt x="6" y="25"/>
                  </a:cubicBezTo>
                  <a:cubicBezTo>
                    <a:pt x="0" y="25"/>
                    <a:pt x="0" y="25"/>
                    <a:pt x="0" y="25"/>
                  </a:cubicBezTo>
                  <a:cubicBezTo>
                    <a:pt x="0" y="0"/>
                    <a:pt x="0" y="0"/>
                    <a:pt x="0" y="0"/>
                  </a:cubicBezTo>
                  <a:cubicBezTo>
                    <a:pt x="9" y="0"/>
                    <a:pt x="9" y="0"/>
                    <a:pt x="9" y="0"/>
                  </a:cubicBezTo>
                  <a:cubicBezTo>
                    <a:pt x="16" y="0"/>
                    <a:pt x="19" y="2"/>
                    <a:pt x="19" y="7"/>
                  </a:cubicBezTo>
                  <a:cubicBezTo>
                    <a:pt x="19" y="8"/>
                    <a:pt x="19" y="9"/>
                    <a:pt x="18" y="9"/>
                  </a:cubicBezTo>
                  <a:cubicBezTo>
                    <a:pt x="18" y="10"/>
                    <a:pt x="18" y="11"/>
                    <a:pt x="17" y="11"/>
                  </a:cubicBezTo>
                  <a:cubicBezTo>
                    <a:pt x="17" y="12"/>
                    <a:pt x="16" y="12"/>
                    <a:pt x="15" y="13"/>
                  </a:cubicBezTo>
                  <a:cubicBezTo>
                    <a:pt x="15" y="13"/>
                    <a:pt x="14" y="14"/>
                    <a:pt x="13" y="14"/>
                  </a:cubicBezTo>
                  <a:cubicBezTo>
                    <a:pt x="13" y="14"/>
                    <a:pt x="13" y="14"/>
                    <a:pt x="13" y="14"/>
                  </a:cubicBezTo>
                  <a:cubicBezTo>
                    <a:pt x="13" y="14"/>
                    <a:pt x="14" y="14"/>
                    <a:pt x="14" y="15"/>
                  </a:cubicBezTo>
                  <a:cubicBezTo>
                    <a:pt x="14" y="15"/>
                    <a:pt x="15" y="15"/>
                    <a:pt x="15" y="15"/>
                  </a:cubicBezTo>
                  <a:cubicBezTo>
                    <a:pt x="15" y="16"/>
                    <a:pt x="16" y="16"/>
                    <a:pt x="16" y="17"/>
                  </a:cubicBezTo>
                  <a:cubicBezTo>
                    <a:pt x="16" y="17"/>
                    <a:pt x="17" y="17"/>
                    <a:pt x="17" y="18"/>
                  </a:cubicBezTo>
                  <a:lnTo>
                    <a:pt x="22" y="25"/>
                  </a:lnTo>
                  <a:close/>
                  <a:moveTo>
                    <a:pt x="6" y="4"/>
                  </a:moveTo>
                  <a:cubicBezTo>
                    <a:pt x="6" y="11"/>
                    <a:pt x="6" y="11"/>
                    <a:pt x="6" y="11"/>
                  </a:cubicBezTo>
                  <a:cubicBezTo>
                    <a:pt x="9" y="11"/>
                    <a:pt x="9" y="11"/>
                    <a:pt x="9" y="11"/>
                  </a:cubicBezTo>
                  <a:cubicBezTo>
                    <a:pt x="10" y="11"/>
                    <a:pt x="11" y="11"/>
                    <a:pt x="12" y="10"/>
                  </a:cubicBezTo>
                  <a:cubicBezTo>
                    <a:pt x="12" y="10"/>
                    <a:pt x="13" y="9"/>
                    <a:pt x="13" y="8"/>
                  </a:cubicBezTo>
                  <a:cubicBezTo>
                    <a:pt x="13" y="5"/>
                    <a:pt x="11" y="4"/>
                    <a:pt x="9" y="4"/>
                  </a:cubicBezTo>
                  <a:lnTo>
                    <a:pt x="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63" name="Freeform 277"/>
            <p:cNvSpPr>
              <a:spLocks/>
            </p:cNvSpPr>
            <p:nvPr/>
          </p:nvSpPr>
          <p:spPr bwMode="auto">
            <a:xfrm>
              <a:off x="8699531" y="2004561"/>
              <a:ext cx="68562" cy="81026"/>
            </a:xfrm>
            <a:custGeom>
              <a:avLst/>
              <a:gdLst>
                <a:gd name="T0" fmla="*/ 44 w 44"/>
                <a:gd name="T1" fmla="*/ 10 h 52"/>
                <a:gd name="T2" fmla="*/ 27 w 44"/>
                <a:gd name="T3" fmla="*/ 10 h 52"/>
                <a:gd name="T4" fmla="*/ 27 w 44"/>
                <a:gd name="T5" fmla="*/ 52 h 52"/>
                <a:gd name="T6" fmla="*/ 17 w 44"/>
                <a:gd name="T7" fmla="*/ 52 h 52"/>
                <a:gd name="T8" fmla="*/ 17 w 44"/>
                <a:gd name="T9" fmla="*/ 10 h 52"/>
                <a:gd name="T10" fmla="*/ 0 w 44"/>
                <a:gd name="T11" fmla="*/ 10 h 52"/>
                <a:gd name="T12" fmla="*/ 0 w 44"/>
                <a:gd name="T13" fmla="*/ 0 h 52"/>
                <a:gd name="T14" fmla="*/ 44 w 44"/>
                <a:gd name="T15" fmla="*/ 0 h 52"/>
                <a:gd name="T16" fmla="*/ 44 w 44"/>
                <a:gd name="T17"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52">
                  <a:moveTo>
                    <a:pt x="44" y="10"/>
                  </a:moveTo>
                  <a:lnTo>
                    <a:pt x="27" y="10"/>
                  </a:lnTo>
                  <a:lnTo>
                    <a:pt x="27" y="52"/>
                  </a:lnTo>
                  <a:lnTo>
                    <a:pt x="17" y="52"/>
                  </a:lnTo>
                  <a:lnTo>
                    <a:pt x="17" y="10"/>
                  </a:lnTo>
                  <a:lnTo>
                    <a:pt x="0" y="10"/>
                  </a:lnTo>
                  <a:lnTo>
                    <a:pt x="0" y="0"/>
                  </a:lnTo>
                  <a:lnTo>
                    <a:pt x="44" y="0"/>
                  </a:lnTo>
                  <a:lnTo>
                    <a:pt x="44"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64" name="Freeform 278"/>
            <p:cNvSpPr>
              <a:spLocks/>
            </p:cNvSpPr>
            <p:nvPr/>
          </p:nvSpPr>
          <p:spPr bwMode="auto">
            <a:xfrm>
              <a:off x="8777442" y="2004561"/>
              <a:ext cx="71678" cy="81026"/>
            </a:xfrm>
            <a:custGeom>
              <a:avLst/>
              <a:gdLst>
                <a:gd name="T0" fmla="*/ 46 w 46"/>
                <a:gd name="T1" fmla="*/ 52 h 52"/>
                <a:gd name="T2" fmla="*/ 36 w 46"/>
                <a:gd name="T3" fmla="*/ 52 h 52"/>
                <a:gd name="T4" fmla="*/ 36 w 46"/>
                <a:gd name="T5" fmla="*/ 31 h 52"/>
                <a:gd name="T6" fmla="*/ 13 w 46"/>
                <a:gd name="T7" fmla="*/ 31 h 52"/>
                <a:gd name="T8" fmla="*/ 13 w 46"/>
                <a:gd name="T9" fmla="*/ 52 h 52"/>
                <a:gd name="T10" fmla="*/ 0 w 46"/>
                <a:gd name="T11" fmla="*/ 52 h 52"/>
                <a:gd name="T12" fmla="*/ 0 w 46"/>
                <a:gd name="T13" fmla="*/ 0 h 52"/>
                <a:gd name="T14" fmla="*/ 13 w 46"/>
                <a:gd name="T15" fmla="*/ 0 h 52"/>
                <a:gd name="T16" fmla="*/ 13 w 46"/>
                <a:gd name="T17" fmla="*/ 21 h 52"/>
                <a:gd name="T18" fmla="*/ 36 w 46"/>
                <a:gd name="T19" fmla="*/ 21 h 52"/>
                <a:gd name="T20" fmla="*/ 36 w 46"/>
                <a:gd name="T21" fmla="*/ 0 h 52"/>
                <a:gd name="T22" fmla="*/ 46 w 46"/>
                <a:gd name="T23" fmla="*/ 0 h 52"/>
                <a:gd name="T24" fmla="*/ 46 w 46"/>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52">
                  <a:moveTo>
                    <a:pt x="46" y="52"/>
                  </a:moveTo>
                  <a:lnTo>
                    <a:pt x="36" y="52"/>
                  </a:lnTo>
                  <a:lnTo>
                    <a:pt x="36" y="31"/>
                  </a:lnTo>
                  <a:lnTo>
                    <a:pt x="13" y="31"/>
                  </a:lnTo>
                  <a:lnTo>
                    <a:pt x="13" y="52"/>
                  </a:lnTo>
                  <a:lnTo>
                    <a:pt x="0" y="52"/>
                  </a:lnTo>
                  <a:lnTo>
                    <a:pt x="0" y="0"/>
                  </a:lnTo>
                  <a:lnTo>
                    <a:pt x="13" y="0"/>
                  </a:lnTo>
                  <a:lnTo>
                    <a:pt x="13" y="21"/>
                  </a:lnTo>
                  <a:lnTo>
                    <a:pt x="36" y="21"/>
                  </a:lnTo>
                  <a:lnTo>
                    <a:pt x="36" y="0"/>
                  </a:lnTo>
                  <a:lnTo>
                    <a:pt x="46" y="0"/>
                  </a:lnTo>
                  <a:lnTo>
                    <a:pt x="46"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65" name="Freeform 279"/>
            <p:cNvSpPr>
              <a:spLocks/>
            </p:cNvSpPr>
            <p:nvPr/>
          </p:nvSpPr>
          <p:spPr bwMode="auto">
            <a:xfrm>
              <a:off x="8863144" y="2001444"/>
              <a:ext cx="28048" cy="21815"/>
            </a:xfrm>
            <a:custGeom>
              <a:avLst/>
              <a:gdLst>
                <a:gd name="T0" fmla="*/ 18 w 18"/>
                <a:gd name="T1" fmla="*/ 6 h 14"/>
                <a:gd name="T2" fmla="*/ 12 w 18"/>
                <a:gd name="T3" fmla="*/ 8 h 14"/>
                <a:gd name="T4" fmla="*/ 16 w 18"/>
                <a:gd name="T5" fmla="*/ 12 h 14"/>
                <a:gd name="T6" fmla="*/ 12 w 18"/>
                <a:gd name="T7" fmla="*/ 14 h 14"/>
                <a:gd name="T8" fmla="*/ 8 w 18"/>
                <a:gd name="T9" fmla="*/ 10 h 14"/>
                <a:gd name="T10" fmla="*/ 6 w 18"/>
                <a:gd name="T11" fmla="*/ 14 h 14"/>
                <a:gd name="T12" fmla="*/ 2 w 18"/>
                <a:gd name="T13" fmla="*/ 12 h 14"/>
                <a:gd name="T14" fmla="*/ 6 w 18"/>
                <a:gd name="T15" fmla="*/ 8 h 14"/>
                <a:gd name="T16" fmla="*/ 0 w 18"/>
                <a:gd name="T17" fmla="*/ 6 h 14"/>
                <a:gd name="T18" fmla="*/ 2 w 18"/>
                <a:gd name="T19" fmla="*/ 2 h 14"/>
                <a:gd name="T20" fmla="*/ 8 w 18"/>
                <a:gd name="T21" fmla="*/ 6 h 14"/>
                <a:gd name="T22" fmla="*/ 6 w 18"/>
                <a:gd name="T23" fmla="*/ 0 h 14"/>
                <a:gd name="T24" fmla="*/ 12 w 18"/>
                <a:gd name="T25" fmla="*/ 0 h 14"/>
                <a:gd name="T26" fmla="*/ 10 w 18"/>
                <a:gd name="T27" fmla="*/ 6 h 14"/>
                <a:gd name="T28" fmla="*/ 16 w 18"/>
                <a:gd name="T29" fmla="*/ 2 h 14"/>
                <a:gd name="T30" fmla="*/ 18 w 18"/>
                <a:gd name="T3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14">
                  <a:moveTo>
                    <a:pt x="18" y="6"/>
                  </a:moveTo>
                  <a:lnTo>
                    <a:pt x="12" y="8"/>
                  </a:lnTo>
                  <a:lnTo>
                    <a:pt x="16" y="12"/>
                  </a:lnTo>
                  <a:lnTo>
                    <a:pt x="12" y="14"/>
                  </a:lnTo>
                  <a:lnTo>
                    <a:pt x="8" y="10"/>
                  </a:lnTo>
                  <a:lnTo>
                    <a:pt x="6" y="14"/>
                  </a:lnTo>
                  <a:lnTo>
                    <a:pt x="2" y="12"/>
                  </a:lnTo>
                  <a:lnTo>
                    <a:pt x="6" y="8"/>
                  </a:lnTo>
                  <a:lnTo>
                    <a:pt x="0" y="6"/>
                  </a:lnTo>
                  <a:lnTo>
                    <a:pt x="2" y="2"/>
                  </a:lnTo>
                  <a:lnTo>
                    <a:pt x="8" y="6"/>
                  </a:lnTo>
                  <a:lnTo>
                    <a:pt x="6" y="0"/>
                  </a:lnTo>
                  <a:lnTo>
                    <a:pt x="12" y="0"/>
                  </a:lnTo>
                  <a:lnTo>
                    <a:pt x="10" y="6"/>
                  </a:lnTo>
                  <a:lnTo>
                    <a:pt x="16" y="2"/>
                  </a:lnTo>
                  <a:lnTo>
                    <a:pt x="1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66" name="Freeform 280"/>
            <p:cNvSpPr>
              <a:spLocks noEditPoints="1"/>
            </p:cNvSpPr>
            <p:nvPr/>
          </p:nvSpPr>
          <p:spPr bwMode="auto">
            <a:xfrm>
              <a:off x="8255439" y="2144799"/>
              <a:ext cx="59212" cy="81026"/>
            </a:xfrm>
            <a:custGeom>
              <a:avLst/>
              <a:gdLst>
                <a:gd name="T0" fmla="*/ 18 w 18"/>
                <a:gd name="T1" fmla="*/ 6 h 25"/>
                <a:gd name="T2" fmla="*/ 18 w 18"/>
                <a:gd name="T3" fmla="*/ 8 h 25"/>
                <a:gd name="T4" fmla="*/ 17 w 18"/>
                <a:gd name="T5" fmla="*/ 10 h 25"/>
                <a:gd name="T6" fmla="*/ 15 w 18"/>
                <a:gd name="T7" fmla="*/ 11 h 25"/>
                <a:gd name="T8" fmla="*/ 13 w 18"/>
                <a:gd name="T9" fmla="*/ 12 h 25"/>
                <a:gd name="T10" fmla="*/ 13 w 18"/>
                <a:gd name="T11" fmla="*/ 12 h 25"/>
                <a:gd name="T12" fmla="*/ 15 w 18"/>
                <a:gd name="T13" fmla="*/ 13 h 25"/>
                <a:gd name="T14" fmla="*/ 16 w 18"/>
                <a:gd name="T15" fmla="*/ 14 h 25"/>
                <a:gd name="T16" fmla="*/ 17 w 18"/>
                <a:gd name="T17" fmla="*/ 16 h 25"/>
                <a:gd name="T18" fmla="*/ 17 w 18"/>
                <a:gd name="T19" fmla="*/ 17 h 25"/>
                <a:gd name="T20" fmla="*/ 16 w 18"/>
                <a:gd name="T21" fmla="*/ 21 h 25"/>
                <a:gd name="T22" fmla="*/ 14 w 18"/>
                <a:gd name="T23" fmla="*/ 23 h 25"/>
                <a:gd name="T24" fmla="*/ 11 w 18"/>
                <a:gd name="T25" fmla="*/ 25 h 25"/>
                <a:gd name="T26" fmla="*/ 8 w 18"/>
                <a:gd name="T27" fmla="*/ 25 h 25"/>
                <a:gd name="T28" fmla="*/ 0 w 18"/>
                <a:gd name="T29" fmla="*/ 25 h 25"/>
                <a:gd name="T30" fmla="*/ 5 w 18"/>
                <a:gd name="T31" fmla="*/ 0 h 25"/>
                <a:gd name="T32" fmla="*/ 12 w 18"/>
                <a:gd name="T33" fmla="*/ 0 h 25"/>
                <a:gd name="T34" fmla="*/ 15 w 18"/>
                <a:gd name="T35" fmla="*/ 1 h 25"/>
                <a:gd name="T36" fmla="*/ 17 w 18"/>
                <a:gd name="T37" fmla="*/ 2 h 25"/>
                <a:gd name="T38" fmla="*/ 18 w 18"/>
                <a:gd name="T39" fmla="*/ 4 h 25"/>
                <a:gd name="T40" fmla="*/ 18 w 18"/>
                <a:gd name="T41" fmla="*/ 6 h 25"/>
                <a:gd name="T42" fmla="*/ 14 w 18"/>
                <a:gd name="T43" fmla="*/ 18 h 25"/>
                <a:gd name="T44" fmla="*/ 13 w 18"/>
                <a:gd name="T45" fmla="*/ 15 h 25"/>
                <a:gd name="T46" fmla="*/ 9 w 18"/>
                <a:gd name="T47" fmla="*/ 14 h 25"/>
                <a:gd name="T48" fmla="*/ 5 w 18"/>
                <a:gd name="T49" fmla="*/ 14 h 25"/>
                <a:gd name="T50" fmla="*/ 4 w 18"/>
                <a:gd name="T51" fmla="*/ 23 h 25"/>
                <a:gd name="T52" fmla="*/ 8 w 18"/>
                <a:gd name="T53" fmla="*/ 23 h 25"/>
                <a:gd name="T54" fmla="*/ 11 w 18"/>
                <a:gd name="T55" fmla="*/ 22 h 25"/>
                <a:gd name="T56" fmla="*/ 12 w 18"/>
                <a:gd name="T57" fmla="*/ 21 h 25"/>
                <a:gd name="T58" fmla="*/ 14 w 18"/>
                <a:gd name="T59" fmla="*/ 20 h 25"/>
                <a:gd name="T60" fmla="*/ 14 w 18"/>
                <a:gd name="T61" fmla="*/ 18 h 25"/>
                <a:gd name="T62" fmla="*/ 15 w 18"/>
                <a:gd name="T63" fmla="*/ 6 h 25"/>
                <a:gd name="T64" fmla="*/ 15 w 18"/>
                <a:gd name="T65" fmla="*/ 5 h 25"/>
                <a:gd name="T66" fmla="*/ 15 w 18"/>
                <a:gd name="T67" fmla="*/ 4 h 25"/>
                <a:gd name="T68" fmla="*/ 13 w 18"/>
                <a:gd name="T69" fmla="*/ 3 h 25"/>
                <a:gd name="T70" fmla="*/ 11 w 18"/>
                <a:gd name="T71" fmla="*/ 3 h 25"/>
                <a:gd name="T72" fmla="*/ 8 w 18"/>
                <a:gd name="T73" fmla="*/ 3 h 25"/>
                <a:gd name="T74" fmla="*/ 6 w 18"/>
                <a:gd name="T75" fmla="*/ 11 h 25"/>
                <a:gd name="T76" fmla="*/ 9 w 18"/>
                <a:gd name="T77" fmla="*/ 11 h 25"/>
                <a:gd name="T78" fmla="*/ 12 w 18"/>
                <a:gd name="T79" fmla="*/ 11 h 25"/>
                <a:gd name="T80" fmla="*/ 14 w 18"/>
                <a:gd name="T81" fmla="*/ 10 h 25"/>
                <a:gd name="T82" fmla="*/ 15 w 18"/>
                <a:gd name="T83" fmla="*/ 8 h 25"/>
                <a:gd name="T84" fmla="*/ 15 w 18"/>
                <a:gd name="T85"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 h="25">
                  <a:moveTo>
                    <a:pt x="18" y="6"/>
                  </a:moveTo>
                  <a:cubicBezTo>
                    <a:pt x="18" y="6"/>
                    <a:pt x="18" y="7"/>
                    <a:pt x="18" y="8"/>
                  </a:cubicBezTo>
                  <a:cubicBezTo>
                    <a:pt x="18" y="9"/>
                    <a:pt x="18" y="9"/>
                    <a:pt x="17" y="10"/>
                  </a:cubicBezTo>
                  <a:cubicBezTo>
                    <a:pt x="17" y="10"/>
                    <a:pt x="16" y="11"/>
                    <a:pt x="15" y="11"/>
                  </a:cubicBezTo>
                  <a:cubicBezTo>
                    <a:pt x="15" y="12"/>
                    <a:pt x="14" y="12"/>
                    <a:pt x="13" y="12"/>
                  </a:cubicBezTo>
                  <a:cubicBezTo>
                    <a:pt x="13" y="12"/>
                    <a:pt x="13" y="12"/>
                    <a:pt x="13" y="12"/>
                  </a:cubicBezTo>
                  <a:cubicBezTo>
                    <a:pt x="13" y="13"/>
                    <a:pt x="14" y="13"/>
                    <a:pt x="15" y="13"/>
                  </a:cubicBezTo>
                  <a:cubicBezTo>
                    <a:pt x="15" y="13"/>
                    <a:pt x="16" y="14"/>
                    <a:pt x="16" y="14"/>
                  </a:cubicBezTo>
                  <a:cubicBezTo>
                    <a:pt x="16" y="15"/>
                    <a:pt x="17" y="15"/>
                    <a:pt x="17" y="16"/>
                  </a:cubicBezTo>
                  <a:cubicBezTo>
                    <a:pt x="17" y="16"/>
                    <a:pt x="17" y="17"/>
                    <a:pt x="17" y="17"/>
                  </a:cubicBezTo>
                  <a:cubicBezTo>
                    <a:pt x="17" y="19"/>
                    <a:pt x="17" y="20"/>
                    <a:pt x="16" y="21"/>
                  </a:cubicBezTo>
                  <a:cubicBezTo>
                    <a:pt x="16" y="22"/>
                    <a:pt x="15" y="23"/>
                    <a:pt x="14" y="23"/>
                  </a:cubicBezTo>
                  <a:cubicBezTo>
                    <a:pt x="14" y="24"/>
                    <a:pt x="13" y="25"/>
                    <a:pt x="11" y="25"/>
                  </a:cubicBezTo>
                  <a:cubicBezTo>
                    <a:pt x="10" y="25"/>
                    <a:pt x="9" y="25"/>
                    <a:pt x="8" y="25"/>
                  </a:cubicBezTo>
                  <a:cubicBezTo>
                    <a:pt x="0" y="25"/>
                    <a:pt x="0" y="25"/>
                    <a:pt x="0" y="25"/>
                  </a:cubicBezTo>
                  <a:cubicBezTo>
                    <a:pt x="5" y="0"/>
                    <a:pt x="5" y="0"/>
                    <a:pt x="5" y="0"/>
                  </a:cubicBezTo>
                  <a:cubicBezTo>
                    <a:pt x="12" y="0"/>
                    <a:pt x="12" y="0"/>
                    <a:pt x="12" y="0"/>
                  </a:cubicBezTo>
                  <a:cubicBezTo>
                    <a:pt x="13" y="0"/>
                    <a:pt x="14" y="0"/>
                    <a:pt x="15" y="1"/>
                  </a:cubicBezTo>
                  <a:cubicBezTo>
                    <a:pt x="16" y="1"/>
                    <a:pt x="16" y="1"/>
                    <a:pt x="17" y="2"/>
                  </a:cubicBezTo>
                  <a:cubicBezTo>
                    <a:pt x="17" y="2"/>
                    <a:pt x="18" y="3"/>
                    <a:pt x="18" y="4"/>
                  </a:cubicBezTo>
                  <a:cubicBezTo>
                    <a:pt x="18" y="4"/>
                    <a:pt x="18" y="5"/>
                    <a:pt x="18" y="6"/>
                  </a:cubicBezTo>
                  <a:close/>
                  <a:moveTo>
                    <a:pt x="14" y="18"/>
                  </a:moveTo>
                  <a:cubicBezTo>
                    <a:pt x="14" y="16"/>
                    <a:pt x="14" y="15"/>
                    <a:pt x="13" y="15"/>
                  </a:cubicBezTo>
                  <a:cubicBezTo>
                    <a:pt x="12" y="14"/>
                    <a:pt x="11" y="14"/>
                    <a:pt x="9" y="14"/>
                  </a:cubicBezTo>
                  <a:cubicBezTo>
                    <a:pt x="5" y="14"/>
                    <a:pt x="5" y="14"/>
                    <a:pt x="5" y="14"/>
                  </a:cubicBezTo>
                  <a:cubicBezTo>
                    <a:pt x="4" y="23"/>
                    <a:pt x="4" y="23"/>
                    <a:pt x="4" y="23"/>
                  </a:cubicBezTo>
                  <a:cubicBezTo>
                    <a:pt x="8" y="23"/>
                    <a:pt x="8" y="23"/>
                    <a:pt x="8" y="23"/>
                  </a:cubicBezTo>
                  <a:cubicBezTo>
                    <a:pt x="9" y="23"/>
                    <a:pt x="10" y="23"/>
                    <a:pt x="11" y="22"/>
                  </a:cubicBezTo>
                  <a:cubicBezTo>
                    <a:pt x="11" y="22"/>
                    <a:pt x="12" y="22"/>
                    <a:pt x="12" y="21"/>
                  </a:cubicBezTo>
                  <a:cubicBezTo>
                    <a:pt x="13" y="21"/>
                    <a:pt x="13" y="20"/>
                    <a:pt x="14" y="20"/>
                  </a:cubicBezTo>
                  <a:cubicBezTo>
                    <a:pt x="14" y="19"/>
                    <a:pt x="14" y="18"/>
                    <a:pt x="14" y="18"/>
                  </a:cubicBezTo>
                  <a:close/>
                  <a:moveTo>
                    <a:pt x="15" y="6"/>
                  </a:moveTo>
                  <a:cubicBezTo>
                    <a:pt x="15" y="6"/>
                    <a:pt x="15" y="5"/>
                    <a:pt x="15" y="5"/>
                  </a:cubicBezTo>
                  <a:cubicBezTo>
                    <a:pt x="15" y="5"/>
                    <a:pt x="15" y="4"/>
                    <a:pt x="15" y="4"/>
                  </a:cubicBezTo>
                  <a:cubicBezTo>
                    <a:pt x="14" y="4"/>
                    <a:pt x="14" y="3"/>
                    <a:pt x="13" y="3"/>
                  </a:cubicBezTo>
                  <a:cubicBezTo>
                    <a:pt x="13" y="3"/>
                    <a:pt x="12" y="3"/>
                    <a:pt x="11" y="3"/>
                  </a:cubicBezTo>
                  <a:cubicBezTo>
                    <a:pt x="8" y="3"/>
                    <a:pt x="8" y="3"/>
                    <a:pt x="8" y="3"/>
                  </a:cubicBezTo>
                  <a:cubicBezTo>
                    <a:pt x="6" y="11"/>
                    <a:pt x="6" y="11"/>
                    <a:pt x="6" y="11"/>
                  </a:cubicBezTo>
                  <a:cubicBezTo>
                    <a:pt x="9" y="11"/>
                    <a:pt x="9" y="11"/>
                    <a:pt x="9" y="11"/>
                  </a:cubicBezTo>
                  <a:cubicBezTo>
                    <a:pt x="10" y="11"/>
                    <a:pt x="11" y="11"/>
                    <a:pt x="12" y="11"/>
                  </a:cubicBezTo>
                  <a:cubicBezTo>
                    <a:pt x="13" y="10"/>
                    <a:pt x="13" y="10"/>
                    <a:pt x="14" y="10"/>
                  </a:cubicBezTo>
                  <a:cubicBezTo>
                    <a:pt x="14" y="9"/>
                    <a:pt x="15" y="9"/>
                    <a:pt x="15" y="8"/>
                  </a:cubicBezTo>
                  <a:cubicBezTo>
                    <a:pt x="15" y="8"/>
                    <a:pt x="15" y="7"/>
                    <a:pt x="1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67" name="Freeform 281"/>
            <p:cNvSpPr>
              <a:spLocks/>
            </p:cNvSpPr>
            <p:nvPr/>
          </p:nvSpPr>
          <p:spPr bwMode="auto">
            <a:xfrm>
              <a:off x="8324000" y="2144799"/>
              <a:ext cx="59212" cy="81026"/>
            </a:xfrm>
            <a:custGeom>
              <a:avLst/>
              <a:gdLst>
                <a:gd name="T0" fmla="*/ 38 w 38"/>
                <a:gd name="T1" fmla="*/ 6 h 52"/>
                <a:gd name="T2" fmla="*/ 17 w 38"/>
                <a:gd name="T3" fmla="*/ 6 h 52"/>
                <a:gd name="T4" fmla="*/ 12 w 38"/>
                <a:gd name="T5" fmla="*/ 25 h 52"/>
                <a:gd name="T6" fmla="*/ 31 w 38"/>
                <a:gd name="T7" fmla="*/ 25 h 52"/>
                <a:gd name="T8" fmla="*/ 31 w 38"/>
                <a:gd name="T9" fmla="*/ 29 h 52"/>
                <a:gd name="T10" fmla="*/ 12 w 38"/>
                <a:gd name="T11" fmla="*/ 29 h 52"/>
                <a:gd name="T12" fmla="*/ 8 w 38"/>
                <a:gd name="T13" fmla="*/ 48 h 52"/>
                <a:gd name="T14" fmla="*/ 29 w 38"/>
                <a:gd name="T15" fmla="*/ 48 h 52"/>
                <a:gd name="T16" fmla="*/ 29 w 38"/>
                <a:gd name="T17" fmla="*/ 52 h 52"/>
                <a:gd name="T18" fmla="*/ 0 w 38"/>
                <a:gd name="T19" fmla="*/ 52 h 52"/>
                <a:gd name="T20" fmla="*/ 10 w 38"/>
                <a:gd name="T21" fmla="*/ 0 h 52"/>
                <a:gd name="T22" fmla="*/ 38 w 38"/>
                <a:gd name="T23" fmla="*/ 0 h 52"/>
                <a:gd name="T24" fmla="*/ 38 w 38"/>
                <a:gd name="T25"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2">
                  <a:moveTo>
                    <a:pt x="38" y="6"/>
                  </a:moveTo>
                  <a:lnTo>
                    <a:pt x="17" y="6"/>
                  </a:lnTo>
                  <a:lnTo>
                    <a:pt x="12" y="25"/>
                  </a:lnTo>
                  <a:lnTo>
                    <a:pt x="31" y="25"/>
                  </a:lnTo>
                  <a:lnTo>
                    <a:pt x="31" y="29"/>
                  </a:lnTo>
                  <a:lnTo>
                    <a:pt x="12" y="29"/>
                  </a:lnTo>
                  <a:lnTo>
                    <a:pt x="8" y="48"/>
                  </a:lnTo>
                  <a:lnTo>
                    <a:pt x="29" y="48"/>
                  </a:lnTo>
                  <a:lnTo>
                    <a:pt x="29" y="52"/>
                  </a:lnTo>
                  <a:lnTo>
                    <a:pt x="0" y="52"/>
                  </a:lnTo>
                  <a:lnTo>
                    <a:pt x="10" y="0"/>
                  </a:lnTo>
                  <a:lnTo>
                    <a:pt x="38" y="0"/>
                  </a:lnTo>
                  <a:lnTo>
                    <a:pt x="3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68" name="Freeform 282"/>
            <p:cNvSpPr>
              <a:spLocks/>
            </p:cNvSpPr>
            <p:nvPr/>
          </p:nvSpPr>
          <p:spPr bwMode="auto">
            <a:xfrm>
              <a:off x="8386329" y="2144799"/>
              <a:ext cx="24932" cy="81026"/>
            </a:xfrm>
            <a:custGeom>
              <a:avLst/>
              <a:gdLst>
                <a:gd name="T0" fmla="*/ 6 w 16"/>
                <a:gd name="T1" fmla="*/ 52 h 52"/>
                <a:gd name="T2" fmla="*/ 0 w 16"/>
                <a:gd name="T3" fmla="*/ 52 h 52"/>
                <a:gd name="T4" fmla="*/ 10 w 16"/>
                <a:gd name="T5" fmla="*/ 0 h 52"/>
                <a:gd name="T6" fmla="*/ 16 w 16"/>
                <a:gd name="T7" fmla="*/ 0 h 52"/>
                <a:gd name="T8" fmla="*/ 6 w 16"/>
                <a:gd name="T9" fmla="*/ 52 h 52"/>
              </a:gdLst>
              <a:ahLst/>
              <a:cxnLst>
                <a:cxn ang="0">
                  <a:pos x="T0" y="T1"/>
                </a:cxn>
                <a:cxn ang="0">
                  <a:pos x="T2" y="T3"/>
                </a:cxn>
                <a:cxn ang="0">
                  <a:pos x="T4" y="T5"/>
                </a:cxn>
                <a:cxn ang="0">
                  <a:pos x="T6" y="T7"/>
                </a:cxn>
                <a:cxn ang="0">
                  <a:pos x="T8" y="T9"/>
                </a:cxn>
              </a:cxnLst>
              <a:rect l="0" t="0" r="r" b="b"/>
              <a:pathLst>
                <a:path w="16" h="52">
                  <a:moveTo>
                    <a:pt x="6" y="52"/>
                  </a:moveTo>
                  <a:lnTo>
                    <a:pt x="0" y="52"/>
                  </a:lnTo>
                  <a:lnTo>
                    <a:pt x="10" y="0"/>
                  </a:lnTo>
                  <a:lnTo>
                    <a:pt x="16" y="0"/>
                  </a:lnTo>
                  <a:lnTo>
                    <a:pt x="6"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69" name="Freeform 283"/>
            <p:cNvSpPr>
              <a:spLocks/>
            </p:cNvSpPr>
            <p:nvPr/>
          </p:nvSpPr>
          <p:spPr bwMode="auto">
            <a:xfrm>
              <a:off x="8408144" y="2144799"/>
              <a:ext cx="46747" cy="84143"/>
            </a:xfrm>
            <a:custGeom>
              <a:avLst/>
              <a:gdLst>
                <a:gd name="T0" fmla="*/ 11 w 14"/>
                <a:gd name="T1" fmla="*/ 17 h 26"/>
                <a:gd name="T2" fmla="*/ 10 w 14"/>
                <a:gd name="T3" fmla="*/ 21 h 26"/>
                <a:gd name="T4" fmla="*/ 8 w 14"/>
                <a:gd name="T5" fmla="*/ 23 h 26"/>
                <a:gd name="T6" fmla="*/ 6 w 14"/>
                <a:gd name="T7" fmla="*/ 25 h 26"/>
                <a:gd name="T8" fmla="*/ 3 w 14"/>
                <a:gd name="T9" fmla="*/ 26 h 26"/>
                <a:gd name="T10" fmla="*/ 2 w 14"/>
                <a:gd name="T11" fmla="*/ 26 h 26"/>
                <a:gd name="T12" fmla="*/ 1 w 14"/>
                <a:gd name="T13" fmla="*/ 26 h 26"/>
                <a:gd name="T14" fmla="*/ 0 w 14"/>
                <a:gd name="T15" fmla="*/ 25 h 26"/>
                <a:gd name="T16" fmla="*/ 0 w 14"/>
                <a:gd name="T17" fmla="*/ 25 h 26"/>
                <a:gd name="T18" fmla="*/ 0 w 14"/>
                <a:gd name="T19" fmla="*/ 22 h 26"/>
                <a:gd name="T20" fmla="*/ 1 w 14"/>
                <a:gd name="T21" fmla="*/ 23 h 26"/>
                <a:gd name="T22" fmla="*/ 1 w 14"/>
                <a:gd name="T23" fmla="*/ 23 h 26"/>
                <a:gd name="T24" fmla="*/ 2 w 14"/>
                <a:gd name="T25" fmla="*/ 23 h 26"/>
                <a:gd name="T26" fmla="*/ 3 w 14"/>
                <a:gd name="T27" fmla="*/ 23 h 26"/>
                <a:gd name="T28" fmla="*/ 4 w 14"/>
                <a:gd name="T29" fmla="*/ 23 h 26"/>
                <a:gd name="T30" fmla="*/ 6 w 14"/>
                <a:gd name="T31" fmla="*/ 22 h 26"/>
                <a:gd name="T32" fmla="*/ 7 w 14"/>
                <a:gd name="T33" fmla="*/ 20 h 26"/>
                <a:gd name="T34" fmla="*/ 8 w 14"/>
                <a:gd name="T35" fmla="*/ 17 h 26"/>
                <a:gd name="T36" fmla="*/ 11 w 14"/>
                <a:gd name="T37" fmla="*/ 0 h 26"/>
                <a:gd name="T38" fmla="*/ 14 w 14"/>
                <a:gd name="T39" fmla="*/ 0 h 26"/>
                <a:gd name="T40" fmla="*/ 11 w 14"/>
                <a:gd name="T41"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26">
                  <a:moveTo>
                    <a:pt x="11" y="17"/>
                  </a:moveTo>
                  <a:cubicBezTo>
                    <a:pt x="11" y="18"/>
                    <a:pt x="10" y="19"/>
                    <a:pt x="10" y="21"/>
                  </a:cubicBezTo>
                  <a:cubicBezTo>
                    <a:pt x="9" y="22"/>
                    <a:pt x="9" y="23"/>
                    <a:pt x="8" y="23"/>
                  </a:cubicBezTo>
                  <a:cubicBezTo>
                    <a:pt x="7" y="24"/>
                    <a:pt x="6" y="25"/>
                    <a:pt x="6" y="25"/>
                  </a:cubicBezTo>
                  <a:cubicBezTo>
                    <a:pt x="5" y="26"/>
                    <a:pt x="4" y="26"/>
                    <a:pt x="3" y="26"/>
                  </a:cubicBezTo>
                  <a:cubicBezTo>
                    <a:pt x="2" y="26"/>
                    <a:pt x="2" y="26"/>
                    <a:pt x="2" y="26"/>
                  </a:cubicBezTo>
                  <a:cubicBezTo>
                    <a:pt x="1" y="26"/>
                    <a:pt x="1" y="26"/>
                    <a:pt x="1" y="26"/>
                  </a:cubicBezTo>
                  <a:cubicBezTo>
                    <a:pt x="1" y="26"/>
                    <a:pt x="0" y="26"/>
                    <a:pt x="0" y="25"/>
                  </a:cubicBezTo>
                  <a:cubicBezTo>
                    <a:pt x="0" y="25"/>
                    <a:pt x="0" y="25"/>
                    <a:pt x="0" y="25"/>
                  </a:cubicBezTo>
                  <a:cubicBezTo>
                    <a:pt x="0" y="22"/>
                    <a:pt x="0" y="22"/>
                    <a:pt x="0" y="22"/>
                  </a:cubicBezTo>
                  <a:cubicBezTo>
                    <a:pt x="0" y="23"/>
                    <a:pt x="0" y="23"/>
                    <a:pt x="1" y="23"/>
                  </a:cubicBezTo>
                  <a:cubicBezTo>
                    <a:pt x="1" y="23"/>
                    <a:pt x="1" y="23"/>
                    <a:pt x="1" y="23"/>
                  </a:cubicBezTo>
                  <a:cubicBezTo>
                    <a:pt x="1" y="23"/>
                    <a:pt x="2" y="23"/>
                    <a:pt x="2" y="23"/>
                  </a:cubicBezTo>
                  <a:cubicBezTo>
                    <a:pt x="2" y="23"/>
                    <a:pt x="2" y="23"/>
                    <a:pt x="3" y="23"/>
                  </a:cubicBezTo>
                  <a:cubicBezTo>
                    <a:pt x="3" y="23"/>
                    <a:pt x="4" y="23"/>
                    <a:pt x="4" y="23"/>
                  </a:cubicBezTo>
                  <a:cubicBezTo>
                    <a:pt x="5" y="23"/>
                    <a:pt x="5" y="22"/>
                    <a:pt x="6" y="22"/>
                  </a:cubicBezTo>
                  <a:cubicBezTo>
                    <a:pt x="6" y="21"/>
                    <a:pt x="7" y="21"/>
                    <a:pt x="7" y="20"/>
                  </a:cubicBezTo>
                  <a:cubicBezTo>
                    <a:pt x="7" y="19"/>
                    <a:pt x="8" y="18"/>
                    <a:pt x="8" y="17"/>
                  </a:cubicBezTo>
                  <a:cubicBezTo>
                    <a:pt x="11" y="0"/>
                    <a:pt x="11" y="0"/>
                    <a:pt x="11" y="0"/>
                  </a:cubicBezTo>
                  <a:cubicBezTo>
                    <a:pt x="14" y="0"/>
                    <a:pt x="14" y="0"/>
                    <a:pt x="14" y="0"/>
                  </a:cubicBezTo>
                  <a:lnTo>
                    <a:pt x="1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70" name="Freeform 284"/>
            <p:cNvSpPr>
              <a:spLocks/>
            </p:cNvSpPr>
            <p:nvPr/>
          </p:nvSpPr>
          <p:spPr bwMode="auto">
            <a:xfrm>
              <a:off x="8461124" y="2144799"/>
              <a:ext cx="26490" cy="81026"/>
            </a:xfrm>
            <a:custGeom>
              <a:avLst/>
              <a:gdLst>
                <a:gd name="T0" fmla="*/ 6 w 17"/>
                <a:gd name="T1" fmla="*/ 52 h 52"/>
                <a:gd name="T2" fmla="*/ 0 w 17"/>
                <a:gd name="T3" fmla="*/ 52 h 52"/>
                <a:gd name="T4" fmla="*/ 10 w 17"/>
                <a:gd name="T5" fmla="*/ 0 h 52"/>
                <a:gd name="T6" fmla="*/ 17 w 17"/>
                <a:gd name="T7" fmla="*/ 0 h 52"/>
                <a:gd name="T8" fmla="*/ 6 w 17"/>
                <a:gd name="T9" fmla="*/ 52 h 52"/>
              </a:gdLst>
              <a:ahLst/>
              <a:cxnLst>
                <a:cxn ang="0">
                  <a:pos x="T0" y="T1"/>
                </a:cxn>
                <a:cxn ang="0">
                  <a:pos x="T2" y="T3"/>
                </a:cxn>
                <a:cxn ang="0">
                  <a:pos x="T4" y="T5"/>
                </a:cxn>
                <a:cxn ang="0">
                  <a:pos x="T6" y="T7"/>
                </a:cxn>
                <a:cxn ang="0">
                  <a:pos x="T8" y="T9"/>
                </a:cxn>
              </a:cxnLst>
              <a:rect l="0" t="0" r="r" b="b"/>
              <a:pathLst>
                <a:path w="17" h="52">
                  <a:moveTo>
                    <a:pt x="6" y="52"/>
                  </a:moveTo>
                  <a:lnTo>
                    <a:pt x="0" y="52"/>
                  </a:lnTo>
                  <a:lnTo>
                    <a:pt x="10" y="0"/>
                  </a:lnTo>
                  <a:lnTo>
                    <a:pt x="17" y="0"/>
                  </a:lnTo>
                  <a:lnTo>
                    <a:pt x="6"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71" name="Freeform 285"/>
            <p:cNvSpPr>
              <a:spLocks/>
            </p:cNvSpPr>
            <p:nvPr/>
          </p:nvSpPr>
          <p:spPr bwMode="auto">
            <a:xfrm>
              <a:off x="8493846" y="2144799"/>
              <a:ext cx="84144" cy="81026"/>
            </a:xfrm>
            <a:custGeom>
              <a:avLst/>
              <a:gdLst>
                <a:gd name="T0" fmla="*/ 20 w 26"/>
                <a:gd name="T1" fmla="*/ 25 h 25"/>
                <a:gd name="T2" fmla="*/ 17 w 26"/>
                <a:gd name="T3" fmla="*/ 25 h 25"/>
                <a:gd name="T4" fmla="*/ 8 w 26"/>
                <a:gd name="T5" fmla="*/ 5 h 25"/>
                <a:gd name="T6" fmla="*/ 8 w 26"/>
                <a:gd name="T7" fmla="*/ 5 h 25"/>
                <a:gd name="T8" fmla="*/ 8 w 26"/>
                <a:gd name="T9" fmla="*/ 4 h 25"/>
                <a:gd name="T10" fmla="*/ 7 w 26"/>
                <a:gd name="T11" fmla="*/ 4 h 25"/>
                <a:gd name="T12" fmla="*/ 7 w 26"/>
                <a:gd name="T13" fmla="*/ 4 h 25"/>
                <a:gd name="T14" fmla="*/ 7 w 26"/>
                <a:gd name="T15" fmla="*/ 4 h 25"/>
                <a:gd name="T16" fmla="*/ 7 w 26"/>
                <a:gd name="T17" fmla="*/ 4 h 25"/>
                <a:gd name="T18" fmla="*/ 7 w 26"/>
                <a:gd name="T19" fmla="*/ 5 h 25"/>
                <a:gd name="T20" fmla="*/ 7 w 26"/>
                <a:gd name="T21" fmla="*/ 5 h 25"/>
                <a:gd name="T22" fmla="*/ 7 w 26"/>
                <a:gd name="T23" fmla="*/ 6 h 25"/>
                <a:gd name="T24" fmla="*/ 3 w 26"/>
                <a:gd name="T25" fmla="*/ 25 h 25"/>
                <a:gd name="T26" fmla="*/ 0 w 26"/>
                <a:gd name="T27" fmla="*/ 25 h 25"/>
                <a:gd name="T28" fmla="*/ 5 w 26"/>
                <a:gd name="T29" fmla="*/ 0 h 25"/>
                <a:gd name="T30" fmla="*/ 9 w 26"/>
                <a:gd name="T31" fmla="*/ 0 h 25"/>
                <a:gd name="T32" fmla="*/ 18 w 26"/>
                <a:gd name="T33" fmla="*/ 20 h 25"/>
                <a:gd name="T34" fmla="*/ 18 w 26"/>
                <a:gd name="T35" fmla="*/ 20 h 25"/>
                <a:gd name="T36" fmla="*/ 18 w 26"/>
                <a:gd name="T37" fmla="*/ 21 h 25"/>
                <a:gd name="T38" fmla="*/ 18 w 26"/>
                <a:gd name="T39" fmla="*/ 21 h 25"/>
                <a:gd name="T40" fmla="*/ 18 w 26"/>
                <a:gd name="T41" fmla="*/ 22 h 25"/>
                <a:gd name="T42" fmla="*/ 18 w 26"/>
                <a:gd name="T43" fmla="*/ 22 h 25"/>
                <a:gd name="T44" fmla="*/ 18 w 26"/>
                <a:gd name="T45" fmla="*/ 21 h 25"/>
                <a:gd name="T46" fmla="*/ 19 w 26"/>
                <a:gd name="T47" fmla="*/ 21 h 25"/>
                <a:gd name="T48" fmla="*/ 19 w 26"/>
                <a:gd name="T49" fmla="*/ 20 h 25"/>
                <a:gd name="T50" fmla="*/ 19 w 26"/>
                <a:gd name="T51" fmla="*/ 20 h 25"/>
                <a:gd name="T52" fmla="*/ 23 w 26"/>
                <a:gd name="T53" fmla="*/ 0 h 25"/>
                <a:gd name="T54" fmla="*/ 26 w 26"/>
                <a:gd name="T55" fmla="*/ 0 h 25"/>
                <a:gd name="T56" fmla="*/ 20 w 26"/>
                <a:gd name="T5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 h="25">
                  <a:moveTo>
                    <a:pt x="20" y="25"/>
                  </a:moveTo>
                  <a:cubicBezTo>
                    <a:pt x="17" y="25"/>
                    <a:pt x="17" y="25"/>
                    <a:pt x="17" y="25"/>
                  </a:cubicBezTo>
                  <a:cubicBezTo>
                    <a:pt x="8" y="5"/>
                    <a:pt x="8" y="5"/>
                    <a:pt x="8" y="5"/>
                  </a:cubicBezTo>
                  <a:cubicBezTo>
                    <a:pt x="8" y="5"/>
                    <a:pt x="8" y="5"/>
                    <a:pt x="8" y="5"/>
                  </a:cubicBezTo>
                  <a:cubicBezTo>
                    <a:pt x="8" y="5"/>
                    <a:pt x="8" y="5"/>
                    <a:pt x="8" y="4"/>
                  </a:cubicBezTo>
                  <a:cubicBezTo>
                    <a:pt x="8" y="4"/>
                    <a:pt x="8" y="4"/>
                    <a:pt x="7" y="4"/>
                  </a:cubicBezTo>
                  <a:cubicBezTo>
                    <a:pt x="7" y="4"/>
                    <a:pt x="7" y="4"/>
                    <a:pt x="7" y="4"/>
                  </a:cubicBezTo>
                  <a:cubicBezTo>
                    <a:pt x="7" y="4"/>
                    <a:pt x="7" y="4"/>
                    <a:pt x="7" y="4"/>
                  </a:cubicBezTo>
                  <a:cubicBezTo>
                    <a:pt x="7" y="4"/>
                    <a:pt x="7" y="4"/>
                    <a:pt x="7" y="4"/>
                  </a:cubicBezTo>
                  <a:cubicBezTo>
                    <a:pt x="7" y="4"/>
                    <a:pt x="7" y="4"/>
                    <a:pt x="7" y="5"/>
                  </a:cubicBezTo>
                  <a:cubicBezTo>
                    <a:pt x="7" y="5"/>
                    <a:pt x="7" y="5"/>
                    <a:pt x="7" y="5"/>
                  </a:cubicBezTo>
                  <a:cubicBezTo>
                    <a:pt x="7" y="5"/>
                    <a:pt x="7" y="5"/>
                    <a:pt x="7" y="6"/>
                  </a:cubicBezTo>
                  <a:cubicBezTo>
                    <a:pt x="3" y="25"/>
                    <a:pt x="3" y="25"/>
                    <a:pt x="3" y="25"/>
                  </a:cubicBezTo>
                  <a:cubicBezTo>
                    <a:pt x="0" y="25"/>
                    <a:pt x="0" y="25"/>
                    <a:pt x="0" y="25"/>
                  </a:cubicBezTo>
                  <a:cubicBezTo>
                    <a:pt x="5" y="0"/>
                    <a:pt x="5" y="0"/>
                    <a:pt x="5" y="0"/>
                  </a:cubicBezTo>
                  <a:cubicBezTo>
                    <a:pt x="9" y="0"/>
                    <a:pt x="9" y="0"/>
                    <a:pt x="9" y="0"/>
                  </a:cubicBezTo>
                  <a:cubicBezTo>
                    <a:pt x="18" y="20"/>
                    <a:pt x="18" y="20"/>
                    <a:pt x="18" y="20"/>
                  </a:cubicBezTo>
                  <a:cubicBezTo>
                    <a:pt x="18" y="20"/>
                    <a:pt x="18" y="20"/>
                    <a:pt x="18" y="20"/>
                  </a:cubicBezTo>
                  <a:cubicBezTo>
                    <a:pt x="18" y="21"/>
                    <a:pt x="18" y="21"/>
                    <a:pt x="18" y="21"/>
                  </a:cubicBezTo>
                  <a:cubicBezTo>
                    <a:pt x="18" y="21"/>
                    <a:pt x="18" y="21"/>
                    <a:pt x="18" y="21"/>
                  </a:cubicBezTo>
                  <a:cubicBezTo>
                    <a:pt x="18" y="21"/>
                    <a:pt x="18" y="22"/>
                    <a:pt x="18" y="22"/>
                  </a:cubicBezTo>
                  <a:cubicBezTo>
                    <a:pt x="18" y="22"/>
                    <a:pt x="18" y="22"/>
                    <a:pt x="18" y="22"/>
                  </a:cubicBezTo>
                  <a:cubicBezTo>
                    <a:pt x="18" y="22"/>
                    <a:pt x="18" y="21"/>
                    <a:pt x="18" y="21"/>
                  </a:cubicBezTo>
                  <a:cubicBezTo>
                    <a:pt x="18" y="21"/>
                    <a:pt x="19" y="21"/>
                    <a:pt x="19" y="21"/>
                  </a:cubicBezTo>
                  <a:cubicBezTo>
                    <a:pt x="19" y="20"/>
                    <a:pt x="19" y="20"/>
                    <a:pt x="19" y="20"/>
                  </a:cubicBezTo>
                  <a:cubicBezTo>
                    <a:pt x="19" y="20"/>
                    <a:pt x="19" y="20"/>
                    <a:pt x="19" y="20"/>
                  </a:cubicBezTo>
                  <a:cubicBezTo>
                    <a:pt x="23" y="0"/>
                    <a:pt x="23" y="0"/>
                    <a:pt x="23" y="0"/>
                  </a:cubicBezTo>
                  <a:cubicBezTo>
                    <a:pt x="26" y="0"/>
                    <a:pt x="26" y="0"/>
                    <a:pt x="26" y="0"/>
                  </a:cubicBezTo>
                  <a:lnTo>
                    <a:pt x="2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72" name="Freeform 286"/>
            <p:cNvSpPr>
              <a:spLocks/>
            </p:cNvSpPr>
            <p:nvPr/>
          </p:nvSpPr>
          <p:spPr bwMode="auto">
            <a:xfrm>
              <a:off x="8588898" y="2144799"/>
              <a:ext cx="68562" cy="84143"/>
            </a:xfrm>
            <a:custGeom>
              <a:avLst/>
              <a:gdLst>
                <a:gd name="T0" fmla="*/ 21 w 21"/>
                <a:gd name="T1" fmla="*/ 5 h 26"/>
                <a:gd name="T2" fmla="*/ 20 w 21"/>
                <a:gd name="T3" fmla="*/ 4 h 26"/>
                <a:gd name="T4" fmla="*/ 18 w 21"/>
                <a:gd name="T5" fmla="*/ 3 h 26"/>
                <a:gd name="T6" fmla="*/ 16 w 21"/>
                <a:gd name="T7" fmla="*/ 3 h 26"/>
                <a:gd name="T8" fmla="*/ 14 w 21"/>
                <a:gd name="T9" fmla="*/ 2 h 26"/>
                <a:gd name="T10" fmla="*/ 9 w 21"/>
                <a:gd name="T11" fmla="*/ 3 h 26"/>
                <a:gd name="T12" fmla="*/ 6 w 21"/>
                <a:gd name="T13" fmla="*/ 6 h 26"/>
                <a:gd name="T14" fmla="*/ 3 w 21"/>
                <a:gd name="T15" fmla="*/ 10 h 26"/>
                <a:gd name="T16" fmla="*/ 3 w 21"/>
                <a:gd name="T17" fmla="*/ 14 h 26"/>
                <a:gd name="T18" fmla="*/ 3 w 21"/>
                <a:gd name="T19" fmla="*/ 18 h 26"/>
                <a:gd name="T20" fmla="*/ 5 w 21"/>
                <a:gd name="T21" fmla="*/ 21 h 26"/>
                <a:gd name="T22" fmla="*/ 8 w 21"/>
                <a:gd name="T23" fmla="*/ 23 h 26"/>
                <a:gd name="T24" fmla="*/ 11 w 21"/>
                <a:gd name="T25" fmla="*/ 23 h 26"/>
                <a:gd name="T26" fmla="*/ 13 w 21"/>
                <a:gd name="T27" fmla="*/ 23 h 26"/>
                <a:gd name="T28" fmla="*/ 15 w 21"/>
                <a:gd name="T29" fmla="*/ 22 h 26"/>
                <a:gd name="T30" fmla="*/ 17 w 21"/>
                <a:gd name="T31" fmla="*/ 15 h 26"/>
                <a:gd name="T32" fmla="*/ 11 w 21"/>
                <a:gd name="T33" fmla="*/ 15 h 26"/>
                <a:gd name="T34" fmla="*/ 12 w 21"/>
                <a:gd name="T35" fmla="*/ 12 h 26"/>
                <a:gd name="T36" fmla="*/ 20 w 21"/>
                <a:gd name="T37" fmla="*/ 12 h 26"/>
                <a:gd name="T38" fmla="*/ 18 w 21"/>
                <a:gd name="T39" fmla="*/ 24 h 26"/>
                <a:gd name="T40" fmla="*/ 15 w 21"/>
                <a:gd name="T41" fmla="*/ 25 h 26"/>
                <a:gd name="T42" fmla="*/ 11 w 21"/>
                <a:gd name="T43" fmla="*/ 26 h 26"/>
                <a:gd name="T44" fmla="*/ 6 w 21"/>
                <a:gd name="T45" fmla="*/ 25 h 26"/>
                <a:gd name="T46" fmla="*/ 3 w 21"/>
                <a:gd name="T47" fmla="*/ 23 h 26"/>
                <a:gd name="T48" fmla="*/ 0 w 21"/>
                <a:gd name="T49" fmla="*/ 19 h 26"/>
                <a:gd name="T50" fmla="*/ 0 w 21"/>
                <a:gd name="T51" fmla="*/ 15 h 26"/>
                <a:gd name="T52" fmla="*/ 0 w 21"/>
                <a:gd name="T53" fmla="*/ 11 h 26"/>
                <a:gd name="T54" fmla="*/ 1 w 21"/>
                <a:gd name="T55" fmla="*/ 7 h 26"/>
                <a:gd name="T56" fmla="*/ 3 w 21"/>
                <a:gd name="T57" fmla="*/ 4 h 26"/>
                <a:gd name="T58" fmla="*/ 6 w 21"/>
                <a:gd name="T59" fmla="*/ 2 h 26"/>
                <a:gd name="T60" fmla="*/ 10 w 21"/>
                <a:gd name="T61" fmla="*/ 0 h 26"/>
                <a:gd name="T62" fmla="*/ 14 w 21"/>
                <a:gd name="T63" fmla="*/ 0 h 26"/>
                <a:gd name="T64" fmla="*/ 17 w 21"/>
                <a:gd name="T65" fmla="*/ 0 h 26"/>
                <a:gd name="T66" fmla="*/ 19 w 21"/>
                <a:gd name="T67" fmla="*/ 0 h 26"/>
                <a:gd name="T68" fmla="*/ 20 w 21"/>
                <a:gd name="T69" fmla="*/ 1 h 26"/>
                <a:gd name="T70" fmla="*/ 21 w 21"/>
                <a:gd name="T71" fmla="*/ 1 h 26"/>
                <a:gd name="T72" fmla="*/ 21 w 21"/>
                <a:gd name="T73"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 h="26">
                  <a:moveTo>
                    <a:pt x="21" y="5"/>
                  </a:moveTo>
                  <a:cubicBezTo>
                    <a:pt x="21" y="4"/>
                    <a:pt x="20" y="4"/>
                    <a:pt x="20" y="4"/>
                  </a:cubicBezTo>
                  <a:cubicBezTo>
                    <a:pt x="19" y="4"/>
                    <a:pt x="19" y="3"/>
                    <a:pt x="18" y="3"/>
                  </a:cubicBezTo>
                  <a:cubicBezTo>
                    <a:pt x="17" y="3"/>
                    <a:pt x="17" y="3"/>
                    <a:pt x="16" y="3"/>
                  </a:cubicBezTo>
                  <a:cubicBezTo>
                    <a:pt x="15" y="3"/>
                    <a:pt x="15" y="2"/>
                    <a:pt x="14" y="2"/>
                  </a:cubicBezTo>
                  <a:cubicBezTo>
                    <a:pt x="12" y="2"/>
                    <a:pt x="10" y="3"/>
                    <a:pt x="9" y="3"/>
                  </a:cubicBezTo>
                  <a:cubicBezTo>
                    <a:pt x="8" y="4"/>
                    <a:pt x="7" y="5"/>
                    <a:pt x="6" y="6"/>
                  </a:cubicBezTo>
                  <a:cubicBezTo>
                    <a:pt x="5" y="7"/>
                    <a:pt x="4" y="8"/>
                    <a:pt x="3" y="10"/>
                  </a:cubicBezTo>
                  <a:cubicBezTo>
                    <a:pt x="3" y="11"/>
                    <a:pt x="3" y="13"/>
                    <a:pt x="3" y="14"/>
                  </a:cubicBezTo>
                  <a:cubicBezTo>
                    <a:pt x="3" y="16"/>
                    <a:pt x="3" y="17"/>
                    <a:pt x="3" y="18"/>
                  </a:cubicBezTo>
                  <a:cubicBezTo>
                    <a:pt x="4" y="19"/>
                    <a:pt x="4" y="20"/>
                    <a:pt x="5" y="21"/>
                  </a:cubicBezTo>
                  <a:cubicBezTo>
                    <a:pt x="6" y="22"/>
                    <a:pt x="6" y="22"/>
                    <a:pt x="8" y="23"/>
                  </a:cubicBezTo>
                  <a:cubicBezTo>
                    <a:pt x="9" y="23"/>
                    <a:pt x="10" y="23"/>
                    <a:pt x="11" y="23"/>
                  </a:cubicBezTo>
                  <a:cubicBezTo>
                    <a:pt x="12" y="23"/>
                    <a:pt x="13" y="23"/>
                    <a:pt x="13" y="23"/>
                  </a:cubicBezTo>
                  <a:cubicBezTo>
                    <a:pt x="14" y="23"/>
                    <a:pt x="15" y="23"/>
                    <a:pt x="15" y="22"/>
                  </a:cubicBezTo>
                  <a:cubicBezTo>
                    <a:pt x="17" y="15"/>
                    <a:pt x="17" y="15"/>
                    <a:pt x="17" y="15"/>
                  </a:cubicBezTo>
                  <a:cubicBezTo>
                    <a:pt x="11" y="15"/>
                    <a:pt x="11" y="15"/>
                    <a:pt x="11" y="15"/>
                  </a:cubicBezTo>
                  <a:cubicBezTo>
                    <a:pt x="12" y="12"/>
                    <a:pt x="12" y="12"/>
                    <a:pt x="12" y="12"/>
                  </a:cubicBezTo>
                  <a:cubicBezTo>
                    <a:pt x="20" y="12"/>
                    <a:pt x="20" y="12"/>
                    <a:pt x="20" y="12"/>
                  </a:cubicBezTo>
                  <a:cubicBezTo>
                    <a:pt x="18" y="24"/>
                    <a:pt x="18" y="24"/>
                    <a:pt x="18" y="24"/>
                  </a:cubicBezTo>
                  <a:cubicBezTo>
                    <a:pt x="17" y="25"/>
                    <a:pt x="16" y="25"/>
                    <a:pt x="15" y="25"/>
                  </a:cubicBezTo>
                  <a:cubicBezTo>
                    <a:pt x="13" y="26"/>
                    <a:pt x="12" y="26"/>
                    <a:pt x="11" y="26"/>
                  </a:cubicBezTo>
                  <a:cubicBezTo>
                    <a:pt x="9" y="26"/>
                    <a:pt x="7" y="26"/>
                    <a:pt x="6" y="25"/>
                  </a:cubicBezTo>
                  <a:cubicBezTo>
                    <a:pt x="5" y="24"/>
                    <a:pt x="3" y="24"/>
                    <a:pt x="3" y="23"/>
                  </a:cubicBezTo>
                  <a:cubicBezTo>
                    <a:pt x="2" y="22"/>
                    <a:pt x="1" y="21"/>
                    <a:pt x="0" y="19"/>
                  </a:cubicBezTo>
                  <a:cubicBezTo>
                    <a:pt x="0" y="18"/>
                    <a:pt x="0" y="16"/>
                    <a:pt x="0" y="15"/>
                  </a:cubicBezTo>
                  <a:cubicBezTo>
                    <a:pt x="0" y="13"/>
                    <a:pt x="0" y="12"/>
                    <a:pt x="0" y="11"/>
                  </a:cubicBezTo>
                  <a:cubicBezTo>
                    <a:pt x="0" y="10"/>
                    <a:pt x="1" y="8"/>
                    <a:pt x="1" y="7"/>
                  </a:cubicBezTo>
                  <a:cubicBezTo>
                    <a:pt x="2" y="6"/>
                    <a:pt x="3" y="5"/>
                    <a:pt x="3" y="4"/>
                  </a:cubicBezTo>
                  <a:cubicBezTo>
                    <a:pt x="4" y="3"/>
                    <a:pt x="5" y="3"/>
                    <a:pt x="6" y="2"/>
                  </a:cubicBezTo>
                  <a:cubicBezTo>
                    <a:pt x="7" y="1"/>
                    <a:pt x="8" y="1"/>
                    <a:pt x="10" y="0"/>
                  </a:cubicBezTo>
                  <a:cubicBezTo>
                    <a:pt x="11" y="0"/>
                    <a:pt x="13" y="0"/>
                    <a:pt x="14" y="0"/>
                  </a:cubicBezTo>
                  <a:cubicBezTo>
                    <a:pt x="15" y="0"/>
                    <a:pt x="16" y="0"/>
                    <a:pt x="17" y="0"/>
                  </a:cubicBezTo>
                  <a:cubicBezTo>
                    <a:pt x="17" y="0"/>
                    <a:pt x="18" y="0"/>
                    <a:pt x="19" y="0"/>
                  </a:cubicBezTo>
                  <a:cubicBezTo>
                    <a:pt x="19" y="1"/>
                    <a:pt x="20" y="1"/>
                    <a:pt x="20" y="1"/>
                  </a:cubicBezTo>
                  <a:cubicBezTo>
                    <a:pt x="21" y="1"/>
                    <a:pt x="21" y="1"/>
                    <a:pt x="21" y="1"/>
                  </a:cubicBezTo>
                  <a:lnTo>
                    <a:pt x="2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grpSp>
      <p:grpSp>
        <p:nvGrpSpPr>
          <p:cNvPr id="673" name="India East"/>
          <p:cNvGrpSpPr/>
          <p:nvPr/>
        </p:nvGrpSpPr>
        <p:grpSpPr>
          <a:xfrm>
            <a:off x="8139260" y="3125457"/>
            <a:ext cx="772163" cy="380358"/>
            <a:chOff x="7325181" y="2729125"/>
            <a:chExt cx="841439" cy="414482"/>
          </a:xfrm>
        </p:grpSpPr>
        <p:sp>
          <p:nvSpPr>
            <p:cNvPr id="674" name="Rectangle 28"/>
            <p:cNvSpPr>
              <a:spLocks noChangeArrowheads="1"/>
            </p:cNvSpPr>
            <p:nvPr/>
          </p:nvSpPr>
          <p:spPr bwMode="auto">
            <a:xfrm>
              <a:off x="7325181" y="2729125"/>
              <a:ext cx="841439" cy="414482"/>
            </a:xfrm>
            <a:prstGeom prst="rect">
              <a:avLst/>
            </a:prstGeom>
            <a:solidFill>
              <a:srgbClr val="0073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75" name="Rectangle 287"/>
            <p:cNvSpPr>
              <a:spLocks noChangeArrowheads="1"/>
            </p:cNvSpPr>
            <p:nvPr/>
          </p:nvSpPr>
          <p:spPr bwMode="auto">
            <a:xfrm>
              <a:off x="7418674" y="2827291"/>
              <a:ext cx="20257" cy="810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76" name="Freeform 288"/>
            <p:cNvSpPr>
              <a:spLocks/>
            </p:cNvSpPr>
            <p:nvPr/>
          </p:nvSpPr>
          <p:spPr bwMode="auto">
            <a:xfrm>
              <a:off x="7457630" y="2827291"/>
              <a:ext cx="73236" cy="81026"/>
            </a:xfrm>
            <a:custGeom>
              <a:avLst/>
              <a:gdLst>
                <a:gd name="T0" fmla="*/ 22 w 22"/>
                <a:gd name="T1" fmla="*/ 25 h 25"/>
                <a:gd name="T2" fmla="*/ 17 w 22"/>
                <a:gd name="T3" fmla="*/ 25 h 25"/>
                <a:gd name="T4" fmla="*/ 6 w 22"/>
                <a:gd name="T5" fmla="*/ 9 h 25"/>
                <a:gd name="T6" fmla="*/ 5 w 22"/>
                <a:gd name="T7" fmla="*/ 7 h 25"/>
                <a:gd name="T8" fmla="*/ 5 w 22"/>
                <a:gd name="T9" fmla="*/ 7 h 25"/>
                <a:gd name="T10" fmla="*/ 5 w 22"/>
                <a:gd name="T11" fmla="*/ 11 h 25"/>
                <a:gd name="T12" fmla="*/ 5 w 22"/>
                <a:gd name="T13" fmla="*/ 25 h 25"/>
                <a:gd name="T14" fmla="*/ 0 w 22"/>
                <a:gd name="T15" fmla="*/ 25 h 25"/>
                <a:gd name="T16" fmla="*/ 0 w 22"/>
                <a:gd name="T17" fmla="*/ 0 h 25"/>
                <a:gd name="T18" fmla="*/ 6 w 22"/>
                <a:gd name="T19" fmla="*/ 0 h 25"/>
                <a:gd name="T20" fmla="*/ 16 w 22"/>
                <a:gd name="T21" fmla="*/ 15 h 25"/>
                <a:gd name="T22" fmla="*/ 17 w 22"/>
                <a:gd name="T23" fmla="*/ 17 h 25"/>
                <a:gd name="T24" fmla="*/ 17 w 22"/>
                <a:gd name="T25" fmla="*/ 17 h 25"/>
                <a:gd name="T26" fmla="*/ 17 w 22"/>
                <a:gd name="T27" fmla="*/ 14 h 25"/>
                <a:gd name="T28" fmla="*/ 17 w 22"/>
                <a:gd name="T29" fmla="*/ 0 h 25"/>
                <a:gd name="T30" fmla="*/ 22 w 22"/>
                <a:gd name="T31" fmla="*/ 0 h 25"/>
                <a:gd name="T32" fmla="*/ 22 w 22"/>
                <a:gd name="T3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5">
                  <a:moveTo>
                    <a:pt x="22" y="25"/>
                  </a:moveTo>
                  <a:cubicBezTo>
                    <a:pt x="17" y="25"/>
                    <a:pt x="17" y="25"/>
                    <a:pt x="17" y="25"/>
                  </a:cubicBezTo>
                  <a:cubicBezTo>
                    <a:pt x="6" y="9"/>
                    <a:pt x="6" y="9"/>
                    <a:pt x="6" y="9"/>
                  </a:cubicBezTo>
                  <a:cubicBezTo>
                    <a:pt x="6" y="8"/>
                    <a:pt x="5" y="8"/>
                    <a:pt x="5" y="7"/>
                  </a:cubicBezTo>
                  <a:cubicBezTo>
                    <a:pt x="5" y="7"/>
                    <a:pt x="5" y="7"/>
                    <a:pt x="5" y="7"/>
                  </a:cubicBezTo>
                  <a:cubicBezTo>
                    <a:pt x="5" y="8"/>
                    <a:pt x="5" y="9"/>
                    <a:pt x="5" y="11"/>
                  </a:cubicBezTo>
                  <a:cubicBezTo>
                    <a:pt x="5" y="25"/>
                    <a:pt x="5" y="25"/>
                    <a:pt x="5" y="25"/>
                  </a:cubicBezTo>
                  <a:cubicBezTo>
                    <a:pt x="0" y="25"/>
                    <a:pt x="0" y="25"/>
                    <a:pt x="0" y="25"/>
                  </a:cubicBezTo>
                  <a:cubicBezTo>
                    <a:pt x="0" y="0"/>
                    <a:pt x="0" y="0"/>
                    <a:pt x="0" y="0"/>
                  </a:cubicBezTo>
                  <a:cubicBezTo>
                    <a:pt x="6" y="0"/>
                    <a:pt x="6" y="0"/>
                    <a:pt x="6" y="0"/>
                  </a:cubicBezTo>
                  <a:cubicBezTo>
                    <a:pt x="16" y="15"/>
                    <a:pt x="16" y="15"/>
                    <a:pt x="16" y="15"/>
                  </a:cubicBezTo>
                  <a:cubicBezTo>
                    <a:pt x="16" y="16"/>
                    <a:pt x="17" y="16"/>
                    <a:pt x="17" y="17"/>
                  </a:cubicBezTo>
                  <a:cubicBezTo>
                    <a:pt x="17" y="17"/>
                    <a:pt x="17" y="17"/>
                    <a:pt x="17" y="17"/>
                  </a:cubicBezTo>
                  <a:cubicBezTo>
                    <a:pt x="17" y="17"/>
                    <a:pt x="17" y="15"/>
                    <a:pt x="17" y="14"/>
                  </a:cubicBezTo>
                  <a:cubicBezTo>
                    <a:pt x="17" y="0"/>
                    <a:pt x="17" y="0"/>
                    <a:pt x="17" y="0"/>
                  </a:cubicBezTo>
                  <a:cubicBezTo>
                    <a:pt x="22" y="0"/>
                    <a:pt x="22" y="0"/>
                    <a:pt x="22" y="0"/>
                  </a:cubicBezTo>
                  <a:lnTo>
                    <a:pt x="22"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77" name="Freeform 289"/>
            <p:cNvSpPr>
              <a:spLocks noEditPoints="1"/>
            </p:cNvSpPr>
            <p:nvPr/>
          </p:nvSpPr>
          <p:spPr bwMode="auto">
            <a:xfrm>
              <a:off x="7552681" y="2827291"/>
              <a:ext cx="71678" cy="81026"/>
            </a:xfrm>
            <a:custGeom>
              <a:avLst/>
              <a:gdLst>
                <a:gd name="T0" fmla="*/ 0 w 22"/>
                <a:gd name="T1" fmla="*/ 25 h 25"/>
                <a:gd name="T2" fmla="*/ 0 w 22"/>
                <a:gd name="T3" fmla="*/ 0 h 25"/>
                <a:gd name="T4" fmla="*/ 9 w 22"/>
                <a:gd name="T5" fmla="*/ 0 h 25"/>
                <a:gd name="T6" fmla="*/ 22 w 22"/>
                <a:gd name="T7" fmla="*/ 12 h 25"/>
                <a:gd name="T8" fmla="*/ 18 w 22"/>
                <a:gd name="T9" fmla="*/ 21 h 25"/>
                <a:gd name="T10" fmla="*/ 9 w 22"/>
                <a:gd name="T11" fmla="*/ 25 h 25"/>
                <a:gd name="T12" fmla="*/ 0 w 22"/>
                <a:gd name="T13" fmla="*/ 25 h 25"/>
                <a:gd name="T14" fmla="*/ 5 w 22"/>
                <a:gd name="T15" fmla="*/ 4 h 25"/>
                <a:gd name="T16" fmla="*/ 5 w 22"/>
                <a:gd name="T17" fmla="*/ 20 h 25"/>
                <a:gd name="T18" fmla="*/ 8 w 22"/>
                <a:gd name="T19" fmla="*/ 20 h 25"/>
                <a:gd name="T20" fmla="*/ 14 w 22"/>
                <a:gd name="T21" fmla="*/ 18 h 25"/>
                <a:gd name="T22" fmla="*/ 16 w 22"/>
                <a:gd name="T23" fmla="*/ 12 h 25"/>
                <a:gd name="T24" fmla="*/ 14 w 22"/>
                <a:gd name="T25" fmla="*/ 6 h 25"/>
                <a:gd name="T26" fmla="*/ 8 w 22"/>
                <a:gd name="T27" fmla="*/ 4 h 25"/>
                <a:gd name="T28" fmla="*/ 5 w 22"/>
                <a:gd name="T2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5">
                  <a:moveTo>
                    <a:pt x="0" y="25"/>
                  </a:moveTo>
                  <a:cubicBezTo>
                    <a:pt x="0" y="0"/>
                    <a:pt x="0" y="0"/>
                    <a:pt x="0" y="0"/>
                  </a:cubicBezTo>
                  <a:cubicBezTo>
                    <a:pt x="9" y="0"/>
                    <a:pt x="9" y="0"/>
                    <a:pt x="9" y="0"/>
                  </a:cubicBezTo>
                  <a:cubicBezTo>
                    <a:pt x="18" y="0"/>
                    <a:pt x="22" y="4"/>
                    <a:pt x="22" y="12"/>
                  </a:cubicBezTo>
                  <a:cubicBezTo>
                    <a:pt x="22" y="16"/>
                    <a:pt x="21" y="19"/>
                    <a:pt x="18" y="21"/>
                  </a:cubicBezTo>
                  <a:cubicBezTo>
                    <a:pt x="16" y="24"/>
                    <a:pt x="13" y="25"/>
                    <a:pt x="9" y="25"/>
                  </a:cubicBezTo>
                  <a:lnTo>
                    <a:pt x="0" y="25"/>
                  </a:lnTo>
                  <a:close/>
                  <a:moveTo>
                    <a:pt x="5" y="4"/>
                  </a:moveTo>
                  <a:cubicBezTo>
                    <a:pt x="5" y="20"/>
                    <a:pt x="5" y="20"/>
                    <a:pt x="5" y="20"/>
                  </a:cubicBezTo>
                  <a:cubicBezTo>
                    <a:pt x="8" y="20"/>
                    <a:pt x="8" y="20"/>
                    <a:pt x="8" y="20"/>
                  </a:cubicBezTo>
                  <a:cubicBezTo>
                    <a:pt x="11" y="20"/>
                    <a:pt x="13" y="20"/>
                    <a:pt x="14" y="18"/>
                  </a:cubicBezTo>
                  <a:cubicBezTo>
                    <a:pt x="15" y="17"/>
                    <a:pt x="16" y="15"/>
                    <a:pt x="16" y="12"/>
                  </a:cubicBezTo>
                  <a:cubicBezTo>
                    <a:pt x="16" y="10"/>
                    <a:pt x="15" y="8"/>
                    <a:pt x="14" y="6"/>
                  </a:cubicBezTo>
                  <a:cubicBezTo>
                    <a:pt x="13" y="5"/>
                    <a:pt x="11" y="4"/>
                    <a:pt x="8" y="4"/>
                  </a:cubicBezTo>
                  <a:lnTo>
                    <a:pt x="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78" name="Rectangle 290"/>
            <p:cNvSpPr>
              <a:spLocks noChangeArrowheads="1"/>
            </p:cNvSpPr>
            <p:nvPr/>
          </p:nvSpPr>
          <p:spPr bwMode="auto">
            <a:xfrm>
              <a:off x="7641500" y="2827291"/>
              <a:ext cx="18699" cy="8102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79" name="Freeform 291"/>
            <p:cNvSpPr>
              <a:spLocks noEditPoints="1"/>
            </p:cNvSpPr>
            <p:nvPr/>
          </p:nvSpPr>
          <p:spPr bwMode="auto">
            <a:xfrm>
              <a:off x="7671106" y="2827291"/>
              <a:ext cx="81027" cy="81026"/>
            </a:xfrm>
            <a:custGeom>
              <a:avLst/>
              <a:gdLst>
                <a:gd name="T0" fmla="*/ 25 w 25"/>
                <a:gd name="T1" fmla="*/ 25 h 25"/>
                <a:gd name="T2" fmla="*/ 19 w 25"/>
                <a:gd name="T3" fmla="*/ 25 h 25"/>
                <a:gd name="T4" fmla="*/ 17 w 25"/>
                <a:gd name="T5" fmla="*/ 19 h 25"/>
                <a:gd name="T6" fmla="*/ 8 w 25"/>
                <a:gd name="T7" fmla="*/ 19 h 25"/>
                <a:gd name="T8" fmla="*/ 6 w 25"/>
                <a:gd name="T9" fmla="*/ 25 h 25"/>
                <a:gd name="T10" fmla="*/ 0 w 25"/>
                <a:gd name="T11" fmla="*/ 25 h 25"/>
                <a:gd name="T12" fmla="*/ 9 w 25"/>
                <a:gd name="T13" fmla="*/ 0 h 25"/>
                <a:gd name="T14" fmla="*/ 16 w 25"/>
                <a:gd name="T15" fmla="*/ 0 h 25"/>
                <a:gd name="T16" fmla="*/ 25 w 25"/>
                <a:gd name="T17" fmla="*/ 25 h 25"/>
                <a:gd name="T18" fmla="*/ 16 w 25"/>
                <a:gd name="T19" fmla="*/ 15 h 25"/>
                <a:gd name="T20" fmla="*/ 13 w 25"/>
                <a:gd name="T21" fmla="*/ 7 h 25"/>
                <a:gd name="T22" fmla="*/ 13 w 25"/>
                <a:gd name="T23" fmla="*/ 4 h 25"/>
                <a:gd name="T24" fmla="*/ 12 w 25"/>
                <a:gd name="T25" fmla="*/ 4 h 25"/>
                <a:gd name="T26" fmla="*/ 12 w 25"/>
                <a:gd name="T27" fmla="*/ 6 h 25"/>
                <a:gd name="T28" fmla="*/ 9 w 25"/>
                <a:gd name="T29" fmla="*/ 15 h 25"/>
                <a:gd name="T30" fmla="*/ 16 w 25"/>
                <a:gd name="T31"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25">
                  <a:moveTo>
                    <a:pt x="25" y="25"/>
                  </a:moveTo>
                  <a:cubicBezTo>
                    <a:pt x="19" y="25"/>
                    <a:pt x="19" y="25"/>
                    <a:pt x="19" y="25"/>
                  </a:cubicBezTo>
                  <a:cubicBezTo>
                    <a:pt x="17" y="19"/>
                    <a:pt x="17" y="19"/>
                    <a:pt x="17" y="19"/>
                  </a:cubicBezTo>
                  <a:cubicBezTo>
                    <a:pt x="8" y="19"/>
                    <a:pt x="8" y="19"/>
                    <a:pt x="8" y="19"/>
                  </a:cubicBezTo>
                  <a:cubicBezTo>
                    <a:pt x="6" y="25"/>
                    <a:pt x="6" y="25"/>
                    <a:pt x="6" y="25"/>
                  </a:cubicBezTo>
                  <a:cubicBezTo>
                    <a:pt x="0" y="25"/>
                    <a:pt x="0" y="25"/>
                    <a:pt x="0" y="25"/>
                  </a:cubicBezTo>
                  <a:cubicBezTo>
                    <a:pt x="9" y="0"/>
                    <a:pt x="9" y="0"/>
                    <a:pt x="9" y="0"/>
                  </a:cubicBezTo>
                  <a:cubicBezTo>
                    <a:pt x="16" y="0"/>
                    <a:pt x="16" y="0"/>
                    <a:pt x="16" y="0"/>
                  </a:cubicBezTo>
                  <a:lnTo>
                    <a:pt x="25" y="25"/>
                  </a:lnTo>
                  <a:close/>
                  <a:moveTo>
                    <a:pt x="16" y="15"/>
                  </a:moveTo>
                  <a:cubicBezTo>
                    <a:pt x="13" y="7"/>
                    <a:pt x="13" y="7"/>
                    <a:pt x="13" y="7"/>
                  </a:cubicBezTo>
                  <a:cubicBezTo>
                    <a:pt x="13" y="6"/>
                    <a:pt x="13" y="5"/>
                    <a:pt x="13" y="4"/>
                  </a:cubicBezTo>
                  <a:cubicBezTo>
                    <a:pt x="12" y="4"/>
                    <a:pt x="12" y="4"/>
                    <a:pt x="12" y="4"/>
                  </a:cubicBezTo>
                  <a:cubicBezTo>
                    <a:pt x="12" y="5"/>
                    <a:pt x="12" y="6"/>
                    <a:pt x="12" y="6"/>
                  </a:cubicBezTo>
                  <a:cubicBezTo>
                    <a:pt x="9" y="15"/>
                    <a:pt x="9" y="15"/>
                    <a:pt x="9" y="15"/>
                  </a:cubicBezTo>
                  <a:lnTo>
                    <a:pt x="1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80" name="Freeform 292"/>
            <p:cNvSpPr>
              <a:spLocks/>
            </p:cNvSpPr>
            <p:nvPr/>
          </p:nvSpPr>
          <p:spPr bwMode="auto">
            <a:xfrm>
              <a:off x="7797322" y="2827291"/>
              <a:ext cx="49863" cy="81026"/>
            </a:xfrm>
            <a:custGeom>
              <a:avLst/>
              <a:gdLst>
                <a:gd name="T0" fmla="*/ 32 w 32"/>
                <a:gd name="T1" fmla="*/ 52 h 52"/>
                <a:gd name="T2" fmla="*/ 0 w 32"/>
                <a:gd name="T3" fmla="*/ 52 h 52"/>
                <a:gd name="T4" fmla="*/ 0 w 32"/>
                <a:gd name="T5" fmla="*/ 0 h 52"/>
                <a:gd name="T6" fmla="*/ 32 w 32"/>
                <a:gd name="T7" fmla="*/ 0 h 52"/>
                <a:gd name="T8" fmla="*/ 32 w 32"/>
                <a:gd name="T9" fmla="*/ 8 h 52"/>
                <a:gd name="T10" fmla="*/ 13 w 32"/>
                <a:gd name="T11" fmla="*/ 8 h 52"/>
                <a:gd name="T12" fmla="*/ 13 w 32"/>
                <a:gd name="T13" fmla="*/ 21 h 52"/>
                <a:gd name="T14" fmla="*/ 30 w 32"/>
                <a:gd name="T15" fmla="*/ 21 h 52"/>
                <a:gd name="T16" fmla="*/ 30 w 32"/>
                <a:gd name="T17" fmla="*/ 31 h 52"/>
                <a:gd name="T18" fmla="*/ 13 w 32"/>
                <a:gd name="T19" fmla="*/ 31 h 52"/>
                <a:gd name="T20" fmla="*/ 13 w 32"/>
                <a:gd name="T21" fmla="*/ 42 h 52"/>
                <a:gd name="T22" fmla="*/ 32 w 32"/>
                <a:gd name="T23" fmla="*/ 42 h 52"/>
                <a:gd name="T24" fmla="*/ 32 w 32"/>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52">
                  <a:moveTo>
                    <a:pt x="32" y="52"/>
                  </a:moveTo>
                  <a:lnTo>
                    <a:pt x="0" y="52"/>
                  </a:lnTo>
                  <a:lnTo>
                    <a:pt x="0" y="0"/>
                  </a:lnTo>
                  <a:lnTo>
                    <a:pt x="32" y="0"/>
                  </a:lnTo>
                  <a:lnTo>
                    <a:pt x="32" y="8"/>
                  </a:lnTo>
                  <a:lnTo>
                    <a:pt x="13" y="8"/>
                  </a:lnTo>
                  <a:lnTo>
                    <a:pt x="13" y="21"/>
                  </a:lnTo>
                  <a:lnTo>
                    <a:pt x="30" y="21"/>
                  </a:lnTo>
                  <a:lnTo>
                    <a:pt x="30" y="31"/>
                  </a:lnTo>
                  <a:lnTo>
                    <a:pt x="13" y="31"/>
                  </a:lnTo>
                  <a:lnTo>
                    <a:pt x="13" y="42"/>
                  </a:lnTo>
                  <a:lnTo>
                    <a:pt x="32" y="42"/>
                  </a:lnTo>
                  <a:lnTo>
                    <a:pt x="32"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81" name="Freeform 293"/>
            <p:cNvSpPr>
              <a:spLocks noEditPoints="1"/>
            </p:cNvSpPr>
            <p:nvPr/>
          </p:nvSpPr>
          <p:spPr bwMode="auto">
            <a:xfrm>
              <a:off x="7856534" y="2827291"/>
              <a:ext cx="77911" cy="81026"/>
            </a:xfrm>
            <a:custGeom>
              <a:avLst/>
              <a:gdLst>
                <a:gd name="T0" fmla="*/ 24 w 24"/>
                <a:gd name="T1" fmla="*/ 25 h 25"/>
                <a:gd name="T2" fmla="*/ 18 w 24"/>
                <a:gd name="T3" fmla="*/ 25 h 25"/>
                <a:gd name="T4" fmla="*/ 17 w 24"/>
                <a:gd name="T5" fmla="*/ 19 h 25"/>
                <a:gd name="T6" fmla="*/ 8 w 24"/>
                <a:gd name="T7" fmla="*/ 19 h 25"/>
                <a:gd name="T8" fmla="*/ 6 w 24"/>
                <a:gd name="T9" fmla="*/ 25 h 25"/>
                <a:gd name="T10" fmla="*/ 0 w 24"/>
                <a:gd name="T11" fmla="*/ 25 h 25"/>
                <a:gd name="T12" fmla="*/ 9 w 24"/>
                <a:gd name="T13" fmla="*/ 0 h 25"/>
                <a:gd name="T14" fmla="*/ 16 w 24"/>
                <a:gd name="T15" fmla="*/ 0 h 25"/>
                <a:gd name="T16" fmla="*/ 24 w 24"/>
                <a:gd name="T17" fmla="*/ 25 h 25"/>
                <a:gd name="T18" fmla="*/ 15 w 24"/>
                <a:gd name="T19" fmla="*/ 15 h 25"/>
                <a:gd name="T20" fmla="*/ 12 w 24"/>
                <a:gd name="T21" fmla="*/ 7 h 25"/>
                <a:gd name="T22" fmla="*/ 12 w 24"/>
                <a:gd name="T23" fmla="*/ 4 h 25"/>
                <a:gd name="T24" fmla="*/ 12 w 24"/>
                <a:gd name="T25" fmla="*/ 4 h 25"/>
                <a:gd name="T26" fmla="*/ 11 w 24"/>
                <a:gd name="T27" fmla="*/ 6 h 25"/>
                <a:gd name="T28" fmla="*/ 9 w 24"/>
                <a:gd name="T29" fmla="*/ 15 h 25"/>
                <a:gd name="T30" fmla="*/ 15 w 24"/>
                <a:gd name="T31"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5">
                  <a:moveTo>
                    <a:pt x="24" y="25"/>
                  </a:moveTo>
                  <a:cubicBezTo>
                    <a:pt x="18" y="25"/>
                    <a:pt x="18" y="25"/>
                    <a:pt x="18" y="25"/>
                  </a:cubicBezTo>
                  <a:cubicBezTo>
                    <a:pt x="17" y="19"/>
                    <a:pt x="17" y="19"/>
                    <a:pt x="17" y="19"/>
                  </a:cubicBezTo>
                  <a:cubicBezTo>
                    <a:pt x="8" y="19"/>
                    <a:pt x="8" y="19"/>
                    <a:pt x="8" y="19"/>
                  </a:cubicBezTo>
                  <a:cubicBezTo>
                    <a:pt x="6" y="25"/>
                    <a:pt x="6" y="25"/>
                    <a:pt x="6" y="25"/>
                  </a:cubicBezTo>
                  <a:cubicBezTo>
                    <a:pt x="0" y="25"/>
                    <a:pt x="0" y="25"/>
                    <a:pt x="0" y="25"/>
                  </a:cubicBezTo>
                  <a:cubicBezTo>
                    <a:pt x="9" y="0"/>
                    <a:pt x="9" y="0"/>
                    <a:pt x="9" y="0"/>
                  </a:cubicBezTo>
                  <a:cubicBezTo>
                    <a:pt x="16" y="0"/>
                    <a:pt x="16" y="0"/>
                    <a:pt x="16" y="0"/>
                  </a:cubicBezTo>
                  <a:lnTo>
                    <a:pt x="24" y="25"/>
                  </a:lnTo>
                  <a:close/>
                  <a:moveTo>
                    <a:pt x="15" y="15"/>
                  </a:moveTo>
                  <a:cubicBezTo>
                    <a:pt x="12" y="7"/>
                    <a:pt x="12" y="7"/>
                    <a:pt x="12" y="7"/>
                  </a:cubicBezTo>
                  <a:cubicBezTo>
                    <a:pt x="12" y="6"/>
                    <a:pt x="12" y="5"/>
                    <a:pt x="12" y="4"/>
                  </a:cubicBezTo>
                  <a:cubicBezTo>
                    <a:pt x="12" y="4"/>
                    <a:pt x="12" y="4"/>
                    <a:pt x="12" y="4"/>
                  </a:cubicBezTo>
                  <a:cubicBezTo>
                    <a:pt x="12" y="5"/>
                    <a:pt x="12" y="6"/>
                    <a:pt x="11" y="6"/>
                  </a:cubicBezTo>
                  <a:cubicBezTo>
                    <a:pt x="9" y="15"/>
                    <a:pt x="9" y="15"/>
                    <a:pt x="9" y="15"/>
                  </a:cubicBez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82" name="Freeform 294"/>
            <p:cNvSpPr>
              <a:spLocks/>
            </p:cNvSpPr>
            <p:nvPr/>
          </p:nvSpPr>
          <p:spPr bwMode="auto">
            <a:xfrm>
              <a:off x="7945353" y="2824175"/>
              <a:ext cx="54538" cy="84143"/>
            </a:xfrm>
            <a:custGeom>
              <a:avLst/>
              <a:gdLst>
                <a:gd name="T0" fmla="*/ 0 w 17"/>
                <a:gd name="T1" fmla="*/ 25 h 26"/>
                <a:gd name="T2" fmla="*/ 0 w 17"/>
                <a:gd name="T3" fmla="*/ 19 h 26"/>
                <a:gd name="T4" fmla="*/ 3 w 17"/>
                <a:gd name="T5" fmla="*/ 21 h 26"/>
                <a:gd name="T6" fmla="*/ 7 w 17"/>
                <a:gd name="T7" fmla="*/ 22 h 26"/>
                <a:gd name="T8" fmla="*/ 9 w 17"/>
                <a:gd name="T9" fmla="*/ 22 h 26"/>
                <a:gd name="T10" fmla="*/ 10 w 17"/>
                <a:gd name="T11" fmla="*/ 21 h 26"/>
                <a:gd name="T12" fmla="*/ 11 w 17"/>
                <a:gd name="T13" fmla="*/ 20 h 26"/>
                <a:gd name="T14" fmla="*/ 11 w 17"/>
                <a:gd name="T15" fmla="*/ 19 h 26"/>
                <a:gd name="T16" fmla="*/ 11 w 17"/>
                <a:gd name="T17" fmla="*/ 18 h 26"/>
                <a:gd name="T18" fmla="*/ 10 w 17"/>
                <a:gd name="T19" fmla="*/ 17 h 26"/>
                <a:gd name="T20" fmla="*/ 8 w 17"/>
                <a:gd name="T21" fmla="*/ 16 h 26"/>
                <a:gd name="T22" fmla="*/ 6 w 17"/>
                <a:gd name="T23" fmla="*/ 15 h 26"/>
                <a:gd name="T24" fmla="*/ 1 w 17"/>
                <a:gd name="T25" fmla="*/ 12 h 26"/>
                <a:gd name="T26" fmla="*/ 0 w 17"/>
                <a:gd name="T27" fmla="*/ 8 h 26"/>
                <a:gd name="T28" fmla="*/ 1 w 17"/>
                <a:gd name="T29" fmla="*/ 4 h 26"/>
                <a:gd name="T30" fmla="*/ 3 w 17"/>
                <a:gd name="T31" fmla="*/ 2 h 26"/>
                <a:gd name="T32" fmla="*/ 6 w 17"/>
                <a:gd name="T33" fmla="*/ 1 h 26"/>
                <a:gd name="T34" fmla="*/ 10 w 17"/>
                <a:gd name="T35" fmla="*/ 0 h 26"/>
                <a:gd name="T36" fmla="*/ 13 w 17"/>
                <a:gd name="T37" fmla="*/ 1 h 26"/>
                <a:gd name="T38" fmla="*/ 16 w 17"/>
                <a:gd name="T39" fmla="*/ 1 h 26"/>
                <a:gd name="T40" fmla="*/ 16 w 17"/>
                <a:gd name="T41" fmla="*/ 7 h 26"/>
                <a:gd name="T42" fmla="*/ 15 w 17"/>
                <a:gd name="T43" fmla="*/ 6 h 26"/>
                <a:gd name="T44" fmla="*/ 13 w 17"/>
                <a:gd name="T45" fmla="*/ 5 h 26"/>
                <a:gd name="T46" fmla="*/ 12 w 17"/>
                <a:gd name="T47" fmla="*/ 5 h 26"/>
                <a:gd name="T48" fmla="*/ 10 w 17"/>
                <a:gd name="T49" fmla="*/ 5 h 26"/>
                <a:gd name="T50" fmla="*/ 8 w 17"/>
                <a:gd name="T51" fmla="*/ 5 h 26"/>
                <a:gd name="T52" fmla="*/ 7 w 17"/>
                <a:gd name="T53" fmla="*/ 6 h 26"/>
                <a:gd name="T54" fmla="*/ 6 w 17"/>
                <a:gd name="T55" fmla="*/ 6 h 26"/>
                <a:gd name="T56" fmla="*/ 6 w 17"/>
                <a:gd name="T57" fmla="*/ 7 h 26"/>
                <a:gd name="T58" fmla="*/ 6 w 17"/>
                <a:gd name="T59" fmla="*/ 8 h 26"/>
                <a:gd name="T60" fmla="*/ 7 w 17"/>
                <a:gd name="T61" fmla="*/ 9 h 26"/>
                <a:gd name="T62" fmla="*/ 9 w 17"/>
                <a:gd name="T63" fmla="*/ 10 h 26"/>
                <a:gd name="T64" fmla="*/ 11 w 17"/>
                <a:gd name="T65" fmla="*/ 11 h 26"/>
                <a:gd name="T66" fmla="*/ 13 w 17"/>
                <a:gd name="T67" fmla="*/ 13 h 26"/>
                <a:gd name="T68" fmla="*/ 15 w 17"/>
                <a:gd name="T69" fmla="*/ 14 h 26"/>
                <a:gd name="T70" fmla="*/ 17 w 17"/>
                <a:gd name="T71" fmla="*/ 16 h 26"/>
                <a:gd name="T72" fmla="*/ 17 w 17"/>
                <a:gd name="T73" fmla="*/ 19 h 26"/>
                <a:gd name="T74" fmla="*/ 16 w 17"/>
                <a:gd name="T75" fmla="*/ 22 h 26"/>
                <a:gd name="T76" fmla="*/ 14 w 17"/>
                <a:gd name="T77" fmla="*/ 25 h 26"/>
                <a:gd name="T78" fmla="*/ 11 w 17"/>
                <a:gd name="T79" fmla="*/ 26 h 26"/>
                <a:gd name="T80" fmla="*/ 7 w 17"/>
                <a:gd name="T81" fmla="*/ 26 h 26"/>
                <a:gd name="T82" fmla="*/ 3 w 17"/>
                <a:gd name="T83" fmla="*/ 26 h 26"/>
                <a:gd name="T84" fmla="*/ 0 w 17"/>
                <a:gd name="T85"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26">
                  <a:moveTo>
                    <a:pt x="0" y="25"/>
                  </a:moveTo>
                  <a:cubicBezTo>
                    <a:pt x="0" y="19"/>
                    <a:pt x="0" y="19"/>
                    <a:pt x="0" y="19"/>
                  </a:cubicBezTo>
                  <a:cubicBezTo>
                    <a:pt x="1" y="20"/>
                    <a:pt x="2" y="21"/>
                    <a:pt x="3" y="21"/>
                  </a:cubicBezTo>
                  <a:cubicBezTo>
                    <a:pt x="5" y="22"/>
                    <a:pt x="6" y="22"/>
                    <a:pt x="7" y="22"/>
                  </a:cubicBezTo>
                  <a:cubicBezTo>
                    <a:pt x="8" y="22"/>
                    <a:pt x="8" y="22"/>
                    <a:pt x="9" y="22"/>
                  </a:cubicBezTo>
                  <a:cubicBezTo>
                    <a:pt x="9" y="22"/>
                    <a:pt x="10" y="21"/>
                    <a:pt x="10" y="21"/>
                  </a:cubicBezTo>
                  <a:cubicBezTo>
                    <a:pt x="11" y="21"/>
                    <a:pt x="11" y="21"/>
                    <a:pt x="11" y="20"/>
                  </a:cubicBezTo>
                  <a:cubicBezTo>
                    <a:pt x="11" y="20"/>
                    <a:pt x="11" y="20"/>
                    <a:pt x="11" y="19"/>
                  </a:cubicBezTo>
                  <a:cubicBezTo>
                    <a:pt x="11" y="19"/>
                    <a:pt x="11" y="18"/>
                    <a:pt x="11" y="18"/>
                  </a:cubicBezTo>
                  <a:cubicBezTo>
                    <a:pt x="11" y="18"/>
                    <a:pt x="10" y="17"/>
                    <a:pt x="10" y="17"/>
                  </a:cubicBezTo>
                  <a:cubicBezTo>
                    <a:pt x="9" y="17"/>
                    <a:pt x="9" y="16"/>
                    <a:pt x="8" y="16"/>
                  </a:cubicBezTo>
                  <a:cubicBezTo>
                    <a:pt x="7" y="16"/>
                    <a:pt x="7" y="15"/>
                    <a:pt x="6" y="15"/>
                  </a:cubicBezTo>
                  <a:cubicBezTo>
                    <a:pt x="4" y="14"/>
                    <a:pt x="2" y="13"/>
                    <a:pt x="1" y="12"/>
                  </a:cubicBezTo>
                  <a:cubicBezTo>
                    <a:pt x="0" y="11"/>
                    <a:pt x="0" y="9"/>
                    <a:pt x="0" y="8"/>
                  </a:cubicBezTo>
                  <a:cubicBezTo>
                    <a:pt x="0" y="7"/>
                    <a:pt x="0" y="5"/>
                    <a:pt x="1" y="4"/>
                  </a:cubicBezTo>
                  <a:cubicBezTo>
                    <a:pt x="1" y="3"/>
                    <a:pt x="2" y="3"/>
                    <a:pt x="3" y="2"/>
                  </a:cubicBezTo>
                  <a:cubicBezTo>
                    <a:pt x="4" y="2"/>
                    <a:pt x="5" y="1"/>
                    <a:pt x="6" y="1"/>
                  </a:cubicBezTo>
                  <a:cubicBezTo>
                    <a:pt x="7" y="0"/>
                    <a:pt x="8" y="0"/>
                    <a:pt x="10" y="0"/>
                  </a:cubicBezTo>
                  <a:cubicBezTo>
                    <a:pt x="11" y="0"/>
                    <a:pt x="12" y="0"/>
                    <a:pt x="13" y="1"/>
                  </a:cubicBezTo>
                  <a:cubicBezTo>
                    <a:pt x="14" y="1"/>
                    <a:pt x="15" y="1"/>
                    <a:pt x="16" y="1"/>
                  </a:cubicBezTo>
                  <a:cubicBezTo>
                    <a:pt x="16" y="7"/>
                    <a:pt x="16" y="7"/>
                    <a:pt x="16" y="7"/>
                  </a:cubicBezTo>
                  <a:cubicBezTo>
                    <a:pt x="16" y="6"/>
                    <a:pt x="15" y="6"/>
                    <a:pt x="15" y="6"/>
                  </a:cubicBezTo>
                  <a:cubicBezTo>
                    <a:pt x="14" y="6"/>
                    <a:pt x="14" y="5"/>
                    <a:pt x="13" y="5"/>
                  </a:cubicBezTo>
                  <a:cubicBezTo>
                    <a:pt x="13" y="5"/>
                    <a:pt x="12" y="5"/>
                    <a:pt x="12" y="5"/>
                  </a:cubicBezTo>
                  <a:cubicBezTo>
                    <a:pt x="11" y="5"/>
                    <a:pt x="11" y="5"/>
                    <a:pt x="10" y="5"/>
                  </a:cubicBezTo>
                  <a:cubicBezTo>
                    <a:pt x="9" y="5"/>
                    <a:pt x="9" y="5"/>
                    <a:pt x="8" y="5"/>
                  </a:cubicBezTo>
                  <a:cubicBezTo>
                    <a:pt x="8" y="5"/>
                    <a:pt x="7" y="5"/>
                    <a:pt x="7" y="6"/>
                  </a:cubicBezTo>
                  <a:cubicBezTo>
                    <a:pt x="7" y="6"/>
                    <a:pt x="6" y="6"/>
                    <a:pt x="6" y="6"/>
                  </a:cubicBezTo>
                  <a:cubicBezTo>
                    <a:pt x="6" y="7"/>
                    <a:pt x="6" y="7"/>
                    <a:pt x="6" y="7"/>
                  </a:cubicBezTo>
                  <a:cubicBezTo>
                    <a:pt x="6" y="8"/>
                    <a:pt x="6" y="8"/>
                    <a:pt x="6" y="8"/>
                  </a:cubicBezTo>
                  <a:cubicBezTo>
                    <a:pt x="6" y="9"/>
                    <a:pt x="7" y="9"/>
                    <a:pt x="7" y="9"/>
                  </a:cubicBezTo>
                  <a:cubicBezTo>
                    <a:pt x="8" y="10"/>
                    <a:pt x="8" y="10"/>
                    <a:pt x="9" y="10"/>
                  </a:cubicBezTo>
                  <a:cubicBezTo>
                    <a:pt x="9" y="11"/>
                    <a:pt x="10" y="11"/>
                    <a:pt x="11" y="11"/>
                  </a:cubicBezTo>
                  <a:cubicBezTo>
                    <a:pt x="12" y="12"/>
                    <a:pt x="13" y="12"/>
                    <a:pt x="13" y="13"/>
                  </a:cubicBezTo>
                  <a:cubicBezTo>
                    <a:pt x="14" y="13"/>
                    <a:pt x="15" y="14"/>
                    <a:pt x="15" y="14"/>
                  </a:cubicBezTo>
                  <a:cubicBezTo>
                    <a:pt x="16" y="15"/>
                    <a:pt x="16" y="15"/>
                    <a:pt x="17" y="16"/>
                  </a:cubicBezTo>
                  <a:cubicBezTo>
                    <a:pt x="17" y="17"/>
                    <a:pt x="17" y="18"/>
                    <a:pt x="17" y="19"/>
                  </a:cubicBezTo>
                  <a:cubicBezTo>
                    <a:pt x="17" y="20"/>
                    <a:pt x="17" y="21"/>
                    <a:pt x="16" y="22"/>
                  </a:cubicBezTo>
                  <a:cubicBezTo>
                    <a:pt x="16" y="23"/>
                    <a:pt x="15" y="24"/>
                    <a:pt x="14" y="25"/>
                  </a:cubicBezTo>
                  <a:cubicBezTo>
                    <a:pt x="13" y="25"/>
                    <a:pt x="12" y="26"/>
                    <a:pt x="11" y="26"/>
                  </a:cubicBezTo>
                  <a:cubicBezTo>
                    <a:pt x="10" y="26"/>
                    <a:pt x="9" y="26"/>
                    <a:pt x="7" y="26"/>
                  </a:cubicBezTo>
                  <a:cubicBezTo>
                    <a:pt x="6" y="26"/>
                    <a:pt x="5" y="26"/>
                    <a:pt x="3" y="26"/>
                  </a:cubicBezTo>
                  <a:cubicBezTo>
                    <a:pt x="2" y="26"/>
                    <a:pt x="1" y="25"/>
                    <a:pt x="0"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83" name="Freeform 295"/>
            <p:cNvSpPr>
              <a:spLocks/>
            </p:cNvSpPr>
            <p:nvPr/>
          </p:nvSpPr>
          <p:spPr bwMode="auto">
            <a:xfrm>
              <a:off x="8010798" y="2827291"/>
              <a:ext cx="65445" cy="81026"/>
            </a:xfrm>
            <a:custGeom>
              <a:avLst/>
              <a:gdLst>
                <a:gd name="T0" fmla="*/ 42 w 42"/>
                <a:gd name="T1" fmla="*/ 8 h 52"/>
                <a:gd name="T2" fmla="*/ 25 w 42"/>
                <a:gd name="T3" fmla="*/ 8 h 52"/>
                <a:gd name="T4" fmla="*/ 25 w 42"/>
                <a:gd name="T5" fmla="*/ 52 h 52"/>
                <a:gd name="T6" fmla="*/ 14 w 42"/>
                <a:gd name="T7" fmla="*/ 52 h 52"/>
                <a:gd name="T8" fmla="*/ 14 w 42"/>
                <a:gd name="T9" fmla="*/ 8 h 52"/>
                <a:gd name="T10" fmla="*/ 0 w 42"/>
                <a:gd name="T11" fmla="*/ 8 h 52"/>
                <a:gd name="T12" fmla="*/ 0 w 42"/>
                <a:gd name="T13" fmla="*/ 0 h 52"/>
                <a:gd name="T14" fmla="*/ 42 w 42"/>
                <a:gd name="T15" fmla="*/ 0 h 52"/>
                <a:gd name="T16" fmla="*/ 42 w 42"/>
                <a:gd name="T17"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52">
                  <a:moveTo>
                    <a:pt x="42" y="8"/>
                  </a:moveTo>
                  <a:lnTo>
                    <a:pt x="25" y="8"/>
                  </a:lnTo>
                  <a:lnTo>
                    <a:pt x="25" y="52"/>
                  </a:lnTo>
                  <a:lnTo>
                    <a:pt x="14" y="52"/>
                  </a:lnTo>
                  <a:lnTo>
                    <a:pt x="14" y="8"/>
                  </a:lnTo>
                  <a:lnTo>
                    <a:pt x="0" y="8"/>
                  </a:lnTo>
                  <a:lnTo>
                    <a:pt x="0" y="0"/>
                  </a:lnTo>
                  <a:lnTo>
                    <a:pt x="42" y="0"/>
                  </a:lnTo>
                  <a:lnTo>
                    <a:pt x="42"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84" name="Freeform 296"/>
            <p:cNvSpPr>
              <a:spLocks/>
            </p:cNvSpPr>
            <p:nvPr/>
          </p:nvSpPr>
          <p:spPr bwMode="auto">
            <a:xfrm>
              <a:off x="7644616" y="2967529"/>
              <a:ext cx="59212" cy="81026"/>
            </a:xfrm>
            <a:custGeom>
              <a:avLst/>
              <a:gdLst>
                <a:gd name="T0" fmla="*/ 38 w 38"/>
                <a:gd name="T1" fmla="*/ 6 h 52"/>
                <a:gd name="T2" fmla="*/ 23 w 38"/>
                <a:gd name="T3" fmla="*/ 6 h 52"/>
                <a:gd name="T4" fmla="*/ 12 w 38"/>
                <a:gd name="T5" fmla="*/ 52 h 52"/>
                <a:gd name="T6" fmla="*/ 6 w 38"/>
                <a:gd name="T7" fmla="*/ 52 h 52"/>
                <a:gd name="T8" fmla="*/ 17 w 38"/>
                <a:gd name="T9" fmla="*/ 6 h 52"/>
                <a:gd name="T10" fmla="*/ 0 w 38"/>
                <a:gd name="T11" fmla="*/ 6 h 52"/>
                <a:gd name="T12" fmla="*/ 2 w 38"/>
                <a:gd name="T13" fmla="*/ 0 h 52"/>
                <a:gd name="T14" fmla="*/ 38 w 38"/>
                <a:gd name="T15" fmla="*/ 0 h 52"/>
                <a:gd name="T16" fmla="*/ 38 w 38"/>
                <a:gd name="T17"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52">
                  <a:moveTo>
                    <a:pt x="38" y="6"/>
                  </a:moveTo>
                  <a:lnTo>
                    <a:pt x="23" y="6"/>
                  </a:lnTo>
                  <a:lnTo>
                    <a:pt x="12" y="52"/>
                  </a:lnTo>
                  <a:lnTo>
                    <a:pt x="6" y="52"/>
                  </a:lnTo>
                  <a:lnTo>
                    <a:pt x="17" y="6"/>
                  </a:lnTo>
                  <a:lnTo>
                    <a:pt x="0" y="6"/>
                  </a:lnTo>
                  <a:lnTo>
                    <a:pt x="2" y="0"/>
                  </a:lnTo>
                  <a:lnTo>
                    <a:pt x="38" y="0"/>
                  </a:lnTo>
                  <a:lnTo>
                    <a:pt x="3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85" name="Freeform 297"/>
            <p:cNvSpPr>
              <a:spLocks noEditPoints="1"/>
            </p:cNvSpPr>
            <p:nvPr/>
          </p:nvSpPr>
          <p:spPr bwMode="auto">
            <a:xfrm>
              <a:off x="7703829" y="2967529"/>
              <a:ext cx="57654" cy="81026"/>
            </a:xfrm>
            <a:custGeom>
              <a:avLst/>
              <a:gdLst>
                <a:gd name="T0" fmla="*/ 18 w 18"/>
                <a:gd name="T1" fmla="*/ 5 h 25"/>
                <a:gd name="T2" fmla="*/ 18 w 18"/>
                <a:gd name="T3" fmla="*/ 8 h 25"/>
                <a:gd name="T4" fmla="*/ 17 w 18"/>
                <a:gd name="T5" fmla="*/ 10 h 25"/>
                <a:gd name="T6" fmla="*/ 15 w 18"/>
                <a:gd name="T7" fmla="*/ 11 h 25"/>
                <a:gd name="T8" fmla="*/ 12 w 18"/>
                <a:gd name="T9" fmla="*/ 12 h 25"/>
                <a:gd name="T10" fmla="*/ 12 w 18"/>
                <a:gd name="T11" fmla="*/ 12 h 25"/>
                <a:gd name="T12" fmla="*/ 14 w 18"/>
                <a:gd name="T13" fmla="*/ 13 h 25"/>
                <a:gd name="T14" fmla="*/ 16 w 18"/>
                <a:gd name="T15" fmla="*/ 14 h 25"/>
                <a:gd name="T16" fmla="*/ 17 w 18"/>
                <a:gd name="T17" fmla="*/ 15 h 25"/>
                <a:gd name="T18" fmla="*/ 17 w 18"/>
                <a:gd name="T19" fmla="*/ 17 h 25"/>
                <a:gd name="T20" fmla="*/ 16 w 18"/>
                <a:gd name="T21" fmla="*/ 21 h 25"/>
                <a:gd name="T22" fmla="*/ 14 w 18"/>
                <a:gd name="T23" fmla="*/ 23 h 25"/>
                <a:gd name="T24" fmla="*/ 11 w 18"/>
                <a:gd name="T25" fmla="*/ 25 h 25"/>
                <a:gd name="T26" fmla="*/ 7 w 18"/>
                <a:gd name="T27" fmla="*/ 25 h 25"/>
                <a:gd name="T28" fmla="*/ 0 w 18"/>
                <a:gd name="T29" fmla="*/ 25 h 25"/>
                <a:gd name="T30" fmla="*/ 5 w 18"/>
                <a:gd name="T31" fmla="*/ 0 h 25"/>
                <a:gd name="T32" fmla="*/ 12 w 18"/>
                <a:gd name="T33" fmla="*/ 0 h 25"/>
                <a:gd name="T34" fmla="*/ 15 w 18"/>
                <a:gd name="T35" fmla="*/ 0 h 25"/>
                <a:gd name="T36" fmla="*/ 17 w 18"/>
                <a:gd name="T37" fmla="*/ 2 h 25"/>
                <a:gd name="T38" fmla="*/ 18 w 18"/>
                <a:gd name="T39" fmla="*/ 3 h 25"/>
                <a:gd name="T40" fmla="*/ 18 w 18"/>
                <a:gd name="T41" fmla="*/ 5 h 25"/>
                <a:gd name="T42" fmla="*/ 14 w 18"/>
                <a:gd name="T43" fmla="*/ 17 h 25"/>
                <a:gd name="T44" fmla="*/ 12 w 18"/>
                <a:gd name="T45" fmla="*/ 14 h 25"/>
                <a:gd name="T46" fmla="*/ 8 w 18"/>
                <a:gd name="T47" fmla="*/ 13 h 25"/>
                <a:gd name="T48" fmla="*/ 5 w 18"/>
                <a:gd name="T49" fmla="*/ 13 h 25"/>
                <a:gd name="T50" fmla="*/ 3 w 18"/>
                <a:gd name="T51" fmla="*/ 22 h 25"/>
                <a:gd name="T52" fmla="*/ 7 w 18"/>
                <a:gd name="T53" fmla="*/ 22 h 25"/>
                <a:gd name="T54" fmla="*/ 10 w 18"/>
                <a:gd name="T55" fmla="*/ 22 h 25"/>
                <a:gd name="T56" fmla="*/ 12 w 18"/>
                <a:gd name="T57" fmla="*/ 21 h 25"/>
                <a:gd name="T58" fmla="*/ 13 w 18"/>
                <a:gd name="T59" fmla="*/ 19 h 25"/>
                <a:gd name="T60" fmla="*/ 14 w 18"/>
                <a:gd name="T61" fmla="*/ 17 h 25"/>
                <a:gd name="T62" fmla="*/ 15 w 18"/>
                <a:gd name="T63" fmla="*/ 6 h 25"/>
                <a:gd name="T64" fmla="*/ 15 w 18"/>
                <a:gd name="T65" fmla="*/ 5 h 25"/>
                <a:gd name="T66" fmla="*/ 14 w 18"/>
                <a:gd name="T67" fmla="*/ 4 h 25"/>
                <a:gd name="T68" fmla="*/ 13 w 18"/>
                <a:gd name="T69" fmla="*/ 3 h 25"/>
                <a:gd name="T70" fmla="*/ 11 w 18"/>
                <a:gd name="T71" fmla="*/ 3 h 25"/>
                <a:gd name="T72" fmla="*/ 7 w 18"/>
                <a:gd name="T73" fmla="*/ 3 h 25"/>
                <a:gd name="T74" fmla="*/ 6 w 18"/>
                <a:gd name="T75" fmla="*/ 11 h 25"/>
                <a:gd name="T76" fmla="*/ 9 w 18"/>
                <a:gd name="T77" fmla="*/ 11 h 25"/>
                <a:gd name="T78" fmla="*/ 12 w 18"/>
                <a:gd name="T79" fmla="*/ 10 h 25"/>
                <a:gd name="T80" fmla="*/ 14 w 18"/>
                <a:gd name="T81" fmla="*/ 9 h 25"/>
                <a:gd name="T82" fmla="*/ 15 w 18"/>
                <a:gd name="T83" fmla="*/ 8 h 25"/>
                <a:gd name="T84" fmla="*/ 15 w 18"/>
                <a:gd name="T85"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 h="25">
                  <a:moveTo>
                    <a:pt x="18" y="5"/>
                  </a:moveTo>
                  <a:cubicBezTo>
                    <a:pt x="18" y="6"/>
                    <a:pt x="18" y="7"/>
                    <a:pt x="18" y="8"/>
                  </a:cubicBezTo>
                  <a:cubicBezTo>
                    <a:pt x="18" y="8"/>
                    <a:pt x="17" y="9"/>
                    <a:pt x="17" y="10"/>
                  </a:cubicBezTo>
                  <a:cubicBezTo>
                    <a:pt x="16" y="10"/>
                    <a:pt x="16" y="11"/>
                    <a:pt x="15" y="11"/>
                  </a:cubicBezTo>
                  <a:cubicBezTo>
                    <a:pt x="14" y="12"/>
                    <a:pt x="13" y="12"/>
                    <a:pt x="12" y="12"/>
                  </a:cubicBezTo>
                  <a:cubicBezTo>
                    <a:pt x="12" y="12"/>
                    <a:pt x="12" y="12"/>
                    <a:pt x="12" y="12"/>
                  </a:cubicBezTo>
                  <a:cubicBezTo>
                    <a:pt x="13" y="12"/>
                    <a:pt x="14" y="12"/>
                    <a:pt x="14" y="13"/>
                  </a:cubicBezTo>
                  <a:cubicBezTo>
                    <a:pt x="15" y="13"/>
                    <a:pt x="15" y="13"/>
                    <a:pt x="16" y="14"/>
                  </a:cubicBezTo>
                  <a:cubicBezTo>
                    <a:pt x="16" y="14"/>
                    <a:pt x="16" y="15"/>
                    <a:pt x="17" y="15"/>
                  </a:cubicBezTo>
                  <a:cubicBezTo>
                    <a:pt x="17" y="16"/>
                    <a:pt x="17" y="17"/>
                    <a:pt x="17" y="17"/>
                  </a:cubicBezTo>
                  <a:cubicBezTo>
                    <a:pt x="17" y="18"/>
                    <a:pt x="17" y="20"/>
                    <a:pt x="16" y="21"/>
                  </a:cubicBezTo>
                  <a:cubicBezTo>
                    <a:pt x="16" y="22"/>
                    <a:pt x="15" y="22"/>
                    <a:pt x="14" y="23"/>
                  </a:cubicBezTo>
                  <a:cubicBezTo>
                    <a:pt x="13" y="24"/>
                    <a:pt x="12" y="24"/>
                    <a:pt x="11" y="25"/>
                  </a:cubicBezTo>
                  <a:cubicBezTo>
                    <a:pt x="10" y="25"/>
                    <a:pt x="9" y="25"/>
                    <a:pt x="7" y="25"/>
                  </a:cubicBezTo>
                  <a:cubicBezTo>
                    <a:pt x="0" y="25"/>
                    <a:pt x="0" y="25"/>
                    <a:pt x="0" y="25"/>
                  </a:cubicBezTo>
                  <a:cubicBezTo>
                    <a:pt x="5" y="0"/>
                    <a:pt x="5" y="0"/>
                    <a:pt x="5" y="0"/>
                  </a:cubicBezTo>
                  <a:cubicBezTo>
                    <a:pt x="12" y="0"/>
                    <a:pt x="12" y="0"/>
                    <a:pt x="12" y="0"/>
                  </a:cubicBezTo>
                  <a:cubicBezTo>
                    <a:pt x="13" y="0"/>
                    <a:pt x="14" y="0"/>
                    <a:pt x="15" y="0"/>
                  </a:cubicBezTo>
                  <a:cubicBezTo>
                    <a:pt x="15" y="1"/>
                    <a:pt x="16" y="1"/>
                    <a:pt x="17" y="2"/>
                  </a:cubicBezTo>
                  <a:cubicBezTo>
                    <a:pt x="17" y="2"/>
                    <a:pt x="17" y="3"/>
                    <a:pt x="18" y="3"/>
                  </a:cubicBezTo>
                  <a:cubicBezTo>
                    <a:pt x="18" y="4"/>
                    <a:pt x="18" y="5"/>
                    <a:pt x="18" y="5"/>
                  </a:cubicBezTo>
                  <a:close/>
                  <a:moveTo>
                    <a:pt x="14" y="17"/>
                  </a:moveTo>
                  <a:cubicBezTo>
                    <a:pt x="14" y="16"/>
                    <a:pt x="13" y="15"/>
                    <a:pt x="12" y="14"/>
                  </a:cubicBezTo>
                  <a:cubicBezTo>
                    <a:pt x="12" y="14"/>
                    <a:pt x="10" y="13"/>
                    <a:pt x="8" y="13"/>
                  </a:cubicBezTo>
                  <a:cubicBezTo>
                    <a:pt x="5" y="13"/>
                    <a:pt x="5" y="13"/>
                    <a:pt x="5" y="13"/>
                  </a:cubicBezTo>
                  <a:cubicBezTo>
                    <a:pt x="3" y="22"/>
                    <a:pt x="3" y="22"/>
                    <a:pt x="3" y="22"/>
                  </a:cubicBezTo>
                  <a:cubicBezTo>
                    <a:pt x="7" y="22"/>
                    <a:pt x="7" y="22"/>
                    <a:pt x="7" y="22"/>
                  </a:cubicBezTo>
                  <a:cubicBezTo>
                    <a:pt x="8" y="22"/>
                    <a:pt x="9" y="22"/>
                    <a:pt x="10" y="22"/>
                  </a:cubicBezTo>
                  <a:cubicBezTo>
                    <a:pt x="11" y="22"/>
                    <a:pt x="12" y="22"/>
                    <a:pt x="12" y="21"/>
                  </a:cubicBezTo>
                  <a:cubicBezTo>
                    <a:pt x="13" y="21"/>
                    <a:pt x="13" y="20"/>
                    <a:pt x="13" y="19"/>
                  </a:cubicBezTo>
                  <a:cubicBezTo>
                    <a:pt x="14" y="19"/>
                    <a:pt x="14" y="18"/>
                    <a:pt x="14" y="17"/>
                  </a:cubicBezTo>
                  <a:close/>
                  <a:moveTo>
                    <a:pt x="15" y="6"/>
                  </a:moveTo>
                  <a:cubicBezTo>
                    <a:pt x="15" y="6"/>
                    <a:pt x="15" y="5"/>
                    <a:pt x="15" y="5"/>
                  </a:cubicBezTo>
                  <a:cubicBezTo>
                    <a:pt x="15" y="4"/>
                    <a:pt x="14" y="4"/>
                    <a:pt x="14" y="4"/>
                  </a:cubicBezTo>
                  <a:cubicBezTo>
                    <a:pt x="14" y="3"/>
                    <a:pt x="13" y="3"/>
                    <a:pt x="13" y="3"/>
                  </a:cubicBezTo>
                  <a:cubicBezTo>
                    <a:pt x="12" y="3"/>
                    <a:pt x="12" y="3"/>
                    <a:pt x="11" y="3"/>
                  </a:cubicBezTo>
                  <a:cubicBezTo>
                    <a:pt x="7" y="3"/>
                    <a:pt x="7" y="3"/>
                    <a:pt x="7" y="3"/>
                  </a:cubicBezTo>
                  <a:cubicBezTo>
                    <a:pt x="6" y="11"/>
                    <a:pt x="6" y="11"/>
                    <a:pt x="6" y="11"/>
                  </a:cubicBezTo>
                  <a:cubicBezTo>
                    <a:pt x="9" y="11"/>
                    <a:pt x="9" y="11"/>
                    <a:pt x="9" y="11"/>
                  </a:cubicBezTo>
                  <a:cubicBezTo>
                    <a:pt x="10" y="11"/>
                    <a:pt x="11" y="11"/>
                    <a:pt x="12" y="10"/>
                  </a:cubicBezTo>
                  <a:cubicBezTo>
                    <a:pt x="12" y="10"/>
                    <a:pt x="13" y="10"/>
                    <a:pt x="14" y="9"/>
                  </a:cubicBezTo>
                  <a:cubicBezTo>
                    <a:pt x="14" y="9"/>
                    <a:pt x="14" y="9"/>
                    <a:pt x="15" y="8"/>
                  </a:cubicBezTo>
                  <a:cubicBezTo>
                    <a:pt x="15" y="7"/>
                    <a:pt x="15" y="7"/>
                    <a:pt x="1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86" name="Freeform 298"/>
            <p:cNvSpPr>
              <a:spLocks noEditPoints="1"/>
            </p:cNvSpPr>
            <p:nvPr/>
          </p:nvSpPr>
          <p:spPr bwMode="auto">
            <a:xfrm>
              <a:off x="7772390" y="2967529"/>
              <a:ext cx="74795" cy="81026"/>
            </a:xfrm>
            <a:custGeom>
              <a:avLst/>
              <a:gdLst>
                <a:gd name="T0" fmla="*/ 23 w 23"/>
                <a:gd name="T1" fmla="*/ 10 h 25"/>
                <a:gd name="T2" fmla="*/ 23 w 23"/>
                <a:gd name="T3" fmla="*/ 14 h 25"/>
                <a:gd name="T4" fmla="*/ 22 w 23"/>
                <a:gd name="T5" fmla="*/ 17 h 25"/>
                <a:gd name="T6" fmla="*/ 20 w 23"/>
                <a:gd name="T7" fmla="*/ 20 h 25"/>
                <a:gd name="T8" fmla="*/ 17 w 23"/>
                <a:gd name="T9" fmla="*/ 23 h 25"/>
                <a:gd name="T10" fmla="*/ 13 w 23"/>
                <a:gd name="T11" fmla="*/ 25 h 25"/>
                <a:gd name="T12" fmla="*/ 8 w 23"/>
                <a:gd name="T13" fmla="*/ 25 h 25"/>
                <a:gd name="T14" fmla="*/ 0 w 23"/>
                <a:gd name="T15" fmla="*/ 25 h 25"/>
                <a:gd name="T16" fmla="*/ 5 w 23"/>
                <a:gd name="T17" fmla="*/ 0 h 25"/>
                <a:gd name="T18" fmla="*/ 12 w 23"/>
                <a:gd name="T19" fmla="*/ 0 h 25"/>
                <a:gd name="T20" fmla="*/ 17 w 23"/>
                <a:gd name="T21" fmla="*/ 1 h 25"/>
                <a:gd name="T22" fmla="*/ 20 w 23"/>
                <a:gd name="T23" fmla="*/ 3 h 25"/>
                <a:gd name="T24" fmla="*/ 22 w 23"/>
                <a:gd name="T25" fmla="*/ 6 h 25"/>
                <a:gd name="T26" fmla="*/ 23 w 23"/>
                <a:gd name="T27" fmla="*/ 10 h 25"/>
                <a:gd name="T28" fmla="*/ 20 w 23"/>
                <a:gd name="T29" fmla="*/ 10 h 25"/>
                <a:gd name="T30" fmla="*/ 18 w 23"/>
                <a:gd name="T31" fmla="*/ 5 h 25"/>
                <a:gd name="T32" fmla="*/ 11 w 23"/>
                <a:gd name="T33" fmla="*/ 3 h 25"/>
                <a:gd name="T34" fmla="*/ 8 w 23"/>
                <a:gd name="T35" fmla="*/ 3 h 25"/>
                <a:gd name="T36" fmla="*/ 3 w 23"/>
                <a:gd name="T37" fmla="*/ 22 h 25"/>
                <a:gd name="T38" fmla="*/ 8 w 23"/>
                <a:gd name="T39" fmla="*/ 22 h 25"/>
                <a:gd name="T40" fmla="*/ 13 w 23"/>
                <a:gd name="T41" fmla="*/ 22 h 25"/>
                <a:gd name="T42" fmla="*/ 17 w 23"/>
                <a:gd name="T43" fmla="*/ 19 h 25"/>
                <a:gd name="T44" fmla="*/ 19 w 23"/>
                <a:gd name="T45" fmla="*/ 15 h 25"/>
                <a:gd name="T46" fmla="*/ 20 w 23"/>
                <a:gd name="T47"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25">
                  <a:moveTo>
                    <a:pt x="23" y="10"/>
                  </a:moveTo>
                  <a:cubicBezTo>
                    <a:pt x="23" y="11"/>
                    <a:pt x="23" y="13"/>
                    <a:pt x="23" y="14"/>
                  </a:cubicBezTo>
                  <a:cubicBezTo>
                    <a:pt x="23" y="15"/>
                    <a:pt x="22" y="16"/>
                    <a:pt x="22" y="17"/>
                  </a:cubicBezTo>
                  <a:cubicBezTo>
                    <a:pt x="21" y="18"/>
                    <a:pt x="20" y="20"/>
                    <a:pt x="20" y="20"/>
                  </a:cubicBezTo>
                  <a:cubicBezTo>
                    <a:pt x="19" y="21"/>
                    <a:pt x="18" y="22"/>
                    <a:pt x="17" y="23"/>
                  </a:cubicBezTo>
                  <a:cubicBezTo>
                    <a:pt x="16" y="24"/>
                    <a:pt x="14" y="24"/>
                    <a:pt x="13" y="25"/>
                  </a:cubicBezTo>
                  <a:cubicBezTo>
                    <a:pt x="11" y="25"/>
                    <a:pt x="10" y="25"/>
                    <a:pt x="8" y="25"/>
                  </a:cubicBezTo>
                  <a:cubicBezTo>
                    <a:pt x="0" y="25"/>
                    <a:pt x="0" y="25"/>
                    <a:pt x="0" y="25"/>
                  </a:cubicBezTo>
                  <a:cubicBezTo>
                    <a:pt x="5" y="0"/>
                    <a:pt x="5" y="0"/>
                    <a:pt x="5" y="0"/>
                  </a:cubicBezTo>
                  <a:cubicBezTo>
                    <a:pt x="12" y="0"/>
                    <a:pt x="12" y="0"/>
                    <a:pt x="12" y="0"/>
                  </a:cubicBezTo>
                  <a:cubicBezTo>
                    <a:pt x="14" y="0"/>
                    <a:pt x="15" y="0"/>
                    <a:pt x="17" y="1"/>
                  </a:cubicBezTo>
                  <a:cubicBezTo>
                    <a:pt x="18" y="1"/>
                    <a:pt x="19" y="2"/>
                    <a:pt x="20" y="3"/>
                  </a:cubicBezTo>
                  <a:cubicBezTo>
                    <a:pt x="21" y="4"/>
                    <a:pt x="22" y="5"/>
                    <a:pt x="22" y="6"/>
                  </a:cubicBezTo>
                  <a:cubicBezTo>
                    <a:pt x="23" y="7"/>
                    <a:pt x="23" y="9"/>
                    <a:pt x="23" y="10"/>
                  </a:cubicBezTo>
                  <a:close/>
                  <a:moveTo>
                    <a:pt x="20" y="10"/>
                  </a:moveTo>
                  <a:cubicBezTo>
                    <a:pt x="20" y="8"/>
                    <a:pt x="19" y="6"/>
                    <a:pt x="18" y="5"/>
                  </a:cubicBezTo>
                  <a:cubicBezTo>
                    <a:pt x="16" y="3"/>
                    <a:pt x="14" y="3"/>
                    <a:pt x="11" y="3"/>
                  </a:cubicBezTo>
                  <a:cubicBezTo>
                    <a:pt x="8" y="3"/>
                    <a:pt x="8" y="3"/>
                    <a:pt x="8" y="3"/>
                  </a:cubicBezTo>
                  <a:cubicBezTo>
                    <a:pt x="3" y="22"/>
                    <a:pt x="3" y="22"/>
                    <a:pt x="3" y="22"/>
                  </a:cubicBezTo>
                  <a:cubicBezTo>
                    <a:pt x="8" y="22"/>
                    <a:pt x="8" y="22"/>
                    <a:pt x="8" y="22"/>
                  </a:cubicBezTo>
                  <a:cubicBezTo>
                    <a:pt x="10" y="22"/>
                    <a:pt x="12" y="22"/>
                    <a:pt x="13" y="22"/>
                  </a:cubicBezTo>
                  <a:cubicBezTo>
                    <a:pt x="15" y="21"/>
                    <a:pt x="16" y="20"/>
                    <a:pt x="17" y="19"/>
                  </a:cubicBezTo>
                  <a:cubicBezTo>
                    <a:pt x="18" y="18"/>
                    <a:pt x="19" y="17"/>
                    <a:pt x="19" y="15"/>
                  </a:cubicBezTo>
                  <a:cubicBezTo>
                    <a:pt x="20" y="14"/>
                    <a:pt x="20" y="12"/>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grpSp>
      <p:grpSp>
        <p:nvGrpSpPr>
          <p:cNvPr id="687" name="Virginia East US"/>
          <p:cNvGrpSpPr/>
          <p:nvPr/>
        </p:nvGrpSpPr>
        <p:grpSpPr>
          <a:xfrm>
            <a:off x="2942238" y="4010609"/>
            <a:ext cx="647759" cy="377497"/>
            <a:chOff x="2510281" y="4044247"/>
            <a:chExt cx="705874" cy="411365"/>
          </a:xfrm>
        </p:grpSpPr>
        <p:sp>
          <p:nvSpPr>
            <p:cNvPr id="688" name="Rectangle 23"/>
            <p:cNvSpPr>
              <a:spLocks noChangeArrowheads="1"/>
            </p:cNvSpPr>
            <p:nvPr/>
          </p:nvSpPr>
          <p:spPr bwMode="auto">
            <a:xfrm>
              <a:off x="2510281" y="4044247"/>
              <a:ext cx="705874" cy="411365"/>
            </a:xfrm>
            <a:prstGeom prst="rect">
              <a:avLst/>
            </a:prstGeom>
            <a:solidFill>
              <a:srgbClr val="0073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89" name="Freeform 299"/>
            <p:cNvSpPr>
              <a:spLocks/>
            </p:cNvSpPr>
            <p:nvPr/>
          </p:nvSpPr>
          <p:spPr bwMode="auto">
            <a:xfrm>
              <a:off x="2631822" y="4139297"/>
              <a:ext cx="48305" cy="81026"/>
            </a:xfrm>
            <a:custGeom>
              <a:avLst/>
              <a:gdLst>
                <a:gd name="T0" fmla="*/ 31 w 31"/>
                <a:gd name="T1" fmla="*/ 52 h 52"/>
                <a:gd name="T2" fmla="*/ 0 w 31"/>
                <a:gd name="T3" fmla="*/ 52 h 52"/>
                <a:gd name="T4" fmla="*/ 0 w 31"/>
                <a:gd name="T5" fmla="*/ 0 h 52"/>
                <a:gd name="T6" fmla="*/ 31 w 31"/>
                <a:gd name="T7" fmla="*/ 0 h 52"/>
                <a:gd name="T8" fmla="*/ 31 w 31"/>
                <a:gd name="T9" fmla="*/ 8 h 52"/>
                <a:gd name="T10" fmla="*/ 12 w 31"/>
                <a:gd name="T11" fmla="*/ 8 h 52"/>
                <a:gd name="T12" fmla="*/ 12 w 31"/>
                <a:gd name="T13" fmla="*/ 21 h 52"/>
                <a:gd name="T14" fmla="*/ 29 w 31"/>
                <a:gd name="T15" fmla="*/ 21 h 52"/>
                <a:gd name="T16" fmla="*/ 29 w 31"/>
                <a:gd name="T17" fmla="*/ 31 h 52"/>
                <a:gd name="T18" fmla="*/ 12 w 31"/>
                <a:gd name="T19" fmla="*/ 31 h 52"/>
                <a:gd name="T20" fmla="*/ 12 w 31"/>
                <a:gd name="T21" fmla="*/ 42 h 52"/>
                <a:gd name="T22" fmla="*/ 31 w 31"/>
                <a:gd name="T23" fmla="*/ 42 h 52"/>
                <a:gd name="T24" fmla="*/ 31 w 31"/>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52">
                  <a:moveTo>
                    <a:pt x="31" y="52"/>
                  </a:moveTo>
                  <a:lnTo>
                    <a:pt x="0" y="52"/>
                  </a:lnTo>
                  <a:lnTo>
                    <a:pt x="0" y="0"/>
                  </a:lnTo>
                  <a:lnTo>
                    <a:pt x="31" y="0"/>
                  </a:lnTo>
                  <a:lnTo>
                    <a:pt x="31" y="8"/>
                  </a:lnTo>
                  <a:lnTo>
                    <a:pt x="12" y="8"/>
                  </a:lnTo>
                  <a:lnTo>
                    <a:pt x="12" y="21"/>
                  </a:lnTo>
                  <a:lnTo>
                    <a:pt x="29" y="21"/>
                  </a:lnTo>
                  <a:lnTo>
                    <a:pt x="29" y="31"/>
                  </a:lnTo>
                  <a:lnTo>
                    <a:pt x="12" y="31"/>
                  </a:lnTo>
                  <a:lnTo>
                    <a:pt x="12" y="42"/>
                  </a:lnTo>
                  <a:lnTo>
                    <a:pt x="31" y="42"/>
                  </a:lnTo>
                  <a:lnTo>
                    <a:pt x="31"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90" name="Freeform 300"/>
            <p:cNvSpPr>
              <a:spLocks noEditPoints="1"/>
            </p:cNvSpPr>
            <p:nvPr/>
          </p:nvSpPr>
          <p:spPr bwMode="auto">
            <a:xfrm>
              <a:off x="2691035" y="4139297"/>
              <a:ext cx="81027" cy="81026"/>
            </a:xfrm>
            <a:custGeom>
              <a:avLst/>
              <a:gdLst>
                <a:gd name="T0" fmla="*/ 25 w 25"/>
                <a:gd name="T1" fmla="*/ 25 h 25"/>
                <a:gd name="T2" fmla="*/ 18 w 25"/>
                <a:gd name="T3" fmla="*/ 25 h 25"/>
                <a:gd name="T4" fmla="*/ 17 w 25"/>
                <a:gd name="T5" fmla="*/ 19 h 25"/>
                <a:gd name="T6" fmla="*/ 8 w 25"/>
                <a:gd name="T7" fmla="*/ 19 h 25"/>
                <a:gd name="T8" fmla="*/ 6 w 25"/>
                <a:gd name="T9" fmla="*/ 25 h 25"/>
                <a:gd name="T10" fmla="*/ 0 w 25"/>
                <a:gd name="T11" fmla="*/ 25 h 25"/>
                <a:gd name="T12" fmla="*/ 9 w 25"/>
                <a:gd name="T13" fmla="*/ 0 h 25"/>
                <a:gd name="T14" fmla="*/ 16 w 25"/>
                <a:gd name="T15" fmla="*/ 0 h 25"/>
                <a:gd name="T16" fmla="*/ 25 w 25"/>
                <a:gd name="T17" fmla="*/ 25 h 25"/>
                <a:gd name="T18" fmla="*/ 15 w 25"/>
                <a:gd name="T19" fmla="*/ 15 h 25"/>
                <a:gd name="T20" fmla="*/ 13 w 25"/>
                <a:gd name="T21" fmla="*/ 7 h 25"/>
                <a:gd name="T22" fmla="*/ 12 w 25"/>
                <a:gd name="T23" fmla="*/ 4 h 25"/>
                <a:gd name="T24" fmla="*/ 12 w 25"/>
                <a:gd name="T25" fmla="*/ 4 h 25"/>
                <a:gd name="T26" fmla="*/ 12 w 25"/>
                <a:gd name="T27" fmla="*/ 6 h 25"/>
                <a:gd name="T28" fmla="*/ 9 w 25"/>
                <a:gd name="T29" fmla="*/ 15 h 25"/>
                <a:gd name="T30" fmla="*/ 15 w 25"/>
                <a:gd name="T31"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25">
                  <a:moveTo>
                    <a:pt x="25" y="25"/>
                  </a:moveTo>
                  <a:cubicBezTo>
                    <a:pt x="18" y="25"/>
                    <a:pt x="18" y="25"/>
                    <a:pt x="18" y="25"/>
                  </a:cubicBezTo>
                  <a:cubicBezTo>
                    <a:pt x="17" y="19"/>
                    <a:pt x="17" y="19"/>
                    <a:pt x="17" y="19"/>
                  </a:cubicBezTo>
                  <a:cubicBezTo>
                    <a:pt x="8" y="19"/>
                    <a:pt x="8" y="19"/>
                    <a:pt x="8" y="19"/>
                  </a:cubicBezTo>
                  <a:cubicBezTo>
                    <a:pt x="6" y="25"/>
                    <a:pt x="6" y="25"/>
                    <a:pt x="6" y="25"/>
                  </a:cubicBezTo>
                  <a:cubicBezTo>
                    <a:pt x="0" y="25"/>
                    <a:pt x="0" y="25"/>
                    <a:pt x="0" y="25"/>
                  </a:cubicBezTo>
                  <a:cubicBezTo>
                    <a:pt x="9" y="0"/>
                    <a:pt x="9" y="0"/>
                    <a:pt x="9" y="0"/>
                  </a:cubicBezTo>
                  <a:cubicBezTo>
                    <a:pt x="16" y="0"/>
                    <a:pt x="16" y="0"/>
                    <a:pt x="16" y="0"/>
                  </a:cubicBezTo>
                  <a:lnTo>
                    <a:pt x="25" y="25"/>
                  </a:lnTo>
                  <a:close/>
                  <a:moveTo>
                    <a:pt x="15" y="15"/>
                  </a:moveTo>
                  <a:cubicBezTo>
                    <a:pt x="13" y="7"/>
                    <a:pt x="13" y="7"/>
                    <a:pt x="13" y="7"/>
                  </a:cubicBezTo>
                  <a:cubicBezTo>
                    <a:pt x="12" y="6"/>
                    <a:pt x="12" y="5"/>
                    <a:pt x="12" y="4"/>
                  </a:cubicBezTo>
                  <a:cubicBezTo>
                    <a:pt x="12" y="4"/>
                    <a:pt x="12" y="4"/>
                    <a:pt x="12" y="4"/>
                  </a:cubicBezTo>
                  <a:cubicBezTo>
                    <a:pt x="12" y="5"/>
                    <a:pt x="12" y="6"/>
                    <a:pt x="12" y="6"/>
                  </a:cubicBezTo>
                  <a:cubicBezTo>
                    <a:pt x="9" y="15"/>
                    <a:pt x="9" y="15"/>
                    <a:pt x="9" y="15"/>
                  </a:cubicBez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91" name="Freeform 301"/>
            <p:cNvSpPr>
              <a:spLocks/>
            </p:cNvSpPr>
            <p:nvPr/>
          </p:nvSpPr>
          <p:spPr bwMode="auto">
            <a:xfrm>
              <a:off x="2778295" y="4136180"/>
              <a:ext cx="56096" cy="84143"/>
            </a:xfrm>
            <a:custGeom>
              <a:avLst/>
              <a:gdLst>
                <a:gd name="T0" fmla="*/ 0 w 17"/>
                <a:gd name="T1" fmla="*/ 25 h 26"/>
                <a:gd name="T2" fmla="*/ 0 w 17"/>
                <a:gd name="T3" fmla="*/ 19 h 26"/>
                <a:gd name="T4" fmla="*/ 3 w 17"/>
                <a:gd name="T5" fmla="*/ 21 h 26"/>
                <a:gd name="T6" fmla="*/ 7 w 17"/>
                <a:gd name="T7" fmla="*/ 22 h 26"/>
                <a:gd name="T8" fmla="*/ 9 w 17"/>
                <a:gd name="T9" fmla="*/ 22 h 26"/>
                <a:gd name="T10" fmla="*/ 10 w 17"/>
                <a:gd name="T11" fmla="*/ 21 h 26"/>
                <a:gd name="T12" fmla="*/ 11 w 17"/>
                <a:gd name="T13" fmla="*/ 20 h 26"/>
                <a:gd name="T14" fmla="*/ 11 w 17"/>
                <a:gd name="T15" fmla="*/ 19 h 26"/>
                <a:gd name="T16" fmla="*/ 11 w 17"/>
                <a:gd name="T17" fmla="*/ 18 h 26"/>
                <a:gd name="T18" fmla="*/ 10 w 17"/>
                <a:gd name="T19" fmla="*/ 17 h 26"/>
                <a:gd name="T20" fmla="*/ 8 w 17"/>
                <a:gd name="T21" fmla="*/ 16 h 26"/>
                <a:gd name="T22" fmla="*/ 6 w 17"/>
                <a:gd name="T23" fmla="*/ 15 h 26"/>
                <a:gd name="T24" fmla="*/ 1 w 17"/>
                <a:gd name="T25" fmla="*/ 12 h 26"/>
                <a:gd name="T26" fmla="*/ 0 w 17"/>
                <a:gd name="T27" fmla="*/ 8 h 26"/>
                <a:gd name="T28" fmla="*/ 1 w 17"/>
                <a:gd name="T29" fmla="*/ 4 h 26"/>
                <a:gd name="T30" fmla="*/ 3 w 17"/>
                <a:gd name="T31" fmla="*/ 2 h 26"/>
                <a:gd name="T32" fmla="*/ 6 w 17"/>
                <a:gd name="T33" fmla="*/ 1 h 26"/>
                <a:gd name="T34" fmla="*/ 10 w 17"/>
                <a:gd name="T35" fmla="*/ 0 h 26"/>
                <a:gd name="T36" fmla="*/ 13 w 17"/>
                <a:gd name="T37" fmla="*/ 1 h 26"/>
                <a:gd name="T38" fmla="*/ 16 w 17"/>
                <a:gd name="T39" fmla="*/ 1 h 26"/>
                <a:gd name="T40" fmla="*/ 16 w 17"/>
                <a:gd name="T41" fmla="*/ 7 h 26"/>
                <a:gd name="T42" fmla="*/ 15 w 17"/>
                <a:gd name="T43" fmla="*/ 6 h 26"/>
                <a:gd name="T44" fmla="*/ 13 w 17"/>
                <a:gd name="T45" fmla="*/ 5 h 26"/>
                <a:gd name="T46" fmla="*/ 12 w 17"/>
                <a:gd name="T47" fmla="*/ 5 h 26"/>
                <a:gd name="T48" fmla="*/ 10 w 17"/>
                <a:gd name="T49" fmla="*/ 5 h 26"/>
                <a:gd name="T50" fmla="*/ 8 w 17"/>
                <a:gd name="T51" fmla="*/ 5 h 26"/>
                <a:gd name="T52" fmla="*/ 7 w 17"/>
                <a:gd name="T53" fmla="*/ 5 h 26"/>
                <a:gd name="T54" fmla="*/ 6 w 17"/>
                <a:gd name="T55" fmla="*/ 6 h 26"/>
                <a:gd name="T56" fmla="*/ 6 w 17"/>
                <a:gd name="T57" fmla="*/ 7 h 26"/>
                <a:gd name="T58" fmla="*/ 6 w 17"/>
                <a:gd name="T59" fmla="*/ 8 h 26"/>
                <a:gd name="T60" fmla="*/ 7 w 17"/>
                <a:gd name="T61" fmla="*/ 9 h 26"/>
                <a:gd name="T62" fmla="*/ 9 w 17"/>
                <a:gd name="T63" fmla="*/ 10 h 26"/>
                <a:gd name="T64" fmla="*/ 11 w 17"/>
                <a:gd name="T65" fmla="*/ 11 h 26"/>
                <a:gd name="T66" fmla="*/ 13 w 17"/>
                <a:gd name="T67" fmla="*/ 13 h 26"/>
                <a:gd name="T68" fmla="*/ 16 w 17"/>
                <a:gd name="T69" fmla="*/ 14 h 26"/>
                <a:gd name="T70" fmla="*/ 17 w 17"/>
                <a:gd name="T71" fmla="*/ 16 h 26"/>
                <a:gd name="T72" fmla="*/ 17 w 17"/>
                <a:gd name="T73" fmla="*/ 19 h 26"/>
                <a:gd name="T74" fmla="*/ 17 w 17"/>
                <a:gd name="T75" fmla="*/ 22 h 26"/>
                <a:gd name="T76" fmla="*/ 14 w 17"/>
                <a:gd name="T77" fmla="*/ 25 h 26"/>
                <a:gd name="T78" fmla="*/ 11 w 17"/>
                <a:gd name="T79" fmla="*/ 26 h 26"/>
                <a:gd name="T80" fmla="*/ 7 w 17"/>
                <a:gd name="T81" fmla="*/ 26 h 26"/>
                <a:gd name="T82" fmla="*/ 3 w 17"/>
                <a:gd name="T83" fmla="*/ 26 h 26"/>
                <a:gd name="T84" fmla="*/ 0 w 17"/>
                <a:gd name="T85"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26">
                  <a:moveTo>
                    <a:pt x="0" y="25"/>
                  </a:moveTo>
                  <a:cubicBezTo>
                    <a:pt x="0" y="19"/>
                    <a:pt x="0" y="19"/>
                    <a:pt x="0" y="19"/>
                  </a:cubicBezTo>
                  <a:cubicBezTo>
                    <a:pt x="1" y="20"/>
                    <a:pt x="2" y="21"/>
                    <a:pt x="3" y="21"/>
                  </a:cubicBezTo>
                  <a:cubicBezTo>
                    <a:pt x="5" y="22"/>
                    <a:pt x="6" y="22"/>
                    <a:pt x="7" y="22"/>
                  </a:cubicBezTo>
                  <a:cubicBezTo>
                    <a:pt x="8" y="22"/>
                    <a:pt x="8" y="22"/>
                    <a:pt x="9" y="22"/>
                  </a:cubicBezTo>
                  <a:cubicBezTo>
                    <a:pt x="9" y="22"/>
                    <a:pt x="10" y="21"/>
                    <a:pt x="10" y="21"/>
                  </a:cubicBezTo>
                  <a:cubicBezTo>
                    <a:pt x="11" y="21"/>
                    <a:pt x="11" y="21"/>
                    <a:pt x="11" y="20"/>
                  </a:cubicBezTo>
                  <a:cubicBezTo>
                    <a:pt x="11" y="20"/>
                    <a:pt x="11" y="20"/>
                    <a:pt x="11" y="19"/>
                  </a:cubicBezTo>
                  <a:cubicBezTo>
                    <a:pt x="11" y="19"/>
                    <a:pt x="11" y="18"/>
                    <a:pt x="11" y="18"/>
                  </a:cubicBezTo>
                  <a:cubicBezTo>
                    <a:pt x="11" y="18"/>
                    <a:pt x="10" y="17"/>
                    <a:pt x="10" y="17"/>
                  </a:cubicBezTo>
                  <a:cubicBezTo>
                    <a:pt x="9" y="17"/>
                    <a:pt x="9" y="16"/>
                    <a:pt x="8" y="16"/>
                  </a:cubicBezTo>
                  <a:cubicBezTo>
                    <a:pt x="7" y="16"/>
                    <a:pt x="7" y="15"/>
                    <a:pt x="6" y="15"/>
                  </a:cubicBezTo>
                  <a:cubicBezTo>
                    <a:pt x="4" y="14"/>
                    <a:pt x="2" y="13"/>
                    <a:pt x="1" y="12"/>
                  </a:cubicBezTo>
                  <a:cubicBezTo>
                    <a:pt x="1" y="11"/>
                    <a:pt x="0" y="9"/>
                    <a:pt x="0" y="8"/>
                  </a:cubicBezTo>
                  <a:cubicBezTo>
                    <a:pt x="0" y="7"/>
                    <a:pt x="0" y="5"/>
                    <a:pt x="1" y="4"/>
                  </a:cubicBezTo>
                  <a:cubicBezTo>
                    <a:pt x="1" y="3"/>
                    <a:pt x="2" y="3"/>
                    <a:pt x="3" y="2"/>
                  </a:cubicBezTo>
                  <a:cubicBezTo>
                    <a:pt x="4" y="1"/>
                    <a:pt x="5" y="1"/>
                    <a:pt x="6" y="1"/>
                  </a:cubicBezTo>
                  <a:cubicBezTo>
                    <a:pt x="7" y="0"/>
                    <a:pt x="9" y="0"/>
                    <a:pt x="10" y="0"/>
                  </a:cubicBezTo>
                  <a:cubicBezTo>
                    <a:pt x="11" y="0"/>
                    <a:pt x="12" y="0"/>
                    <a:pt x="13" y="1"/>
                  </a:cubicBezTo>
                  <a:cubicBezTo>
                    <a:pt x="14" y="1"/>
                    <a:pt x="15" y="1"/>
                    <a:pt x="16" y="1"/>
                  </a:cubicBezTo>
                  <a:cubicBezTo>
                    <a:pt x="16" y="7"/>
                    <a:pt x="16" y="7"/>
                    <a:pt x="16" y="7"/>
                  </a:cubicBezTo>
                  <a:cubicBezTo>
                    <a:pt x="16" y="6"/>
                    <a:pt x="15" y="6"/>
                    <a:pt x="15" y="6"/>
                  </a:cubicBezTo>
                  <a:cubicBezTo>
                    <a:pt x="14" y="6"/>
                    <a:pt x="14" y="5"/>
                    <a:pt x="13" y="5"/>
                  </a:cubicBezTo>
                  <a:cubicBezTo>
                    <a:pt x="13" y="5"/>
                    <a:pt x="12" y="5"/>
                    <a:pt x="12" y="5"/>
                  </a:cubicBezTo>
                  <a:cubicBezTo>
                    <a:pt x="11" y="5"/>
                    <a:pt x="11" y="5"/>
                    <a:pt x="10" y="5"/>
                  </a:cubicBezTo>
                  <a:cubicBezTo>
                    <a:pt x="10" y="5"/>
                    <a:pt x="9" y="5"/>
                    <a:pt x="8" y="5"/>
                  </a:cubicBezTo>
                  <a:cubicBezTo>
                    <a:pt x="8" y="5"/>
                    <a:pt x="8" y="5"/>
                    <a:pt x="7" y="5"/>
                  </a:cubicBezTo>
                  <a:cubicBezTo>
                    <a:pt x="7" y="6"/>
                    <a:pt x="7" y="6"/>
                    <a:pt x="6" y="6"/>
                  </a:cubicBezTo>
                  <a:cubicBezTo>
                    <a:pt x="6" y="7"/>
                    <a:pt x="6" y="7"/>
                    <a:pt x="6" y="7"/>
                  </a:cubicBezTo>
                  <a:cubicBezTo>
                    <a:pt x="6" y="8"/>
                    <a:pt x="6" y="8"/>
                    <a:pt x="6" y="8"/>
                  </a:cubicBezTo>
                  <a:cubicBezTo>
                    <a:pt x="7" y="9"/>
                    <a:pt x="7" y="9"/>
                    <a:pt x="7" y="9"/>
                  </a:cubicBezTo>
                  <a:cubicBezTo>
                    <a:pt x="8" y="10"/>
                    <a:pt x="8" y="10"/>
                    <a:pt x="9" y="10"/>
                  </a:cubicBezTo>
                  <a:cubicBezTo>
                    <a:pt x="9" y="11"/>
                    <a:pt x="10" y="11"/>
                    <a:pt x="11" y="11"/>
                  </a:cubicBezTo>
                  <a:cubicBezTo>
                    <a:pt x="12" y="12"/>
                    <a:pt x="13" y="12"/>
                    <a:pt x="13" y="13"/>
                  </a:cubicBezTo>
                  <a:cubicBezTo>
                    <a:pt x="14" y="13"/>
                    <a:pt x="15" y="14"/>
                    <a:pt x="16" y="14"/>
                  </a:cubicBezTo>
                  <a:cubicBezTo>
                    <a:pt x="16" y="15"/>
                    <a:pt x="17" y="15"/>
                    <a:pt x="17" y="16"/>
                  </a:cubicBezTo>
                  <a:cubicBezTo>
                    <a:pt x="17" y="17"/>
                    <a:pt x="17" y="18"/>
                    <a:pt x="17" y="19"/>
                  </a:cubicBezTo>
                  <a:cubicBezTo>
                    <a:pt x="17" y="20"/>
                    <a:pt x="17" y="21"/>
                    <a:pt x="17" y="22"/>
                  </a:cubicBezTo>
                  <a:cubicBezTo>
                    <a:pt x="16" y="23"/>
                    <a:pt x="15" y="24"/>
                    <a:pt x="14" y="25"/>
                  </a:cubicBezTo>
                  <a:cubicBezTo>
                    <a:pt x="13" y="25"/>
                    <a:pt x="12" y="26"/>
                    <a:pt x="11" y="26"/>
                  </a:cubicBezTo>
                  <a:cubicBezTo>
                    <a:pt x="10" y="26"/>
                    <a:pt x="9" y="26"/>
                    <a:pt x="7" y="26"/>
                  </a:cubicBezTo>
                  <a:cubicBezTo>
                    <a:pt x="6" y="26"/>
                    <a:pt x="5" y="26"/>
                    <a:pt x="3" y="26"/>
                  </a:cubicBezTo>
                  <a:cubicBezTo>
                    <a:pt x="2" y="26"/>
                    <a:pt x="1" y="25"/>
                    <a:pt x="0"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92" name="Freeform 302"/>
            <p:cNvSpPr>
              <a:spLocks/>
            </p:cNvSpPr>
            <p:nvPr/>
          </p:nvSpPr>
          <p:spPr bwMode="auto">
            <a:xfrm>
              <a:off x="2843740" y="4139297"/>
              <a:ext cx="65445" cy="81026"/>
            </a:xfrm>
            <a:custGeom>
              <a:avLst/>
              <a:gdLst>
                <a:gd name="T0" fmla="*/ 42 w 42"/>
                <a:gd name="T1" fmla="*/ 8 h 52"/>
                <a:gd name="T2" fmla="*/ 27 w 42"/>
                <a:gd name="T3" fmla="*/ 8 h 52"/>
                <a:gd name="T4" fmla="*/ 27 w 42"/>
                <a:gd name="T5" fmla="*/ 52 h 52"/>
                <a:gd name="T6" fmla="*/ 15 w 42"/>
                <a:gd name="T7" fmla="*/ 52 h 52"/>
                <a:gd name="T8" fmla="*/ 15 w 42"/>
                <a:gd name="T9" fmla="*/ 8 h 52"/>
                <a:gd name="T10" fmla="*/ 0 w 42"/>
                <a:gd name="T11" fmla="*/ 8 h 52"/>
                <a:gd name="T12" fmla="*/ 0 w 42"/>
                <a:gd name="T13" fmla="*/ 0 h 52"/>
                <a:gd name="T14" fmla="*/ 42 w 42"/>
                <a:gd name="T15" fmla="*/ 0 h 52"/>
                <a:gd name="T16" fmla="*/ 42 w 42"/>
                <a:gd name="T17"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52">
                  <a:moveTo>
                    <a:pt x="42" y="8"/>
                  </a:moveTo>
                  <a:lnTo>
                    <a:pt x="27" y="8"/>
                  </a:lnTo>
                  <a:lnTo>
                    <a:pt x="27" y="52"/>
                  </a:lnTo>
                  <a:lnTo>
                    <a:pt x="15" y="52"/>
                  </a:lnTo>
                  <a:lnTo>
                    <a:pt x="15" y="8"/>
                  </a:lnTo>
                  <a:lnTo>
                    <a:pt x="0" y="8"/>
                  </a:lnTo>
                  <a:lnTo>
                    <a:pt x="0" y="0"/>
                  </a:lnTo>
                  <a:lnTo>
                    <a:pt x="42" y="0"/>
                  </a:lnTo>
                  <a:lnTo>
                    <a:pt x="42"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93" name="Freeform 303"/>
            <p:cNvSpPr>
              <a:spLocks/>
            </p:cNvSpPr>
            <p:nvPr/>
          </p:nvSpPr>
          <p:spPr bwMode="auto">
            <a:xfrm>
              <a:off x="2954374" y="4139297"/>
              <a:ext cx="68562" cy="81026"/>
            </a:xfrm>
            <a:custGeom>
              <a:avLst/>
              <a:gdLst>
                <a:gd name="T0" fmla="*/ 21 w 21"/>
                <a:gd name="T1" fmla="*/ 14 h 25"/>
                <a:gd name="T2" fmla="*/ 10 w 21"/>
                <a:gd name="T3" fmla="*/ 25 h 25"/>
                <a:gd name="T4" fmla="*/ 0 w 21"/>
                <a:gd name="T5" fmla="*/ 14 h 25"/>
                <a:gd name="T6" fmla="*/ 0 w 21"/>
                <a:gd name="T7" fmla="*/ 0 h 25"/>
                <a:gd name="T8" fmla="*/ 6 w 21"/>
                <a:gd name="T9" fmla="*/ 0 h 25"/>
                <a:gd name="T10" fmla="*/ 6 w 21"/>
                <a:gd name="T11" fmla="*/ 14 h 25"/>
                <a:gd name="T12" fmla="*/ 10 w 21"/>
                <a:gd name="T13" fmla="*/ 20 h 25"/>
                <a:gd name="T14" fmla="*/ 15 w 21"/>
                <a:gd name="T15" fmla="*/ 15 h 25"/>
                <a:gd name="T16" fmla="*/ 15 w 21"/>
                <a:gd name="T17" fmla="*/ 0 h 25"/>
                <a:gd name="T18" fmla="*/ 21 w 21"/>
                <a:gd name="T19" fmla="*/ 0 h 25"/>
                <a:gd name="T20" fmla="*/ 21 w 21"/>
                <a:gd name="T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5">
                  <a:moveTo>
                    <a:pt x="21" y="14"/>
                  </a:moveTo>
                  <a:cubicBezTo>
                    <a:pt x="21" y="22"/>
                    <a:pt x="17" y="25"/>
                    <a:pt x="10" y="25"/>
                  </a:cubicBezTo>
                  <a:cubicBezTo>
                    <a:pt x="3" y="25"/>
                    <a:pt x="0" y="22"/>
                    <a:pt x="0" y="14"/>
                  </a:cubicBezTo>
                  <a:cubicBezTo>
                    <a:pt x="0" y="0"/>
                    <a:pt x="0" y="0"/>
                    <a:pt x="0" y="0"/>
                  </a:cubicBezTo>
                  <a:cubicBezTo>
                    <a:pt x="6" y="0"/>
                    <a:pt x="6" y="0"/>
                    <a:pt x="6" y="0"/>
                  </a:cubicBezTo>
                  <a:cubicBezTo>
                    <a:pt x="6" y="14"/>
                    <a:pt x="6" y="14"/>
                    <a:pt x="6" y="14"/>
                  </a:cubicBezTo>
                  <a:cubicBezTo>
                    <a:pt x="6" y="18"/>
                    <a:pt x="7" y="20"/>
                    <a:pt x="10" y="20"/>
                  </a:cubicBezTo>
                  <a:cubicBezTo>
                    <a:pt x="13" y="20"/>
                    <a:pt x="15" y="19"/>
                    <a:pt x="15" y="15"/>
                  </a:cubicBezTo>
                  <a:cubicBezTo>
                    <a:pt x="15" y="0"/>
                    <a:pt x="15" y="0"/>
                    <a:pt x="15" y="0"/>
                  </a:cubicBezTo>
                  <a:cubicBezTo>
                    <a:pt x="21" y="0"/>
                    <a:pt x="21" y="0"/>
                    <a:pt x="21" y="0"/>
                  </a:cubicBezTo>
                  <a:lnTo>
                    <a:pt x="21"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94" name="Freeform 304"/>
            <p:cNvSpPr>
              <a:spLocks/>
            </p:cNvSpPr>
            <p:nvPr/>
          </p:nvSpPr>
          <p:spPr bwMode="auto">
            <a:xfrm>
              <a:off x="3036960" y="4136180"/>
              <a:ext cx="57654" cy="84143"/>
            </a:xfrm>
            <a:custGeom>
              <a:avLst/>
              <a:gdLst>
                <a:gd name="T0" fmla="*/ 1 w 18"/>
                <a:gd name="T1" fmla="*/ 25 h 26"/>
                <a:gd name="T2" fmla="*/ 1 w 18"/>
                <a:gd name="T3" fmla="*/ 19 h 26"/>
                <a:gd name="T4" fmla="*/ 4 w 18"/>
                <a:gd name="T5" fmla="*/ 21 h 26"/>
                <a:gd name="T6" fmla="*/ 7 w 18"/>
                <a:gd name="T7" fmla="*/ 22 h 26"/>
                <a:gd name="T8" fmla="*/ 9 w 18"/>
                <a:gd name="T9" fmla="*/ 22 h 26"/>
                <a:gd name="T10" fmla="*/ 11 w 18"/>
                <a:gd name="T11" fmla="*/ 21 h 26"/>
                <a:gd name="T12" fmla="*/ 11 w 18"/>
                <a:gd name="T13" fmla="*/ 20 h 26"/>
                <a:gd name="T14" fmla="*/ 12 w 18"/>
                <a:gd name="T15" fmla="*/ 19 h 26"/>
                <a:gd name="T16" fmla="*/ 11 w 18"/>
                <a:gd name="T17" fmla="*/ 18 h 26"/>
                <a:gd name="T18" fmla="*/ 10 w 18"/>
                <a:gd name="T19" fmla="*/ 17 h 26"/>
                <a:gd name="T20" fmla="*/ 8 w 18"/>
                <a:gd name="T21" fmla="*/ 16 h 26"/>
                <a:gd name="T22" fmla="*/ 6 w 18"/>
                <a:gd name="T23" fmla="*/ 15 h 26"/>
                <a:gd name="T24" fmla="*/ 2 w 18"/>
                <a:gd name="T25" fmla="*/ 12 h 26"/>
                <a:gd name="T26" fmla="*/ 0 w 18"/>
                <a:gd name="T27" fmla="*/ 8 h 26"/>
                <a:gd name="T28" fmla="*/ 1 w 18"/>
                <a:gd name="T29" fmla="*/ 4 h 26"/>
                <a:gd name="T30" fmla="*/ 3 w 18"/>
                <a:gd name="T31" fmla="*/ 2 h 26"/>
                <a:gd name="T32" fmla="*/ 7 w 18"/>
                <a:gd name="T33" fmla="*/ 1 h 26"/>
                <a:gd name="T34" fmla="*/ 10 w 18"/>
                <a:gd name="T35" fmla="*/ 0 h 26"/>
                <a:gd name="T36" fmla="*/ 14 w 18"/>
                <a:gd name="T37" fmla="*/ 1 h 26"/>
                <a:gd name="T38" fmla="*/ 17 w 18"/>
                <a:gd name="T39" fmla="*/ 1 h 26"/>
                <a:gd name="T40" fmla="*/ 17 w 18"/>
                <a:gd name="T41" fmla="*/ 7 h 26"/>
                <a:gd name="T42" fmla="*/ 15 w 18"/>
                <a:gd name="T43" fmla="*/ 6 h 26"/>
                <a:gd name="T44" fmla="*/ 14 w 18"/>
                <a:gd name="T45" fmla="*/ 5 h 26"/>
                <a:gd name="T46" fmla="*/ 12 w 18"/>
                <a:gd name="T47" fmla="*/ 5 h 26"/>
                <a:gd name="T48" fmla="*/ 11 w 18"/>
                <a:gd name="T49" fmla="*/ 5 h 26"/>
                <a:gd name="T50" fmla="*/ 9 w 18"/>
                <a:gd name="T51" fmla="*/ 5 h 26"/>
                <a:gd name="T52" fmla="*/ 8 w 18"/>
                <a:gd name="T53" fmla="*/ 5 h 26"/>
                <a:gd name="T54" fmla="*/ 7 w 18"/>
                <a:gd name="T55" fmla="*/ 6 h 26"/>
                <a:gd name="T56" fmla="*/ 6 w 18"/>
                <a:gd name="T57" fmla="*/ 7 h 26"/>
                <a:gd name="T58" fmla="*/ 7 w 18"/>
                <a:gd name="T59" fmla="*/ 8 h 26"/>
                <a:gd name="T60" fmla="*/ 8 w 18"/>
                <a:gd name="T61" fmla="*/ 9 h 26"/>
                <a:gd name="T62" fmla="*/ 9 w 18"/>
                <a:gd name="T63" fmla="*/ 10 h 26"/>
                <a:gd name="T64" fmla="*/ 11 w 18"/>
                <a:gd name="T65" fmla="*/ 11 h 26"/>
                <a:gd name="T66" fmla="*/ 14 w 18"/>
                <a:gd name="T67" fmla="*/ 13 h 26"/>
                <a:gd name="T68" fmla="*/ 16 w 18"/>
                <a:gd name="T69" fmla="*/ 14 h 26"/>
                <a:gd name="T70" fmla="*/ 17 w 18"/>
                <a:gd name="T71" fmla="*/ 16 h 26"/>
                <a:gd name="T72" fmla="*/ 18 w 18"/>
                <a:gd name="T73" fmla="*/ 19 h 26"/>
                <a:gd name="T74" fmla="*/ 17 w 18"/>
                <a:gd name="T75" fmla="*/ 22 h 26"/>
                <a:gd name="T76" fmla="*/ 15 w 18"/>
                <a:gd name="T77" fmla="*/ 25 h 26"/>
                <a:gd name="T78" fmla="*/ 12 w 18"/>
                <a:gd name="T79" fmla="*/ 26 h 26"/>
                <a:gd name="T80" fmla="*/ 8 w 18"/>
                <a:gd name="T81" fmla="*/ 26 h 26"/>
                <a:gd name="T82" fmla="*/ 4 w 18"/>
                <a:gd name="T83" fmla="*/ 26 h 26"/>
                <a:gd name="T84" fmla="*/ 1 w 18"/>
                <a:gd name="T85"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 h="26">
                  <a:moveTo>
                    <a:pt x="1" y="25"/>
                  </a:moveTo>
                  <a:cubicBezTo>
                    <a:pt x="1" y="19"/>
                    <a:pt x="1" y="19"/>
                    <a:pt x="1" y="19"/>
                  </a:cubicBezTo>
                  <a:cubicBezTo>
                    <a:pt x="2" y="20"/>
                    <a:pt x="3" y="21"/>
                    <a:pt x="4" y="21"/>
                  </a:cubicBezTo>
                  <a:cubicBezTo>
                    <a:pt x="5" y="22"/>
                    <a:pt x="6" y="22"/>
                    <a:pt x="7" y="22"/>
                  </a:cubicBezTo>
                  <a:cubicBezTo>
                    <a:pt x="8" y="22"/>
                    <a:pt x="9" y="22"/>
                    <a:pt x="9" y="22"/>
                  </a:cubicBezTo>
                  <a:cubicBezTo>
                    <a:pt x="10" y="22"/>
                    <a:pt x="10" y="21"/>
                    <a:pt x="11" y="21"/>
                  </a:cubicBezTo>
                  <a:cubicBezTo>
                    <a:pt x="11" y="21"/>
                    <a:pt x="11" y="21"/>
                    <a:pt x="11" y="20"/>
                  </a:cubicBezTo>
                  <a:cubicBezTo>
                    <a:pt x="12" y="20"/>
                    <a:pt x="12" y="20"/>
                    <a:pt x="12" y="19"/>
                  </a:cubicBezTo>
                  <a:cubicBezTo>
                    <a:pt x="12" y="19"/>
                    <a:pt x="12" y="18"/>
                    <a:pt x="11" y="18"/>
                  </a:cubicBezTo>
                  <a:cubicBezTo>
                    <a:pt x="11" y="18"/>
                    <a:pt x="11" y="17"/>
                    <a:pt x="10" y="17"/>
                  </a:cubicBezTo>
                  <a:cubicBezTo>
                    <a:pt x="10" y="17"/>
                    <a:pt x="9" y="16"/>
                    <a:pt x="8" y="16"/>
                  </a:cubicBezTo>
                  <a:cubicBezTo>
                    <a:pt x="8" y="16"/>
                    <a:pt x="7" y="15"/>
                    <a:pt x="6" y="15"/>
                  </a:cubicBezTo>
                  <a:cubicBezTo>
                    <a:pt x="4" y="14"/>
                    <a:pt x="3" y="13"/>
                    <a:pt x="2" y="12"/>
                  </a:cubicBezTo>
                  <a:cubicBezTo>
                    <a:pt x="1" y="11"/>
                    <a:pt x="0" y="9"/>
                    <a:pt x="0" y="8"/>
                  </a:cubicBezTo>
                  <a:cubicBezTo>
                    <a:pt x="0" y="7"/>
                    <a:pt x="1" y="5"/>
                    <a:pt x="1" y="4"/>
                  </a:cubicBezTo>
                  <a:cubicBezTo>
                    <a:pt x="2" y="3"/>
                    <a:pt x="2" y="3"/>
                    <a:pt x="3" y="2"/>
                  </a:cubicBezTo>
                  <a:cubicBezTo>
                    <a:pt x="4" y="1"/>
                    <a:pt x="5" y="1"/>
                    <a:pt x="7" y="1"/>
                  </a:cubicBezTo>
                  <a:cubicBezTo>
                    <a:pt x="8" y="0"/>
                    <a:pt x="9" y="0"/>
                    <a:pt x="10" y="0"/>
                  </a:cubicBezTo>
                  <a:cubicBezTo>
                    <a:pt x="12" y="0"/>
                    <a:pt x="13" y="0"/>
                    <a:pt x="14" y="1"/>
                  </a:cubicBezTo>
                  <a:cubicBezTo>
                    <a:pt x="15" y="1"/>
                    <a:pt x="16" y="1"/>
                    <a:pt x="17" y="1"/>
                  </a:cubicBezTo>
                  <a:cubicBezTo>
                    <a:pt x="17" y="7"/>
                    <a:pt x="17" y="7"/>
                    <a:pt x="17" y="7"/>
                  </a:cubicBezTo>
                  <a:cubicBezTo>
                    <a:pt x="16" y="6"/>
                    <a:pt x="16" y="6"/>
                    <a:pt x="15" y="6"/>
                  </a:cubicBezTo>
                  <a:cubicBezTo>
                    <a:pt x="15" y="6"/>
                    <a:pt x="14" y="5"/>
                    <a:pt x="14" y="5"/>
                  </a:cubicBezTo>
                  <a:cubicBezTo>
                    <a:pt x="13" y="5"/>
                    <a:pt x="13" y="5"/>
                    <a:pt x="12" y="5"/>
                  </a:cubicBezTo>
                  <a:cubicBezTo>
                    <a:pt x="12" y="5"/>
                    <a:pt x="11" y="5"/>
                    <a:pt x="11" y="5"/>
                  </a:cubicBezTo>
                  <a:cubicBezTo>
                    <a:pt x="10" y="5"/>
                    <a:pt x="9" y="5"/>
                    <a:pt x="9" y="5"/>
                  </a:cubicBezTo>
                  <a:cubicBezTo>
                    <a:pt x="8" y="5"/>
                    <a:pt x="8" y="5"/>
                    <a:pt x="8" y="5"/>
                  </a:cubicBezTo>
                  <a:cubicBezTo>
                    <a:pt x="7" y="6"/>
                    <a:pt x="7" y="6"/>
                    <a:pt x="7" y="6"/>
                  </a:cubicBezTo>
                  <a:cubicBezTo>
                    <a:pt x="7" y="7"/>
                    <a:pt x="6" y="7"/>
                    <a:pt x="6" y="7"/>
                  </a:cubicBezTo>
                  <a:cubicBezTo>
                    <a:pt x="6" y="8"/>
                    <a:pt x="7" y="8"/>
                    <a:pt x="7" y="8"/>
                  </a:cubicBezTo>
                  <a:cubicBezTo>
                    <a:pt x="7" y="9"/>
                    <a:pt x="7" y="9"/>
                    <a:pt x="8" y="9"/>
                  </a:cubicBezTo>
                  <a:cubicBezTo>
                    <a:pt x="8" y="10"/>
                    <a:pt x="9" y="10"/>
                    <a:pt x="9" y="10"/>
                  </a:cubicBezTo>
                  <a:cubicBezTo>
                    <a:pt x="10" y="11"/>
                    <a:pt x="10" y="11"/>
                    <a:pt x="11" y="11"/>
                  </a:cubicBezTo>
                  <a:cubicBezTo>
                    <a:pt x="12" y="12"/>
                    <a:pt x="13" y="12"/>
                    <a:pt x="14" y="13"/>
                  </a:cubicBezTo>
                  <a:cubicBezTo>
                    <a:pt x="15" y="13"/>
                    <a:pt x="15" y="14"/>
                    <a:pt x="16" y="14"/>
                  </a:cubicBezTo>
                  <a:cubicBezTo>
                    <a:pt x="17" y="15"/>
                    <a:pt x="17" y="15"/>
                    <a:pt x="17" y="16"/>
                  </a:cubicBezTo>
                  <a:cubicBezTo>
                    <a:pt x="18" y="17"/>
                    <a:pt x="18" y="18"/>
                    <a:pt x="18" y="19"/>
                  </a:cubicBezTo>
                  <a:cubicBezTo>
                    <a:pt x="18" y="20"/>
                    <a:pt x="17" y="21"/>
                    <a:pt x="17" y="22"/>
                  </a:cubicBezTo>
                  <a:cubicBezTo>
                    <a:pt x="16" y="23"/>
                    <a:pt x="16" y="24"/>
                    <a:pt x="15" y="25"/>
                  </a:cubicBezTo>
                  <a:cubicBezTo>
                    <a:pt x="14" y="25"/>
                    <a:pt x="13" y="26"/>
                    <a:pt x="12" y="26"/>
                  </a:cubicBezTo>
                  <a:cubicBezTo>
                    <a:pt x="10" y="26"/>
                    <a:pt x="9" y="26"/>
                    <a:pt x="8" y="26"/>
                  </a:cubicBezTo>
                  <a:cubicBezTo>
                    <a:pt x="6" y="26"/>
                    <a:pt x="5" y="26"/>
                    <a:pt x="4" y="26"/>
                  </a:cubicBezTo>
                  <a:cubicBezTo>
                    <a:pt x="3" y="26"/>
                    <a:pt x="1" y="25"/>
                    <a:pt x="1"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95" name="Freeform 305"/>
            <p:cNvSpPr>
              <a:spLocks/>
            </p:cNvSpPr>
            <p:nvPr/>
          </p:nvSpPr>
          <p:spPr bwMode="auto">
            <a:xfrm>
              <a:off x="2628706" y="4279535"/>
              <a:ext cx="68562" cy="81026"/>
            </a:xfrm>
            <a:custGeom>
              <a:avLst/>
              <a:gdLst>
                <a:gd name="T0" fmla="*/ 6 w 21"/>
                <a:gd name="T1" fmla="*/ 25 h 25"/>
                <a:gd name="T2" fmla="*/ 3 w 21"/>
                <a:gd name="T3" fmla="*/ 25 h 25"/>
                <a:gd name="T4" fmla="*/ 0 w 21"/>
                <a:gd name="T5" fmla="*/ 0 h 25"/>
                <a:gd name="T6" fmla="*/ 3 w 21"/>
                <a:gd name="T7" fmla="*/ 0 h 25"/>
                <a:gd name="T8" fmla="*/ 5 w 21"/>
                <a:gd name="T9" fmla="*/ 20 h 25"/>
                <a:gd name="T10" fmla="*/ 6 w 21"/>
                <a:gd name="T11" fmla="*/ 21 h 25"/>
                <a:gd name="T12" fmla="*/ 6 w 21"/>
                <a:gd name="T13" fmla="*/ 22 h 25"/>
                <a:gd name="T14" fmla="*/ 6 w 21"/>
                <a:gd name="T15" fmla="*/ 22 h 25"/>
                <a:gd name="T16" fmla="*/ 6 w 21"/>
                <a:gd name="T17" fmla="*/ 21 h 25"/>
                <a:gd name="T18" fmla="*/ 6 w 21"/>
                <a:gd name="T19" fmla="*/ 21 h 25"/>
                <a:gd name="T20" fmla="*/ 6 w 21"/>
                <a:gd name="T21" fmla="*/ 20 h 25"/>
                <a:gd name="T22" fmla="*/ 7 w 21"/>
                <a:gd name="T23" fmla="*/ 20 h 25"/>
                <a:gd name="T24" fmla="*/ 18 w 21"/>
                <a:gd name="T25" fmla="*/ 0 h 25"/>
                <a:gd name="T26" fmla="*/ 21 w 21"/>
                <a:gd name="T27" fmla="*/ 0 h 25"/>
                <a:gd name="T28" fmla="*/ 6 w 21"/>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5">
                  <a:moveTo>
                    <a:pt x="6" y="25"/>
                  </a:moveTo>
                  <a:cubicBezTo>
                    <a:pt x="3" y="25"/>
                    <a:pt x="3" y="25"/>
                    <a:pt x="3" y="25"/>
                  </a:cubicBezTo>
                  <a:cubicBezTo>
                    <a:pt x="0" y="0"/>
                    <a:pt x="0" y="0"/>
                    <a:pt x="0" y="0"/>
                  </a:cubicBezTo>
                  <a:cubicBezTo>
                    <a:pt x="3" y="0"/>
                    <a:pt x="3" y="0"/>
                    <a:pt x="3" y="0"/>
                  </a:cubicBezTo>
                  <a:cubicBezTo>
                    <a:pt x="5" y="20"/>
                    <a:pt x="5" y="20"/>
                    <a:pt x="5" y="20"/>
                  </a:cubicBezTo>
                  <a:cubicBezTo>
                    <a:pt x="6" y="20"/>
                    <a:pt x="6" y="20"/>
                    <a:pt x="6" y="21"/>
                  </a:cubicBezTo>
                  <a:cubicBezTo>
                    <a:pt x="6" y="21"/>
                    <a:pt x="6" y="22"/>
                    <a:pt x="6" y="22"/>
                  </a:cubicBezTo>
                  <a:cubicBezTo>
                    <a:pt x="6" y="22"/>
                    <a:pt x="6" y="22"/>
                    <a:pt x="6" y="22"/>
                  </a:cubicBezTo>
                  <a:cubicBezTo>
                    <a:pt x="6" y="22"/>
                    <a:pt x="6" y="22"/>
                    <a:pt x="6" y="21"/>
                  </a:cubicBezTo>
                  <a:cubicBezTo>
                    <a:pt x="6" y="21"/>
                    <a:pt x="6" y="21"/>
                    <a:pt x="6" y="21"/>
                  </a:cubicBezTo>
                  <a:cubicBezTo>
                    <a:pt x="6" y="21"/>
                    <a:pt x="6" y="20"/>
                    <a:pt x="6" y="20"/>
                  </a:cubicBezTo>
                  <a:cubicBezTo>
                    <a:pt x="7" y="20"/>
                    <a:pt x="7" y="20"/>
                    <a:pt x="7" y="20"/>
                  </a:cubicBezTo>
                  <a:cubicBezTo>
                    <a:pt x="18" y="0"/>
                    <a:pt x="18" y="0"/>
                    <a:pt x="18" y="0"/>
                  </a:cubicBezTo>
                  <a:cubicBezTo>
                    <a:pt x="21" y="0"/>
                    <a:pt x="21" y="0"/>
                    <a:pt x="21" y="0"/>
                  </a:cubicBezTo>
                  <a:lnTo>
                    <a:pt x="6"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96" name="Freeform 306"/>
            <p:cNvSpPr>
              <a:spLocks/>
            </p:cNvSpPr>
            <p:nvPr/>
          </p:nvSpPr>
          <p:spPr bwMode="auto">
            <a:xfrm>
              <a:off x="2694151" y="4279535"/>
              <a:ext cx="29606" cy="81026"/>
            </a:xfrm>
            <a:custGeom>
              <a:avLst/>
              <a:gdLst>
                <a:gd name="T0" fmla="*/ 6 w 19"/>
                <a:gd name="T1" fmla="*/ 52 h 52"/>
                <a:gd name="T2" fmla="*/ 0 w 19"/>
                <a:gd name="T3" fmla="*/ 52 h 52"/>
                <a:gd name="T4" fmla="*/ 12 w 19"/>
                <a:gd name="T5" fmla="*/ 0 h 52"/>
                <a:gd name="T6" fmla="*/ 19 w 19"/>
                <a:gd name="T7" fmla="*/ 0 h 52"/>
                <a:gd name="T8" fmla="*/ 6 w 19"/>
                <a:gd name="T9" fmla="*/ 52 h 52"/>
              </a:gdLst>
              <a:ahLst/>
              <a:cxnLst>
                <a:cxn ang="0">
                  <a:pos x="T0" y="T1"/>
                </a:cxn>
                <a:cxn ang="0">
                  <a:pos x="T2" y="T3"/>
                </a:cxn>
                <a:cxn ang="0">
                  <a:pos x="T4" y="T5"/>
                </a:cxn>
                <a:cxn ang="0">
                  <a:pos x="T6" y="T7"/>
                </a:cxn>
                <a:cxn ang="0">
                  <a:pos x="T8" y="T9"/>
                </a:cxn>
              </a:cxnLst>
              <a:rect l="0" t="0" r="r" b="b"/>
              <a:pathLst>
                <a:path w="19" h="52">
                  <a:moveTo>
                    <a:pt x="6" y="52"/>
                  </a:moveTo>
                  <a:lnTo>
                    <a:pt x="0" y="52"/>
                  </a:lnTo>
                  <a:lnTo>
                    <a:pt x="12" y="0"/>
                  </a:lnTo>
                  <a:lnTo>
                    <a:pt x="19" y="0"/>
                  </a:lnTo>
                  <a:lnTo>
                    <a:pt x="6"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97" name="Freeform 307"/>
            <p:cNvSpPr>
              <a:spLocks noEditPoints="1"/>
            </p:cNvSpPr>
            <p:nvPr/>
          </p:nvSpPr>
          <p:spPr bwMode="auto">
            <a:xfrm>
              <a:off x="2726874" y="4279535"/>
              <a:ext cx="65445" cy="81026"/>
            </a:xfrm>
            <a:custGeom>
              <a:avLst/>
              <a:gdLst>
                <a:gd name="T0" fmla="*/ 20 w 20"/>
                <a:gd name="T1" fmla="*/ 6 h 25"/>
                <a:gd name="T2" fmla="*/ 19 w 20"/>
                <a:gd name="T3" fmla="*/ 9 h 25"/>
                <a:gd name="T4" fmla="*/ 18 w 20"/>
                <a:gd name="T5" fmla="*/ 11 h 25"/>
                <a:gd name="T6" fmla="*/ 15 w 20"/>
                <a:gd name="T7" fmla="*/ 13 h 25"/>
                <a:gd name="T8" fmla="*/ 12 w 20"/>
                <a:gd name="T9" fmla="*/ 14 h 25"/>
                <a:gd name="T10" fmla="*/ 12 w 20"/>
                <a:gd name="T11" fmla="*/ 14 h 25"/>
                <a:gd name="T12" fmla="*/ 14 w 20"/>
                <a:gd name="T13" fmla="*/ 15 h 25"/>
                <a:gd name="T14" fmla="*/ 15 w 20"/>
                <a:gd name="T15" fmla="*/ 17 h 25"/>
                <a:gd name="T16" fmla="*/ 17 w 20"/>
                <a:gd name="T17" fmla="*/ 25 h 25"/>
                <a:gd name="T18" fmla="*/ 13 w 20"/>
                <a:gd name="T19" fmla="*/ 25 h 25"/>
                <a:gd name="T20" fmla="*/ 12 w 20"/>
                <a:gd name="T21" fmla="*/ 18 h 25"/>
                <a:gd name="T22" fmla="*/ 10 w 20"/>
                <a:gd name="T23" fmla="*/ 15 h 25"/>
                <a:gd name="T24" fmla="*/ 8 w 20"/>
                <a:gd name="T25" fmla="*/ 14 h 25"/>
                <a:gd name="T26" fmla="*/ 6 w 20"/>
                <a:gd name="T27" fmla="*/ 14 h 25"/>
                <a:gd name="T28" fmla="*/ 3 w 20"/>
                <a:gd name="T29" fmla="*/ 25 h 25"/>
                <a:gd name="T30" fmla="*/ 0 w 20"/>
                <a:gd name="T31" fmla="*/ 25 h 25"/>
                <a:gd name="T32" fmla="*/ 6 w 20"/>
                <a:gd name="T33" fmla="*/ 0 h 25"/>
                <a:gd name="T34" fmla="*/ 13 w 20"/>
                <a:gd name="T35" fmla="*/ 0 h 25"/>
                <a:gd name="T36" fmla="*/ 16 w 20"/>
                <a:gd name="T37" fmla="*/ 0 h 25"/>
                <a:gd name="T38" fmla="*/ 18 w 20"/>
                <a:gd name="T39" fmla="*/ 2 h 25"/>
                <a:gd name="T40" fmla="*/ 19 w 20"/>
                <a:gd name="T41" fmla="*/ 4 h 25"/>
                <a:gd name="T42" fmla="*/ 20 w 20"/>
                <a:gd name="T43" fmla="*/ 6 h 25"/>
                <a:gd name="T44" fmla="*/ 17 w 20"/>
                <a:gd name="T45" fmla="*/ 7 h 25"/>
                <a:gd name="T46" fmla="*/ 16 w 20"/>
                <a:gd name="T47" fmla="*/ 5 h 25"/>
                <a:gd name="T48" fmla="*/ 16 w 20"/>
                <a:gd name="T49" fmla="*/ 4 h 25"/>
                <a:gd name="T50" fmla="*/ 14 w 20"/>
                <a:gd name="T51" fmla="*/ 3 h 25"/>
                <a:gd name="T52" fmla="*/ 12 w 20"/>
                <a:gd name="T53" fmla="*/ 3 h 25"/>
                <a:gd name="T54" fmla="*/ 8 w 20"/>
                <a:gd name="T55" fmla="*/ 3 h 25"/>
                <a:gd name="T56" fmla="*/ 6 w 20"/>
                <a:gd name="T57" fmla="*/ 12 h 25"/>
                <a:gd name="T58" fmla="*/ 10 w 20"/>
                <a:gd name="T59" fmla="*/ 12 h 25"/>
                <a:gd name="T60" fmla="*/ 13 w 20"/>
                <a:gd name="T61" fmla="*/ 11 h 25"/>
                <a:gd name="T62" fmla="*/ 15 w 20"/>
                <a:gd name="T63" fmla="*/ 10 h 25"/>
                <a:gd name="T64" fmla="*/ 16 w 20"/>
                <a:gd name="T65" fmla="*/ 8 h 25"/>
                <a:gd name="T66" fmla="*/ 17 w 20"/>
                <a:gd name="T67"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5">
                  <a:moveTo>
                    <a:pt x="20" y="6"/>
                  </a:moveTo>
                  <a:cubicBezTo>
                    <a:pt x="20" y="7"/>
                    <a:pt x="20" y="8"/>
                    <a:pt x="19" y="9"/>
                  </a:cubicBezTo>
                  <a:cubicBezTo>
                    <a:pt x="19" y="10"/>
                    <a:pt x="18" y="11"/>
                    <a:pt x="18" y="11"/>
                  </a:cubicBezTo>
                  <a:cubicBezTo>
                    <a:pt x="17" y="12"/>
                    <a:pt x="16" y="13"/>
                    <a:pt x="15" y="13"/>
                  </a:cubicBezTo>
                  <a:cubicBezTo>
                    <a:pt x="14" y="13"/>
                    <a:pt x="13" y="14"/>
                    <a:pt x="12" y="14"/>
                  </a:cubicBezTo>
                  <a:cubicBezTo>
                    <a:pt x="12" y="14"/>
                    <a:pt x="12" y="14"/>
                    <a:pt x="12" y="14"/>
                  </a:cubicBezTo>
                  <a:cubicBezTo>
                    <a:pt x="13" y="14"/>
                    <a:pt x="13" y="14"/>
                    <a:pt x="14" y="15"/>
                  </a:cubicBezTo>
                  <a:cubicBezTo>
                    <a:pt x="14" y="15"/>
                    <a:pt x="14" y="16"/>
                    <a:pt x="15" y="17"/>
                  </a:cubicBezTo>
                  <a:cubicBezTo>
                    <a:pt x="17" y="25"/>
                    <a:pt x="17" y="25"/>
                    <a:pt x="17" y="25"/>
                  </a:cubicBezTo>
                  <a:cubicBezTo>
                    <a:pt x="13" y="25"/>
                    <a:pt x="13" y="25"/>
                    <a:pt x="13" y="25"/>
                  </a:cubicBezTo>
                  <a:cubicBezTo>
                    <a:pt x="12" y="18"/>
                    <a:pt x="12" y="18"/>
                    <a:pt x="12" y="18"/>
                  </a:cubicBezTo>
                  <a:cubicBezTo>
                    <a:pt x="11" y="17"/>
                    <a:pt x="11" y="16"/>
                    <a:pt x="10" y="15"/>
                  </a:cubicBezTo>
                  <a:cubicBezTo>
                    <a:pt x="10" y="15"/>
                    <a:pt x="9" y="14"/>
                    <a:pt x="8" y="14"/>
                  </a:cubicBezTo>
                  <a:cubicBezTo>
                    <a:pt x="6" y="14"/>
                    <a:pt x="6" y="14"/>
                    <a:pt x="6" y="14"/>
                  </a:cubicBezTo>
                  <a:cubicBezTo>
                    <a:pt x="3" y="25"/>
                    <a:pt x="3" y="25"/>
                    <a:pt x="3" y="25"/>
                  </a:cubicBezTo>
                  <a:cubicBezTo>
                    <a:pt x="0" y="25"/>
                    <a:pt x="0" y="25"/>
                    <a:pt x="0" y="25"/>
                  </a:cubicBezTo>
                  <a:cubicBezTo>
                    <a:pt x="6" y="0"/>
                    <a:pt x="6" y="0"/>
                    <a:pt x="6" y="0"/>
                  </a:cubicBezTo>
                  <a:cubicBezTo>
                    <a:pt x="13" y="0"/>
                    <a:pt x="13" y="0"/>
                    <a:pt x="13" y="0"/>
                  </a:cubicBezTo>
                  <a:cubicBezTo>
                    <a:pt x="14" y="0"/>
                    <a:pt x="15" y="0"/>
                    <a:pt x="16" y="0"/>
                  </a:cubicBezTo>
                  <a:cubicBezTo>
                    <a:pt x="17" y="1"/>
                    <a:pt x="18" y="1"/>
                    <a:pt x="18" y="2"/>
                  </a:cubicBezTo>
                  <a:cubicBezTo>
                    <a:pt x="19" y="2"/>
                    <a:pt x="19" y="3"/>
                    <a:pt x="19" y="4"/>
                  </a:cubicBezTo>
                  <a:cubicBezTo>
                    <a:pt x="20" y="5"/>
                    <a:pt x="20" y="5"/>
                    <a:pt x="20" y="6"/>
                  </a:cubicBezTo>
                  <a:close/>
                  <a:moveTo>
                    <a:pt x="17" y="7"/>
                  </a:moveTo>
                  <a:cubicBezTo>
                    <a:pt x="17" y="6"/>
                    <a:pt x="17" y="5"/>
                    <a:pt x="16" y="5"/>
                  </a:cubicBezTo>
                  <a:cubicBezTo>
                    <a:pt x="16" y="4"/>
                    <a:pt x="16" y="4"/>
                    <a:pt x="16" y="4"/>
                  </a:cubicBezTo>
                  <a:cubicBezTo>
                    <a:pt x="15" y="3"/>
                    <a:pt x="15" y="3"/>
                    <a:pt x="14" y="3"/>
                  </a:cubicBezTo>
                  <a:cubicBezTo>
                    <a:pt x="14" y="3"/>
                    <a:pt x="13" y="3"/>
                    <a:pt x="12" y="3"/>
                  </a:cubicBezTo>
                  <a:cubicBezTo>
                    <a:pt x="8" y="3"/>
                    <a:pt x="8" y="3"/>
                    <a:pt x="8" y="3"/>
                  </a:cubicBezTo>
                  <a:cubicBezTo>
                    <a:pt x="6" y="12"/>
                    <a:pt x="6" y="12"/>
                    <a:pt x="6" y="12"/>
                  </a:cubicBezTo>
                  <a:cubicBezTo>
                    <a:pt x="10" y="12"/>
                    <a:pt x="10" y="12"/>
                    <a:pt x="10" y="12"/>
                  </a:cubicBezTo>
                  <a:cubicBezTo>
                    <a:pt x="11" y="12"/>
                    <a:pt x="12" y="12"/>
                    <a:pt x="13" y="11"/>
                  </a:cubicBezTo>
                  <a:cubicBezTo>
                    <a:pt x="14" y="11"/>
                    <a:pt x="15" y="11"/>
                    <a:pt x="15" y="10"/>
                  </a:cubicBezTo>
                  <a:cubicBezTo>
                    <a:pt x="16" y="10"/>
                    <a:pt x="16" y="9"/>
                    <a:pt x="16" y="8"/>
                  </a:cubicBezTo>
                  <a:cubicBezTo>
                    <a:pt x="16" y="8"/>
                    <a:pt x="17" y="7"/>
                    <a:pt x="17"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98" name="Freeform 308"/>
            <p:cNvSpPr>
              <a:spLocks/>
            </p:cNvSpPr>
            <p:nvPr/>
          </p:nvSpPr>
          <p:spPr bwMode="auto">
            <a:xfrm>
              <a:off x="2801668" y="4279535"/>
              <a:ext cx="71678" cy="85701"/>
            </a:xfrm>
            <a:custGeom>
              <a:avLst/>
              <a:gdLst>
                <a:gd name="T0" fmla="*/ 21 w 22"/>
                <a:gd name="T1" fmla="*/ 4 h 26"/>
                <a:gd name="T2" fmla="*/ 20 w 22"/>
                <a:gd name="T3" fmla="*/ 3 h 26"/>
                <a:gd name="T4" fmla="*/ 18 w 22"/>
                <a:gd name="T5" fmla="*/ 3 h 26"/>
                <a:gd name="T6" fmla="*/ 16 w 22"/>
                <a:gd name="T7" fmla="*/ 2 h 26"/>
                <a:gd name="T8" fmla="*/ 14 w 22"/>
                <a:gd name="T9" fmla="*/ 2 h 26"/>
                <a:gd name="T10" fmla="*/ 10 w 22"/>
                <a:gd name="T11" fmla="*/ 3 h 26"/>
                <a:gd name="T12" fmla="*/ 6 w 22"/>
                <a:gd name="T13" fmla="*/ 6 h 26"/>
                <a:gd name="T14" fmla="*/ 4 w 22"/>
                <a:gd name="T15" fmla="*/ 9 h 26"/>
                <a:gd name="T16" fmla="*/ 3 w 22"/>
                <a:gd name="T17" fmla="*/ 14 h 26"/>
                <a:gd name="T18" fmla="*/ 4 w 22"/>
                <a:gd name="T19" fmla="*/ 18 h 26"/>
                <a:gd name="T20" fmla="*/ 5 w 22"/>
                <a:gd name="T21" fmla="*/ 21 h 26"/>
                <a:gd name="T22" fmla="*/ 8 w 22"/>
                <a:gd name="T23" fmla="*/ 22 h 26"/>
                <a:gd name="T24" fmla="*/ 11 w 22"/>
                <a:gd name="T25" fmla="*/ 23 h 26"/>
                <a:gd name="T26" fmla="*/ 14 w 22"/>
                <a:gd name="T27" fmla="*/ 23 h 26"/>
                <a:gd name="T28" fmla="*/ 16 w 22"/>
                <a:gd name="T29" fmla="*/ 22 h 26"/>
                <a:gd name="T30" fmla="*/ 17 w 22"/>
                <a:gd name="T31" fmla="*/ 15 h 26"/>
                <a:gd name="T32" fmla="*/ 11 w 22"/>
                <a:gd name="T33" fmla="*/ 15 h 26"/>
                <a:gd name="T34" fmla="*/ 12 w 22"/>
                <a:gd name="T35" fmla="*/ 12 h 26"/>
                <a:gd name="T36" fmla="*/ 21 w 22"/>
                <a:gd name="T37" fmla="*/ 12 h 26"/>
                <a:gd name="T38" fmla="*/ 18 w 22"/>
                <a:gd name="T39" fmla="*/ 24 h 26"/>
                <a:gd name="T40" fmla="*/ 15 w 22"/>
                <a:gd name="T41" fmla="*/ 25 h 26"/>
                <a:gd name="T42" fmla="*/ 11 w 22"/>
                <a:gd name="T43" fmla="*/ 26 h 26"/>
                <a:gd name="T44" fmla="*/ 6 w 22"/>
                <a:gd name="T45" fmla="*/ 25 h 26"/>
                <a:gd name="T46" fmla="*/ 3 w 22"/>
                <a:gd name="T47" fmla="*/ 22 h 26"/>
                <a:gd name="T48" fmla="*/ 1 w 22"/>
                <a:gd name="T49" fmla="*/ 19 h 26"/>
                <a:gd name="T50" fmla="*/ 0 w 22"/>
                <a:gd name="T51" fmla="*/ 14 h 26"/>
                <a:gd name="T52" fmla="*/ 0 w 22"/>
                <a:gd name="T53" fmla="*/ 10 h 26"/>
                <a:gd name="T54" fmla="*/ 2 w 22"/>
                <a:gd name="T55" fmla="*/ 7 h 26"/>
                <a:gd name="T56" fmla="*/ 4 w 22"/>
                <a:gd name="T57" fmla="*/ 4 h 26"/>
                <a:gd name="T58" fmla="*/ 7 w 22"/>
                <a:gd name="T59" fmla="*/ 2 h 26"/>
                <a:gd name="T60" fmla="*/ 10 w 22"/>
                <a:gd name="T61" fmla="*/ 0 h 26"/>
                <a:gd name="T62" fmla="*/ 15 w 22"/>
                <a:gd name="T63" fmla="*/ 0 h 26"/>
                <a:gd name="T64" fmla="*/ 17 w 22"/>
                <a:gd name="T65" fmla="*/ 0 h 26"/>
                <a:gd name="T66" fmla="*/ 19 w 22"/>
                <a:gd name="T67" fmla="*/ 0 h 26"/>
                <a:gd name="T68" fmla="*/ 21 w 22"/>
                <a:gd name="T69" fmla="*/ 1 h 26"/>
                <a:gd name="T70" fmla="*/ 22 w 22"/>
                <a:gd name="T71" fmla="*/ 1 h 26"/>
                <a:gd name="T72" fmla="*/ 21 w 22"/>
                <a:gd name="T73"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 h="26">
                  <a:moveTo>
                    <a:pt x="21" y="4"/>
                  </a:moveTo>
                  <a:cubicBezTo>
                    <a:pt x="21" y="4"/>
                    <a:pt x="20" y="4"/>
                    <a:pt x="20" y="3"/>
                  </a:cubicBezTo>
                  <a:cubicBezTo>
                    <a:pt x="19" y="3"/>
                    <a:pt x="19" y="3"/>
                    <a:pt x="18" y="3"/>
                  </a:cubicBezTo>
                  <a:cubicBezTo>
                    <a:pt x="18" y="3"/>
                    <a:pt x="17" y="2"/>
                    <a:pt x="16" y="2"/>
                  </a:cubicBezTo>
                  <a:cubicBezTo>
                    <a:pt x="16" y="2"/>
                    <a:pt x="15" y="2"/>
                    <a:pt x="14" y="2"/>
                  </a:cubicBezTo>
                  <a:cubicBezTo>
                    <a:pt x="12" y="2"/>
                    <a:pt x="11" y="2"/>
                    <a:pt x="10" y="3"/>
                  </a:cubicBezTo>
                  <a:cubicBezTo>
                    <a:pt x="8" y="4"/>
                    <a:pt x="7" y="5"/>
                    <a:pt x="6" y="6"/>
                  </a:cubicBezTo>
                  <a:cubicBezTo>
                    <a:pt x="5" y="7"/>
                    <a:pt x="4" y="8"/>
                    <a:pt x="4" y="9"/>
                  </a:cubicBezTo>
                  <a:cubicBezTo>
                    <a:pt x="3" y="11"/>
                    <a:pt x="3" y="12"/>
                    <a:pt x="3" y="14"/>
                  </a:cubicBezTo>
                  <a:cubicBezTo>
                    <a:pt x="3" y="15"/>
                    <a:pt x="3" y="17"/>
                    <a:pt x="4" y="18"/>
                  </a:cubicBezTo>
                  <a:cubicBezTo>
                    <a:pt x="4" y="19"/>
                    <a:pt x="5" y="20"/>
                    <a:pt x="5" y="21"/>
                  </a:cubicBezTo>
                  <a:cubicBezTo>
                    <a:pt x="6" y="21"/>
                    <a:pt x="7" y="22"/>
                    <a:pt x="8" y="22"/>
                  </a:cubicBezTo>
                  <a:cubicBezTo>
                    <a:pt x="9" y="23"/>
                    <a:pt x="10" y="23"/>
                    <a:pt x="11" y="23"/>
                  </a:cubicBezTo>
                  <a:cubicBezTo>
                    <a:pt x="12" y="23"/>
                    <a:pt x="13" y="23"/>
                    <a:pt x="14" y="23"/>
                  </a:cubicBezTo>
                  <a:cubicBezTo>
                    <a:pt x="14" y="23"/>
                    <a:pt x="15" y="22"/>
                    <a:pt x="16" y="22"/>
                  </a:cubicBezTo>
                  <a:cubicBezTo>
                    <a:pt x="17" y="15"/>
                    <a:pt x="17" y="15"/>
                    <a:pt x="17" y="15"/>
                  </a:cubicBezTo>
                  <a:cubicBezTo>
                    <a:pt x="11" y="15"/>
                    <a:pt x="11" y="15"/>
                    <a:pt x="11" y="15"/>
                  </a:cubicBezTo>
                  <a:cubicBezTo>
                    <a:pt x="12" y="12"/>
                    <a:pt x="12" y="12"/>
                    <a:pt x="12" y="12"/>
                  </a:cubicBezTo>
                  <a:cubicBezTo>
                    <a:pt x="21" y="12"/>
                    <a:pt x="21" y="12"/>
                    <a:pt x="21" y="12"/>
                  </a:cubicBezTo>
                  <a:cubicBezTo>
                    <a:pt x="18" y="24"/>
                    <a:pt x="18" y="24"/>
                    <a:pt x="18" y="24"/>
                  </a:cubicBezTo>
                  <a:cubicBezTo>
                    <a:pt x="17" y="24"/>
                    <a:pt x="16" y="25"/>
                    <a:pt x="15" y="25"/>
                  </a:cubicBezTo>
                  <a:cubicBezTo>
                    <a:pt x="14" y="25"/>
                    <a:pt x="12" y="26"/>
                    <a:pt x="11" y="26"/>
                  </a:cubicBezTo>
                  <a:cubicBezTo>
                    <a:pt x="9" y="26"/>
                    <a:pt x="8" y="25"/>
                    <a:pt x="6" y="25"/>
                  </a:cubicBezTo>
                  <a:cubicBezTo>
                    <a:pt x="5" y="24"/>
                    <a:pt x="4" y="23"/>
                    <a:pt x="3" y="22"/>
                  </a:cubicBezTo>
                  <a:cubicBezTo>
                    <a:pt x="2" y="21"/>
                    <a:pt x="1" y="20"/>
                    <a:pt x="1" y="19"/>
                  </a:cubicBezTo>
                  <a:cubicBezTo>
                    <a:pt x="0" y="17"/>
                    <a:pt x="0" y="16"/>
                    <a:pt x="0" y="14"/>
                  </a:cubicBezTo>
                  <a:cubicBezTo>
                    <a:pt x="0" y="13"/>
                    <a:pt x="0" y="12"/>
                    <a:pt x="0" y="10"/>
                  </a:cubicBezTo>
                  <a:cubicBezTo>
                    <a:pt x="1" y="9"/>
                    <a:pt x="1" y="8"/>
                    <a:pt x="2" y="7"/>
                  </a:cubicBezTo>
                  <a:cubicBezTo>
                    <a:pt x="2" y="6"/>
                    <a:pt x="3" y="5"/>
                    <a:pt x="4" y="4"/>
                  </a:cubicBezTo>
                  <a:cubicBezTo>
                    <a:pt x="5" y="3"/>
                    <a:pt x="5" y="2"/>
                    <a:pt x="7" y="2"/>
                  </a:cubicBezTo>
                  <a:cubicBezTo>
                    <a:pt x="8" y="1"/>
                    <a:pt x="9" y="0"/>
                    <a:pt x="10" y="0"/>
                  </a:cubicBezTo>
                  <a:cubicBezTo>
                    <a:pt x="12" y="0"/>
                    <a:pt x="13" y="0"/>
                    <a:pt x="15" y="0"/>
                  </a:cubicBezTo>
                  <a:cubicBezTo>
                    <a:pt x="15" y="0"/>
                    <a:pt x="16" y="0"/>
                    <a:pt x="17" y="0"/>
                  </a:cubicBezTo>
                  <a:cubicBezTo>
                    <a:pt x="18" y="0"/>
                    <a:pt x="18" y="0"/>
                    <a:pt x="19" y="0"/>
                  </a:cubicBezTo>
                  <a:cubicBezTo>
                    <a:pt x="20" y="0"/>
                    <a:pt x="20" y="0"/>
                    <a:pt x="21" y="1"/>
                  </a:cubicBezTo>
                  <a:cubicBezTo>
                    <a:pt x="21" y="1"/>
                    <a:pt x="22" y="1"/>
                    <a:pt x="22" y="1"/>
                  </a:cubicBezTo>
                  <a:lnTo>
                    <a:pt x="2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99" name="Freeform 309"/>
            <p:cNvSpPr>
              <a:spLocks/>
            </p:cNvSpPr>
            <p:nvPr/>
          </p:nvSpPr>
          <p:spPr bwMode="auto">
            <a:xfrm>
              <a:off x="2879579" y="4279535"/>
              <a:ext cx="29606" cy="81026"/>
            </a:xfrm>
            <a:custGeom>
              <a:avLst/>
              <a:gdLst>
                <a:gd name="T0" fmla="*/ 6 w 19"/>
                <a:gd name="T1" fmla="*/ 52 h 52"/>
                <a:gd name="T2" fmla="*/ 0 w 19"/>
                <a:gd name="T3" fmla="*/ 52 h 52"/>
                <a:gd name="T4" fmla="*/ 13 w 19"/>
                <a:gd name="T5" fmla="*/ 0 h 52"/>
                <a:gd name="T6" fmla="*/ 19 w 19"/>
                <a:gd name="T7" fmla="*/ 0 h 52"/>
                <a:gd name="T8" fmla="*/ 6 w 19"/>
                <a:gd name="T9" fmla="*/ 52 h 52"/>
              </a:gdLst>
              <a:ahLst/>
              <a:cxnLst>
                <a:cxn ang="0">
                  <a:pos x="T0" y="T1"/>
                </a:cxn>
                <a:cxn ang="0">
                  <a:pos x="T2" y="T3"/>
                </a:cxn>
                <a:cxn ang="0">
                  <a:pos x="T4" y="T5"/>
                </a:cxn>
                <a:cxn ang="0">
                  <a:pos x="T6" y="T7"/>
                </a:cxn>
                <a:cxn ang="0">
                  <a:pos x="T8" y="T9"/>
                </a:cxn>
              </a:cxnLst>
              <a:rect l="0" t="0" r="r" b="b"/>
              <a:pathLst>
                <a:path w="19" h="52">
                  <a:moveTo>
                    <a:pt x="6" y="52"/>
                  </a:moveTo>
                  <a:lnTo>
                    <a:pt x="0" y="52"/>
                  </a:lnTo>
                  <a:lnTo>
                    <a:pt x="13" y="0"/>
                  </a:lnTo>
                  <a:lnTo>
                    <a:pt x="19" y="0"/>
                  </a:lnTo>
                  <a:lnTo>
                    <a:pt x="6"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00" name="Freeform 310"/>
            <p:cNvSpPr>
              <a:spLocks/>
            </p:cNvSpPr>
            <p:nvPr/>
          </p:nvSpPr>
          <p:spPr bwMode="auto">
            <a:xfrm>
              <a:off x="2912302" y="4279535"/>
              <a:ext cx="85702" cy="81026"/>
            </a:xfrm>
            <a:custGeom>
              <a:avLst/>
              <a:gdLst>
                <a:gd name="T0" fmla="*/ 21 w 26"/>
                <a:gd name="T1" fmla="*/ 25 h 25"/>
                <a:gd name="T2" fmla="*/ 18 w 26"/>
                <a:gd name="T3" fmla="*/ 25 h 25"/>
                <a:gd name="T4" fmla="*/ 8 w 26"/>
                <a:gd name="T5" fmla="*/ 5 h 25"/>
                <a:gd name="T6" fmla="*/ 8 w 26"/>
                <a:gd name="T7" fmla="*/ 5 h 25"/>
                <a:gd name="T8" fmla="*/ 8 w 26"/>
                <a:gd name="T9" fmla="*/ 4 h 25"/>
                <a:gd name="T10" fmla="*/ 8 w 26"/>
                <a:gd name="T11" fmla="*/ 4 h 25"/>
                <a:gd name="T12" fmla="*/ 8 w 26"/>
                <a:gd name="T13" fmla="*/ 3 h 25"/>
                <a:gd name="T14" fmla="*/ 8 w 26"/>
                <a:gd name="T15" fmla="*/ 3 h 25"/>
                <a:gd name="T16" fmla="*/ 8 w 26"/>
                <a:gd name="T17" fmla="*/ 4 h 25"/>
                <a:gd name="T18" fmla="*/ 8 w 26"/>
                <a:gd name="T19" fmla="*/ 4 h 25"/>
                <a:gd name="T20" fmla="*/ 8 w 26"/>
                <a:gd name="T21" fmla="*/ 5 h 25"/>
                <a:gd name="T22" fmla="*/ 7 w 26"/>
                <a:gd name="T23" fmla="*/ 5 h 25"/>
                <a:gd name="T24" fmla="*/ 3 w 26"/>
                <a:gd name="T25" fmla="*/ 25 h 25"/>
                <a:gd name="T26" fmla="*/ 0 w 26"/>
                <a:gd name="T27" fmla="*/ 25 h 25"/>
                <a:gd name="T28" fmla="*/ 6 w 26"/>
                <a:gd name="T29" fmla="*/ 0 h 25"/>
                <a:gd name="T30" fmla="*/ 9 w 26"/>
                <a:gd name="T31" fmla="*/ 0 h 25"/>
                <a:gd name="T32" fmla="*/ 18 w 26"/>
                <a:gd name="T33" fmla="*/ 20 h 25"/>
                <a:gd name="T34" fmla="*/ 18 w 26"/>
                <a:gd name="T35" fmla="*/ 20 h 25"/>
                <a:gd name="T36" fmla="*/ 18 w 26"/>
                <a:gd name="T37" fmla="*/ 21 h 25"/>
                <a:gd name="T38" fmla="*/ 19 w 26"/>
                <a:gd name="T39" fmla="*/ 21 h 25"/>
                <a:gd name="T40" fmla="*/ 19 w 26"/>
                <a:gd name="T41" fmla="*/ 21 h 25"/>
                <a:gd name="T42" fmla="*/ 19 w 26"/>
                <a:gd name="T43" fmla="*/ 21 h 25"/>
                <a:gd name="T44" fmla="*/ 19 w 26"/>
                <a:gd name="T45" fmla="*/ 21 h 25"/>
                <a:gd name="T46" fmla="*/ 19 w 26"/>
                <a:gd name="T47" fmla="*/ 20 h 25"/>
                <a:gd name="T48" fmla="*/ 19 w 26"/>
                <a:gd name="T49" fmla="*/ 20 h 25"/>
                <a:gd name="T50" fmla="*/ 19 w 26"/>
                <a:gd name="T51" fmla="*/ 19 h 25"/>
                <a:gd name="T52" fmla="*/ 23 w 26"/>
                <a:gd name="T53" fmla="*/ 0 h 25"/>
                <a:gd name="T54" fmla="*/ 26 w 26"/>
                <a:gd name="T55" fmla="*/ 0 h 25"/>
                <a:gd name="T56" fmla="*/ 21 w 26"/>
                <a:gd name="T5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 h="25">
                  <a:moveTo>
                    <a:pt x="21" y="25"/>
                  </a:moveTo>
                  <a:cubicBezTo>
                    <a:pt x="18" y="25"/>
                    <a:pt x="18" y="25"/>
                    <a:pt x="18" y="25"/>
                  </a:cubicBezTo>
                  <a:cubicBezTo>
                    <a:pt x="8" y="5"/>
                    <a:pt x="8" y="5"/>
                    <a:pt x="8" y="5"/>
                  </a:cubicBezTo>
                  <a:cubicBezTo>
                    <a:pt x="8" y="5"/>
                    <a:pt x="8" y="5"/>
                    <a:pt x="8" y="5"/>
                  </a:cubicBezTo>
                  <a:cubicBezTo>
                    <a:pt x="8" y="4"/>
                    <a:pt x="8" y="4"/>
                    <a:pt x="8" y="4"/>
                  </a:cubicBezTo>
                  <a:cubicBezTo>
                    <a:pt x="8" y="4"/>
                    <a:pt x="8" y="4"/>
                    <a:pt x="8" y="4"/>
                  </a:cubicBezTo>
                  <a:cubicBezTo>
                    <a:pt x="8" y="4"/>
                    <a:pt x="8" y="3"/>
                    <a:pt x="8" y="3"/>
                  </a:cubicBezTo>
                  <a:cubicBezTo>
                    <a:pt x="8" y="3"/>
                    <a:pt x="8" y="3"/>
                    <a:pt x="8" y="3"/>
                  </a:cubicBezTo>
                  <a:cubicBezTo>
                    <a:pt x="8" y="4"/>
                    <a:pt x="8" y="4"/>
                    <a:pt x="8" y="4"/>
                  </a:cubicBezTo>
                  <a:cubicBezTo>
                    <a:pt x="8" y="4"/>
                    <a:pt x="8" y="4"/>
                    <a:pt x="8" y="4"/>
                  </a:cubicBezTo>
                  <a:cubicBezTo>
                    <a:pt x="8" y="5"/>
                    <a:pt x="8" y="5"/>
                    <a:pt x="8" y="5"/>
                  </a:cubicBezTo>
                  <a:cubicBezTo>
                    <a:pt x="7" y="5"/>
                    <a:pt x="7" y="5"/>
                    <a:pt x="7" y="5"/>
                  </a:cubicBezTo>
                  <a:cubicBezTo>
                    <a:pt x="3" y="25"/>
                    <a:pt x="3" y="25"/>
                    <a:pt x="3" y="25"/>
                  </a:cubicBezTo>
                  <a:cubicBezTo>
                    <a:pt x="0" y="25"/>
                    <a:pt x="0" y="25"/>
                    <a:pt x="0" y="25"/>
                  </a:cubicBezTo>
                  <a:cubicBezTo>
                    <a:pt x="6" y="0"/>
                    <a:pt x="6" y="0"/>
                    <a:pt x="6" y="0"/>
                  </a:cubicBezTo>
                  <a:cubicBezTo>
                    <a:pt x="9" y="0"/>
                    <a:pt x="9" y="0"/>
                    <a:pt x="9" y="0"/>
                  </a:cubicBezTo>
                  <a:cubicBezTo>
                    <a:pt x="18" y="20"/>
                    <a:pt x="18" y="20"/>
                    <a:pt x="18" y="20"/>
                  </a:cubicBezTo>
                  <a:cubicBezTo>
                    <a:pt x="18" y="20"/>
                    <a:pt x="18" y="20"/>
                    <a:pt x="18" y="20"/>
                  </a:cubicBezTo>
                  <a:cubicBezTo>
                    <a:pt x="18" y="20"/>
                    <a:pt x="18" y="20"/>
                    <a:pt x="18" y="21"/>
                  </a:cubicBezTo>
                  <a:cubicBezTo>
                    <a:pt x="18" y="21"/>
                    <a:pt x="19" y="21"/>
                    <a:pt x="19" y="21"/>
                  </a:cubicBezTo>
                  <a:cubicBezTo>
                    <a:pt x="19" y="21"/>
                    <a:pt x="19" y="21"/>
                    <a:pt x="19" y="21"/>
                  </a:cubicBezTo>
                  <a:cubicBezTo>
                    <a:pt x="19" y="21"/>
                    <a:pt x="19" y="21"/>
                    <a:pt x="19" y="21"/>
                  </a:cubicBezTo>
                  <a:cubicBezTo>
                    <a:pt x="19" y="21"/>
                    <a:pt x="19" y="21"/>
                    <a:pt x="19" y="21"/>
                  </a:cubicBezTo>
                  <a:cubicBezTo>
                    <a:pt x="19" y="21"/>
                    <a:pt x="19" y="21"/>
                    <a:pt x="19" y="20"/>
                  </a:cubicBezTo>
                  <a:cubicBezTo>
                    <a:pt x="19" y="20"/>
                    <a:pt x="19" y="20"/>
                    <a:pt x="19" y="20"/>
                  </a:cubicBezTo>
                  <a:cubicBezTo>
                    <a:pt x="19" y="20"/>
                    <a:pt x="19" y="19"/>
                    <a:pt x="19" y="19"/>
                  </a:cubicBezTo>
                  <a:cubicBezTo>
                    <a:pt x="23" y="0"/>
                    <a:pt x="23" y="0"/>
                    <a:pt x="23" y="0"/>
                  </a:cubicBezTo>
                  <a:cubicBezTo>
                    <a:pt x="26" y="0"/>
                    <a:pt x="26" y="0"/>
                    <a:pt x="26" y="0"/>
                  </a:cubicBezTo>
                  <a:lnTo>
                    <a:pt x="21"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01" name="Freeform 311"/>
            <p:cNvSpPr>
              <a:spLocks/>
            </p:cNvSpPr>
            <p:nvPr/>
          </p:nvSpPr>
          <p:spPr bwMode="auto">
            <a:xfrm>
              <a:off x="3004237" y="4279535"/>
              <a:ext cx="26490" cy="81026"/>
            </a:xfrm>
            <a:custGeom>
              <a:avLst/>
              <a:gdLst>
                <a:gd name="T0" fmla="*/ 6 w 17"/>
                <a:gd name="T1" fmla="*/ 52 h 52"/>
                <a:gd name="T2" fmla="*/ 0 w 17"/>
                <a:gd name="T3" fmla="*/ 52 h 52"/>
                <a:gd name="T4" fmla="*/ 10 w 17"/>
                <a:gd name="T5" fmla="*/ 0 h 52"/>
                <a:gd name="T6" fmla="*/ 17 w 17"/>
                <a:gd name="T7" fmla="*/ 0 h 52"/>
                <a:gd name="T8" fmla="*/ 6 w 17"/>
                <a:gd name="T9" fmla="*/ 52 h 52"/>
              </a:gdLst>
              <a:ahLst/>
              <a:cxnLst>
                <a:cxn ang="0">
                  <a:pos x="T0" y="T1"/>
                </a:cxn>
                <a:cxn ang="0">
                  <a:pos x="T2" y="T3"/>
                </a:cxn>
                <a:cxn ang="0">
                  <a:pos x="T4" y="T5"/>
                </a:cxn>
                <a:cxn ang="0">
                  <a:pos x="T6" y="T7"/>
                </a:cxn>
                <a:cxn ang="0">
                  <a:pos x="T8" y="T9"/>
                </a:cxn>
              </a:cxnLst>
              <a:rect l="0" t="0" r="r" b="b"/>
              <a:pathLst>
                <a:path w="17" h="52">
                  <a:moveTo>
                    <a:pt x="6" y="52"/>
                  </a:moveTo>
                  <a:lnTo>
                    <a:pt x="0" y="52"/>
                  </a:lnTo>
                  <a:lnTo>
                    <a:pt x="10" y="0"/>
                  </a:lnTo>
                  <a:lnTo>
                    <a:pt x="17" y="0"/>
                  </a:lnTo>
                  <a:lnTo>
                    <a:pt x="6"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02" name="Freeform 312"/>
            <p:cNvSpPr>
              <a:spLocks noEditPoints="1"/>
            </p:cNvSpPr>
            <p:nvPr/>
          </p:nvSpPr>
          <p:spPr bwMode="auto">
            <a:xfrm>
              <a:off x="3026052" y="4279535"/>
              <a:ext cx="73236" cy="81026"/>
            </a:xfrm>
            <a:custGeom>
              <a:avLst/>
              <a:gdLst>
                <a:gd name="T0" fmla="*/ 19 w 22"/>
                <a:gd name="T1" fmla="*/ 25 h 25"/>
                <a:gd name="T2" fmla="*/ 18 w 22"/>
                <a:gd name="T3" fmla="*/ 18 h 25"/>
                <a:gd name="T4" fmla="*/ 7 w 22"/>
                <a:gd name="T5" fmla="*/ 18 h 25"/>
                <a:gd name="T6" fmla="*/ 3 w 22"/>
                <a:gd name="T7" fmla="*/ 25 h 25"/>
                <a:gd name="T8" fmla="*/ 0 w 22"/>
                <a:gd name="T9" fmla="*/ 25 h 25"/>
                <a:gd name="T10" fmla="*/ 15 w 22"/>
                <a:gd name="T11" fmla="*/ 0 h 25"/>
                <a:gd name="T12" fmla="*/ 18 w 22"/>
                <a:gd name="T13" fmla="*/ 0 h 25"/>
                <a:gd name="T14" fmla="*/ 22 w 22"/>
                <a:gd name="T15" fmla="*/ 25 h 25"/>
                <a:gd name="T16" fmla="*/ 19 w 22"/>
                <a:gd name="T17" fmla="*/ 25 h 25"/>
                <a:gd name="T18" fmla="*/ 16 w 22"/>
                <a:gd name="T19" fmla="*/ 5 h 25"/>
                <a:gd name="T20" fmla="*/ 16 w 22"/>
                <a:gd name="T21" fmla="*/ 4 h 25"/>
                <a:gd name="T22" fmla="*/ 16 w 22"/>
                <a:gd name="T23" fmla="*/ 4 h 25"/>
                <a:gd name="T24" fmla="*/ 16 w 22"/>
                <a:gd name="T25" fmla="*/ 3 h 25"/>
                <a:gd name="T26" fmla="*/ 16 w 22"/>
                <a:gd name="T27" fmla="*/ 3 h 25"/>
                <a:gd name="T28" fmla="*/ 16 w 22"/>
                <a:gd name="T29" fmla="*/ 3 h 25"/>
                <a:gd name="T30" fmla="*/ 16 w 22"/>
                <a:gd name="T31" fmla="*/ 3 h 25"/>
                <a:gd name="T32" fmla="*/ 16 w 22"/>
                <a:gd name="T33" fmla="*/ 4 h 25"/>
                <a:gd name="T34" fmla="*/ 15 w 22"/>
                <a:gd name="T35" fmla="*/ 4 h 25"/>
                <a:gd name="T36" fmla="*/ 15 w 22"/>
                <a:gd name="T37" fmla="*/ 5 h 25"/>
                <a:gd name="T38" fmla="*/ 9 w 22"/>
                <a:gd name="T39" fmla="*/ 15 h 25"/>
                <a:gd name="T40" fmla="*/ 18 w 22"/>
                <a:gd name="T41" fmla="*/ 15 h 25"/>
                <a:gd name="T42" fmla="*/ 16 w 22"/>
                <a:gd name="T43"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5">
                  <a:moveTo>
                    <a:pt x="19" y="25"/>
                  </a:moveTo>
                  <a:cubicBezTo>
                    <a:pt x="18" y="18"/>
                    <a:pt x="18" y="18"/>
                    <a:pt x="18" y="18"/>
                  </a:cubicBezTo>
                  <a:cubicBezTo>
                    <a:pt x="7" y="18"/>
                    <a:pt x="7" y="18"/>
                    <a:pt x="7" y="18"/>
                  </a:cubicBezTo>
                  <a:cubicBezTo>
                    <a:pt x="3" y="25"/>
                    <a:pt x="3" y="25"/>
                    <a:pt x="3" y="25"/>
                  </a:cubicBezTo>
                  <a:cubicBezTo>
                    <a:pt x="0" y="25"/>
                    <a:pt x="0" y="25"/>
                    <a:pt x="0" y="25"/>
                  </a:cubicBezTo>
                  <a:cubicBezTo>
                    <a:pt x="15" y="0"/>
                    <a:pt x="15" y="0"/>
                    <a:pt x="15" y="0"/>
                  </a:cubicBezTo>
                  <a:cubicBezTo>
                    <a:pt x="18" y="0"/>
                    <a:pt x="18" y="0"/>
                    <a:pt x="18" y="0"/>
                  </a:cubicBezTo>
                  <a:cubicBezTo>
                    <a:pt x="22" y="25"/>
                    <a:pt x="22" y="25"/>
                    <a:pt x="22" y="25"/>
                  </a:cubicBezTo>
                  <a:lnTo>
                    <a:pt x="19" y="25"/>
                  </a:lnTo>
                  <a:close/>
                  <a:moveTo>
                    <a:pt x="16" y="5"/>
                  </a:moveTo>
                  <a:cubicBezTo>
                    <a:pt x="16" y="5"/>
                    <a:pt x="16" y="4"/>
                    <a:pt x="16" y="4"/>
                  </a:cubicBezTo>
                  <a:cubicBezTo>
                    <a:pt x="16" y="4"/>
                    <a:pt x="16" y="4"/>
                    <a:pt x="16" y="4"/>
                  </a:cubicBezTo>
                  <a:cubicBezTo>
                    <a:pt x="16" y="4"/>
                    <a:pt x="16" y="4"/>
                    <a:pt x="16" y="3"/>
                  </a:cubicBezTo>
                  <a:cubicBezTo>
                    <a:pt x="16" y="3"/>
                    <a:pt x="16" y="3"/>
                    <a:pt x="16" y="3"/>
                  </a:cubicBezTo>
                  <a:cubicBezTo>
                    <a:pt x="16" y="3"/>
                    <a:pt x="16" y="3"/>
                    <a:pt x="16" y="3"/>
                  </a:cubicBezTo>
                  <a:cubicBezTo>
                    <a:pt x="16" y="3"/>
                    <a:pt x="16" y="3"/>
                    <a:pt x="16" y="3"/>
                  </a:cubicBezTo>
                  <a:cubicBezTo>
                    <a:pt x="16" y="4"/>
                    <a:pt x="16" y="4"/>
                    <a:pt x="16" y="4"/>
                  </a:cubicBezTo>
                  <a:cubicBezTo>
                    <a:pt x="16" y="4"/>
                    <a:pt x="15" y="4"/>
                    <a:pt x="15" y="4"/>
                  </a:cubicBezTo>
                  <a:cubicBezTo>
                    <a:pt x="15" y="4"/>
                    <a:pt x="15" y="5"/>
                    <a:pt x="15" y="5"/>
                  </a:cubicBezTo>
                  <a:cubicBezTo>
                    <a:pt x="9" y="15"/>
                    <a:pt x="9" y="15"/>
                    <a:pt x="9" y="15"/>
                  </a:cubicBezTo>
                  <a:cubicBezTo>
                    <a:pt x="18" y="15"/>
                    <a:pt x="18" y="15"/>
                    <a:pt x="18" y="15"/>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grpSp>
      <p:grpSp>
        <p:nvGrpSpPr>
          <p:cNvPr id="703" name="Virginia GOV"/>
          <p:cNvGrpSpPr/>
          <p:nvPr/>
        </p:nvGrpSpPr>
        <p:grpSpPr>
          <a:xfrm>
            <a:off x="3587811" y="4381552"/>
            <a:ext cx="647759" cy="380358"/>
            <a:chOff x="3216155" y="4455612"/>
            <a:chExt cx="705874" cy="414482"/>
          </a:xfrm>
        </p:grpSpPr>
        <p:sp>
          <p:nvSpPr>
            <p:cNvPr id="704" name="Rectangle 21"/>
            <p:cNvSpPr>
              <a:spLocks noChangeArrowheads="1"/>
            </p:cNvSpPr>
            <p:nvPr/>
          </p:nvSpPr>
          <p:spPr bwMode="auto">
            <a:xfrm>
              <a:off x="3216155" y="4455612"/>
              <a:ext cx="705874" cy="414482"/>
            </a:xfrm>
            <a:prstGeom prst="rect">
              <a:avLst/>
            </a:prstGeom>
            <a:solidFill>
              <a:srgbClr val="0073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05" name="Freeform 313"/>
            <p:cNvSpPr>
              <a:spLocks/>
            </p:cNvSpPr>
            <p:nvPr/>
          </p:nvSpPr>
          <p:spPr bwMode="auto">
            <a:xfrm>
              <a:off x="3353278" y="4553778"/>
              <a:ext cx="68562" cy="81026"/>
            </a:xfrm>
            <a:custGeom>
              <a:avLst/>
              <a:gdLst>
                <a:gd name="T0" fmla="*/ 21 w 21"/>
                <a:gd name="T1" fmla="*/ 14 h 25"/>
                <a:gd name="T2" fmla="*/ 10 w 21"/>
                <a:gd name="T3" fmla="*/ 25 h 25"/>
                <a:gd name="T4" fmla="*/ 0 w 21"/>
                <a:gd name="T5" fmla="*/ 14 h 25"/>
                <a:gd name="T6" fmla="*/ 0 w 21"/>
                <a:gd name="T7" fmla="*/ 0 h 25"/>
                <a:gd name="T8" fmla="*/ 6 w 21"/>
                <a:gd name="T9" fmla="*/ 0 h 25"/>
                <a:gd name="T10" fmla="*/ 6 w 21"/>
                <a:gd name="T11" fmla="*/ 14 h 25"/>
                <a:gd name="T12" fmla="*/ 10 w 21"/>
                <a:gd name="T13" fmla="*/ 20 h 25"/>
                <a:gd name="T14" fmla="*/ 15 w 21"/>
                <a:gd name="T15" fmla="*/ 14 h 25"/>
                <a:gd name="T16" fmla="*/ 15 w 21"/>
                <a:gd name="T17" fmla="*/ 0 h 25"/>
                <a:gd name="T18" fmla="*/ 21 w 21"/>
                <a:gd name="T19" fmla="*/ 0 h 25"/>
                <a:gd name="T20" fmla="*/ 21 w 21"/>
                <a:gd name="T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5">
                  <a:moveTo>
                    <a:pt x="21" y="14"/>
                  </a:moveTo>
                  <a:cubicBezTo>
                    <a:pt x="21" y="21"/>
                    <a:pt x="17" y="25"/>
                    <a:pt x="10" y="25"/>
                  </a:cubicBezTo>
                  <a:cubicBezTo>
                    <a:pt x="3" y="25"/>
                    <a:pt x="0" y="22"/>
                    <a:pt x="0" y="14"/>
                  </a:cubicBezTo>
                  <a:cubicBezTo>
                    <a:pt x="0" y="0"/>
                    <a:pt x="0" y="0"/>
                    <a:pt x="0" y="0"/>
                  </a:cubicBezTo>
                  <a:cubicBezTo>
                    <a:pt x="6" y="0"/>
                    <a:pt x="6" y="0"/>
                    <a:pt x="6" y="0"/>
                  </a:cubicBezTo>
                  <a:cubicBezTo>
                    <a:pt x="6" y="14"/>
                    <a:pt x="6" y="14"/>
                    <a:pt x="6" y="14"/>
                  </a:cubicBezTo>
                  <a:cubicBezTo>
                    <a:pt x="6" y="18"/>
                    <a:pt x="7" y="20"/>
                    <a:pt x="10" y="20"/>
                  </a:cubicBezTo>
                  <a:cubicBezTo>
                    <a:pt x="13" y="20"/>
                    <a:pt x="15" y="18"/>
                    <a:pt x="15" y="14"/>
                  </a:cubicBezTo>
                  <a:cubicBezTo>
                    <a:pt x="15" y="0"/>
                    <a:pt x="15" y="0"/>
                    <a:pt x="15" y="0"/>
                  </a:cubicBezTo>
                  <a:cubicBezTo>
                    <a:pt x="21" y="0"/>
                    <a:pt x="21" y="0"/>
                    <a:pt x="21" y="0"/>
                  </a:cubicBezTo>
                  <a:lnTo>
                    <a:pt x="21"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06" name="Freeform 314"/>
            <p:cNvSpPr>
              <a:spLocks/>
            </p:cNvSpPr>
            <p:nvPr/>
          </p:nvSpPr>
          <p:spPr bwMode="auto">
            <a:xfrm>
              <a:off x="3434306" y="4550662"/>
              <a:ext cx="59212" cy="84143"/>
            </a:xfrm>
            <a:custGeom>
              <a:avLst/>
              <a:gdLst>
                <a:gd name="T0" fmla="*/ 1 w 18"/>
                <a:gd name="T1" fmla="*/ 25 h 26"/>
                <a:gd name="T2" fmla="*/ 1 w 18"/>
                <a:gd name="T3" fmla="*/ 19 h 26"/>
                <a:gd name="T4" fmla="*/ 4 w 18"/>
                <a:gd name="T5" fmla="*/ 21 h 26"/>
                <a:gd name="T6" fmla="*/ 8 w 18"/>
                <a:gd name="T7" fmla="*/ 22 h 26"/>
                <a:gd name="T8" fmla="*/ 9 w 18"/>
                <a:gd name="T9" fmla="*/ 22 h 26"/>
                <a:gd name="T10" fmla="*/ 11 w 18"/>
                <a:gd name="T11" fmla="*/ 21 h 26"/>
                <a:gd name="T12" fmla="*/ 12 w 18"/>
                <a:gd name="T13" fmla="*/ 20 h 26"/>
                <a:gd name="T14" fmla="*/ 12 w 18"/>
                <a:gd name="T15" fmla="*/ 19 h 26"/>
                <a:gd name="T16" fmla="*/ 11 w 18"/>
                <a:gd name="T17" fmla="*/ 18 h 26"/>
                <a:gd name="T18" fmla="*/ 10 w 18"/>
                <a:gd name="T19" fmla="*/ 17 h 26"/>
                <a:gd name="T20" fmla="*/ 8 w 18"/>
                <a:gd name="T21" fmla="*/ 16 h 26"/>
                <a:gd name="T22" fmla="*/ 6 w 18"/>
                <a:gd name="T23" fmla="*/ 15 h 26"/>
                <a:gd name="T24" fmla="*/ 2 w 18"/>
                <a:gd name="T25" fmla="*/ 12 h 26"/>
                <a:gd name="T26" fmla="*/ 0 w 18"/>
                <a:gd name="T27" fmla="*/ 8 h 26"/>
                <a:gd name="T28" fmla="*/ 1 w 18"/>
                <a:gd name="T29" fmla="*/ 4 h 26"/>
                <a:gd name="T30" fmla="*/ 3 w 18"/>
                <a:gd name="T31" fmla="*/ 2 h 26"/>
                <a:gd name="T32" fmla="*/ 7 w 18"/>
                <a:gd name="T33" fmla="*/ 1 h 26"/>
                <a:gd name="T34" fmla="*/ 10 w 18"/>
                <a:gd name="T35" fmla="*/ 0 h 26"/>
                <a:gd name="T36" fmla="*/ 14 w 18"/>
                <a:gd name="T37" fmla="*/ 0 h 26"/>
                <a:gd name="T38" fmla="*/ 17 w 18"/>
                <a:gd name="T39" fmla="*/ 1 h 26"/>
                <a:gd name="T40" fmla="*/ 17 w 18"/>
                <a:gd name="T41" fmla="*/ 6 h 26"/>
                <a:gd name="T42" fmla="*/ 15 w 18"/>
                <a:gd name="T43" fmla="*/ 6 h 26"/>
                <a:gd name="T44" fmla="*/ 14 w 18"/>
                <a:gd name="T45" fmla="*/ 5 h 26"/>
                <a:gd name="T46" fmla="*/ 12 w 18"/>
                <a:gd name="T47" fmla="*/ 5 h 26"/>
                <a:gd name="T48" fmla="*/ 11 w 18"/>
                <a:gd name="T49" fmla="*/ 5 h 26"/>
                <a:gd name="T50" fmla="*/ 9 w 18"/>
                <a:gd name="T51" fmla="*/ 5 h 26"/>
                <a:gd name="T52" fmla="*/ 8 w 18"/>
                <a:gd name="T53" fmla="*/ 5 h 26"/>
                <a:gd name="T54" fmla="*/ 7 w 18"/>
                <a:gd name="T55" fmla="*/ 6 h 26"/>
                <a:gd name="T56" fmla="*/ 6 w 18"/>
                <a:gd name="T57" fmla="*/ 7 h 26"/>
                <a:gd name="T58" fmla="*/ 7 w 18"/>
                <a:gd name="T59" fmla="*/ 8 h 26"/>
                <a:gd name="T60" fmla="*/ 8 w 18"/>
                <a:gd name="T61" fmla="*/ 9 h 26"/>
                <a:gd name="T62" fmla="*/ 9 w 18"/>
                <a:gd name="T63" fmla="*/ 10 h 26"/>
                <a:gd name="T64" fmla="*/ 11 w 18"/>
                <a:gd name="T65" fmla="*/ 11 h 26"/>
                <a:gd name="T66" fmla="*/ 14 w 18"/>
                <a:gd name="T67" fmla="*/ 12 h 26"/>
                <a:gd name="T68" fmla="*/ 16 w 18"/>
                <a:gd name="T69" fmla="*/ 14 h 26"/>
                <a:gd name="T70" fmla="*/ 17 w 18"/>
                <a:gd name="T71" fmla="*/ 16 h 26"/>
                <a:gd name="T72" fmla="*/ 18 w 18"/>
                <a:gd name="T73" fmla="*/ 19 h 26"/>
                <a:gd name="T74" fmla="*/ 17 w 18"/>
                <a:gd name="T75" fmla="*/ 22 h 26"/>
                <a:gd name="T76" fmla="*/ 15 w 18"/>
                <a:gd name="T77" fmla="*/ 25 h 26"/>
                <a:gd name="T78" fmla="*/ 12 w 18"/>
                <a:gd name="T79" fmla="*/ 26 h 26"/>
                <a:gd name="T80" fmla="*/ 8 w 18"/>
                <a:gd name="T81" fmla="*/ 26 h 26"/>
                <a:gd name="T82" fmla="*/ 4 w 18"/>
                <a:gd name="T83" fmla="*/ 26 h 26"/>
                <a:gd name="T84" fmla="*/ 1 w 18"/>
                <a:gd name="T85"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 h="26">
                  <a:moveTo>
                    <a:pt x="1" y="25"/>
                  </a:moveTo>
                  <a:cubicBezTo>
                    <a:pt x="1" y="19"/>
                    <a:pt x="1" y="19"/>
                    <a:pt x="1" y="19"/>
                  </a:cubicBezTo>
                  <a:cubicBezTo>
                    <a:pt x="2" y="20"/>
                    <a:pt x="3" y="21"/>
                    <a:pt x="4" y="21"/>
                  </a:cubicBezTo>
                  <a:cubicBezTo>
                    <a:pt x="5" y="22"/>
                    <a:pt x="6" y="22"/>
                    <a:pt x="8" y="22"/>
                  </a:cubicBezTo>
                  <a:cubicBezTo>
                    <a:pt x="8" y="22"/>
                    <a:pt x="9" y="22"/>
                    <a:pt x="9" y="22"/>
                  </a:cubicBezTo>
                  <a:cubicBezTo>
                    <a:pt x="10" y="21"/>
                    <a:pt x="10" y="21"/>
                    <a:pt x="11" y="21"/>
                  </a:cubicBezTo>
                  <a:cubicBezTo>
                    <a:pt x="11" y="21"/>
                    <a:pt x="11" y="21"/>
                    <a:pt x="12" y="20"/>
                  </a:cubicBezTo>
                  <a:cubicBezTo>
                    <a:pt x="12" y="20"/>
                    <a:pt x="12" y="20"/>
                    <a:pt x="12" y="19"/>
                  </a:cubicBezTo>
                  <a:cubicBezTo>
                    <a:pt x="12" y="19"/>
                    <a:pt x="12" y="18"/>
                    <a:pt x="11" y="18"/>
                  </a:cubicBezTo>
                  <a:cubicBezTo>
                    <a:pt x="11" y="18"/>
                    <a:pt x="11" y="17"/>
                    <a:pt x="10" y="17"/>
                  </a:cubicBezTo>
                  <a:cubicBezTo>
                    <a:pt x="10" y="17"/>
                    <a:pt x="9" y="16"/>
                    <a:pt x="8" y="16"/>
                  </a:cubicBezTo>
                  <a:cubicBezTo>
                    <a:pt x="8" y="16"/>
                    <a:pt x="7" y="15"/>
                    <a:pt x="6" y="15"/>
                  </a:cubicBezTo>
                  <a:cubicBezTo>
                    <a:pt x="4" y="14"/>
                    <a:pt x="3" y="13"/>
                    <a:pt x="2" y="12"/>
                  </a:cubicBezTo>
                  <a:cubicBezTo>
                    <a:pt x="1" y="11"/>
                    <a:pt x="0" y="9"/>
                    <a:pt x="0" y="8"/>
                  </a:cubicBezTo>
                  <a:cubicBezTo>
                    <a:pt x="0" y="6"/>
                    <a:pt x="1" y="5"/>
                    <a:pt x="1" y="4"/>
                  </a:cubicBezTo>
                  <a:cubicBezTo>
                    <a:pt x="2" y="3"/>
                    <a:pt x="3" y="3"/>
                    <a:pt x="3" y="2"/>
                  </a:cubicBezTo>
                  <a:cubicBezTo>
                    <a:pt x="4" y="1"/>
                    <a:pt x="5" y="1"/>
                    <a:pt x="7" y="1"/>
                  </a:cubicBezTo>
                  <a:cubicBezTo>
                    <a:pt x="8" y="0"/>
                    <a:pt x="9" y="0"/>
                    <a:pt x="10" y="0"/>
                  </a:cubicBezTo>
                  <a:cubicBezTo>
                    <a:pt x="12" y="0"/>
                    <a:pt x="13" y="0"/>
                    <a:pt x="14" y="0"/>
                  </a:cubicBezTo>
                  <a:cubicBezTo>
                    <a:pt x="15" y="1"/>
                    <a:pt x="16" y="1"/>
                    <a:pt x="17" y="1"/>
                  </a:cubicBezTo>
                  <a:cubicBezTo>
                    <a:pt x="17" y="6"/>
                    <a:pt x="17" y="6"/>
                    <a:pt x="17" y="6"/>
                  </a:cubicBezTo>
                  <a:cubicBezTo>
                    <a:pt x="16" y="6"/>
                    <a:pt x="16" y="6"/>
                    <a:pt x="15" y="6"/>
                  </a:cubicBezTo>
                  <a:cubicBezTo>
                    <a:pt x="15" y="5"/>
                    <a:pt x="14" y="5"/>
                    <a:pt x="14" y="5"/>
                  </a:cubicBezTo>
                  <a:cubicBezTo>
                    <a:pt x="13" y="5"/>
                    <a:pt x="13" y="5"/>
                    <a:pt x="12" y="5"/>
                  </a:cubicBezTo>
                  <a:cubicBezTo>
                    <a:pt x="12" y="5"/>
                    <a:pt x="11" y="5"/>
                    <a:pt x="11" y="5"/>
                  </a:cubicBezTo>
                  <a:cubicBezTo>
                    <a:pt x="10" y="5"/>
                    <a:pt x="9" y="5"/>
                    <a:pt x="9" y="5"/>
                  </a:cubicBezTo>
                  <a:cubicBezTo>
                    <a:pt x="8" y="5"/>
                    <a:pt x="8" y="5"/>
                    <a:pt x="8" y="5"/>
                  </a:cubicBezTo>
                  <a:cubicBezTo>
                    <a:pt x="7" y="6"/>
                    <a:pt x="7" y="6"/>
                    <a:pt x="7" y="6"/>
                  </a:cubicBezTo>
                  <a:cubicBezTo>
                    <a:pt x="7" y="6"/>
                    <a:pt x="6" y="7"/>
                    <a:pt x="6" y="7"/>
                  </a:cubicBezTo>
                  <a:cubicBezTo>
                    <a:pt x="6" y="8"/>
                    <a:pt x="7" y="8"/>
                    <a:pt x="7" y="8"/>
                  </a:cubicBezTo>
                  <a:cubicBezTo>
                    <a:pt x="7" y="9"/>
                    <a:pt x="7" y="9"/>
                    <a:pt x="8" y="9"/>
                  </a:cubicBezTo>
                  <a:cubicBezTo>
                    <a:pt x="8" y="10"/>
                    <a:pt x="9" y="10"/>
                    <a:pt x="9" y="10"/>
                  </a:cubicBezTo>
                  <a:cubicBezTo>
                    <a:pt x="10" y="10"/>
                    <a:pt x="10" y="11"/>
                    <a:pt x="11" y="11"/>
                  </a:cubicBezTo>
                  <a:cubicBezTo>
                    <a:pt x="12" y="11"/>
                    <a:pt x="13" y="12"/>
                    <a:pt x="14" y="12"/>
                  </a:cubicBezTo>
                  <a:cubicBezTo>
                    <a:pt x="15" y="13"/>
                    <a:pt x="15" y="13"/>
                    <a:pt x="16" y="14"/>
                  </a:cubicBezTo>
                  <a:cubicBezTo>
                    <a:pt x="17" y="15"/>
                    <a:pt x="17" y="15"/>
                    <a:pt x="17" y="16"/>
                  </a:cubicBezTo>
                  <a:cubicBezTo>
                    <a:pt x="18" y="17"/>
                    <a:pt x="18" y="18"/>
                    <a:pt x="18" y="19"/>
                  </a:cubicBezTo>
                  <a:cubicBezTo>
                    <a:pt x="18" y="20"/>
                    <a:pt x="17" y="21"/>
                    <a:pt x="17" y="22"/>
                  </a:cubicBezTo>
                  <a:cubicBezTo>
                    <a:pt x="16" y="23"/>
                    <a:pt x="16" y="24"/>
                    <a:pt x="15" y="25"/>
                  </a:cubicBezTo>
                  <a:cubicBezTo>
                    <a:pt x="14" y="25"/>
                    <a:pt x="13" y="26"/>
                    <a:pt x="12" y="26"/>
                  </a:cubicBezTo>
                  <a:cubicBezTo>
                    <a:pt x="10" y="26"/>
                    <a:pt x="9" y="26"/>
                    <a:pt x="8" y="26"/>
                  </a:cubicBezTo>
                  <a:cubicBezTo>
                    <a:pt x="6" y="26"/>
                    <a:pt x="5" y="26"/>
                    <a:pt x="4" y="26"/>
                  </a:cubicBezTo>
                  <a:cubicBezTo>
                    <a:pt x="3" y="26"/>
                    <a:pt x="1" y="25"/>
                    <a:pt x="1"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07" name="Freeform 315"/>
            <p:cNvSpPr>
              <a:spLocks/>
            </p:cNvSpPr>
            <p:nvPr/>
          </p:nvSpPr>
          <p:spPr bwMode="auto">
            <a:xfrm>
              <a:off x="3535590" y="4550662"/>
              <a:ext cx="76353" cy="84143"/>
            </a:xfrm>
            <a:custGeom>
              <a:avLst/>
              <a:gdLst>
                <a:gd name="T0" fmla="*/ 23 w 23"/>
                <a:gd name="T1" fmla="*/ 24 h 26"/>
                <a:gd name="T2" fmla="*/ 13 w 23"/>
                <a:gd name="T3" fmla="*/ 26 h 26"/>
                <a:gd name="T4" fmla="*/ 4 w 23"/>
                <a:gd name="T5" fmla="*/ 23 h 26"/>
                <a:gd name="T6" fmla="*/ 0 w 23"/>
                <a:gd name="T7" fmla="*/ 14 h 26"/>
                <a:gd name="T8" fmla="*/ 4 w 23"/>
                <a:gd name="T9" fmla="*/ 4 h 26"/>
                <a:gd name="T10" fmla="*/ 14 w 23"/>
                <a:gd name="T11" fmla="*/ 0 h 26"/>
                <a:gd name="T12" fmla="*/ 21 w 23"/>
                <a:gd name="T13" fmla="*/ 1 h 26"/>
                <a:gd name="T14" fmla="*/ 21 w 23"/>
                <a:gd name="T15" fmla="*/ 7 h 26"/>
                <a:gd name="T16" fmla="*/ 14 w 23"/>
                <a:gd name="T17" fmla="*/ 5 h 26"/>
                <a:gd name="T18" fmla="*/ 9 w 23"/>
                <a:gd name="T19" fmla="*/ 7 h 26"/>
                <a:gd name="T20" fmla="*/ 6 w 23"/>
                <a:gd name="T21" fmla="*/ 13 h 26"/>
                <a:gd name="T22" fmla="*/ 8 w 23"/>
                <a:gd name="T23" fmla="*/ 19 h 26"/>
                <a:gd name="T24" fmla="*/ 14 w 23"/>
                <a:gd name="T25" fmla="*/ 21 h 26"/>
                <a:gd name="T26" fmla="*/ 17 w 23"/>
                <a:gd name="T27" fmla="*/ 21 h 26"/>
                <a:gd name="T28" fmla="*/ 17 w 23"/>
                <a:gd name="T29" fmla="*/ 16 h 26"/>
                <a:gd name="T30" fmla="*/ 12 w 23"/>
                <a:gd name="T31" fmla="*/ 16 h 26"/>
                <a:gd name="T32" fmla="*/ 12 w 23"/>
                <a:gd name="T33" fmla="*/ 11 h 26"/>
                <a:gd name="T34" fmla="*/ 23 w 23"/>
                <a:gd name="T35" fmla="*/ 11 h 26"/>
                <a:gd name="T36" fmla="*/ 23 w 23"/>
                <a:gd name="T37"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 h="26">
                  <a:moveTo>
                    <a:pt x="23" y="24"/>
                  </a:moveTo>
                  <a:cubicBezTo>
                    <a:pt x="20" y="26"/>
                    <a:pt x="17" y="26"/>
                    <a:pt x="13" y="26"/>
                  </a:cubicBezTo>
                  <a:cubicBezTo>
                    <a:pt x="9" y="26"/>
                    <a:pt x="6" y="25"/>
                    <a:pt x="4" y="23"/>
                  </a:cubicBezTo>
                  <a:cubicBezTo>
                    <a:pt x="2" y="21"/>
                    <a:pt x="0" y="18"/>
                    <a:pt x="0" y="14"/>
                  </a:cubicBezTo>
                  <a:cubicBezTo>
                    <a:pt x="0" y="10"/>
                    <a:pt x="2" y="6"/>
                    <a:pt x="4" y="4"/>
                  </a:cubicBezTo>
                  <a:cubicBezTo>
                    <a:pt x="7" y="1"/>
                    <a:pt x="10" y="0"/>
                    <a:pt x="14" y="0"/>
                  </a:cubicBezTo>
                  <a:cubicBezTo>
                    <a:pt x="17" y="0"/>
                    <a:pt x="19" y="1"/>
                    <a:pt x="21" y="1"/>
                  </a:cubicBezTo>
                  <a:cubicBezTo>
                    <a:pt x="21" y="7"/>
                    <a:pt x="21" y="7"/>
                    <a:pt x="21" y="7"/>
                  </a:cubicBezTo>
                  <a:cubicBezTo>
                    <a:pt x="19" y="5"/>
                    <a:pt x="17" y="5"/>
                    <a:pt x="14" y="5"/>
                  </a:cubicBezTo>
                  <a:cubicBezTo>
                    <a:pt x="12" y="5"/>
                    <a:pt x="10" y="6"/>
                    <a:pt x="9" y="7"/>
                  </a:cubicBezTo>
                  <a:cubicBezTo>
                    <a:pt x="7" y="9"/>
                    <a:pt x="6" y="11"/>
                    <a:pt x="6" y="13"/>
                  </a:cubicBezTo>
                  <a:cubicBezTo>
                    <a:pt x="6" y="16"/>
                    <a:pt x="7" y="18"/>
                    <a:pt x="8" y="19"/>
                  </a:cubicBezTo>
                  <a:cubicBezTo>
                    <a:pt x="10" y="21"/>
                    <a:pt x="11" y="21"/>
                    <a:pt x="14" y="21"/>
                  </a:cubicBezTo>
                  <a:cubicBezTo>
                    <a:pt x="15" y="21"/>
                    <a:pt x="16" y="21"/>
                    <a:pt x="17" y="21"/>
                  </a:cubicBezTo>
                  <a:cubicBezTo>
                    <a:pt x="17" y="16"/>
                    <a:pt x="17" y="16"/>
                    <a:pt x="17" y="16"/>
                  </a:cubicBezTo>
                  <a:cubicBezTo>
                    <a:pt x="12" y="16"/>
                    <a:pt x="12" y="16"/>
                    <a:pt x="12" y="16"/>
                  </a:cubicBezTo>
                  <a:cubicBezTo>
                    <a:pt x="12" y="11"/>
                    <a:pt x="12" y="11"/>
                    <a:pt x="12" y="11"/>
                  </a:cubicBezTo>
                  <a:cubicBezTo>
                    <a:pt x="23" y="11"/>
                    <a:pt x="23" y="11"/>
                    <a:pt x="23" y="11"/>
                  </a:cubicBezTo>
                  <a:lnTo>
                    <a:pt x="2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08" name="Freeform 316"/>
            <p:cNvSpPr>
              <a:spLocks noEditPoints="1"/>
            </p:cNvSpPr>
            <p:nvPr/>
          </p:nvSpPr>
          <p:spPr bwMode="auto">
            <a:xfrm>
              <a:off x="3621292" y="4550662"/>
              <a:ext cx="81027" cy="84143"/>
            </a:xfrm>
            <a:custGeom>
              <a:avLst/>
              <a:gdLst>
                <a:gd name="T0" fmla="*/ 13 w 25"/>
                <a:gd name="T1" fmla="*/ 26 h 26"/>
                <a:gd name="T2" fmla="*/ 4 w 25"/>
                <a:gd name="T3" fmla="*/ 23 h 26"/>
                <a:gd name="T4" fmla="*/ 0 w 25"/>
                <a:gd name="T5" fmla="*/ 14 h 26"/>
                <a:gd name="T6" fmla="*/ 4 w 25"/>
                <a:gd name="T7" fmla="*/ 4 h 26"/>
                <a:gd name="T8" fmla="*/ 13 w 25"/>
                <a:gd name="T9" fmla="*/ 0 h 26"/>
                <a:gd name="T10" fmla="*/ 22 w 25"/>
                <a:gd name="T11" fmla="*/ 4 h 26"/>
                <a:gd name="T12" fmla="*/ 25 w 25"/>
                <a:gd name="T13" fmla="*/ 13 h 26"/>
                <a:gd name="T14" fmla="*/ 22 w 25"/>
                <a:gd name="T15" fmla="*/ 23 h 26"/>
                <a:gd name="T16" fmla="*/ 13 w 25"/>
                <a:gd name="T17" fmla="*/ 26 h 26"/>
                <a:gd name="T18" fmla="*/ 13 w 25"/>
                <a:gd name="T19" fmla="*/ 5 h 26"/>
                <a:gd name="T20" fmla="*/ 8 w 25"/>
                <a:gd name="T21" fmla="*/ 7 h 26"/>
                <a:gd name="T22" fmla="*/ 6 w 25"/>
                <a:gd name="T23" fmla="*/ 13 h 26"/>
                <a:gd name="T24" fmla="*/ 8 w 25"/>
                <a:gd name="T25" fmla="*/ 19 h 26"/>
                <a:gd name="T26" fmla="*/ 13 w 25"/>
                <a:gd name="T27" fmla="*/ 21 h 26"/>
                <a:gd name="T28" fmla="*/ 17 w 25"/>
                <a:gd name="T29" fmla="*/ 19 h 26"/>
                <a:gd name="T30" fmla="*/ 19 w 25"/>
                <a:gd name="T31" fmla="*/ 13 h 26"/>
                <a:gd name="T32" fmla="*/ 18 w 25"/>
                <a:gd name="T33" fmla="*/ 7 h 26"/>
                <a:gd name="T34" fmla="*/ 13 w 25"/>
                <a:gd name="T35"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6">
                  <a:moveTo>
                    <a:pt x="13" y="26"/>
                  </a:moveTo>
                  <a:cubicBezTo>
                    <a:pt x="9" y="26"/>
                    <a:pt x="6" y="25"/>
                    <a:pt x="4" y="23"/>
                  </a:cubicBezTo>
                  <a:cubicBezTo>
                    <a:pt x="2" y="20"/>
                    <a:pt x="0" y="17"/>
                    <a:pt x="0" y="14"/>
                  </a:cubicBezTo>
                  <a:cubicBezTo>
                    <a:pt x="0" y="10"/>
                    <a:pt x="2" y="6"/>
                    <a:pt x="4" y="4"/>
                  </a:cubicBezTo>
                  <a:cubicBezTo>
                    <a:pt x="6" y="1"/>
                    <a:pt x="9" y="0"/>
                    <a:pt x="13" y="0"/>
                  </a:cubicBezTo>
                  <a:cubicBezTo>
                    <a:pt x="17" y="0"/>
                    <a:pt x="20" y="1"/>
                    <a:pt x="22" y="4"/>
                  </a:cubicBezTo>
                  <a:cubicBezTo>
                    <a:pt x="24" y="6"/>
                    <a:pt x="25" y="9"/>
                    <a:pt x="25" y="13"/>
                  </a:cubicBezTo>
                  <a:cubicBezTo>
                    <a:pt x="25" y="17"/>
                    <a:pt x="24" y="20"/>
                    <a:pt x="22" y="23"/>
                  </a:cubicBezTo>
                  <a:cubicBezTo>
                    <a:pt x="19" y="25"/>
                    <a:pt x="16" y="26"/>
                    <a:pt x="13" y="26"/>
                  </a:cubicBezTo>
                  <a:close/>
                  <a:moveTo>
                    <a:pt x="13" y="5"/>
                  </a:moveTo>
                  <a:cubicBezTo>
                    <a:pt x="11" y="5"/>
                    <a:pt x="9" y="6"/>
                    <a:pt x="8" y="7"/>
                  </a:cubicBezTo>
                  <a:cubicBezTo>
                    <a:pt x="7" y="9"/>
                    <a:pt x="6" y="11"/>
                    <a:pt x="6" y="13"/>
                  </a:cubicBezTo>
                  <a:cubicBezTo>
                    <a:pt x="6" y="16"/>
                    <a:pt x="7" y="18"/>
                    <a:pt x="8" y="19"/>
                  </a:cubicBezTo>
                  <a:cubicBezTo>
                    <a:pt x="9" y="21"/>
                    <a:pt x="11" y="21"/>
                    <a:pt x="13" y="21"/>
                  </a:cubicBezTo>
                  <a:cubicBezTo>
                    <a:pt x="15" y="21"/>
                    <a:pt x="16" y="21"/>
                    <a:pt x="17" y="19"/>
                  </a:cubicBezTo>
                  <a:cubicBezTo>
                    <a:pt x="19" y="18"/>
                    <a:pt x="19" y="16"/>
                    <a:pt x="19" y="13"/>
                  </a:cubicBezTo>
                  <a:cubicBezTo>
                    <a:pt x="19" y="11"/>
                    <a:pt x="19" y="9"/>
                    <a:pt x="18" y="7"/>
                  </a:cubicBezTo>
                  <a:cubicBezTo>
                    <a:pt x="16" y="6"/>
                    <a:pt x="15" y="5"/>
                    <a:pt x="1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09" name="Freeform 317"/>
            <p:cNvSpPr>
              <a:spLocks/>
            </p:cNvSpPr>
            <p:nvPr/>
          </p:nvSpPr>
          <p:spPr bwMode="auto">
            <a:xfrm>
              <a:off x="3708552" y="4553778"/>
              <a:ext cx="79469" cy="81026"/>
            </a:xfrm>
            <a:custGeom>
              <a:avLst/>
              <a:gdLst>
                <a:gd name="T0" fmla="*/ 24 w 24"/>
                <a:gd name="T1" fmla="*/ 0 h 25"/>
                <a:gd name="T2" fmla="*/ 15 w 24"/>
                <a:gd name="T3" fmla="*/ 25 h 25"/>
                <a:gd name="T4" fmla="*/ 9 w 24"/>
                <a:gd name="T5" fmla="*/ 25 h 25"/>
                <a:gd name="T6" fmla="*/ 0 w 24"/>
                <a:gd name="T7" fmla="*/ 0 h 25"/>
                <a:gd name="T8" fmla="*/ 6 w 24"/>
                <a:gd name="T9" fmla="*/ 0 h 25"/>
                <a:gd name="T10" fmla="*/ 12 w 24"/>
                <a:gd name="T11" fmla="*/ 17 h 25"/>
                <a:gd name="T12" fmla="*/ 12 w 24"/>
                <a:gd name="T13" fmla="*/ 20 h 25"/>
                <a:gd name="T14" fmla="*/ 12 w 24"/>
                <a:gd name="T15" fmla="*/ 20 h 25"/>
                <a:gd name="T16" fmla="*/ 13 w 24"/>
                <a:gd name="T17" fmla="*/ 17 h 25"/>
                <a:gd name="T18" fmla="*/ 18 w 24"/>
                <a:gd name="T19" fmla="*/ 0 h 25"/>
                <a:gd name="T20" fmla="*/ 24 w 24"/>
                <a:gd name="T2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5">
                  <a:moveTo>
                    <a:pt x="24" y="0"/>
                  </a:moveTo>
                  <a:cubicBezTo>
                    <a:pt x="15" y="25"/>
                    <a:pt x="15" y="25"/>
                    <a:pt x="15" y="25"/>
                  </a:cubicBezTo>
                  <a:cubicBezTo>
                    <a:pt x="9" y="25"/>
                    <a:pt x="9" y="25"/>
                    <a:pt x="9" y="25"/>
                  </a:cubicBezTo>
                  <a:cubicBezTo>
                    <a:pt x="0" y="0"/>
                    <a:pt x="0" y="0"/>
                    <a:pt x="0" y="0"/>
                  </a:cubicBezTo>
                  <a:cubicBezTo>
                    <a:pt x="6" y="0"/>
                    <a:pt x="6" y="0"/>
                    <a:pt x="6" y="0"/>
                  </a:cubicBezTo>
                  <a:cubicBezTo>
                    <a:pt x="12" y="17"/>
                    <a:pt x="12" y="17"/>
                    <a:pt x="12" y="17"/>
                  </a:cubicBezTo>
                  <a:cubicBezTo>
                    <a:pt x="12" y="18"/>
                    <a:pt x="12" y="19"/>
                    <a:pt x="12" y="20"/>
                  </a:cubicBezTo>
                  <a:cubicBezTo>
                    <a:pt x="12" y="20"/>
                    <a:pt x="12" y="20"/>
                    <a:pt x="12" y="20"/>
                  </a:cubicBezTo>
                  <a:cubicBezTo>
                    <a:pt x="12" y="19"/>
                    <a:pt x="12" y="18"/>
                    <a:pt x="13" y="17"/>
                  </a:cubicBezTo>
                  <a:cubicBezTo>
                    <a:pt x="18" y="0"/>
                    <a:pt x="18" y="0"/>
                    <a:pt x="18" y="0"/>
                  </a:cubicBez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10" name="Freeform 318"/>
            <p:cNvSpPr>
              <a:spLocks/>
            </p:cNvSpPr>
            <p:nvPr/>
          </p:nvSpPr>
          <p:spPr bwMode="auto">
            <a:xfrm>
              <a:off x="3333021" y="4694016"/>
              <a:ext cx="68562" cy="82585"/>
            </a:xfrm>
            <a:custGeom>
              <a:avLst/>
              <a:gdLst>
                <a:gd name="T0" fmla="*/ 6 w 21"/>
                <a:gd name="T1" fmla="*/ 25 h 25"/>
                <a:gd name="T2" fmla="*/ 3 w 21"/>
                <a:gd name="T3" fmla="*/ 25 h 25"/>
                <a:gd name="T4" fmla="*/ 0 w 21"/>
                <a:gd name="T5" fmla="*/ 0 h 25"/>
                <a:gd name="T6" fmla="*/ 3 w 21"/>
                <a:gd name="T7" fmla="*/ 0 h 25"/>
                <a:gd name="T8" fmla="*/ 5 w 21"/>
                <a:gd name="T9" fmla="*/ 20 h 25"/>
                <a:gd name="T10" fmla="*/ 6 w 21"/>
                <a:gd name="T11" fmla="*/ 21 h 25"/>
                <a:gd name="T12" fmla="*/ 6 w 21"/>
                <a:gd name="T13" fmla="*/ 22 h 25"/>
                <a:gd name="T14" fmla="*/ 6 w 21"/>
                <a:gd name="T15" fmla="*/ 22 h 25"/>
                <a:gd name="T16" fmla="*/ 6 w 21"/>
                <a:gd name="T17" fmla="*/ 21 h 25"/>
                <a:gd name="T18" fmla="*/ 6 w 21"/>
                <a:gd name="T19" fmla="*/ 21 h 25"/>
                <a:gd name="T20" fmla="*/ 6 w 21"/>
                <a:gd name="T21" fmla="*/ 20 h 25"/>
                <a:gd name="T22" fmla="*/ 7 w 21"/>
                <a:gd name="T23" fmla="*/ 20 h 25"/>
                <a:gd name="T24" fmla="*/ 18 w 21"/>
                <a:gd name="T25" fmla="*/ 0 h 25"/>
                <a:gd name="T26" fmla="*/ 21 w 21"/>
                <a:gd name="T27" fmla="*/ 0 h 25"/>
                <a:gd name="T28" fmla="*/ 6 w 21"/>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5">
                  <a:moveTo>
                    <a:pt x="6" y="25"/>
                  </a:moveTo>
                  <a:cubicBezTo>
                    <a:pt x="3" y="25"/>
                    <a:pt x="3" y="25"/>
                    <a:pt x="3" y="25"/>
                  </a:cubicBezTo>
                  <a:cubicBezTo>
                    <a:pt x="0" y="0"/>
                    <a:pt x="0" y="0"/>
                    <a:pt x="0" y="0"/>
                  </a:cubicBezTo>
                  <a:cubicBezTo>
                    <a:pt x="3" y="0"/>
                    <a:pt x="3" y="0"/>
                    <a:pt x="3" y="0"/>
                  </a:cubicBezTo>
                  <a:cubicBezTo>
                    <a:pt x="5" y="20"/>
                    <a:pt x="5" y="20"/>
                    <a:pt x="5" y="20"/>
                  </a:cubicBezTo>
                  <a:cubicBezTo>
                    <a:pt x="6" y="20"/>
                    <a:pt x="6" y="20"/>
                    <a:pt x="6" y="21"/>
                  </a:cubicBezTo>
                  <a:cubicBezTo>
                    <a:pt x="6" y="21"/>
                    <a:pt x="6" y="21"/>
                    <a:pt x="6" y="22"/>
                  </a:cubicBezTo>
                  <a:cubicBezTo>
                    <a:pt x="6" y="22"/>
                    <a:pt x="6" y="22"/>
                    <a:pt x="6" y="22"/>
                  </a:cubicBezTo>
                  <a:cubicBezTo>
                    <a:pt x="6" y="22"/>
                    <a:pt x="6" y="21"/>
                    <a:pt x="6" y="21"/>
                  </a:cubicBezTo>
                  <a:cubicBezTo>
                    <a:pt x="6" y="21"/>
                    <a:pt x="6" y="21"/>
                    <a:pt x="6" y="21"/>
                  </a:cubicBezTo>
                  <a:cubicBezTo>
                    <a:pt x="6" y="20"/>
                    <a:pt x="6" y="20"/>
                    <a:pt x="6" y="20"/>
                  </a:cubicBezTo>
                  <a:cubicBezTo>
                    <a:pt x="6" y="20"/>
                    <a:pt x="7" y="20"/>
                    <a:pt x="7" y="20"/>
                  </a:cubicBezTo>
                  <a:cubicBezTo>
                    <a:pt x="18" y="0"/>
                    <a:pt x="18" y="0"/>
                    <a:pt x="18" y="0"/>
                  </a:cubicBezTo>
                  <a:cubicBezTo>
                    <a:pt x="21" y="0"/>
                    <a:pt x="21" y="0"/>
                    <a:pt x="21" y="0"/>
                  </a:cubicBezTo>
                  <a:lnTo>
                    <a:pt x="6"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11" name="Freeform 319"/>
            <p:cNvSpPr>
              <a:spLocks/>
            </p:cNvSpPr>
            <p:nvPr/>
          </p:nvSpPr>
          <p:spPr bwMode="auto">
            <a:xfrm>
              <a:off x="3398467" y="4694016"/>
              <a:ext cx="29606" cy="82585"/>
            </a:xfrm>
            <a:custGeom>
              <a:avLst/>
              <a:gdLst>
                <a:gd name="T0" fmla="*/ 7 w 19"/>
                <a:gd name="T1" fmla="*/ 53 h 53"/>
                <a:gd name="T2" fmla="*/ 0 w 19"/>
                <a:gd name="T3" fmla="*/ 53 h 53"/>
                <a:gd name="T4" fmla="*/ 13 w 19"/>
                <a:gd name="T5" fmla="*/ 0 h 53"/>
                <a:gd name="T6" fmla="*/ 19 w 19"/>
                <a:gd name="T7" fmla="*/ 0 h 53"/>
                <a:gd name="T8" fmla="*/ 7 w 19"/>
                <a:gd name="T9" fmla="*/ 53 h 53"/>
              </a:gdLst>
              <a:ahLst/>
              <a:cxnLst>
                <a:cxn ang="0">
                  <a:pos x="T0" y="T1"/>
                </a:cxn>
                <a:cxn ang="0">
                  <a:pos x="T2" y="T3"/>
                </a:cxn>
                <a:cxn ang="0">
                  <a:pos x="T4" y="T5"/>
                </a:cxn>
                <a:cxn ang="0">
                  <a:pos x="T6" y="T7"/>
                </a:cxn>
                <a:cxn ang="0">
                  <a:pos x="T8" y="T9"/>
                </a:cxn>
              </a:cxnLst>
              <a:rect l="0" t="0" r="r" b="b"/>
              <a:pathLst>
                <a:path w="19" h="53">
                  <a:moveTo>
                    <a:pt x="7" y="53"/>
                  </a:moveTo>
                  <a:lnTo>
                    <a:pt x="0" y="53"/>
                  </a:lnTo>
                  <a:lnTo>
                    <a:pt x="13" y="0"/>
                  </a:lnTo>
                  <a:lnTo>
                    <a:pt x="19" y="0"/>
                  </a:lnTo>
                  <a:lnTo>
                    <a:pt x="7"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12" name="Freeform 320"/>
            <p:cNvSpPr>
              <a:spLocks noEditPoints="1"/>
            </p:cNvSpPr>
            <p:nvPr/>
          </p:nvSpPr>
          <p:spPr bwMode="auto">
            <a:xfrm>
              <a:off x="3431189" y="4694016"/>
              <a:ext cx="65445" cy="82585"/>
            </a:xfrm>
            <a:custGeom>
              <a:avLst/>
              <a:gdLst>
                <a:gd name="T0" fmla="*/ 20 w 20"/>
                <a:gd name="T1" fmla="*/ 6 h 25"/>
                <a:gd name="T2" fmla="*/ 19 w 20"/>
                <a:gd name="T3" fmla="*/ 9 h 25"/>
                <a:gd name="T4" fmla="*/ 18 w 20"/>
                <a:gd name="T5" fmla="*/ 11 h 25"/>
                <a:gd name="T6" fmla="*/ 15 w 20"/>
                <a:gd name="T7" fmla="*/ 13 h 25"/>
                <a:gd name="T8" fmla="*/ 12 w 20"/>
                <a:gd name="T9" fmla="*/ 14 h 25"/>
                <a:gd name="T10" fmla="*/ 12 w 20"/>
                <a:gd name="T11" fmla="*/ 14 h 25"/>
                <a:gd name="T12" fmla="*/ 14 w 20"/>
                <a:gd name="T13" fmla="*/ 15 h 25"/>
                <a:gd name="T14" fmla="*/ 15 w 20"/>
                <a:gd name="T15" fmla="*/ 17 h 25"/>
                <a:gd name="T16" fmla="*/ 17 w 20"/>
                <a:gd name="T17" fmla="*/ 25 h 25"/>
                <a:gd name="T18" fmla="*/ 13 w 20"/>
                <a:gd name="T19" fmla="*/ 25 h 25"/>
                <a:gd name="T20" fmla="*/ 12 w 20"/>
                <a:gd name="T21" fmla="*/ 17 h 25"/>
                <a:gd name="T22" fmla="*/ 10 w 20"/>
                <a:gd name="T23" fmla="*/ 15 h 25"/>
                <a:gd name="T24" fmla="*/ 8 w 20"/>
                <a:gd name="T25" fmla="*/ 14 h 25"/>
                <a:gd name="T26" fmla="*/ 6 w 20"/>
                <a:gd name="T27" fmla="*/ 14 h 25"/>
                <a:gd name="T28" fmla="*/ 3 w 20"/>
                <a:gd name="T29" fmla="*/ 25 h 25"/>
                <a:gd name="T30" fmla="*/ 0 w 20"/>
                <a:gd name="T31" fmla="*/ 25 h 25"/>
                <a:gd name="T32" fmla="*/ 6 w 20"/>
                <a:gd name="T33" fmla="*/ 0 h 25"/>
                <a:gd name="T34" fmla="*/ 13 w 20"/>
                <a:gd name="T35" fmla="*/ 0 h 25"/>
                <a:gd name="T36" fmla="*/ 16 w 20"/>
                <a:gd name="T37" fmla="*/ 0 h 25"/>
                <a:gd name="T38" fmla="*/ 18 w 20"/>
                <a:gd name="T39" fmla="*/ 2 h 25"/>
                <a:gd name="T40" fmla="*/ 19 w 20"/>
                <a:gd name="T41" fmla="*/ 4 h 25"/>
                <a:gd name="T42" fmla="*/ 20 w 20"/>
                <a:gd name="T43" fmla="*/ 6 h 25"/>
                <a:gd name="T44" fmla="*/ 17 w 20"/>
                <a:gd name="T45" fmla="*/ 6 h 25"/>
                <a:gd name="T46" fmla="*/ 16 w 20"/>
                <a:gd name="T47" fmla="*/ 5 h 25"/>
                <a:gd name="T48" fmla="*/ 16 w 20"/>
                <a:gd name="T49" fmla="*/ 4 h 25"/>
                <a:gd name="T50" fmla="*/ 14 w 20"/>
                <a:gd name="T51" fmla="*/ 3 h 25"/>
                <a:gd name="T52" fmla="*/ 12 w 20"/>
                <a:gd name="T53" fmla="*/ 2 h 25"/>
                <a:gd name="T54" fmla="*/ 8 w 20"/>
                <a:gd name="T55" fmla="*/ 2 h 25"/>
                <a:gd name="T56" fmla="*/ 6 w 20"/>
                <a:gd name="T57" fmla="*/ 12 h 25"/>
                <a:gd name="T58" fmla="*/ 10 w 20"/>
                <a:gd name="T59" fmla="*/ 12 h 25"/>
                <a:gd name="T60" fmla="*/ 13 w 20"/>
                <a:gd name="T61" fmla="*/ 11 h 25"/>
                <a:gd name="T62" fmla="*/ 15 w 20"/>
                <a:gd name="T63" fmla="*/ 10 h 25"/>
                <a:gd name="T64" fmla="*/ 16 w 20"/>
                <a:gd name="T65" fmla="*/ 8 h 25"/>
                <a:gd name="T66" fmla="*/ 17 w 20"/>
                <a:gd name="T67" fmla="*/ 6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5">
                  <a:moveTo>
                    <a:pt x="20" y="6"/>
                  </a:moveTo>
                  <a:cubicBezTo>
                    <a:pt x="20" y="7"/>
                    <a:pt x="19" y="8"/>
                    <a:pt x="19" y="9"/>
                  </a:cubicBezTo>
                  <a:cubicBezTo>
                    <a:pt x="19" y="10"/>
                    <a:pt x="18" y="11"/>
                    <a:pt x="18" y="11"/>
                  </a:cubicBezTo>
                  <a:cubicBezTo>
                    <a:pt x="17" y="12"/>
                    <a:pt x="16" y="12"/>
                    <a:pt x="15" y="13"/>
                  </a:cubicBezTo>
                  <a:cubicBezTo>
                    <a:pt x="14" y="13"/>
                    <a:pt x="13" y="13"/>
                    <a:pt x="12" y="14"/>
                  </a:cubicBezTo>
                  <a:cubicBezTo>
                    <a:pt x="12" y="14"/>
                    <a:pt x="12" y="14"/>
                    <a:pt x="12" y="14"/>
                  </a:cubicBezTo>
                  <a:cubicBezTo>
                    <a:pt x="13" y="14"/>
                    <a:pt x="13" y="14"/>
                    <a:pt x="14" y="15"/>
                  </a:cubicBezTo>
                  <a:cubicBezTo>
                    <a:pt x="14" y="15"/>
                    <a:pt x="14" y="16"/>
                    <a:pt x="15" y="17"/>
                  </a:cubicBezTo>
                  <a:cubicBezTo>
                    <a:pt x="17" y="25"/>
                    <a:pt x="17" y="25"/>
                    <a:pt x="17" y="25"/>
                  </a:cubicBezTo>
                  <a:cubicBezTo>
                    <a:pt x="13" y="25"/>
                    <a:pt x="13" y="25"/>
                    <a:pt x="13" y="25"/>
                  </a:cubicBezTo>
                  <a:cubicBezTo>
                    <a:pt x="12" y="17"/>
                    <a:pt x="12" y="17"/>
                    <a:pt x="12" y="17"/>
                  </a:cubicBezTo>
                  <a:cubicBezTo>
                    <a:pt x="11" y="16"/>
                    <a:pt x="11" y="16"/>
                    <a:pt x="10" y="15"/>
                  </a:cubicBezTo>
                  <a:cubicBezTo>
                    <a:pt x="10" y="15"/>
                    <a:pt x="9" y="14"/>
                    <a:pt x="8" y="14"/>
                  </a:cubicBezTo>
                  <a:cubicBezTo>
                    <a:pt x="6" y="14"/>
                    <a:pt x="6" y="14"/>
                    <a:pt x="6" y="14"/>
                  </a:cubicBezTo>
                  <a:cubicBezTo>
                    <a:pt x="3" y="25"/>
                    <a:pt x="3" y="25"/>
                    <a:pt x="3" y="25"/>
                  </a:cubicBezTo>
                  <a:cubicBezTo>
                    <a:pt x="0" y="25"/>
                    <a:pt x="0" y="25"/>
                    <a:pt x="0" y="25"/>
                  </a:cubicBezTo>
                  <a:cubicBezTo>
                    <a:pt x="6" y="0"/>
                    <a:pt x="6" y="0"/>
                    <a:pt x="6" y="0"/>
                  </a:cubicBezTo>
                  <a:cubicBezTo>
                    <a:pt x="13" y="0"/>
                    <a:pt x="13" y="0"/>
                    <a:pt x="13" y="0"/>
                  </a:cubicBezTo>
                  <a:cubicBezTo>
                    <a:pt x="14" y="0"/>
                    <a:pt x="15" y="0"/>
                    <a:pt x="16" y="0"/>
                  </a:cubicBezTo>
                  <a:cubicBezTo>
                    <a:pt x="17" y="1"/>
                    <a:pt x="17" y="1"/>
                    <a:pt x="18" y="2"/>
                  </a:cubicBezTo>
                  <a:cubicBezTo>
                    <a:pt x="19" y="2"/>
                    <a:pt x="19" y="3"/>
                    <a:pt x="19" y="4"/>
                  </a:cubicBezTo>
                  <a:cubicBezTo>
                    <a:pt x="20" y="4"/>
                    <a:pt x="20" y="5"/>
                    <a:pt x="20" y="6"/>
                  </a:cubicBezTo>
                  <a:close/>
                  <a:moveTo>
                    <a:pt x="17" y="6"/>
                  </a:moveTo>
                  <a:cubicBezTo>
                    <a:pt x="17" y="6"/>
                    <a:pt x="17" y="5"/>
                    <a:pt x="16" y="5"/>
                  </a:cubicBezTo>
                  <a:cubicBezTo>
                    <a:pt x="16" y="4"/>
                    <a:pt x="16" y="4"/>
                    <a:pt x="16" y="4"/>
                  </a:cubicBezTo>
                  <a:cubicBezTo>
                    <a:pt x="15" y="3"/>
                    <a:pt x="15" y="3"/>
                    <a:pt x="14" y="3"/>
                  </a:cubicBezTo>
                  <a:cubicBezTo>
                    <a:pt x="14" y="3"/>
                    <a:pt x="13" y="2"/>
                    <a:pt x="12" y="2"/>
                  </a:cubicBezTo>
                  <a:cubicBezTo>
                    <a:pt x="8" y="2"/>
                    <a:pt x="8" y="2"/>
                    <a:pt x="8" y="2"/>
                  </a:cubicBezTo>
                  <a:cubicBezTo>
                    <a:pt x="6" y="12"/>
                    <a:pt x="6" y="12"/>
                    <a:pt x="6" y="12"/>
                  </a:cubicBezTo>
                  <a:cubicBezTo>
                    <a:pt x="10" y="12"/>
                    <a:pt x="10" y="12"/>
                    <a:pt x="10" y="12"/>
                  </a:cubicBezTo>
                  <a:cubicBezTo>
                    <a:pt x="11" y="12"/>
                    <a:pt x="12" y="11"/>
                    <a:pt x="13" y="11"/>
                  </a:cubicBezTo>
                  <a:cubicBezTo>
                    <a:pt x="14" y="11"/>
                    <a:pt x="14" y="11"/>
                    <a:pt x="15" y="10"/>
                  </a:cubicBezTo>
                  <a:cubicBezTo>
                    <a:pt x="16" y="10"/>
                    <a:pt x="16" y="9"/>
                    <a:pt x="16" y="8"/>
                  </a:cubicBezTo>
                  <a:cubicBezTo>
                    <a:pt x="16" y="8"/>
                    <a:pt x="17" y="7"/>
                    <a:pt x="17"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13" name="Freeform 321"/>
            <p:cNvSpPr>
              <a:spLocks/>
            </p:cNvSpPr>
            <p:nvPr/>
          </p:nvSpPr>
          <p:spPr bwMode="auto">
            <a:xfrm>
              <a:off x="3507542" y="4690900"/>
              <a:ext cx="71678" cy="85701"/>
            </a:xfrm>
            <a:custGeom>
              <a:avLst/>
              <a:gdLst>
                <a:gd name="T0" fmla="*/ 21 w 22"/>
                <a:gd name="T1" fmla="*/ 5 h 26"/>
                <a:gd name="T2" fmla="*/ 20 w 22"/>
                <a:gd name="T3" fmla="*/ 4 h 26"/>
                <a:gd name="T4" fmla="*/ 18 w 22"/>
                <a:gd name="T5" fmla="*/ 4 h 26"/>
                <a:gd name="T6" fmla="*/ 16 w 22"/>
                <a:gd name="T7" fmla="*/ 3 h 26"/>
                <a:gd name="T8" fmla="*/ 14 w 22"/>
                <a:gd name="T9" fmla="*/ 3 h 26"/>
                <a:gd name="T10" fmla="*/ 9 w 22"/>
                <a:gd name="T11" fmla="*/ 4 h 26"/>
                <a:gd name="T12" fmla="*/ 6 w 22"/>
                <a:gd name="T13" fmla="*/ 7 h 26"/>
                <a:gd name="T14" fmla="*/ 4 w 22"/>
                <a:gd name="T15" fmla="*/ 10 h 26"/>
                <a:gd name="T16" fmla="*/ 3 w 22"/>
                <a:gd name="T17" fmla="*/ 15 h 26"/>
                <a:gd name="T18" fmla="*/ 4 w 22"/>
                <a:gd name="T19" fmla="*/ 19 h 26"/>
                <a:gd name="T20" fmla="*/ 5 w 22"/>
                <a:gd name="T21" fmla="*/ 21 h 26"/>
                <a:gd name="T22" fmla="*/ 8 w 22"/>
                <a:gd name="T23" fmla="*/ 23 h 26"/>
                <a:gd name="T24" fmla="*/ 11 w 22"/>
                <a:gd name="T25" fmla="*/ 24 h 26"/>
                <a:gd name="T26" fmla="*/ 14 w 22"/>
                <a:gd name="T27" fmla="*/ 24 h 26"/>
                <a:gd name="T28" fmla="*/ 16 w 22"/>
                <a:gd name="T29" fmla="*/ 23 h 26"/>
                <a:gd name="T30" fmla="*/ 17 w 22"/>
                <a:gd name="T31" fmla="*/ 16 h 26"/>
                <a:gd name="T32" fmla="*/ 11 w 22"/>
                <a:gd name="T33" fmla="*/ 16 h 26"/>
                <a:gd name="T34" fmla="*/ 12 w 22"/>
                <a:gd name="T35" fmla="*/ 13 h 26"/>
                <a:gd name="T36" fmla="*/ 21 w 22"/>
                <a:gd name="T37" fmla="*/ 13 h 26"/>
                <a:gd name="T38" fmla="*/ 18 w 22"/>
                <a:gd name="T39" fmla="*/ 25 h 26"/>
                <a:gd name="T40" fmla="*/ 15 w 22"/>
                <a:gd name="T41" fmla="*/ 26 h 26"/>
                <a:gd name="T42" fmla="*/ 11 w 22"/>
                <a:gd name="T43" fmla="*/ 26 h 26"/>
                <a:gd name="T44" fmla="*/ 6 w 22"/>
                <a:gd name="T45" fmla="*/ 26 h 26"/>
                <a:gd name="T46" fmla="*/ 3 w 22"/>
                <a:gd name="T47" fmla="*/ 23 h 26"/>
                <a:gd name="T48" fmla="*/ 1 w 22"/>
                <a:gd name="T49" fmla="*/ 20 h 26"/>
                <a:gd name="T50" fmla="*/ 0 w 22"/>
                <a:gd name="T51" fmla="*/ 15 h 26"/>
                <a:gd name="T52" fmla="*/ 0 w 22"/>
                <a:gd name="T53" fmla="*/ 11 h 26"/>
                <a:gd name="T54" fmla="*/ 2 w 22"/>
                <a:gd name="T55" fmla="*/ 8 h 26"/>
                <a:gd name="T56" fmla="*/ 4 w 22"/>
                <a:gd name="T57" fmla="*/ 5 h 26"/>
                <a:gd name="T58" fmla="*/ 7 w 22"/>
                <a:gd name="T59" fmla="*/ 2 h 26"/>
                <a:gd name="T60" fmla="*/ 10 w 22"/>
                <a:gd name="T61" fmla="*/ 1 h 26"/>
                <a:gd name="T62" fmla="*/ 15 w 22"/>
                <a:gd name="T63" fmla="*/ 0 h 26"/>
                <a:gd name="T64" fmla="*/ 17 w 22"/>
                <a:gd name="T65" fmla="*/ 1 h 26"/>
                <a:gd name="T66" fmla="*/ 19 w 22"/>
                <a:gd name="T67" fmla="*/ 1 h 26"/>
                <a:gd name="T68" fmla="*/ 21 w 22"/>
                <a:gd name="T69" fmla="*/ 1 h 26"/>
                <a:gd name="T70" fmla="*/ 22 w 22"/>
                <a:gd name="T71" fmla="*/ 2 h 26"/>
                <a:gd name="T72" fmla="*/ 21 w 22"/>
                <a:gd name="T73"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 h="26">
                  <a:moveTo>
                    <a:pt x="21" y="5"/>
                  </a:moveTo>
                  <a:cubicBezTo>
                    <a:pt x="21" y="5"/>
                    <a:pt x="20" y="5"/>
                    <a:pt x="20" y="4"/>
                  </a:cubicBezTo>
                  <a:cubicBezTo>
                    <a:pt x="19" y="4"/>
                    <a:pt x="19" y="4"/>
                    <a:pt x="18" y="4"/>
                  </a:cubicBezTo>
                  <a:cubicBezTo>
                    <a:pt x="18" y="3"/>
                    <a:pt x="17" y="3"/>
                    <a:pt x="16" y="3"/>
                  </a:cubicBezTo>
                  <a:cubicBezTo>
                    <a:pt x="16" y="3"/>
                    <a:pt x="15" y="3"/>
                    <a:pt x="14" y="3"/>
                  </a:cubicBezTo>
                  <a:cubicBezTo>
                    <a:pt x="12" y="3"/>
                    <a:pt x="11" y="3"/>
                    <a:pt x="9" y="4"/>
                  </a:cubicBezTo>
                  <a:cubicBezTo>
                    <a:pt x="8" y="5"/>
                    <a:pt x="7" y="5"/>
                    <a:pt x="6" y="7"/>
                  </a:cubicBezTo>
                  <a:cubicBezTo>
                    <a:pt x="5" y="8"/>
                    <a:pt x="4" y="9"/>
                    <a:pt x="4" y="10"/>
                  </a:cubicBezTo>
                  <a:cubicBezTo>
                    <a:pt x="3" y="12"/>
                    <a:pt x="3" y="13"/>
                    <a:pt x="3" y="15"/>
                  </a:cubicBezTo>
                  <a:cubicBezTo>
                    <a:pt x="3" y="16"/>
                    <a:pt x="3" y="18"/>
                    <a:pt x="4" y="19"/>
                  </a:cubicBezTo>
                  <a:cubicBezTo>
                    <a:pt x="4" y="20"/>
                    <a:pt x="5" y="21"/>
                    <a:pt x="5" y="21"/>
                  </a:cubicBezTo>
                  <a:cubicBezTo>
                    <a:pt x="6" y="22"/>
                    <a:pt x="7" y="23"/>
                    <a:pt x="8" y="23"/>
                  </a:cubicBezTo>
                  <a:cubicBezTo>
                    <a:pt x="9" y="24"/>
                    <a:pt x="10" y="24"/>
                    <a:pt x="11" y="24"/>
                  </a:cubicBezTo>
                  <a:cubicBezTo>
                    <a:pt x="12" y="24"/>
                    <a:pt x="13" y="24"/>
                    <a:pt x="14" y="24"/>
                  </a:cubicBezTo>
                  <a:cubicBezTo>
                    <a:pt x="14" y="23"/>
                    <a:pt x="15" y="23"/>
                    <a:pt x="16" y="23"/>
                  </a:cubicBezTo>
                  <a:cubicBezTo>
                    <a:pt x="17" y="16"/>
                    <a:pt x="17" y="16"/>
                    <a:pt x="17" y="16"/>
                  </a:cubicBezTo>
                  <a:cubicBezTo>
                    <a:pt x="11" y="16"/>
                    <a:pt x="11" y="16"/>
                    <a:pt x="11" y="16"/>
                  </a:cubicBezTo>
                  <a:cubicBezTo>
                    <a:pt x="12" y="13"/>
                    <a:pt x="12" y="13"/>
                    <a:pt x="12" y="13"/>
                  </a:cubicBezTo>
                  <a:cubicBezTo>
                    <a:pt x="21" y="13"/>
                    <a:pt x="21" y="13"/>
                    <a:pt x="21" y="13"/>
                  </a:cubicBezTo>
                  <a:cubicBezTo>
                    <a:pt x="18" y="25"/>
                    <a:pt x="18" y="25"/>
                    <a:pt x="18" y="25"/>
                  </a:cubicBezTo>
                  <a:cubicBezTo>
                    <a:pt x="17" y="25"/>
                    <a:pt x="16" y="26"/>
                    <a:pt x="15" y="26"/>
                  </a:cubicBezTo>
                  <a:cubicBezTo>
                    <a:pt x="14" y="26"/>
                    <a:pt x="12" y="26"/>
                    <a:pt x="11" y="26"/>
                  </a:cubicBezTo>
                  <a:cubicBezTo>
                    <a:pt x="9" y="26"/>
                    <a:pt x="8" y="26"/>
                    <a:pt x="6" y="26"/>
                  </a:cubicBezTo>
                  <a:cubicBezTo>
                    <a:pt x="5" y="25"/>
                    <a:pt x="4" y="24"/>
                    <a:pt x="3" y="23"/>
                  </a:cubicBezTo>
                  <a:cubicBezTo>
                    <a:pt x="2" y="22"/>
                    <a:pt x="1" y="21"/>
                    <a:pt x="1" y="20"/>
                  </a:cubicBezTo>
                  <a:cubicBezTo>
                    <a:pt x="0" y="18"/>
                    <a:pt x="0" y="17"/>
                    <a:pt x="0" y="15"/>
                  </a:cubicBezTo>
                  <a:cubicBezTo>
                    <a:pt x="0" y="14"/>
                    <a:pt x="0" y="13"/>
                    <a:pt x="0" y="11"/>
                  </a:cubicBezTo>
                  <a:cubicBezTo>
                    <a:pt x="1" y="10"/>
                    <a:pt x="1" y="9"/>
                    <a:pt x="2" y="8"/>
                  </a:cubicBezTo>
                  <a:cubicBezTo>
                    <a:pt x="2" y="7"/>
                    <a:pt x="3" y="6"/>
                    <a:pt x="4" y="5"/>
                  </a:cubicBezTo>
                  <a:cubicBezTo>
                    <a:pt x="5" y="4"/>
                    <a:pt x="5" y="3"/>
                    <a:pt x="7" y="2"/>
                  </a:cubicBezTo>
                  <a:cubicBezTo>
                    <a:pt x="8" y="2"/>
                    <a:pt x="9" y="1"/>
                    <a:pt x="10" y="1"/>
                  </a:cubicBezTo>
                  <a:cubicBezTo>
                    <a:pt x="11" y="1"/>
                    <a:pt x="13" y="0"/>
                    <a:pt x="15" y="0"/>
                  </a:cubicBezTo>
                  <a:cubicBezTo>
                    <a:pt x="15" y="0"/>
                    <a:pt x="16" y="0"/>
                    <a:pt x="17" y="1"/>
                  </a:cubicBezTo>
                  <a:cubicBezTo>
                    <a:pt x="18" y="1"/>
                    <a:pt x="18" y="1"/>
                    <a:pt x="19" y="1"/>
                  </a:cubicBezTo>
                  <a:cubicBezTo>
                    <a:pt x="20" y="1"/>
                    <a:pt x="20" y="1"/>
                    <a:pt x="21" y="1"/>
                  </a:cubicBezTo>
                  <a:cubicBezTo>
                    <a:pt x="21" y="2"/>
                    <a:pt x="22" y="2"/>
                    <a:pt x="22" y="2"/>
                  </a:cubicBezTo>
                  <a:lnTo>
                    <a:pt x="2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14" name="Freeform 322"/>
            <p:cNvSpPr>
              <a:spLocks/>
            </p:cNvSpPr>
            <p:nvPr/>
          </p:nvSpPr>
          <p:spPr bwMode="auto">
            <a:xfrm>
              <a:off x="3585453" y="4694016"/>
              <a:ext cx="29606" cy="82585"/>
            </a:xfrm>
            <a:custGeom>
              <a:avLst/>
              <a:gdLst>
                <a:gd name="T0" fmla="*/ 6 w 19"/>
                <a:gd name="T1" fmla="*/ 53 h 53"/>
                <a:gd name="T2" fmla="*/ 0 w 19"/>
                <a:gd name="T3" fmla="*/ 53 h 53"/>
                <a:gd name="T4" fmla="*/ 10 w 19"/>
                <a:gd name="T5" fmla="*/ 0 h 53"/>
                <a:gd name="T6" fmla="*/ 19 w 19"/>
                <a:gd name="T7" fmla="*/ 0 h 53"/>
                <a:gd name="T8" fmla="*/ 6 w 19"/>
                <a:gd name="T9" fmla="*/ 53 h 53"/>
              </a:gdLst>
              <a:ahLst/>
              <a:cxnLst>
                <a:cxn ang="0">
                  <a:pos x="T0" y="T1"/>
                </a:cxn>
                <a:cxn ang="0">
                  <a:pos x="T2" y="T3"/>
                </a:cxn>
                <a:cxn ang="0">
                  <a:pos x="T4" y="T5"/>
                </a:cxn>
                <a:cxn ang="0">
                  <a:pos x="T6" y="T7"/>
                </a:cxn>
                <a:cxn ang="0">
                  <a:pos x="T8" y="T9"/>
                </a:cxn>
              </a:cxnLst>
              <a:rect l="0" t="0" r="r" b="b"/>
              <a:pathLst>
                <a:path w="19" h="53">
                  <a:moveTo>
                    <a:pt x="6" y="53"/>
                  </a:moveTo>
                  <a:lnTo>
                    <a:pt x="0" y="53"/>
                  </a:lnTo>
                  <a:lnTo>
                    <a:pt x="10" y="0"/>
                  </a:lnTo>
                  <a:lnTo>
                    <a:pt x="19" y="0"/>
                  </a:lnTo>
                  <a:lnTo>
                    <a:pt x="6"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15" name="Freeform 323"/>
            <p:cNvSpPr>
              <a:spLocks/>
            </p:cNvSpPr>
            <p:nvPr/>
          </p:nvSpPr>
          <p:spPr bwMode="auto">
            <a:xfrm>
              <a:off x="3618176" y="4694016"/>
              <a:ext cx="84144" cy="82585"/>
            </a:xfrm>
            <a:custGeom>
              <a:avLst/>
              <a:gdLst>
                <a:gd name="T0" fmla="*/ 21 w 26"/>
                <a:gd name="T1" fmla="*/ 25 h 25"/>
                <a:gd name="T2" fmla="*/ 18 w 26"/>
                <a:gd name="T3" fmla="*/ 25 h 25"/>
                <a:gd name="T4" fmla="*/ 8 w 26"/>
                <a:gd name="T5" fmla="*/ 5 h 25"/>
                <a:gd name="T6" fmla="*/ 8 w 26"/>
                <a:gd name="T7" fmla="*/ 4 h 25"/>
                <a:gd name="T8" fmla="*/ 8 w 26"/>
                <a:gd name="T9" fmla="*/ 4 h 25"/>
                <a:gd name="T10" fmla="*/ 8 w 26"/>
                <a:gd name="T11" fmla="*/ 4 h 25"/>
                <a:gd name="T12" fmla="*/ 8 w 26"/>
                <a:gd name="T13" fmla="*/ 3 h 25"/>
                <a:gd name="T14" fmla="*/ 8 w 26"/>
                <a:gd name="T15" fmla="*/ 3 h 25"/>
                <a:gd name="T16" fmla="*/ 8 w 26"/>
                <a:gd name="T17" fmla="*/ 4 h 25"/>
                <a:gd name="T18" fmla="*/ 8 w 26"/>
                <a:gd name="T19" fmla="*/ 4 h 25"/>
                <a:gd name="T20" fmla="*/ 7 w 26"/>
                <a:gd name="T21" fmla="*/ 5 h 25"/>
                <a:gd name="T22" fmla="*/ 7 w 26"/>
                <a:gd name="T23" fmla="*/ 5 h 25"/>
                <a:gd name="T24" fmla="*/ 3 w 26"/>
                <a:gd name="T25" fmla="*/ 25 h 25"/>
                <a:gd name="T26" fmla="*/ 0 w 26"/>
                <a:gd name="T27" fmla="*/ 25 h 25"/>
                <a:gd name="T28" fmla="*/ 6 w 26"/>
                <a:gd name="T29" fmla="*/ 0 h 25"/>
                <a:gd name="T30" fmla="*/ 9 w 26"/>
                <a:gd name="T31" fmla="*/ 0 h 25"/>
                <a:gd name="T32" fmla="*/ 18 w 26"/>
                <a:gd name="T33" fmla="*/ 20 h 25"/>
                <a:gd name="T34" fmla="*/ 18 w 26"/>
                <a:gd name="T35" fmla="*/ 20 h 25"/>
                <a:gd name="T36" fmla="*/ 18 w 26"/>
                <a:gd name="T37" fmla="*/ 20 h 25"/>
                <a:gd name="T38" fmla="*/ 19 w 26"/>
                <a:gd name="T39" fmla="*/ 21 h 25"/>
                <a:gd name="T40" fmla="*/ 19 w 26"/>
                <a:gd name="T41" fmla="*/ 21 h 25"/>
                <a:gd name="T42" fmla="*/ 19 w 26"/>
                <a:gd name="T43" fmla="*/ 21 h 25"/>
                <a:gd name="T44" fmla="*/ 19 w 26"/>
                <a:gd name="T45" fmla="*/ 21 h 25"/>
                <a:gd name="T46" fmla="*/ 19 w 26"/>
                <a:gd name="T47" fmla="*/ 20 h 25"/>
                <a:gd name="T48" fmla="*/ 19 w 26"/>
                <a:gd name="T49" fmla="*/ 20 h 25"/>
                <a:gd name="T50" fmla="*/ 19 w 26"/>
                <a:gd name="T51" fmla="*/ 19 h 25"/>
                <a:gd name="T52" fmla="*/ 23 w 26"/>
                <a:gd name="T53" fmla="*/ 0 h 25"/>
                <a:gd name="T54" fmla="*/ 26 w 26"/>
                <a:gd name="T55" fmla="*/ 0 h 25"/>
                <a:gd name="T56" fmla="*/ 21 w 26"/>
                <a:gd name="T5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 h="25">
                  <a:moveTo>
                    <a:pt x="21" y="25"/>
                  </a:moveTo>
                  <a:cubicBezTo>
                    <a:pt x="18" y="25"/>
                    <a:pt x="18" y="25"/>
                    <a:pt x="18" y="25"/>
                  </a:cubicBezTo>
                  <a:cubicBezTo>
                    <a:pt x="8" y="5"/>
                    <a:pt x="8" y="5"/>
                    <a:pt x="8" y="5"/>
                  </a:cubicBezTo>
                  <a:cubicBezTo>
                    <a:pt x="8" y="5"/>
                    <a:pt x="8" y="5"/>
                    <a:pt x="8" y="4"/>
                  </a:cubicBezTo>
                  <a:cubicBezTo>
                    <a:pt x="8" y="4"/>
                    <a:pt x="8" y="4"/>
                    <a:pt x="8" y="4"/>
                  </a:cubicBezTo>
                  <a:cubicBezTo>
                    <a:pt x="8" y="4"/>
                    <a:pt x="8" y="4"/>
                    <a:pt x="8" y="4"/>
                  </a:cubicBezTo>
                  <a:cubicBezTo>
                    <a:pt x="8" y="3"/>
                    <a:pt x="8" y="3"/>
                    <a:pt x="8" y="3"/>
                  </a:cubicBezTo>
                  <a:cubicBezTo>
                    <a:pt x="8" y="3"/>
                    <a:pt x="8" y="3"/>
                    <a:pt x="8" y="3"/>
                  </a:cubicBezTo>
                  <a:cubicBezTo>
                    <a:pt x="8" y="3"/>
                    <a:pt x="8" y="4"/>
                    <a:pt x="8" y="4"/>
                  </a:cubicBezTo>
                  <a:cubicBezTo>
                    <a:pt x="8" y="4"/>
                    <a:pt x="8" y="4"/>
                    <a:pt x="8" y="4"/>
                  </a:cubicBezTo>
                  <a:cubicBezTo>
                    <a:pt x="8" y="4"/>
                    <a:pt x="8" y="5"/>
                    <a:pt x="7" y="5"/>
                  </a:cubicBezTo>
                  <a:cubicBezTo>
                    <a:pt x="7" y="5"/>
                    <a:pt x="7" y="5"/>
                    <a:pt x="7" y="5"/>
                  </a:cubicBezTo>
                  <a:cubicBezTo>
                    <a:pt x="3" y="25"/>
                    <a:pt x="3" y="25"/>
                    <a:pt x="3" y="25"/>
                  </a:cubicBezTo>
                  <a:cubicBezTo>
                    <a:pt x="0" y="25"/>
                    <a:pt x="0" y="25"/>
                    <a:pt x="0" y="25"/>
                  </a:cubicBezTo>
                  <a:cubicBezTo>
                    <a:pt x="6" y="0"/>
                    <a:pt x="6" y="0"/>
                    <a:pt x="6" y="0"/>
                  </a:cubicBezTo>
                  <a:cubicBezTo>
                    <a:pt x="9" y="0"/>
                    <a:pt x="9" y="0"/>
                    <a:pt x="9" y="0"/>
                  </a:cubicBezTo>
                  <a:cubicBezTo>
                    <a:pt x="18" y="20"/>
                    <a:pt x="18" y="20"/>
                    <a:pt x="18" y="20"/>
                  </a:cubicBezTo>
                  <a:cubicBezTo>
                    <a:pt x="18" y="20"/>
                    <a:pt x="18" y="20"/>
                    <a:pt x="18" y="20"/>
                  </a:cubicBezTo>
                  <a:cubicBezTo>
                    <a:pt x="18" y="20"/>
                    <a:pt x="18" y="20"/>
                    <a:pt x="18" y="20"/>
                  </a:cubicBezTo>
                  <a:cubicBezTo>
                    <a:pt x="18" y="21"/>
                    <a:pt x="19" y="21"/>
                    <a:pt x="19" y="21"/>
                  </a:cubicBezTo>
                  <a:cubicBezTo>
                    <a:pt x="19" y="21"/>
                    <a:pt x="19" y="21"/>
                    <a:pt x="19" y="21"/>
                  </a:cubicBezTo>
                  <a:cubicBezTo>
                    <a:pt x="19" y="21"/>
                    <a:pt x="19" y="21"/>
                    <a:pt x="19" y="21"/>
                  </a:cubicBezTo>
                  <a:cubicBezTo>
                    <a:pt x="19" y="21"/>
                    <a:pt x="19" y="21"/>
                    <a:pt x="19" y="21"/>
                  </a:cubicBezTo>
                  <a:cubicBezTo>
                    <a:pt x="19" y="21"/>
                    <a:pt x="19" y="20"/>
                    <a:pt x="19" y="20"/>
                  </a:cubicBezTo>
                  <a:cubicBezTo>
                    <a:pt x="19" y="20"/>
                    <a:pt x="19" y="20"/>
                    <a:pt x="19" y="20"/>
                  </a:cubicBezTo>
                  <a:cubicBezTo>
                    <a:pt x="19" y="19"/>
                    <a:pt x="19" y="19"/>
                    <a:pt x="19" y="19"/>
                  </a:cubicBezTo>
                  <a:cubicBezTo>
                    <a:pt x="23" y="0"/>
                    <a:pt x="23" y="0"/>
                    <a:pt x="23" y="0"/>
                  </a:cubicBezTo>
                  <a:cubicBezTo>
                    <a:pt x="26" y="0"/>
                    <a:pt x="26" y="0"/>
                    <a:pt x="26" y="0"/>
                  </a:cubicBezTo>
                  <a:lnTo>
                    <a:pt x="21"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16" name="Freeform 324"/>
            <p:cNvSpPr>
              <a:spLocks/>
            </p:cNvSpPr>
            <p:nvPr/>
          </p:nvSpPr>
          <p:spPr bwMode="auto">
            <a:xfrm>
              <a:off x="3708552" y="4694016"/>
              <a:ext cx="26490" cy="82585"/>
            </a:xfrm>
            <a:custGeom>
              <a:avLst/>
              <a:gdLst>
                <a:gd name="T0" fmla="*/ 7 w 17"/>
                <a:gd name="T1" fmla="*/ 53 h 53"/>
                <a:gd name="T2" fmla="*/ 0 w 17"/>
                <a:gd name="T3" fmla="*/ 53 h 53"/>
                <a:gd name="T4" fmla="*/ 11 w 17"/>
                <a:gd name="T5" fmla="*/ 0 h 53"/>
                <a:gd name="T6" fmla="*/ 17 w 17"/>
                <a:gd name="T7" fmla="*/ 0 h 53"/>
                <a:gd name="T8" fmla="*/ 7 w 17"/>
                <a:gd name="T9" fmla="*/ 53 h 53"/>
              </a:gdLst>
              <a:ahLst/>
              <a:cxnLst>
                <a:cxn ang="0">
                  <a:pos x="T0" y="T1"/>
                </a:cxn>
                <a:cxn ang="0">
                  <a:pos x="T2" y="T3"/>
                </a:cxn>
                <a:cxn ang="0">
                  <a:pos x="T4" y="T5"/>
                </a:cxn>
                <a:cxn ang="0">
                  <a:pos x="T6" y="T7"/>
                </a:cxn>
                <a:cxn ang="0">
                  <a:pos x="T8" y="T9"/>
                </a:cxn>
              </a:cxnLst>
              <a:rect l="0" t="0" r="r" b="b"/>
              <a:pathLst>
                <a:path w="17" h="53">
                  <a:moveTo>
                    <a:pt x="7" y="53"/>
                  </a:moveTo>
                  <a:lnTo>
                    <a:pt x="0" y="53"/>
                  </a:lnTo>
                  <a:lnTo>
                    <a:pt x="11" y="0"/>
                  </a:lnTo>
                  <a:lnTo>
                    <a:pt x="17" y="0"/>
                  </a:lnTo>
                  <a:lnTo>
                    <a:pt x="7"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17" name="Freeform 325"/>
            <p:cNvSpPr>
              <a:spLocks noEditPoints="1"/>
            </p:cNvSpPr>
            <p:nvPr/>
          </p:nvSpPr>
          <p:spPr bwMode="auto">
            <a:xfrm>
              <a:off x="3731926" y="4694016"/>
              <a:ext cx="71678" cy="82585"/>
            </a:xfrm>
            <a:custGeom>
              <a:avLst/>
              <a:gdLst>
                <a:gd name="T0" fmla="*/ 19 w 22"/>
                <a:gd name="T1" fmla="*/ 25 h 25"/>
                <a:gd name="T2" fmla="*/ 18 w 22"/>
                <a:gd name="T3" fmla="*/ 18 h 25"/>
                <a:gd name="T4" fmla="*/ 7 w 22"/>
                <a:gd name="T5" fmla="*/ 18 h 25"/>
                <a:gd name="T6" fmla="*/ 3 w 22"/>
                <a:gd name="T7" fmla="*/ 25 h 25"/>
                <a:gd name="T8" fmla="*/ 0 w 22"/>
                <a:gd name="T9" fmla="*/ 25 h 25"/>
                <a:gd name="T10" fmla="*/ 15 w 22"/>
                <a:gd name="T11" fmla="*/ 0 h 25"/>
                <a:gd name="T12" fmla="*/ 18 w 22"/>
                <a:gd name="T13" fmla="*/ 0 h 25"/>
                <a:gd name="T14" fmla="*/ 22 w 22"/>
                <a:gd name="T15" fmla="*/ 25 h 25"/>
                <a:gd name="T16" fmla="*/ 19 w 22"/>
                <a:gd name="T17" fmla="*/ 25 h 25"/>
                <a:gd name="T18" fmla="*/ 16 w 22"/>
                <a:gd name="T19" fmla="*/ 5 h 25"/>
                <a:gd name="T20" fmla="*/ 16 w 22"/>
                <a:gd name="T21" fmla="*/ 4 h 25"/>
                <a:gd name="T22" fmla="*/ 16 w 22"/>
                <a:gd name="T23" fmla="*/ 4 h 25"/>
                <a:gd name="T24" fmla="*/ 16 w 22"/>
                <a:gd name="T25" fmla="*/ 3 h 25"/>
                <a:gd name="T26" fmla="*/ 16 w 22"/>
                <a:gd name="T27" fmla="*/ 3 h 25"/>
                <a:gd name="T28" fmla="*/ 16 w 22"/>
                <a:gd name="T29" fmla="*/ 3 h 25"/>
                <a:gd name="T30" fmla="*/ 16 w 22"/>
                <a:gd name="T31" fmla="*/ 3 h 25"/>
                <a:gd name="T32" fmla="*/ 16 w 22"/>
                <a:gd name="T33" fmla="*/ 4 h 25"/>
                <a:gd name="T34" fmla="*/ 15 w 22"/>
                <a:gd name="T35" fmla="*/ 4 h 25"/>
                <a:gd name="T36" fmla="*/ 15 w 22"/>
                <a:gd name="T37" fmla="*/ 5 h 25"/>
                <a:gd name="T38" fmla="*/ 9 w 22"/>
                <a:gd name="T39" fmla="*/ 15 h 25"/>
                <a:gd name="T40" fmla="*/ 18 w 22"/>
                <a:gd name="T41" fmla="*/ 15 h 25"/>
                <a:gd name="T42" fmla="*/ 16 w 22"/>
                <a:gd name="T43"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5">
                  <a:moveTo>
                    <a:pt x="19" y="25"/>
                  </a:moveTo>
                  <a:cubicBezTo>
                    <a:pt x="18" y="18"/>
                    <a:pt x="18" y="18"/>
                    <a:pt x="18" y="18"/>
                  </a:cubicBezTo>
                  <a:cubicBezTo>
                    <a:pt x="7" y="18"/>
                    <a:pt x="7" y="18"/>
                    <a:pt x="7" y="18"/>
                  </a:cubicBezTo>
                  <a:cubicBezTo>
                    <a:pt x="3" y="25"/>
                    <a:pt x="3" y="25"/>
                    <a:pt x="3" y="25"/>
                  </a:cubicBezTo>
                  <a:cubicBezTo>
                    <a:pt x="0" y="25"/>
                    <a:pt x="0" y="25"/>
                    <a:pt x="0" y="25"/>
                  </a:cubicBezTo>
                  <a:cubicBezTo>
                    <a:pt x="15" y="0"/>
                    <a:pt x="15" y="0"/>
                    <a:pt x="15" y="0"/>
                  </a:cubicBezTo>
                  <a:cubicBezTo>
                    <a:pt x="18" y="0"/>
                    <a:pt x="18" y="0"/>
                    <a:pt x="18" y="0"/>
                  </a:cubicBezTo>
                  <a:cubicBezTo>
                    <a:pt x="22" y="25"/>
                    <a:pt x="22" y="25"/>
                    <a:pt x="22" y="25"/>
                  </a:cubicBezTo>
                  <a:lnTo>
                    <a:pt x="19" y="25"/>
                  </a:lnTo>
                  <a:close/>
                  <a:moveTo>
                    <a:pt x="16" y="5"/>
                  </a:moveTo>
                  <a:cubicBezTo>
                    <a:pt x="16" y="4"/>
                    <a:pt x="16" y="4"/>
                    <a:pt x="16" y="4"/>
                  </a:cubicBezTo>
                  <a:cubicBezTo>
                    <a:pt x="16" y="4"/>
                    <a:pt x="16" y="4"/>
                    <a:pt x="16" y="4"/>
                  </a:cubicBezTo>
                  <a:cubicBezTo>
                    <a:pt x="16" y="4"/>
                    <a:pt x="16" y="3"/>
                    <a:pt x="16" y="3"/>
                  </a:cubicBezTo>
                  <a:cubicBezTo>
                    <a:pt x="16" y="3"/>
                    <a:pt x="16" y="3"/>
                    <a:pt x="16" y="3"/>
                  </a:cubicBezTo>
                  <a:cubicBezTo>
                    <a:pt x="16" y="3"/>
                    <a:pt x="16" y="3"/>
                    <a:pt x="16" y="3"/>
                  </a:cubicBezTo>
                  <a:cubicBezTo>
                    <a:pt x="16" y="3"/>
                    <a:pt x="16" y="3"/>
                    <a:pt x="16" y="3"/>
                  </a:cubicBezTo>
                  <a:cubicBezTo>
                    <a:pt x="16" y="3"/>
                    <a:pt x="16" y="4"/>
                    <a:pt x="16" y="4"/>
                  </a:cubicBezTo>
                  <a:cubicBezTo>
                    <a:pt x="16" y="4"/>
                    <a:pt x="15" y="4"/>
                    <a:pt x="15" y="4"/>
                  </a:cubicBezTo>
                  <a:cubicBezTo>
                    <a:pt x="15" y="4"/>
                    <a:pt x="15" y="4"/>
                    <a:pt x="15" y="5"/>
                  </a:cubicBezTo>
                  <a:cubicBezTo>
                    <a:pt x="9" y="15"/>
                    <a:pt x="9" y="15"/>
                    <a:pt x="9" y="15"/>
                  </a:cubicBezTo>
                  <a:cubicBezTo>
                    <a:pt x="18" y="15"/>
                    <a:pt x="18" y="15"/>
                    <a:pt x="18" y="15"/>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grpSp>
      <p:grpSp>
        <p:nvGrpSpPr>
          <p:cNvPr id="718" name="Virginia East US 2"/>
          <p:cNvGrpSpPr/>
          <p:nvPr/>
        </p:nvGrpSpPr>
        <p:grpSpPr>
          <a:xfrm>
            <a:off x="3587811" y="3630252"/>
            <a:ext cx="689228" cy="380358"/>
            <a:chOff x="3216155" y="3629765"/>
            <a:chExt cx="751062" cy="414482"/>
          </a:xfrm>
        </p:grpSpPr>
        <p:sp>
          <p:nvSpPr>
            <p:cNvPr id="719" name="Rectangle 22"/>
            <p:cNvSpPr>
              <a:spLocks noChangeArrowheads="1"/>
            </p:cNvSpPr>
            <p:nvPr/>
          </p:nvSpPr>
          <p:spPr bwMode="auto">
            <a:xfrm>
              <a:off x="3216155" y="3629765"/>
              <a:ext cx="751062" cy="414482"/>
            </a:xfrm>
            <a:prstGeom prst="rect">
              <a:avLst/>
            </a:prstGeom>
            <a:solidFill>
              <a:srgbClr val="0073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20" name="Freeform 326"/>
            <p:cNvSpPr>
              <a:spLocks/>
            </p:cNvSpPr>
            <p:nvPr/>
          </p:nvSpPr>
          <p:spPr bwMode="auto">
            <a:xfrm>
              <a:off x="3311206" y="3724815"/>
              <a:ext cx="48305" cy="81026"/>
            </a:xfrm>
            <a:custGeom>
              <a:avLst/>
              <a:gdLst>
                <a:gd name="T0" fmla="*/ 31 w 31"/>
                <a:gd name="T1" fmla="*/ 52 h 52"/>
                <a:gd name="T2" fmla="*/ 0 w 31"/>
                <a:gd name="T3" fmla="*/ 52 h 52"/>
                <a:gd name="T4" fmla="*/ 0 w 31"/>
                <a:gd name="T5" fmla="*/ 0 h 52"/>
                <a:gd name="T6" fmla="*/ 29 w 31"/>
                <a:gd name="T7" fmla="*/ 0 h 52"/>
                <a:gd name="T8" fmla="*/ 29 w 31"/>
                <a:gd name="T9" fmla="*/ 10 h 52"/>
                <a:gd name="T10" fmla="*/ 10 w 31"/>
                <a:gd name="T11" fmla="*/ 10 h 52"/>
                <a:gd name="T12" fmla="*/ 10 w 31"/>
                <a:gd name="T13" fmla="*/ 21 h 52"/>
                <a:gd name="T14" fmla="*/ 29 w 31"/>
                <a:gd name="T15" fmla="*/ 21 h 52"/>
                <a:gd name="T16" fmla="*/ 29 w 31"/>
                <a:gd name="T17" fmla="*/ 31 h 52"/>
                <a:gd name="T18" fmla="*/ 10 w 31"/>
                <a:gd name="T19" fmla="*/ 31 h 52"/>
                <a:gd name="T20" fmla="*/ 10 w 31"/>
                <a:gd name="T21" fmla="*/ 42 h 52"/>
                <a:gd name="T22" fmla="*/ 31 w 31"/>
                <a:gd name="T23" fmla="*/ 42 h 52"/>
                <a:gd name="T24" fmla="*/ 31 w 31"/>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52">
                  <a:moveTo>
                    <a:pt x="31" y="52"/>
                  </a:moveTo>
                  <a:lnTo>
                    <a:pt x="0" y="52"/>
                  </a:lnTo>
                  <a:lnTo>
                    <a:pt x="0" y="0"/>
                  </a:lnTo>
                  <a:lnTo>
                    <a:pt x="29" y="0"/>
                  </a:lnTo>
                  <a:lnTo>
                    <a:pt x="29" y="10"/>
                  </a:lnTo>
                  <a:lnTo>
                    <a:pt x="10" y="10"/>
                  </a:lnTo>
                  <a:lnTo>
                    <a:pt x="10" y="21"/>
                  </a:lnTo>
                  <a:lnTo>
                    <a:pt x="29" y="21"/>
                  </a:lnTo>
                  <a:lnTo>
                    <a:pt x="29" y="31"/>
                  </a:lnTo>
                  <a:lnTo>
                    <a:pt x="10" y="31"/>
                  </a:lnTo>
                  <a:lnTo>
                    <a:pt x="10" y="42"/>
                  </a:lnTo>
                  <a:lnTo>
                    <a:pt x="31" y="42"/>
                  </a:lnTo>
                  <a:lnTo>
                    <a:pt x="31"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21" name="Freeform 327"/>
            <p:cNvSpPr>
              <a:spLocks noEditPoints="1"/>
            </p:cNvSpPr>
            <p:nvPr/>
          </p:nvSpPr>
          <p:spPr bwMode="auto">
            <a:xfrm>
              <a:off x="3365744" y="3724815"/>
              <a:ext cx="82586" cy="81026"/>
            </a:xfrm>
            <a:custGeom>
              <a:avLst/>
              <a:gdLst>
                <a:gd name="T0" fmla="*/ 25 w 25"/>
                <a:gd name="T1" fmla="*/ 25 h 25"/>
                <a:gd name="T2" fmla="*/ 19 w 25"/>
                <a:gd name="T3" fmla="*/ 25 h 25"/>
                <a:gd name="T4" fmla="*/ 17 w 25"/>
                <a:gd name="T5" fmla="*/ 19 h 25"/>
                <a:gd name="T6" fmla="*/ 8 w 25"/>
                <a:gd name="T7" fmla="*/ 19 h 25"/>
                <a:gd name="T8" fmla="*/ 6 w 25"/>
                <a:gd name="T9" fmla="*/ 25 h 25"/>
                <a:gd name="T10" fmla="*/ 0 w 25"/>
                <a:gd name="T11" fmla="*/ 25 h 25"/>
                <a:gd name="T12" fmla="*/ 9 w 25"/>
                <a:gd name="T13" fmla="*/ 0 h 25"/>
                <a:gd name="T14" fmla="*/ 16 w 25"/>
                <a:gd name="T15" fmla="*/ 0 h 25"/>
                <a:gd name="T16" fmla="*/ 25 w 25"/>
                <a:gd name="T17" fmla="*/ 25 h 25"/>
                <a:gd name="T18" fmla="*/ 16 w 25"/>
                <a:gd name="T19" fmla="*/ 15 h 25"/>
                <a:gd name="T20" fmla="*/ 13 w 25"/>
                <a:gd name="T21" fmla="*/ 7 h 25"/>
                <a:gd name="T22" fmla="*/ 13 w 25"/>
                <a:gd name="T23" fmla="*/ 4 h 25"/>
                <a:gd name="T24" fmla="*/ 13 w 25"/>
                <a:gd name="T25" fmla="*/ 4 h 25"/>
                <a:gd name="T26" fmla="*/ 12 w 25"/>
                <a:gd name="T27" fmla="*/ 7 h 25"/>
                <a:gd name="T28" fmla="*/ 9 w 25"/>
                <a:gd name="T29" fmla="*/ 15 h 25"/>
                <a:gd name="T30" fmla="*/ 16 w 25"/>
                <a:gd name="T31"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25">
                  <a:moveTo>
                    <a:pt x="25" y="25"/>
                  </a:moveTo>
                  <a:cubicBezTo>
                    <a:pt x="19" y="25"/>
                    <a:pt x="19" y="25"/>
                    <a:pt x="19" y="25"/>
                  </a:cubicBezTo>
                  <a:cubicBezTo>
                    <a:pt x="17" y="19"/>
                    <a:pt x="17" y="19"/>
                    <a:pt x="17" y="19"/>
                  </a:cubicBezTo>
                  <a:cubicBezTo>
                    <a:pt x="8" y="19"/>
                    <a:pt x="8" y="19"/>
                    <a:pt x="8" y="19"/>
                  </a:cubicBezTo>
                  <a:cubicBezTo>
                    <a:pt x="6" y="25"/>
                    <a:pt x="6" y="25"/>
                    <a:pt x="6" y="25"/>
                  </a:cubicBezTo>
                  <a:cubicBezTo>
                    <a:pt x="0" y="25"/>
                    <a:pt x="0" y="25"/>
                    <a:pt x="0" y="25"/>
                  </a:cubicBezTo>
                  <a:cubicBezTo>
                    <a:pt x="9" y="0"/>
                    <a:pt x="9" y="0"/>
                    <a:pt x="9" y="0"/>
                  </a:cubicBezTo>
                  <a:cubicBezTo>
                    <a:pt x="16" y="0"/>
                    <a:pt x="16" y="0"/>
                    <a:pt x="16" y="0"/>
                  </a:cubicBezTo>
                  <a:lnTo>
                    <a:pt x="25" y="25"/>
                  </a:lnTo>
                  <a:close/>
                  <a:moveTo>
                    <a:pt x="16" y="15"/>
                  </a:moveTo>
                  <a:cubicBezTo>
                    <a:pt x="13" y="7"/>
                    <a:pt x="13" y="7"/>
                    <a:pt x="13" y="7"/>
                  </a:cubicBezTo>
                  <a:cubicBezTo>
                    <a:pt x="13" y="6"/>
                    <a:pt x="13" y="5"/>
                    <a:pt x="13" y="4"/>
                  </a:cubicBezTo>
                  <a:cubicBezTo>
                    <a:pt x="13" y="4"/>
                    <a:pt x="13" y="4"/>
                    <a:pt x="13" y="4"/>
                  </a:cubicBezTo>
                  <a:cubicBezTo>
                    <a:pt x="13" y="5"/>
                    <a:pt x="12" y="6"/>
                    <a:pt x="12" y="7"/>
                  </a:cubicBezTo>
                  <a:cubicBezTo>
                    <a:pt x="9" y="15"/>
                    <a:pt x="9" y="15"/>
                    <a:pt x="9" y="15"/>
                  </a:cubicBezTo>
                  <a:lnTo>
                    <a:pt x="1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22" name="Freeform 328"/>
            <p:cNvSpPr>
              <a:spLocks/>
            </p:cNvSpPr>
            <p:nvPr/>
          </p:nvSpPr>
          <p:spPr bwMode="auto">
            <a:xfrm>
              <a:off x="3457679" y="3721699"/>
              <a:ext cx="56096" cy="87259"/>
            </a:xfrm>
            <a:custGeom>
              <a:avLst/>
              <a:gdLst>
                <a:gd name="T0" fmla="*/ 0 w 17"/>
                <a:gd name="T1" fmla="*/ 25 h 27"/>
                <a:gd name="T2" fmla="*/ 0 w 17"/>
                <a:gd name="T3" fmla="*/ 19 h 27"/>
                <a:gd name="T4" fmla="*/ 3 w 17"/>
                <a:gd name="T5" fmla="*/ 21 h 27"/>
                <a:gd name="T6" fmla="*/ 7 w 17"/>
                <a:gd name="T7" fmla="*/ 22 h 27"/>
                <a:gd name="T8" fmla="*/ 9 w 17"/>
                <a:gd name="T9" fmla="*/ 22 h 27"/>
                <a:gd name="T10" fmla="*/ 10 w 17"/>
                <a:gd name="T11" fmla="*/ 21 h 27"/>
                <a:gd name="T12" fmla="*/ 11 w 17"/>
                <a:gd name="T13" fmla="*/ 21 h 27"/>
                <a:gd name="T14" fmla="*/ 11 w 17"/>
                <a:gd name="T15" fmla="*/ 20 h 27"/>
                <a:gd name="T16" fmla="*/ 10 w 17"/>
                <a:gd name="T17" fmla="*/ 18 h 27"/>
                <a:gd name="T18" fmla="*/ 9 w 17"/>
                <a:gd name="T19" fmla="*/ 17 h 27"/>
                <a:gd name="T20" fmla="*/ 8 w 17"/>
                <a:gd name="T21" fmla="*/ 16 h 27"/>
                <a:gd name="T22" fmla="*/ 5 w 17"/>
                <a:gd name="T23" fmla="*/ 15 h 27"/>
                <a:gd name="T24" fmla="*/ 1 w 17"/>
                <a:gd name="T25" fmla="*/ 12 h 27"/>
                <a:gd name="T26" fmla="*/ 0 w 17"/>
                <a:gd name="T27" fmla="*/ 8 h 27"/>
                <a:gd name="T28" fmla="*/ 0 w 17"/>
                <a:gd name="T29" fmla="*/ 5 h 27"/>
                <a:gd name="T30" fmla="*/ 3 w 17"/>
                <a:gd name="T31" fmla="*/ 2 h 27"/>
                <a:gd name="T32" fmla="*/ 6 w 17"/>
                <a:gd name="T33" fmla="*/ 1 h 27"/>
                <a:gd name="T34" fmla="*/ 9 w 17"/>
                <a:gd name="T35" fmla="*/ 0 h 27"/>
                <a:gd name="T36" fmla="*/ 13 w 17"/>
                <a:gd name="T37" fmla="*/ 1 h 27"/>
                <a:gd name="T38" fmla="*/ 16 w 17"/>
                <a:gd name="T39" fmla="*/ 1 h 27"/>
                <a:gd name="T40" fmla="*/ 16 w 17"/>
                <a:gd name="T41" fmla="*/ 7 h 27"/>
                <a:gd name="T42" fmla="*/ 14 w 17"/>
                <a:gd name="T43" fmla="*/ 6 h 27"/>
                <a:gd name="T44" fmla="*/ 13 w 17"/>
                <a:gd name="T45" fmla="*/ 5 h 27"/>
                <a:gd name="T46" fmla="*/ 11 w 17"/>
                <a:gd name="T47" fmla="*/ 5 h 27"/>
                <a:gd name="T48" fmla="*/ 10 w 17"/>
                <a:gd name="T49" fmla="*/ 5 h 27"/>
                <a:gd name="T50" fmla="*/ 8 w 17"/>
                <a:gd name="T51" fmla="*/ 5 h 27"/>
                <a:gd name="T52" fmla="*/ 7 w 17"/>
                <a:gd name="T53" fmla="*/ 6 h 27"/>
                <a:gd name="T54" fmla="*/ 6 w 17"/>
                <a:gd name="T55" fmla="*/ 6 h 27"/>
                <a:gd name="T56" fmla="*/ 6 w 17"/>
                <a:gd name="T57" fmla="*/ 7 h 27"/>
                <a:gd name="T58" fmla="*/ 6 w 17"/>
                <a:gd name="T59" fmla="*/ 9 h 27"/>
                <a:gd name="T60" fmla="*/ 7 w 17"/>
                <a:gd name="T61" fmla="*/ 10 h 27"/>
                <a:gd name="T62" fmla="*/ 8 w 17"/>
                <a:gd name="T63" fmla="*/ 10 h 27"/>
                <a:gd name="T64" fmla="*/ 10 w 17"/>
                <a:gd name="T65" fmla="*/ 11 h 27"/>
                <a:gd name="T66" fmla="*/ 13 w 17"/>
                <a:gd name="T67" fmla="*/ 13 h 27"/>
                <a:gd name="T68" fmla="*/ 15 w 17"/>
                <a:gd name="T69" fmla="*/ 14 h 27"/>
                <a:gd name="T70" fmla="*/ 16 w 17"/>
                <a:gd name="T71" fmla="*/ 16 h 27"/>
                <a:gd name="T72" fmla="*/ 17 w 17"/>
                <a:gd name="T73" fmla="*/ 19 h 27"/>
                <a:gd name="T74" fmla="*/ 16 w 17"/>
                <a:gd name="T75" fmla="*/ 23 h 27"/>
                <a:gd name="T76" fmla="*/ 14 w 17"/>
                <a:gd name="T77" fmla="*/ 25 h 27"/>
                <a:gd name="T78" fmla="*/ 11 w 17"/>
                <a:gd name="T79" fmla="*/ 26 h 27"/>
                <a:gd name="T80" fmla="*/ 7 w 17"/>
                <a:gd name="T81" fmla="*/ 27 h 27"/>
                <a:gd name="T82" fmla="*/ 3 w 17"/>
                <a:gd name="T83" fmla="*/ 26 h 27"/>
                <a:gd name="T84" fmla="*/ 0 w 17"/>
                <a:gd name="T85"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27">
                  <a:moveTo>
                    <a:pt x="0" y="25"/>
                  </a:moveTo>
                  <a:cubicBezTo>
                    <a:pt x="0" y="19"/>
                    <a:pt x="0" y="19"/>
                    <a:pt x="0" y="19"/>
                  </a:cubicBezTo>
                  <a:cubicBezTo>
                    <a:pt x="1" y="20"/>
                    <a:pt x="2" y="21"/>
                    <a:pt x="3" y="21"/>
                  </a:cubicBezTo>
                  <a:cubicBezTo>
                    <a:pt x="4" y="22"/>
                    <a:pt x="5" y="22"/>
                    <a:pt x="7" y="22"/>
                  </a:cubicBezTo>
                  <a:cubicBezTo>
                    <a:pt x="7" y="22"/>
                    <a:pt x="8" y="22"/>
                    <a:pt x="9" y="22"/>
                  </a:cubicBezTo>
                  <a:cubicBezTo>
                    <a:pt x="9" y="22"/>
                    <a:pt x="9" y="22"/>
                    <a:pt x="10" y="21"/>
                  </a:cubicBezTo>
                  <a:cubicBezTo>
                    <a:pt x="10" y="21"/>
                    <a:pt x="10" y="21"/>
                    <a:pt x="11" y="21"/>
                  </a:cubicBezTo>
                  <a:cubicBezTo>
                    <a:pt x="11" y="20"/>
                    <a:pt x="11" y="20"/>
                    <a:pt x="11" y="20"/>
                  </a:cubicBezTo>
                  <a:cubicBezTo>
                    <a:pt x="11" y="19"/>
                    <a:pt x="11" y="19"/>
                    <a:pt x="10" y="18"/>
                  </a:cubicBezTo>
                  <a:cubicBezTo>
                    <a:pt x="10" y="18"/>
                    <a:pt x="10" y="17"/>
                    <a:pt x="9" y="17"/>
                  </a:cubicBezTo>
                  <a:cubicBezTo>
                    <a:pt x="9" y="17"/>
                    <a:pt x="8" y="16"/>
                    <a:pt x="8" y="16"/>
                  </a:cubicBezTo>
                  <a:cubicBezTo>
                    <a:pt x="7" y="16"/>
                    <a:pt x="6" y="16"/>
                    <a:pt x="5" y="15"/>
                  </a:cubicBezTo>
                  <a:cubicBezTo>
                    <a:pt x="3" y="14"/>
                    <a:pt x="2" y="13"/>
                    <a:pt x="1" y="12"/>
                  </a:cubicBezTo>
                  <a:cubicBezTo>
                    <a:pt x="0" y="11"/>
                    <a:pt x="0" y="10"/>
                    <a:pt x="0" y="8"/>
                  </a:cubicBezTo>
                  <a:cubicBezTo>
                    <a:pt x="0" y="7"/>
                    <a:pt x="0" y="6"/>
                    <a:pt x="0" y="5"/>
                  </a:cubicBezTo>
                  <a:cubicBezTo>
                    <a:pt x="1" y="4"/>
                    <a:pt x="2" y="3"/>
                    <a:pt x="3" y="2"/>
                  </a:cubicBezTo>
                  <a:cubicBezTo>
                    <a:pt x="3" y="2"/>
                    <a:pt x="4" y="1"/>
                    <a:pt x="6" y="1"/>
                  </a:cubicBezTo>
                  <a:cubicBezTo>
                    <a:pt x="7" y="1"/>
                    <a:pt x="8" y="0"/>
                    <a:pt x="9" y="0"/>
                  </a:cubicBezTo>
                  <a:cubicBezTo>
                    <a:pt x="11" y="0"/>
                    <a:pt x="12" y="1"/>
                    <a:pt x="13" y="1"/>
                  </a:cubicBezTo>
                  <a:cubicBezTo>
                    <a:pt x="14" y="1"/>
                    <a:pt x="15" y="1"/>
                    <a:pt x="16" y="1"/>
                  </a:cubicBezTo>
                  <a:cubicBezTo>
                    <a:pt x="16" y="7"/>
                    <a:pt x="16" y="7"/>
                    <a:pt x="16" y="7"/>
                  </a:cubicBezTo>
                  <a:cubicBezTo>
                    <a:pt x="15" y="6"/>
                    <a:pt x="15" y="6"/>
                    <a:pt x="14" y="6"/>
                  </a:cubicBezTo>
                  <a:cubicBezTo>
                    <a:pt x="14" y="6"/>
                    <a:pt x="13" y="6"/>
                    <a:pt x="13" y="5"/>
                  </a:cubicBezTo>
                  <a:cubicBezTo>
                    <a:pt x="12" y="5"/>
                    <a:pt x="12" y="5"/>
                    <a:pt x="11" y="5"/>
                  </a:cubicBezTo>
                  <a:cubicBezTo>
                    <a:pt x="11" y="5"/>
                    <a:pt x="10" y="5"/>
                    <a:pt x="10" y="5"/>
                  </a:cubicBezTo>
                  <a:cubicBezTo>
                    <a:pt x="9" y="5"/>
                    <a:pt x="9" y="5"/>
                    <a:pt x="8" y="5"/>
                  </a:cubicBezTo>
                  <a:cubicBezTo>
                    <a:pt x="8" y="5"/>
                    <a:pt x="7" y="5"/>
                    <a:pt x="7" y="6"/>
                  </a:cubicBezTo>
                  <a:cubicBezTo>
                    <a:pt x="6" y="6"/>
                    <a:pt x="6" y="6"/>
                    <a:pt x="6" y="6"/>
                  </a:cubicBezTo>
                  <a:cubicBezTo>
                    <a:pt x="6" y="7"/>
                    <a:pt x="6" y="7"/>
                    <a:pt x="6" y="7"/>
                  </a:cubicBezTo>
                  <a:cubicBezTo>
                    <a:pt x="6" y="8"/>
                    <a:pt x="6" y="8"/>
                    <a:pt x="6" y="9"/>
                  </a:cubicBezTo>
                  <a:cubicBezTo>
                    <a:pt x="6" y="9"/>
                    <a:pt x="6" y="9"/>
                    <a:pt x="7" y="10"/>
                  </a:cubicBezTo>
                  <a:cubicBezTo>
                    <a:pt x="7" y="10"/>
                    <a:pt x="8" y="10"/>
                    <a:pt x="8" y="10"/>
                  </a:cubicBezTo>
                  <a:cubicBezTo>
                    <a:pt x="9" y="11"/>
                    <a:pt x="10" y="11"/>
                    <a:pt x="10" y="11"/>
                  </a:cubicBezTo>
                  <a:cubicBezTo>
                    <a:pt x="11" y="12"/>
                    <a:pt x="12" y="12"/>
                    <a:pt x="13" y="13"/>
                  </a:cubicBezTo>
                  <a:cubicBezTo>
                    <a:pt x="14" y="13"/>
                    <a:pt x="15" y="14"/>
                    <a:pt x="15" y="14"/>
                  </a:cubicBezTo>
                  <a:cubicBezTo>
                    <a:pt x="16" y="15"/>
                    <a:pt x="16" y="16"/>
                    <a:pt x="16" y="16"/>
                  </a:cubicBezTo>
                  <a:cubicBezTo>
                    <a:pt x="17" y="17"/>
                    <a:pt x="17" y="18"/>
                    <a:pt x="17" y="19"/>
                  </a:cubicBezTo>
                  <a:cubicBezTo>
                    <a:pt x="17" y="20"/>
                    <a:pt x="17" y="22"/>
                    <a:pt x="16" y="23"/>
                  </a:cubicBezTo>
                  <a:cubicBezTo>
                    <a:pt x="16" y="24"/>
                    <a:pt x="15" y="24"/>
                    <a:pt x="14" y="25"/>
                  </a:cubicBezTo>
                  <a:cubicBezTo>
                    <a:pt x="13" y="25"/>
                    <a:pt x="12" y="26"/>
                    <a:pt x="11" y="26"/>
                  </a:cubicBezTo>
                  <a:cubicBezTo>
                    <a:pt x="10" y="26"/>
                    <a:pt x="8" y="27"/>
                    <a:pt x="7" y="27"/>
                  </a:cubicBezTo>
                  <a:cubicBezTo>
                    <a:pt x="6" y="27"/>
                    <a:pt x="4" y="26"/>
                    <a:pt x="3" y="26"/>
                  </a:cubicBezTo>
                  <a:cubicBezTo>
                    <a:pt x="2" y="26"/>
                    <a:pt x="1" y="26"/>
                    <a:pt x="0"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23" name="Freeform 329"/>
            <p:cNvSpPr>
              <a:spLocks/>
            </p:cNvSpPr>
            <p:nvPr/>
          </p:nvSpPr>
          <p:spPr bwMode="auto">
            <a:xfrm>
              <a:off x="3520008" y="3724815"/>
              <a:ext cx="65445" cy="81026"/>
            </a:xfrm>
            <a:custGeom>
              <a:avLst/>
              <a:gdLst>
                <a:gd name="T0" fmla="*/ 42 w 42"/>
                <a:gd name="T1" fmla="*/ 10 h 52"/>
                <a:gd name="T2" fmla="*/ 27 w 42"/>
                <a:gd name="T3" fmla="*/ 10 h 52"/>
                <a:gd name="T4" fmla="*/ 27 w 42"/>
                <a:gd name="T5" fmla="*/ 52 h 52"/>
                <a:gd name="T6" fmla="*/ 15 w 42"/>
                <a:gd name="T7" fmla="*/ 52 h 52"/>
                <a:gd name="T8" fmla="*/ 15 w 42"/>
                <a:gd name="T9" fmla="*/ 10 h 52"/>
                <a:gd name="T10" fmla="*/ 0 w 42"/>
                <a:gd name="T11" fmla="*/ 10 h 52"/>
                <a:gd name="T12" fmla="*/ 0 w 42"/>
                <a:gd name="T13" fmla="*/ 0 h 52"/>
                <a:gd name="T14" fmla="*/ 42 w 42"/>
                <a:gd name="T15" fmla="*/ 0 h 52"/>
                <a:gd name="T16" fmla="*/ 42 w 42"/>
                <a:gd name="T17"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52">
                  <a:moveTo>
                    <a:pt x="42" y="10"/>
                  </a:moveTo>
                  <a:lnTo>
                    <a:pt x="27" y="10"/>
                  </a:lnTo>
                  <a:lnTo>
                    <a:pt x="27" y="52"/>
                  </a:lnTo>
                  <a:lnTo>
                    <a:pt x="15" y="52"/>
                  </a:lnTo>
                  <a:lnTo>
                    <a:pt x="15" y="10"/>
                  </a:lnTo>
                  <a:lnTo>
                    <a:pt x="0" y="10"/>
                  </a:lnTo>
                  <a:lnTo>
                    <a:pt x="0" y="0"/>
                  </a:lnTo>
                  <a:lnTo>
                    <a:pt x="42" y="0"/>
                  </a:lnTo>
                  <a:lnTo>
                    <a:pt x="4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24" name="Freeform 330"/>
            <p:cNvSpPr>
              <a:spLocks/>
            </p:cNvSpPr>
            <p:nvPr/>
          </p:nvSpPr>
          <p:spPr bwMode="auto">
            <a:xfrm>
              <a:off x="3630641" y="3724815"/>
              <a:ext cx="68562" cy="84143"/>
            </a:xfrm>
            <a:custGeom>
              <a:avLst/>
              <a:gdLst>
                <a:gd name="T0" fmla="*/ 21 w 21"/>
                <a:gd name="T1" fmla="*/ 14 h 26"/>
                <a:gd name="T2" fmla="*/ 11 w 21"/>
                <a:gd name="T3" fmla="*/ 26 h 26"/>
                <a:gd name="T4" fmla="*/ 0 w 21"/>
                <a:gd name="T5" fmla="*/ 14 h 26"/>
                <a:gd name="T6" fmla="*/ 0 w 21"/>
                <a:gd name="T7" fmla="*/ 0 h 26"/>
                <a:gd name="T8" fmla="*/ 6 w 21"/>
                <a:gd name="T9" fmla="*/ 0 h 26"/>
                <a:gd name="T10" fmla="*/ 6 w 21"/>
                <a:gd name="T11" fmla="*/ 15 h 26"/>
                <a:gd name="T12" fmla="*/ 11 w 21"/>
                <a:gd name="T13" fmla="*/ 21 h 26"/>
                <a:gd name="T14" fmla="*/ 16 w 21"/>
                <a:gd name="T15" fmla="*/ 15 h 26"/>
                <a:gd name="T16" fmla="*/ 16 w 21"/>
                <a:gd name="T17" fmla="*/ 0 h 26"/>
                <a:gd name="T18" fmla="*/ 21 w 21"/>
                <a:gd name="T19" fmla="*/ 0 h 26"/>
                <a:gd name="T20" fmla="*/ 21 w 21"/>
                <a:gd name="T21"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6">
                  <a:moveTo>
                    <a:pt x="21" y="14"/>
                  </a:moveTo>
                  <a:cubicBezTo>
                    <a:pt x="21" y="22"/>
                    <a:pt x="18" y="26"/>
                    <a:pt x="11" y="26"/>
                  </a:cubicBezTo>
                  <a:cubicBezTo>
                    <a:pt x="4" y="26"/>
                    <a:pt x="0" y="22"/>
                    <a:pt x="0" y="14"/>
                  </a:cubicBezTo>
                  <a:cubicBezTo>
                    <a:pt x="0" y="0"/>
                    <a:pt x="0" y="0"/>
                    <a:pt x="0" y="0"/>
                  </a:cubicBezTo>
                  <a:cubicBezTo>
                    <a:pt x="6" y="0"/>
                    <a:pt x="6" y="0"/>
                    <a:pt x="6" y="0"/>
                  </a:cubicBezTo>
                  <a:cubicBezTo>
                    <a:pt x="6" y="15"/>
                    <a:pt x="6" y="15"/>
                    <a:pt x="6" y="15"/>
                  </a:cubicBezTo>
                  <a:cubicBezTo>
                    <a:pt x="6" y="19"/>
                    <a:pt x="8" y="21"/>
                    <a:pt x="11" y="21"/>
                  </a:cubicBezTo>
                  <a:cubicBezTo>
                    <a:pt x="14" y="21"/>
                    <a:pt x="16" y="19"/>
                    <a:pt x="16" y="15"/>
                  </a:cubicBezTo>
                  <a:cubicBezTo>
                    <a:pt x="16" y="0"/>
                    <a:pt x="16" y="0"/>
                    <a:pt x="16" y="0"/>
                  </a:cubicBezTo>
                  <a:cubicBezTo>
                    <a:pt x="21" y="0"/>
                    <a:pt x="21" y="0"/>
                    <a:pt x="21" y="0"/>
                  </a:cubicBezTo>
                  <a:lnTo>
                    <a:pt x="21"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25" name="Freeform 331"/>
            <p:cNvSpPr>
              <a:spLocks/>
            </p:cNvSpPr>
            <p:nvPr/>
          </p:nvSpPr>
          <p:spPr bwMode="auto">
            <a:xfrm>
              <a:off x="3716344" y="3721699"/>
              <a:ext cx="54538" cy="87259"/>
            </a:xfrm>
            <a:custGeom>
              <a:avLst/>
              <a:gdLst>
                <a:gd name="T0" fmla="*/ 0 w 17"/>
                <a:gd name="T1" fmla="*/ 25 h 27"/>
                <a:gd name="T2" fmla="*/ 0 w 17"/>
                <a:gd name="T3" fmla="*/ 19 h 27"/>
                <a:gd name="T4" fmla="*/ 3 w 17"/>
                <a:gd name="T5" fmla="*/ 21 h 27"/>
                <a:gd name="T6" fmla="*/ 7 w 17"/>
                <a:gd name="T7" fmla="*/ 22 h 27"/>
                <a:gd name="T8" fmla="*/ 9 w 17"/>
                <a:gd name="T9" fmla="*/ 22 h 27"/>
                <a:gd name="T10" fmla="*/ 10 w 17"/>
                <a:gd name="T11" fmla="*/ 21 h 27"/>
                <a:gd name="T12" fmla="*/ 11 w 17"/>
                <a:gd name="T13" fmla="*/ 21 h 27"/>
                <a:gd name="T14" fmla="*/ 11 w 17"/>
                <a:gd name="T15" fmla="*/ 20 h 27"/>
                <a:gd name="T16" fmla="*/ 11 w 17"/>
                <a:gd name="T17" fmla="*/ 18 h 27"/>
                <a:gd name="T18" fmla="*/ 10 w 17"/>
                <a:gd name="T19" fmla="*/ 17 h 27"/>
                <a:gd name="T20" fmla="*/ 8 w 17"/>
                <a:gd name="T21" fmla="*/ 16 h 27"/>
                <a:gd name="T22" fmla="*/ 6 w 17"/>
                <a:gd name="T23" fmla="*/ 15 h 27"/>
                <a:gd name="T24" fmla="*/ 1 w 17"/>
                <a:gd name="T25" fmla="*/ 12 h 27"/>
                <a:gd name="T26" fmla="*/ 0 w 17"/>
                <a:gd name="T27" fmla="*/ 8 h 27"/>
                <a:gd name="T28" fmla="*/ 1 w 17"/>
                <a:gd name="T29" fmla="*/ 5 h 27"/>
                <a:gd name="T30" fmla="*/ 3 w 17"/>
                <a:gd name="T31" fmla="*/ 2 h 27"/>
                <a:gd name="T32" fmla="*/ 6 w 17"/>
                <a:gd name="T33" fmla="*/ 1 h 27"/>
                <a:gd name="T34" fmla="*/ 10 w 17"/>
                <a:gd name="T35" fmla="*/ 0 h 27"/>
                <a:gd name="T36" fmla="*/ 13 w 17"/>
                <a:gd name="T37" fmla="*/ 1 h 27"/>
                <a:gd name="T38" fmla="*/ 16 w 17"/>
                <a:gd name="T39" fmla="*/ 1 h 27"/>
                <a:gd name="T40" fmla="*/ 16 w 17"/>
                <a:gd name="T41" fmla="*/ 7 h 27"/>
                <a:gd name="T42" fmla="*/ 15 w 17"/>
                <a:gd name="T43" fmla="*/ 6 h 27"/>
                <a:gd name="T44" fmla="*/ 13 w 17"/>
                <a:gd name="T45" fmla="*/ 5 h 27"/>
                <a:gd name="T46" fmla="*/ 12 w 17"/>
                <a:gd name="T47" fmla="*/ 5 h 27"/>
                <a:gd name="T48" fmla="*/ 10 w 17"/>
                <a:gd name="T49" fmla="*/ 5 h 27"/>
                <a:gd name="T50" fmla="*/ 8 w 17"/>
                <a:gd name="T51" fmla="*/ 5 h 27"/>
                <a:gd name="T52" fmla="*/ 7 w 17"/>
                <a:gd name="T53" fmla="*/ 6 h 27"/>
                <a:gd name="T54" fmla="*/ 6 w 17"/>
                <a:gd name="T55" fmla="*/ 6 h 27"/>
                <a:gd name="T56" fmla="*/ 6 w 17"/>
                <a:gd name="T57" fmla="*/ 7 h 27"/>
                <a:gd name="T58" fmla="*/ 6 w 17"/>
                <a:gd name="T59" fmla="*/ 9 h 27"/>
                <a:gd name="T60" fmla="*/ 7 w 17"/>
                <a:gd name="T61" fmla="*/ 10 h 27"/>
                <a:gd name="T62" fmla="*/ 9 w 17"/>
                <a:gd name="T63" fmla="*/ 10 h 27"/>
                <a:gd name="T64" fmla="*/ 11 w 17"/>
                <a:gd name="T65" fmla="*/ 11 h 27"/>
                <a:gd name="T66" fmla="*/ 13 w 17"/>
                <a:gd name="T67" fmla="*/ 13 h 27"/>
                <a:gd name="T68" fmla="*/ 16 w 17"/>
                <a:gd name="T69" fmla="*/ 14 h 27"/>
                <a:gd name="T70" fmla="*/ 17 w 17"/>
                <a:gd name="T71" fmla="*/ 16 h 27"/>
                <a:gd name="T72" fmla="*/ 17 w 17"/>
                <a:gd name="T73" fmla="*/ 19 h 27"/>
                <a:gd name="T74" fmla="*/ 16 w 17"/>
                <a:gd name="T75" fmla="*/ 23 h 27"/>
                <a:gd name="T76" fmla="*/ 14 w 17"/>
                <a:gd name="T77" fmla="*/ 25 h 27"/>
                <a:gd name="T78" fmla="*/ 11 w 17"/>
                <a:gd name="T79" fmla="*/ 26 h 27"/>
                <a:gd name="T80" fmla="*/ 7 w 17"/>
                <a:gd name="T81" fmla="*/ 27 h 27"/>
                <a:gd name="T82" fmla="*/ 3 w 17"/>
                <a:gd name="T83" fmla="*/ 26 h 27"/>
                <a:gd name="T84" fmla="*/ 0 w 17"/>
                <a:gd name="T85"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27">
                  <a:moveTo>
                    <a:pt x="0" y="25"/>
                  </a:moveTo>
                  <a:cubicBezTo>
                    <a:pt x="0" y="19"/>
                    <a:pt x="0" y="19"/>
                    <a:pt x="0" y="19"/>
                  </a:cubicBezTo>
                  <a:cubicBezTo>
                    <a:pt x="1" y="20"/>
                    <a:pt x="2" y="21"/>
                    <a:pt x="3" y="21"/>
                  </a:cubicBezTo>
                  <a:cubicBezTo>
                    <a:pt x="5" y="22"/>
                    <a:pt x="6" y="22"/>
                    <a:pt x="7" y="22"/>
                  </a:cubicBezTo>
                  <a:cubicBezTo>
                    <a:pt x="8" y="22"/>
                    <a:pt x="8" y="22"/>
                    <a:pt x="9" y="22"/>
                  </a:cubicBezTo>
                  <a:cubicBezTo>
                    <a:pt x="9" y="22"/>
                    <a:pt x="10" y="22"/>
                    <a:pt x="10" y="21"/>
                  </a:cubicBezTo>
                  <a:cubicBezTo>
                    <a:pt x="11" y="21"/>
                    <a:pt x="11" y="21"/>
                    <a:pt x="11" y="21"/>
                  </a:cubicBezTo>
                  <a:cubicBezTo>
                    <a:pt x="11" y="20"/>
                    <a:pt x="11" y="20"/>
                    <a:pt x="11" y="20"/>
                  </a:cubicBezTo>
                  <a:cubicBezTo>
                    <a:pt x="11" y="19"/>
                    <a:pt x="11" y="19"/>
                    <a:pt x="11" y="18"/>
                  </a:cubicBezTo>
                  <a:cubicBezTo>
                    <a:pt x="11" y="18"/>
                    <a:pt x="10" y="17"/>
                    <a:pt x="10" y="17"/>
                  </a:cubicBezTo>
                  <a:cubicBezTo>
                    <a:pt x="9" y="17"/>
                    <a:pt x="9" y="16"/>
                    <a:pt x="8" y="16"/>
                  </a:cubicBezTo>
                  <a:cubicBezTo>
                    <a:pt x="7" y="16"/>
                    <a:pt x="7" y="16"/>
                    <a:pt x="6" y="15"/>
                  </a:cubicBezTo>
                  <a:cubicBezTo>
                    <a:pt x="4" y="14"/>
                    <a:pt x="2" y="13"/>
                    <a:pt x="1" y="12"/>
                  </a:cubicBezTo>
                  <a:cubicBezTo>
                    <a:pt x="0" y="11"/>
                    <a:pt x="0" y="10"/>
                    <a:pt x="0" y="8"/>
                  </a:cubicBezTo>
                  <a:cubicBezTo>
                    <a:pt x="0" y="7"/>
                    <a:pt x="0" y="6"/>
                    <a:pt x="1" y="5"/>
                  </a:cubicBezTo>
                  <a:cubicBezTo>
                    <a:pt x="1" y="4"/>
                    <a:pt x="2" y="3"/>
                    <a:pt x="3" y="2"/>
                  </a:cubicBezTo>
                  <a:cubicBezTo>
                    <a:pt x="4" y="2"/>
                    <a:pt x="5" y="1"/>
                    <a:pt x="6" y="1"/>
                  </a:cubicBezTo>
                  <a:cubicBezTo>
                    <a:pt x="7" y="1"/>
                    <a:pt x="9" y="0"/>
                    <a:pt x="10" y="0"/>
                  </a:cubicBezTo>
                  <a:cubicBezTo>
                    <a:pt x="11" y="0"/>
                    <a:pt x="12" y="1"/>
                    <a:pt x="13" y="1"/>
                  </a:cubicBezTo>
                  <a:cubicBezTo>
                    <a:pt x="14" y="1"/>
                    <a:pt x="15" y="1"/>
                    <a:pt x="16" y="1"/>
                  </a:cubicBezTo>
                  <a:cubicBezTo>
                    <a:pt x="16" y="7"/>
                    <a:pt x="16" y="7"/>
                    <a:pt x="16" y="7"/>
                  </a:cubicBezTo>
                  <a:cubicBezTo>
                    <a:pt x="16" y="6"/>
                    <a:pt x="15" y="6"/>
                    <a:pt x="15" y="6"/>
                  </a:cubicBezTo>
                  <a:cubicBezTo>
                    <a:pt x="14" y="6"/>
                    <a:pt x="14" y="6"/>
                    <a:pt x="13" y="5"/>
                  </a:cubicBezTo>
                  <a:cubicBezTo>
                    <a:pt x="13" y="5"/>
                    <a:pt x="12" y="5"/>
                    <a:pt x="12" y="5"/>
                  </a:cubicBezTo>
                  <a:cubicBezTo>
                    <a:pt x="11" y="5"/>
                    <a:pt x="11" y="5"/>
                    <a:pt x="10" y="5"/>
                  </a:cubicBezTo>
                  <a:cubicBezTo>
                    <a:pt x="10" y="5"/>
                    <a:pt x="9" y="5"/>
                    <a:pt x="8" y="5"/>
                  </a:cubicBezTo>
                  <a:cubicBezTo>
                    <a:pt x="8" y="5"/>
                    <a:pt x="7" y="5"/>
                    <a:pt x="7" y="6"/>
                  </a:cubicBezTo>
                  <a:cubicBezTo>
                    <a:pt x="7" y="6"/>
                    <a:pt x="6" y="6"/>
                    <a:pt x="6" y="6"/>
                  </a:cubicBezTo>
                  <a:cubicBezTo>
                    <a:pt x="6" y="7"/>
                    <a:pt x="6" y="7"/>
                    <a:pt x="6" y="7"/>
                  </a:cubicBezTo>
                  <a:cubicBezTo>
                    <a:pt x="6" y="8"/>
                    <a:pt x="6" y="8"/>
                    <a:pt x="6" y="9"/>
                  </a:cubicBezTo>
                  <a:cubicBezTo>
                    <a:pt x="7" y="9"/>
                    <a:pt x="7" y="9"/>
                    <a:pt x="7" y="10"/>
                  </a:cubicBezTo>
                  <a:cubicBezTo>
                    <a:pt x="8" y="10"/>
                    <a:pt x="8" y="10"/>
                    <a:pt x="9" y="10"/>
                  </a:cubicBezTo>
                  <a:cubicBezTo>
                    <a:pt x="9" y="11"/>
                    <a:pt x="10" y="11"/>
                    <a:pt x="11" y="11"/>
                  </a:cubicBezTo>
                  <a:cubicBezTo>
                    <a:pt x="12" y="12"/>
                    <a:pt x="13" y="12"/>
                    <a:pt x="13" y="13"/>
                  </a:cubicBezTo>
                  <a:cubicBezTo>
                    <a:pt x="14" y="13"/>
                    <a:pt x="15" y="14"/>
                    <a:pt x="16" y="14"/>
                  </a:cubicBezTo>
                  <a:cubicBezTo>
                    <a:pt x="16" y="15"/>
                    <a:pt x="17" y="16"/>
                    <a:pt x="17" y="16"/>
                  </a:cubicBezTo>
                  <a:cubicBezTo>
                    <a:pt x="17" y="17"/>
                    <a:pt x="17" y="18"/>
                    <a:pt x="17" y="19"/>
                  </a:cubicBezTo>
                  <a:cubicBezTo>
                    <a:pt x="17" y="20"/>
                    <a:pt x="17" y="22"/>
                    <a:pt x="16" y="23"/>
                  </a:cubicBezTo>
                  <a:cubicBezTo>
                    <a:pt x="16" y="24"/>
                    <a:pt x="15" y="24"/>
                    <a:pt x="14" y="25"/>
                  </a:cubicBezTo>
                  <a:cubicBezTo>
                    <a:pt x="13" y="25"/>
                    <a:pt x="12" y="26"/>
                    <a:pt x="11" y="26"/>
                  </a:cubicBezTo>
                  <a:cubicBezTo>
                    <a:pt x="10" y="26"/>
                    <a:pt x="9" y="27"/>
                    <a:pt x="7" y="27"/>
                  </a:cubicBezTo>
                  <a:cubicBezTo>
                    <a:pt x="6" y="27"/>
                    <a:pt x="5" y="26"/>
                    <a:pt x="3" y="26"/>
                  </a:cubicBezTo>
                  <a:cubicBezTo>
                    <a:pt x="2" y="26"/>
                    <a:pt x="1" y="26"/>
                    <a:pt x="0"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26" name="Freeform 332"/>
            <p:cNvSpPr>
              <a:spLocks/>
            </p:cNvSpPr>
            <p:nvPr/>
          </p:nvSpPr>
          <p:spPr bwMode="auto">
            <a:xfrm>
              <a:off x="3817628" y="3721699"/>
              <a:ext cx="54538" cy="84143"/>
            </a:xfrm>
            <a:custGeom>
              <a:avLst/>
              <a:gdLst>
                <a:gd name="T0" fmla="*/ 6 w 17"/>
                <a:gd name="T1" fmla="*/ 21 h 26"/>
                <a:gd name="T2" fmla="*/ 17 w 17"/>
                <a:gd name="T3" fmla="*/ 21 h 26"/>
                <a:gd name="T4" fmla="*/ 17 w 17"/>
                <a:gd name="T5" fmla="*/ 26 h 26"/>
                <a:gd name="T6" fmla="*/ 0 w 17"/>
                <a:gd name="T7" fmla="*/ 26 h 26"/>
                <a:gd name="T8" fmla="*/ 0 w 17"/>
                <a:gd name="T9" fmla="*/ 24 h 26"/>
                <a:gd name="T10" fmla="*/ 1 w 17"/>
                <a:gd name="T11" fmla="*/ 21 h 26"/>
                <a:gd name="T12" fmla="*/ 2 w 17"/>
                <a:gd name="T13" fmla="*/ 18 h 26"/>
                <a:gd name="T14" fmla="*/ 4 w 17"/>
                <a:gd name="T15" fmla="*/ 16 h 26"/>
                <a:gd name="T16" fmla="*/ 7 w 17"/>
                <a:gd name="T17" fmla="*/ 14 h 26"/>
                <a:gd name="T18" fmla="*/ 9 w 17"/>
                <a:gd name="T19" fmla="*/ 13 h 26"/>
                <a:gd name="T20" fmla="*/ 10 w 17"/>
                <a:gd name="T21" fmla="*/ 11 h 26"/>
                <a:gd name="T22" fmla="*/ 11 w 17"/>
                <a:gd name="T23" fmla="*/ 10 h 26"/>
                <a:gd name="T24" fmla="*/ 11 w 17"/>
                <a:gd name="T25" fmla="*/ 8 h 26"/>
                <a:gd name="T26" fmla="*/ 10 w 17"/>
                <a:gd name="T27" fmla="*/ 6 h 26"/>
                <a:gd name="T28" fmla="*/ 7 w 17"/>
                <a:gd name="T29" fmla="*/ 5 h 26"/>
                <a:gd name="T30" fmla="*/ 1 w 17"/>
                <a:gd name="T31" fmla="*/ 7 h 26"/>
                <a:gd name="T32" fmla="*/ 1 w 17"/>
                <a:gd name="T33" fmla="*/ 3 h 26"/>
                <a:gd name="T34" fmla="*/ 9 w 17"/>
                <a:gd name="T35" fmla="*/ 0 h 26"/>
                <a:gd name="T36" fmla="*/ 12 w 17"/>
                <a:gd name="T37" fmla="*/ 1 h 26"/>
                <a:gd name="T38" fmla="*/ 15 w 17"/>
                <a:gd name="T39" fmla="*/ 2 h 26"/>
                <a:gd name="T40" fmla="*/ 16 w 17"/>
                <a:gd name="T41" fmla="*/ 5 h 26"/>
                <a:gd name="T42" fmla="*/ 17 w 17"/>
                <a:gd name="T43" fmla="*/ 8 h 26"/>
                <a:gd name="T44" fmla="*/ 16 w 17"/>
                <a:gd name="T45" fmla="*/ 11 h 26"/>
                <a:gd name="T46" fmla="*/ 15 w 17"/>
                <a:gd name="T47" fmla="*/ 13 h 26"/>
                <a:gd name="T48" fmla="*/ 13 w 17"/>
                <a:gd name="T49" fmla="*/ 15 h 26"/>
                <a:gd name="T50" fmla="*/ 10 w 17"/>
                <a:gd name="T51" fmla="*/ 17 h 26"/>
                <a:gd name="T52" fmla="*/ 9 w 17"/>
                <a:gd name="T53" fmla="*/ 18 h 26"/>
                <a:gd name="T54" fmla="*/ 7 w 17"/>
                <a:gd name="T55" fmla="*/ 19 h 26"/>
                <a:gd name="T56" fmla="*/ 6 w 17"/>
                <a:gd name="T57" fmla="*/ 20 h 26"/>
                <a:gd name="T58" fmla="*/ 6 w 17"/>
                <a:gd name="T59"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 h="26">
                  <a:moveTo>
                    <a:pt x="6" y="21"/>
                  </a:moveTo>
                  <a:cubicBezTo>
                    <a:pt x="17" y="21"/>
                    <a:pt x="17" y="21"/>
                    <a:pt x="17" y="21"/>
                  </a:cubicBezTo>
                  <a:cubicBezTo>
                    <a:pt x="17" y="26"/>
                    <a:pt x="17" y="26"/>
                    <a:pt x="17" y="26"/>
                  </a:cubicBezTo>
                  <a:cubicBezTo>
                    <a:pt x="0" y="26"/>
                    <a:pt x="0" y="26"/>
                    <a:pt x="0" y="26"/>
                  </a:cubicBezTo>
                  <a:cubicBezTo>
                    <a:pt x="0" y="24"/>
                    <a:pt x="0" y="24"/>
                    <a:pt x="0" y="24"/>
                  </a:cubicBezTo>
                  <a:cubicBezTo>
                    <a:pt x="0" y="23"/>
                    <a:pt x="0" y="22"/>
                    <a:pt x="1" y="21"/>
                  </a:cubicBezTo>
                  <a:cubicBezTo>
                    <a:pt x="1" y="20"/>
                    <a:pt x="2" y="19"/>
                    <a:pt x="2" y="18"/>
                  </a:cubicBezTo>
                  <a:cubicBezTo>
                    <a:pt x="3" y="17"/>
                    <a:pt x="4" y="16"/>
                    <a:pt x="4" y="16"/>
                  </a:cubicBezTo>
                  <a:cubicBezTo>
                    <a:pt x="5" y="15"/>
                    <a:pt x="6" y="15"/>
                    <a:pt x="7" y="14"/>
                  </a:cubicBezTo>
                  <a:cubicBezTo>
                    <a:pt x="7" y="14"/>
                    <a:pt x="8" y="13"/>
                    <a:pt x="9" y="13"/>
                  </a:cubicBezTo>
                  <a:cubicBezTo>
                    <a:pt x="9" y="12"/>
                    <a:pt x="10" y="12"/>
                    <a:pt x="10" y="11"/>
                  </a:cubicBezTo>
                  <a:cubicBezTo>
                    <a:pt x="10" y="11"/>
                    <a:pt x="11" y="10"/>
                    <a:pt x="11" y="10"/>
                  </a:cubicBezTo>
                  <a:cubicBezTo>
                    <a:pt x="11" y="9"/>
                    <a:pt x="11" y="9"/>
                    <a:pt x="11" y="8"/>
                  </a:cubicBezTo>
                  <a:cubicBezTo>
                    <a:pt x="11" y="7"/>
                    <a:pt x="11" y="6"/>
                    <a:pt x="10" y="6"/>
                  </a:cubicBezTo>
                  <a:cubicBezTo>
                    <a:pt x="10" y="5"/>
                    <a:pt x="9" y="5"/>
                    <a:pt x="7" y="5"/>
                  </a:cubicBezTo>
                  <a:cubicBezTo>
                    <a:pt x="5" y="5"/>
                    <a:pt x="3" y="6"/>
                    <a:pt x="1" y="7"/>
                  </a:cubicBezTo>
                  <a:cubicBezTo>
                    <a:pt x="1" y="3"/>
                    <a:pt x="1" y="3"/>
                    <a:pt x="1" y="3"/>
                  </a:cubicBezTo>
                  <a:cubicBezTo>
                    <a:pt x="3" y="1"/>
                    <a:pt x="6" y="0"/>
                    <a:pt x="9" y="0"/>
                  </a:cubicBezTo>
                  <a:cubicBezTo>
                    <a:pt x="10" y="0"/>
                    <a:pt x="11" y="1"/>
                    <a:pt x="12" y="1"/>
                  </a:cubicBezTo>
                  <a:cubicBezTo>
                    <a:pt x="13" y="1"/>
                    <a:pt x="14" y="2"/>
                    <a:pt x="15" y="2"/>
                  </a:cubicBezTo>
                  <a:cubicBezTo>
                    <a:pt x="15" y="3"/>
                    <a:pt x="16" y="4"/>
                    <a:pt x="16" y="5"/>
                  </a:cubicBezTo>
                  <a:cubicBezTo>
                    <a:pt x="17" y="6"/>
                    <a:pt x="17" y="7"/>
                    <a:pt x="17" y="8"/>
                  </a:cubicBezTo>
                  <a:cubicBezTo>
                    <a:pt x="17" y="9"/>
                    <a:pt x="17" y="10"/>
                    <a:pt x="16" y="11"/>
                  </a:cubicBezTo>
                  <a:cubicBezTo>
                    <a:pt x="16" y="12"/>
                    <a:pt x="15" y="12"/>
                    <a:pt x="15" y="13"/>
                  </a:cubicBezTo>
                  <a:cubicBezTo>
                    <a:pt x="14" y="14"/>
                    <a:pt x="14" y="15"/>
                    <a:pt x="13" y="15"/>
                  </a:cubicBezTo>
                  <a:cubicBezTo>
                    <a:pt x="12" y="16"/>
                    <a:pt x="11" y="16"/>
                    <a:pt x="10" y="17"/>
                  </a:cubicBezTo>
                  <a:cubicBezTo>
                    <a:pt x="10" y="17"/>
                    <a:pt x="9" y="18"/>
                    <a:pt x="9" y="18"/>
                  </a:cubicBezTo>
                  <a:cubicBezTo>
                    <a:pt x="8" y="19"/>
                    <a:pt x="8" y="19"/>
                    <a:pt x="7" y="19"/>
                  </a:cubicBezTo>
                  <a:cubicBezTo>
                    <a:pt x="7" y="20"/>
                    <a:pt x="7" y="20"/>
                    <a:pt x="6" y="20"/>
                  </a:cubicBezTo>
                  <a:cubicBezTo>
                    <a:pt x="6" y="21"/>
                    <a:pt x="6" y="21"/>
                    <a:pt x="6"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27" name="Freeform 333"/>
            <p:cNvSpPr>
              <a:spLocks/>
            </p:cNvSpPr>
            <p:nvPr/>
          </p:nvSpPr>
          <p:spPr bwMode="auto">
            <a:xfrm>
              <a:off x="3356395" y="3865053"/>
              <a:ext cx="71678" cy="81026"/>
            </a:xfrm>
            <a:custGeom>
              <a:avLst/>
              <a:gdLst>
                <a:gd name="T0" fmla="*/ 7 w 22"/>
                <a:gd name="T1" fmla="*/ 25 h 25"/>
                <a:gd name="T2" fmla="*/ 4 w 22"/>
                <a:gd name="T3" fmla="*/ 25 h 25"/>
                <a:gd name="T4" fmla="*/ 0 w 22"/>
                <a:gd name="T5" fmla="*/ 0 h 25"/>
                <a:gd name="T6" fmla="*/ 3 w 22"/>
                <a:gd name="T7" fmla="*/ 0 h 25"/>
                <a:gd name="T8" fmla="*/ 6 w 22"/>
                <a:gd name="T9" fmla="*/ 20 h 25"/>
                <a:gd name="T10" fmla="*/ 6 w 22"/>
                <a:gd name="T11" fmla="*/ 21 h 25"/>
                <a:gd name="T12" fmla="*/ 6 w 22"/>
                <a:gd name="T13" fmla="*/ 22 h 25"/>
                <a:gd name="T14" fmla="*/ 6 w 22"/>
                <a:gd name="T15" fmla="*/ 22 h 25"/>
                <a:gd name="T16" fmla="*/ 6 w 22"/>
                <a:gd name="T17" fmla="*/ 22 h 25"/>
                <a:gd name="T18" fmla="*/ 7 w 22"/>
                <a:gd name="T19" fmla="*/ 21 h 25"/>
                <a:gd name="T20" fmla="*/ 7 w 22"/>
                <a:gd name="T21" fmla="*/ 20 h 25"/>
                <a:gd name="T22" fmla="*/ 7 w 22"/>
                <a:gd name="T23" fmla="*/ 20 h 25"/>
                <a:gd name="T24" fmla="*/ 18 w 22"/>
                <a:gd name="T25" fmla="*/ 0 h 25"/>
                <a:gd name="T26" fmla="*/ 22 w 22"/>
                <a:gd name="T27" fmla="*/ 0 h 25"/>
                <a:gd name="T28" fmla="*/ 7 w 22"/>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25">
                  <a:moveTo>
                    <a:pt x="7" y="25"/>
                  </a:moveTo>
                  <a:cubicBezTo>
                    <a:pt x="4" y="25"/>
                    <a:pt x="4" y="25"/>
                    <a:pt x="4" y="25"/>
                  </a:cubicBezTo>
                  <a:cubicBezTo>
                    <a:pt x="0" y="0"/>
                    <a:pt x="0" y="0"/>
                    <a:pt x="0" y="0"/>
                  </a:cubicBezTo>
                  <a:cubicBezTo>
                    <a:pt x="3" y="0"/>
                    <a:pt x="3" y="0"/>
                    <a:pt x="3" y="0"/>
                  </a:cubicBezTo>
                  <a:cubicBezTo>
                    <a:pt x="6" y="20"/>
                    <a:pt x="6" y="20"/>
                    <a:pt x="6" y="20"/>
                  </a:cubicBezTo>
                  <a:cubicBezTo>
                    <a:pt x="6" y="20"/>
                    <a:pt x="6" y="21"/>
                    <a:pt x="6" y="21"/>
                  </a:cubicBezTo>
                  <a:cubicBezTo>
                    <a:pt x="6" y="21"/>
                    <a:pt x="6" y="22"/>
                    <a:pt x="6" y="22"/>
                  </a:cubicBezTo>
                  <a:cubicBezTo>
                    <a:pt x="6" y="22"/>
                    <a:pt x="6" y="22"/>
                    <a:pt x="6" y="22"/>
                  </a:cubicBezTo>
                  <a:cubicBezTo>
                    <a:pt x="6" y="22"/>
                    <a:pt x="6" y="22"/>
                    <a:pt x="6" y="22"/>
                  </a:cubicBezTo>
                  <a:cubicBezTo>
                    <a:pt x="6" y="21"/>
                    <a:pt x="6" y="21"/>
                    <a:pt x="7" y="21"/>
                  </a:cubicBezTo>
                  <a:cubicBezTo>
                    <a:pt x="7" y="21"/>
                    <a:pt x="7" y="21"/>
                    <a:pt x="7" y="20"/>
                  </a:cubicBezTo>
                  <a:cubicBezTo>
                    <a:pt x="7" y="20"/>
                    <a:pt x="7" y="20"/>
                    <a:pt x="7" y="20"/>
                  </a:cubicBezTo>
                  <a:cubicBezTo>
                    <a:pt x="18" y="0"/>
                    <a:pt x="18" y="0"/>
                    <a:pt x="18" y="0"/>
                  </a:cubicBezTo>
                  <a:cubicBezTo>
                    <a:pt x="22" y="0"/>
                    <a:pt x="22" y="0"/>
                    <a:pt x="22" y="0"/>
                  </a:cubicBezTo>
                  <a:lnTo>
                    <a:pt x="7"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28" name="Freeform 334"/>
            <p:cNvSpPr>
              <a:spLocks/>
            </p:cNvSpPr>
            <p:nvPr/>
          </p:nvSpPr>
          <p:spPr bwMode="auto">
            <a:xfrm>
              <a:off x="3424956" y="3865053"/>
              <a:ext cx="26490" cy="81026"/>
            </a:xfrm>
            <a:custGeom>
              <a:avLst/>
              <a:gdLst>
                <a:gd name="T0" fmla="*/ 6 w 17"/>
                <a:gd name="T1" fmla="*/ 52 h 52"/>
                <a:gd name="T2" fmla="*/ 0 w 17"/>
                <a:gd name="T3" fmla="*/ 52 h 52"/>
                <a:gd name="T4" fmla="*/ 11 w 17"/>
                <a:gd name="T5" fmla="*/ 0 h 52"/>
                <a:gd name="T6" fmla="*/ 17 w 17"/>
                <a:gd name="T7" fmla="*/ 0 h 52"/>
                <a:gd name="T8" fmla="*/ 6 w 17"/>
                <a:gd name="T9" fmla="*/ 52 h 52"/>
              </a:gdLst>
              <a:ahLst/>
              <a:cxnLst>
                <a:cxn ang="0">
                  <a:pos x="T0" y="T1"/>
                </a:cxn>
                <a:cxn ang="0">
                  <a:pos x="T2" y="T3"/>
                </a:cxn>
                <a:cxn ang="0">
                  <a:pos x="T4" y="T5"/>
                </a:cxn>
                <a:cxn ang="0">
                  <a:pos x="T6" y="T7"/>
                </a:cxn>
                <a:cxn ang="0">
                  <a:pos x="T8" y="T9"/>
                </a:cxn>
              </a:cxnLst>
              <a:rect l="0" t="0" r="r" b="b"/>
              <a:pathLst>
                <a:path w="17" h="52">
                  <a:moveTo>
                    <a:pt x="6" y="52"/>
                  </a:moveTo>
                  <a:lnTo>
                    <a:pt x="0" y="52"/>
                  </a:lnTo>
                  <a:lnTo>
                    <a:pt x="11" y="0"/>
                  </a:lnTo>
                  <a:lnTo>
                    <a:pt x="17" y="0"/>
                  </a:lnTo>
                  <a:lnTo>
                    <a:pt x="6"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29" name="Freeform 335"/>
            <p:cNvSpPr>
              <a:spLocks noEditPoints="1"/>
            </p:cNvSpPr>
            <p:nvPr/>
          </p:nvSpPr>
          <p:spPr bwMode="auto">
            <a:xfrm>
              <a:off x="3457679" y="3865053"/>
              <a:ext cx="62329" cy="81026"/>
            </a:xfrm>
            <a:custGeom>
              <a:avLst/>
              <a:gdLst>
                <a:gd name="T0" fmla="*/ 19 w 19"/>
                <a:gd name="T1" fmla="*/ 6 h 25"/>
                <a:gd name="T2" fmla="*/ 19 w 19"/>
                <a:gd name="T3" fmla="*/ 9 h 25"/>
                <a:gd name="T4" fmla="*/ 17 w 19"/>
                <a:gd name="T5" fmla="*/ 12 h 25"/>
                <a:gd name="T6" fmla="*/ 15 w 19"/>
                <a:gd name="T7" fmla="*/ 13 h 25"/>
                <a:gd name="T8" fmla="*/ 12 w 19"/>
                <a:gd name="T9" fmla="*/ 14 h 25"/>
                <a:gd name="T10" fmla="*/ 12 w 19"/>
                <a:gd name="T11" fmla="*/ 14 h 25"/>
                <a:gd name="T12" fmla="*/ 13 w 19"/>
                <a:gd name="T13" fmla="*/ 15 h 25"/>
                <a:gd name="T14" fmla="*/ 14 w 19"/>
                <a:gd name="T15" fmla="*/ 17 h 25"/>
                <a:gd name="T16" fmla="*/ 16 w 19"/>
                <a:gd name="T17" fmla="*/ 25 h 25"/>
                <a:gd name="T18" fmla="*/ 13 w 19"/>
                <a:gd name="T19" fmla="*/ 25 h 25"/>
                <a:gd name="T20" fmla="*/ 11 w 19"/>
                <a:gd name="T21" fmla="*/ 18 h 25"/>
                <a:gd name="T22" fmla="*/ 10 w 19"/>
                <a:gd name="T23" fmla="*/ 15 h 25"/>
                <a:gd name="T24" fmla="*/ 7 w 19"/>
                <a:gd name="T25" fmla="*/ 15 h 25"/>
                <a:gd name="T26" fmla="*/ 5 w 19"/>
                <a:gd name="T27" fmla="*/ 15 h 25"/>
                <a:gd name="T28" fmla="*/ 3 w 19"/>
                <a:gd name="T29" fmla="*/ 25 h 25"/>
                <a:gd name="T30" fmla="*/ 0 w 19"/>
                <a:gd name="T31" fmla="*/ 25 h 25"/>
                <a:gd name="T32" fmla="*/ 5 w 19"/>
                <a:gd name="T33" fmla="*/ 0 h 25"/>
                <a:gd name="T34" fmla="*/ 12 w 19"/>
                <a:gd name="T35" fmla="*/ 0 h 25"/>
                <a:gd name="T36" fmla="*/ 15 w 19"/>
                <a:gd name="T37" fmla="*/ 1 h 25"/>
                <a:gd name="T38" fmla="*/ 17 w 19"/>
                <a:gd name="T39" fmla="*/ 2 h 25"/>
                <a:gd name="T40" fmla="*/ 19 w 19"/>
                <a:gd name="T41" fmla="*/ 4 h 25"/>
                <a:gd name="T42" fmla="*/ 19 w 19"/>
                <a:gd name="T43" fmla="*/ 6 h 25"/>
                <a:gd name="T44" fmla="*/ 16 w 19"/>
                <a:gd name="T45" fmla="*/ 7 h 25"/>
                <a:gd name="T46" fmla="*/ 16 w 19"/>
                <a:gd name="T47" fmla="*/ 5 h 25"/>
                <a:gd name="T48" fmla="*/ 15 w 19"/>
                <a:gd name="T49" fmla="*/ 4 h 25"/>
                <a:gd name="T50" fmla="*/ 14 w 19"/>
                <a:gd name="T51" fmla="*/ 3 h 25"/>
                <a:gd name="T52" fmla="*/ 12 w 19"/>
                <a:gd name="T53" fmla="*/ 3 h 25"/>
                <a:gd name="T54" fmla="*/ 8 w 19"/>
                <a:gd name="T55" fmla="*/ 3 h 25"/>
                <a:gd name="T56" fmla="*/ 6 w 19"/>
                <a:gd name="T57" fmla="*/ 12 h 25"/>
                <a:gd name="T58" fmla="*/ 9 w 19"/>
                <a:gd name="T59" fmla="*/ 12 h 25"/>
                <a:gd name="T60" fmla="*/ 12 w 19"/>
                <a:gd name="T61" fmla="*/ 11 h 25"/>
                <a:gd name="T62" fmla="*/ 14 w 19"/>
                <a:gd name="T63" fmla="*/ 10 h 25"/>
                <a:gd name="T64" fmla="*/ 16 w 19"/>
                <a:gd name="T65" fmla="*/ 9 h 25"/>
                <a:gd name="T66" fmla="*/ 16 w 19"/>
                <a:gd name="T67"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5">
                  <a:moveTo>
                    <a:pt x="19" y="6"/>
                  </a:moveTo>
                  <a:cubicBezTo>
                    <a:pt x="19" y="7"/>
                    <a:pt x="19" y="8"/>
                    <a:pt x="19" y="9"/>
                  </a:cubicBezTo>
                  <a:cubicBezTo>
                    <a:pt x="18" y="10"/>
                    <a:pt x="18" y="11"/>
                    <a:pt x="17" y="12"/>
                  </a:cubicBezTo>
                  <a:cubicBezTo>
                    <a:pt x="16" y="12"/>
                    <a:pt x="16" y="13"/>
                    <a:pt x="15" y="13"/>
                  </a:cubicBezTo>
                  <a:cubicBezTo>
                    <a:pt x="14" y="13"/>
                    <a:pt x="13" y="14"/>
                    <a:pt x="12" y="14"/>
                  </a:cubicBezTo>
                  <a:cubicBezTo>
                    <a:pt x="12" y="14"/>
                    <a:pt x="12" y="14"/>
                    <a:pt x="12" y="14"/>
                  </a:cubicBezTo>
                  <a:cubicBezTo>
                    <a:pt x="12" y="14"/>
                    <a:pt x="13" y="14"/>
                    <a:pt x="13" y="15"/>
                  </a:cubicBezTo>
                  <a:cubicBezTo>
                    <a:pt x="13" y="16"/>
                    <a:pt x="14" y="16"/>
                    <a:pt x="14" y="17"/>
                  </a:cubicBezTo>
                  <a:cubicBezTo>
                    <a:pt x="16" y="25"/>
                    <a:pt x="16" y="25"/>
                    <a:pt x="16" y="25"/>
                  </a:cubicBezTo>
                  <a:cubicBezTo>
                    <a:pt x="13" y="25"/>
                    <a:pt x="13" y="25"/>
                    <a:pt x="13" y="25"/>
                  </a:cubicBezTo>
                  <a:cubicBezTo>
                    <a:pt x="11" y="18"/>
                    <a:pt x="11" y="18"/>
                    <a:pt x="11" y="18"/>
                  </a:cubicBezTo>
                  <a:cubicBezTo>
                    <a:pt x="11" y="17"/>
                    <a:pt x="10" y="16"/>
                    <a:pt x="10" y="15"/>
                  </a:cubicBezTo>
                  <a:cubicBezTo>
                    <a:pt x="9" y="15"/>
                    <a:pt x="8" y="15"/>
                    <a:pt x="7" y="15"/>
                  </a:cubicBezTo>
                  <a:cubicBezTo>
                    <a:pt x="5" y="15"/>
                    <a:pt x="5" y="15"/>
                    <a:pt x="5" y="15"/>
                  </a:cubicBezTo>
                  <a:cubicBezTo>
                    <a:pt x="3" y="25"/>
                    <a:pt x="3" y="25"/>
                    <a:pt x="3" y="25"/>
                  </a:cubicBezTo>
                  <a:cubicBezTo>
                    <a:pt x="0" y="25"/>
                    <a:pt x="0" y="25"/>
                    <a:pt x="0" y="25"/>
                  </a:cubicBezTo>
                  <a:cubicBezTo>
                    <a:pt x="5" y="0"/>
                    <a:pt x="5" y="0"/>
                    <a:pt x="5" y="0"/>
                  </a:cubicBezTo>
                  <a:cubicBezTo>
                    <a:pt x="12" y="0"/>
                    <a:pt x="12" y="0"/>
                    <a:pt x="12" y="0"/>
                  </a:cubicBezTo>
                  <a:cubicBezTo>
                    <a:pt x="13" y="0"/>
                    <a:pt x="14" y="0"/>
                    <a:pt x="15" y="1"/>
                  </a:cubicBezTo>
                  <a:cubicBezTo>
                    <a:pt x="16" y="1"/>
                    <a:pt x="17" y="1"/>
                    <a:pt x="17" y="2"/>
                  </a:cubicBezTo>
                  <a:cubicBezTo>
                    <a:pt x="18" y="2"/>
                    <a:pt x="18" y="3"/>
                    <a:pt x="19" y="4"/>
                  </a:cubicBezTo>
                  <a:cubicBezTo>
                    <a:pt x="19" y="5"/>
                    <a:pt x="19" y="5"/>
                    <a:pt x="19" y="6"/>
                  </a:cubicBezTo>
                  <a:close/>
                  <a:moveTo>
                    <a:pt x="16" y="7"/>
                  </a:moveTo>
                  <a:cubicBezTo>
                    <a:pt x="16" y="6"/>
                    <a:pt x="16" y="6"/>
                    <a:pt x="16" y="5"/>
                  </a:cubicBezTo>
                  <a:cubicBezTo>
                    <a:pt x="16" y="5"/>
                    <a:pt x="15" y="4"/>
                    <a:pt x="15" y="4"/>
                  </a:cubicBezTo>
                  <a:cubicBezTo>
                    <a:pt x="15" y="4"/>
                    <a:pt x="14" y="3"/>
                    <a:pt x="14" y="3"/>
                  </a:cubicBezTo>
                  <a:cubicBezTo>
                    <a:pt x="13" y="3"/>
                    <a:pt x="12" y="3"/>
                    <a:pt x="12" y="3"/>
                  </a:cubicBezTo>
                  <a:cubicBezTo>
                    <a:pt x="8" y="3"/>
                    <a:pt x="8" y="3"/>
                    <a:pt x="8" y="3"/>
                  </a:cubicBezTo>
                  <a:cubicBezTo>
                    <a:pt x="6" y="12"/>
                    <a:pt x="6" y="12"/>
                    <a:pt x="6" y="12"/>
                  </a:cubicBezTo>
                  <a:cubicBezTo>
                    <a:pt x="9" y="12"/>
                    <a:pt x="9" y="12"/>
                    <a:pt x="9" y="12"/>
                  </a:cubicBezTo>
                  <a:cubicBezTo>
                    <a:pt x="10" y="12"/>
                    <a:pt x="12" y="12"/>
                    <a:pt x="12" y="11"/>
                  </a:cubicBezTo>
                  <a:cubicBezTo>
                    <a:pt x="13" y="11"/>
                    <a:pt x="14" y="11"/>
                    <a:pt x="14" y="10"/>
                  </a:cubicBezTo>
                  <a:cubicBezTo>
                    <a:pt x="15" y="10"/>
                    <a:pt x="15" y="9"/>
                    <a:pt x="16" y="9"/>
                  </a:cubicBezTo>
                  <a:cubicBezTo>
                    <a:pt x="16" y="8"/>
                    <a:pt x="16" y="7"/>
                    <a:pt x="16"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30" name="Freeform 336"/>
            <p:cNvSpPr>
              <a:spLocks/>
            </p:cNvSpPr>
            <p:nvPr/>
          </p:nvSpPr>
          <p:spPr bwMode="auto">
            <a:xfrm>
              <a:off x="3529357" y="3865053"/>
              <a:ext cx="71678" cy="84143"/>
            </a:xfrm>
            <a:custGeom>
              <a:avLst/>
              <a:gdLst>
                <a:gd name="T0" fmla="*/ 22 w 22"/>
                <a:gd name="T1" fmla="*/ 4 h 26"/>
                <a:gd name="T2" fmla="*/ 20 w 22"/>
                <a:gd name="T3" fmla="*/ 4 h 26"/>
                <a:gd name="T4" fmla="*/ 19 w 22"/>
                <a:gd name="T5" fmla="*/ 3 h 26"/>
                <a:gd name="T6" fmla="*/ 17 w 22"/>
                <a:gd name="T7" fmla="*/ 2 h 26"/>
                <a:gd name="T8" fmla="*/ 15 w 22"/>
                <a:gd name="T9" fmla="*/ 2 h 26"/>
                <a:gd name="T10" fmla="*/ 10 w 22"/>
                <a:gd name="T11" fmla="*/ 3 h 26"/>
                <a:gd name="T12" fmla="*/ 6 w 22"/>
                <a:gd name="T13" fmla="*/ 6 h 26"/>
                <a:gd name="T14" fmla="*/ 4 w 22"/>
                <a:gd name="T15" fmla="*/ 10 h 26"/>
                <a:gd name="T16" fmla="*/ 4 w 22"/>
                <a:gd name="T17" fmla="*/ 14 h 26"/>
                <a:gd name="T18" fmla="*/ 4 w 22"/>
                <a:gd name="T19" fmla="*/ 18 h 26"/>
                <a:gd name="T20" fmla="*/ 6 w 22"/>
                <a:gd name="T21" fmla="*/ 21 h 26"/>
                <a:gd name="T22" fmla="*/ 8 w 22"/>
                <a:gd name="T23" fmla="*/ 22 h 26"/>
                <a:gd name="T24" fmla="*/ 12 w 22"/>
                <a:gd name="T25" fmla="*/ 23 h 26"/>
                <a:gd name="T26" fmla="*/ 14 w 22"/>
                <a:gd name="T27" fmla="*/ 23 h 26"/>
                <a:gd name="T28" fmla="*/ 16 w 22"/>
                <a:gd name="T29" fmla="*/ 22 h 26"/>
                <a:gd name="T30" fmla="*/ 18 w 22"/>
                <a:gd name="T31" fmla="*/ 15 h 26"/>
                <a:gd name="T32" fmla="*/ 12 w 22"/>
                <a:gd name="T33" fmla="*/ 15 h 26"/>
                <a:gd name="T34" fmla="*/ 12 w 22"/>
                <a:gd name="T35" fmla="*/ 12 h 26"/>
                <a:gd name="T36" fmla="*/ 21 w 22"/>
                <a:gd name="T37" fmla="*/ 12 h 26"/>
                <a:gd name="T38" fmla="*/ 19 w 22"/>
                <a:gd name="T39" fmla="*/ 24 h 26"/>
                <a:gd name="T40" fmla="*/ 15 w 22"/>
                <a:gd name="T41" fmla="*/ 25 h 26"/>
                <a:gd name="T42" fmla="*/ 11 w 22"/>
                <a:gd name="T43" fmla="*/ 26 h 26"/>
                <a:gd name="T44" fmla="*/ 7 w 22"/>
                <a:gd name="T45" fmla="*/ 25 h 26"/>
                <a:gd name="T46" fmla="*/ 3 w 22"/>
                <a:gd name="T47" fmla="*/ 23 h 26"/>
                <a:gd name="T48" fmla="*/ 1 w 22"/>
                <a:gd name="T49" fmla="*/ 19 h 26"/>
                <a:gd name="T50" fmla="*/ 0 w 22"/>
                <a:gd name="T51" fmla="*/ 15 h 26"/>
                <a:gd name="T52" fmla="*/ 1 w 22"/>
                <a:gd name="T53" fmla="*/ 11 h 26"/>
                <a:gd name="T54" fmla="*/ 2 w 22"/>
                <a:gd name="T55" fmla="*/ 7 h 26"/>
                <a:gd name="T56" fmla="*/ 4 w 22"/>
                <a:gd name="T57" fmla="*/ 4 h 26"/>
                <a:gd name="T58" fmla="*/ 7 w 22"/>
                <a:gd name="T59" fmla="*/ 2 h 26"/>
                <a:gd name="T60" fmla="*/ 11 w 22"/>
                <a:gd name="T61" fmla="*/ 0 h 26"/>
                <a:gd name="T62" fmla="*/ 15 w 22"/>
                <a:gd name="T63" fmla="*/ 0 h 26"/>
                <a:gd name="T64" fmla="*/ 17 w 22"/>
                <a:gd name="T65" fmla="*/ 0 h 26"/>
                <a:gd name="T66" fmla="*/ 19 w 22"/>
                <a:gd name="T67" fmla="*/ 0 h 26"/>
                <a:gd name="T68" fmla="*/ 21 w 22"/>
                <a:gd name="T69" fmla="*/ 1 h 26"/>
                <a:gd name="T70" fmla="*/ 22 w 22"/>
                <a:gd name="T71" fmla="*/ 1 h 26"/>
                <a:gd name="T72" fmla="*/ 22 w 22"/>
                <a:gd name="T73"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 h="26">
                  <a:moveTo>
                    <a:pt x="22" y="4"/>
                  </a:moveTo>
                  <a:cubicBezTo>
                    <a:pt x="21" y="4"/>
                    <a:pt x="21" y="4"/>
                    <a:pt x="20" y="4"/>
                  </a:cubicBezTo>
                  <a:cubicBezTo>
                    <a:pt x="20" y="3"/>
                    <a:pt x="19" y="3"/>
                    <a:pt x="19" y="3"/>
                  </a:cubicBezTo>
                  <a:cubicBezTo>
                    <a:pt x="18" y="3"/>
                    <a:pt x="18" y="3"/>
                    <a:pt x="17" y="2"/>
                  </a:cubicBezTo>
                  <a:cubicBezTo>
                    <a:pt x="16" y="2"/>
                    <a:pt x="15" y="2"/>
                    <a:pt x="15" y="2"/>
                  </a:cubicBezTo>
                  <a:cubicBezTo>
                    <a:pt x="13" y="2"/>
                    <a:pt x="11" y="3"/>
                    <a:pt x="10" y="3"/>
                  </a:cubicBezTo>
                  <a:cubicBezTo>
                    <a:pt x="9" y="4"/>
                    <a:pt x="7" y="5"/>
                    <a:pt x="6" y="6"/>
                  </a:cubicBezTo>
                  <a:cubicBezTo>
                    <a:pt x="5" y="7"/>
                    <a:pt x="5" y="8"/>
                    <a:pt x="4" y="10"/>
                  </a:cubicBezTo>
                  <a:cubicBezTo>
                    <a:pt x="4" y="11"/>
                    <a:pt x="4" y="13"/>
                    <a:pt x="4" y="14"/>
                  </a:cubicBezTo>
                  <a:cubicBezTo>
                    <a:pt x="4" y="16"/>
                    <a:pt x="4" y="17"/>
                    <a:pt x="4" y="18"/>
                  </a:cubicBezTo>
                  <a:cubicBezTo>
                    <a:pt x="4" y="19"/>
                    <a:pt x="5" y="20"/>
                    <a:pt x="6" y="21"/>
                  </a:cubicBezTo>
                  <a:cubicBezTo>
                    <a:pt x="6" y="21"/>
                    <a:pt x="7" y="22"/>
                    <a:pt x="8" y="22"/>
                  </a:cubicBezTo>
                  <a:cubicBezTo>
                    <a:pt x="9" y="23"/>
                    <a:pt x="10" y="23"/>
                    <a:pt x="12" y="23"/>
                  </a:cubicBezTo>
                  <a:cubicBezTo>
                    <a:pt x="13" y="23"/>
                    <a:pt x="13" y="23"/>
                    <a:pt x="14" y="23"/>
                  </a:cubicBezTo>
                  <a:cubicBezTo>
                    <a:pt x="15" y="23"/>
                    <a:pt x="15" y="22"/>
                    <a:pt x="16" y="22"/>
                  </a:cubicBezTo>
                  <a:cubicBezTo>
                    <a:pt x="18" y="15"/>
                    <a:pt x="18" y="15"/>
                    <a:pt x="18" y="15"/>
                  </a:cubicBezTo>
                  <a:cubicBezTo>
                    <a:pt x="12" y="15"/>
                    <a:pt x="12" y="15"/>
                    <a:pt x="12" y="15"/>
                  </a:cubicBezTo>
                  <a:cubicBezTo>
                    <a:pt x="12" y="12"/>
                    <a:pt x="12" y="12"/>
                    <a:pt x="12" y="12"/>
                  </a:cubicBezTo>
                  <a:cubicBezTo>
                    <a:pt x="21" y="12"/>
                    <a:pt x="21" y="12"/>
                    <a:pt x="21" y="12"/>
                  </a:cubicBezTo>
                  <a:cubicBezTo>
                    <a:pt x="19" y="24"/>
                    <a:pt x="19" y="24"/>
                    <a:pt x="19" y="24"/>
                  </a:cubicBezTo>
                  <a:cubicBezTo>
                    <a:pt x="18" y="24"/>
                    <a:pt x="17" y="25"/>
                    <a:pt x="15" y="25"/>
                  </a:cubicBezTo>
                  <a:cubicBezTo>
                    <a:pt x="14" y="26"/>
                    <a:pt x="13" y="26"/>
                    <a:pt x="11" y="26"/>
                  </a:cubicBezTo>
                  <a:cubicBezTo>
                    <a:pt x="10" y="26"/>
                    <a:pt x="8" y="25"/>
                    <a:pt x="7" y="25"/>
                  </a:cubicBezTo>
                  <a:cubicBezTo>
                    <a:pt x="5" y="24"/>
                    <a:pt x="4" y="24"/>
                    <a:pt x="3" y="23"/>
                  </a:cubicBezTo>
                  <a:cubicBezTo>
                    <a:pt x="2" y="22"/>
                    <a:pt x="2" y="20"/>
                    <a:pt x="1" y="19"/>
                  </a:cubicBezTo>
                  <a:cubicBezTo>
                    <a:pt x="1" y="18"/>
                    <a:pt x="0" y="16"/>
                    <a:pt x="0" y="15"/>
                  </a:cubicBezTo>
                  <a:cubicBezTo>
                    <a:pt x="0" y="13"/>
                    <a:pt x="1" y="12"/>
                    <a:pt x="1" y="11"/>
                  </a:cubicBezTo>
                  <a:cubicBezTo>
                    <a:pt x="1" y="9"/>
                    <a:pt x="2" y="8"/>
                    <a:pt x="2" y="7"/>
                  </a:cubicBezTo>
                  <a:cubicBezTo>
                    <a:pt x="3" y="6"/>
                    <a:pt x="3" y="5"/>
                    <a:pt x="4" y="4"/>
                  </a:cubicBezTo>
                  <a:cubicBezTo>
                    <a:pt x="5" y="3"/>
                    <a:pt x="6" y="2"/>
                    <a:pt x="7" y="2"/>
                  </a:cubicBezTo>
                  <a:cubicBezTo>
                    <a:pt x="8" y="1"/>
                    <a:pt x="9" y="1"/>
                    <a:pt x="11" y="0"/>
                  </a:cubicBezTo>
                  <a:cubicBezTo>
                    <a:pt x="12" y="0"/>
                    <a:pt x="13" y="0"/>
                    <a:pt x="15" y="0"/>
                  </a:cubicBezTo>
                  <a:cubicBezTo>
                    <a:pt x="16" y="0"/>
                    <a:pt x="17" y="0"/>
                    <a:pt x="17" y="0"/>
                  </a:cubicBezTo>
                  <a:cubicBezTo>
                    <a:pt x="18" y="0"/>
                    <a:pt x="19" y="0"/>
                    <a:pt x="19" y="0"/>
                  </a:cubicBezTo>
                  <a:cubicBezTo>
                    <a:pt x="20" y="0"/>
                    <a:pt x="21" y="1"/>
                    <a:pt x="21" y="1"/>
                  </a:cubicBezTo>
                  <a:cubicBezTo>
                    <a:pt x="22" y="1"/>
                    <a:pt x="22" y="1"/>
                    <a:pt x="22" y="1"/>
                  </a:cubicBezTo>
                  <a:lnTo>
                    <a:pt x="2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31" name="Freeform 337"/>
            <p:cNvSpPr>
              <a:spLocks/>
            </p:cNvSpPr>
            <p:nvPr/>
          </p:nvSpPr>
          <p:spPr bwMode="auto">
            <a:xfrm>
              <a:off x="3611943" y="3865053"/>
              <a:ext cx="24932" cy="81026"/>
            </a:xfrm>
            <a:custGeom>
              <a:avLst/>
              <a:gdLst>
                <a:gd name="T0" fmla="*/ 6 w 16"/>
                <a:gd name="T1" fmla="*/ 52 h 52"/>
                <a:gd name="T2" fmla="*/ 0 w 16"/>
                <a:gd name="T3" fmla="*/ 52 h 52"/>
                <a:gd name="T4" fmla="*/ 10 w 16"/>
                <a:gd name="T5" fmla="*/ 0 h 52"/>
                <a:gd name="T6" fmla="*/ 16 w 16"/>
                <a:gd name="T7" fmla="*/ 0 h 52"/>
                <a:gd name="T8" fmla="*/ 6 w 16"/>
                <a:gd name="T9" fmla="*/ 52 h 52"/>
              </a:gdLst>
              <a:ahLst/>
              <a:cxnLst>
                <a:cxn ang="0">
                  <a:pos x="T0" y="T1"/>
                </a:cxn>
                <a:cxn ang="0">
                  <a:pos x="T2" y="T3"/>
                </a:cxn>
                <a:cxn ang="0">
                  <a:pos x="T4" y="T5"/>
                </a:cxn>
                <a:cxn ang="0">
                  <a:pos x="T6" y="T7"/>
                </a:cxn>
                <a:cxn ang="0">
                  <a:pos x="T8" y="T9"/>
                </a:cxn>
              </a:cxnLst>
              <a:rect l="0" t="0" r="r" b="b"/>
              <a:pathLst>
                <a:path w="16" h="52">
                  <a:moveTo>
                    <a:pt x="6" y="52"/>
                  </a:moveTo>
                  <a:lnTo>
                    <a:pt x="0" y="52"/>
                  </a:lnTo>
                  <a:lnTo>
                    <a:pt x="10" y="0"/>
                  </a:lnTo>
                  <a:lnTo>
                    <a:pt x="16" y="0"/>
                  </a:lnTo>
                  <a:lnTo>
                    <a:pt x="6"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32" name="Freeform 338"/>
            <p:cNvSpPr>
              <a:spLocks/>
            </p:cNvSpPr>
            <p:nvPr/>
          </p:nvSpPr>
          <p:spPr bwMode="auto">
            <a:xfrm>
              <a:off x="3644665" y="3865053"/>
              <a:ext cx="84144" cy="81026"/>
            </a:xfrm>
            <a:custGeom>
              <a:avLst/>
              <a:gdLst>
                <a:gd name="T0" fmla="*/ 20 w 26"/>
                <a:gd name="T1" fmla="*/ 25 h 25"/>
                <a:gd name="T2" fmla="*/ 17 w 26"/>
                <a:gd name="T3" fmla="*/ 25 h 25"/>
                <a:gd name="T4" fmla="*/ 8 w 26"/>
                <a:gd name="T5" fmla="*/ 5 h 25"/>
                <a:gd name="T6" fmla="*/ 8 w 26"/>
                <a:gd name="T7" fmla="*/ 5 h 25"/>
                <a:gd name="T8" fmla="*/ 7 w 26"/>
                <a:gd name="T9" fmla="*/ 4 h 25"/>
                <a:gd name="T10" fmla="*/ 7 w 26"/>
                <a:gd name="T11" fmla="*/ 4 h 25"/>
                <a:gd name="T12" fmla="*/ 7 w 26"/>
                <a:gd name="T13" fmla="*/ 4 h 25"/>
                <a:gd name="T14" fmla="*/ 7 w 26"/>
                <a:gd name="T15" fmla="*/ 4 h 25"/>
                <a:gd name="T16" fmla="*/ 7 w 26"/>
                <a:gd name="T17" fmla="*/ 4 h 25"/>
                <a:gd name="T18" fmla="*/ 7 w 26"/>
                <a:gd name="T19" fmla="*/ 4 h 25"/>
                <a:gd name="T20" fmla="*/ 7 w 26"/>
                <a:gd name="T21" fmla="*/ 5 h 25"/>
                <a:gd name="T22" fmla="*/ 7 w 26"/>
                <a:gd name="T23" fmla="*/ 5 h 25"/>
                <a:gd name="T24" fmla="*/ 3 w 26"/>
                <a:gd name="T25" fmla="*/ 25 h 25"/>
                <a:gd name="T26" fmla="*/ 0 w 26"/>
                <a:gd name="T27" fmla="*/ 25 h 25"/>
                <a:gd name="T28" fmla="*/ 5 w 26"/>
                <a:gd name="T29" fmla="*/ 0 h 25"/>
                <a:gd name="T30" fmla="*/ 9 w 26"/>
                <a:gd name="T31" fmla="*/ 0 h 25"/>
                <a:gd name="T32" fmla="*/ 18 w 26"/>
                <a:gd name="T33" fmla="*/ 20 h 25"/>
                <a:gd name="T34" fmla="*/ 18 w 26"/>
                <a:gd name="T35" fmla="*/ 20 h 25"/>
                <a:gd name="T36" fmla="*/ 18 w 26"/>
                <a:gd name="T37" fmla="*/ 21 h 25"/>
                <a:gd name="T38" fmla="*/ 18 w 26"/>
                <a:gd name="T39" fmla="*/ 21 h 25"/>
                <a:gd name="T40" fmla="*/ 18 w 26"/>
                <a:gd name="T41" fmla="*/ 22 h 25"/>
                <a:gd name="T42" fmla="*/ 18 w 26"/>
                <a:gd name="T43" fmla="*/ 22 h 25"/>
                <a:gd name="T44" fmla="*/ 18 w 26"/>
                <a:gd name="T45" fmla="*/ 21 h 25"/>
                <a:gd name="T46" fmla="*/ 18 w 26"/>
                <a:gd name="T47" fmla="*/ 20 h 25"/>
                <a:gd name="T48" fmla="*/ 18 w 26"/>
                <a:gd name="T49" fmla="*/ 20 h 25"/>
                <a:gd name="T50" fmla="*/ 19 w 26"/>
                <a:gd name="T51" fmla="*/ 19 h 25"/>
                <a:gd name="T52" fmla="*/ 23 w 26"/>
                <a:gd name="T53" fmla="*/ 0 h 25"/>
                <a:gd name="T54" fmla="*/ 26 w 26"/>
                <a:gd name="T55" fmla="*/ 0 h 25"/>
                <a:gd name="T56" fmla="*/ 20 w 26"/>
                <a:gd name="T5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 h="25">
                  <a:moveTo>
                    <a:pt x="20" y="25"/>
                  </a:moveTo>
                  <a:cubicBezTo>
                    <a:pt x="17" y="25"/>
                    <a:pt x="17" y="25"/>
                    <a:pt x="17" y="25"/>
                  </a:cubicBezTo>
                  <a:cubicBezTo>
                    <a:pt x="8" y="5"/>
                    <a:pt x="8" y="5"/>
                    <a:pt x="8" y="5"/>
                  </a:cubicBezTo>
                  <a:cubicBezTo>
                    <a:pt x="8" y="5"/>
                    <a:pt x="8" y="5"/>
                    <a:pt x="8" y="5"/>
                  </a:cubicBezTo>
                  <a:cubicBezTo>
                    <a:pt x="8" y="5"/>
                    <a:pt x="7" y="4"/>
                    <a:pt x="7" y="4"/>
                  </a:cubicBezTo>
                  <a:cubicBezTo>
                    <a:pt x="7" y="4"/>
                    <a:pt x="7" y="4"/>
                    <a:pt x="7" y="4"/>
                  </a:cubicBezTo>
                  <a:cubicBezTo>
                    <a:pt x="7" y="4"/>
                    <a:pt x="7" y="4"/>
                    <a:pt x="7" y="4"/>
                  </a:cubicBezTo>
                  <a:cubicBezTo>
                    <a:pt x="7" y="4"/>
                    <a:pt x="7" y="4"/>
                    <a:pt x="7" y="4"/>
                  </a:cubicBezTo>
                  <a:cubicBezTo>
                    <a:pt x="7" y="4"/>
                    <a:pt x="7" y="4"/>
                    <a:pt x="7" y="4"/>
                  </a:cubicBezTo>
                  <a:cubicBezTo>
                    <a:pt x="7" y="4"/>
                    <a:pt x="7" y="4"/>
                    <a:pt x="7" y="4"/>
                  </a:cubicBezTo>
                  <a:cubicBezTo>
                    <a:pt x="7" y="5"/>
                    <a:pt x="7" y="5"/>
                    <a:pt x="7" y="5"/>
                  </a:cubicBezTo>
                  <a:cubicBezTo>
                    <a:pt x="7" y="5"/>
                    <a:pt x="7" y="5"/>
                    <a:pt x="7" y="5"/>
                  </a:cubicBezTo>
                  <a:cubicBezTo>
                    <a:pt x="3" y="25"/>
                    <a:pt x="3" y="25"/>
                    <a:pt x="3" y="25"/>
                  </a:cubicBezTo>
                  <a:cubicBezTo>
                    <a:pt x="0" y="25"/>
                    <a:pt x="0" y="25"/>
                    <a:pt x="0" y="25"/>
                  </a:cubicBezTo>
                  <a:cubicBezTo>
                    <a:pt x="5" y="0"/>
                    <a:pt x="5" y="0"/>
                    <a:pt x="5" y="0"/>
                  </a:cubicBezTo>
                  <a:cubicBezTo>
                    <a:pt x="9" y="0"/>
                    <a:pt x="9" y="0"/>
                    <a:pt x="9" y="0"/>
                  </a:cubicBezTo>
                  <a:cubicBezTo>
                    <a:pt x="18" y="20"/>
                    <a:pt x="18" y="20"/>
                    <a:pt x="18" y="20"/>
                  </a:cubicBezTo>
                  <a:cubicBezTo>
                    <a:pt x="18" y="20"/>
                    <a:pt x="18" y="20"/>
                    <a:pt x="18" y="20"/>
                  </a:cubicBezTo>
                  <a:cubicBezTo>
                    <a:pt x="18" y="20"/>
                    <a:pt x="18" y="21"/>
                    <a:pt x="18" y="21"/>
                  </a:cubicBezTo>
                  <a:cubicBezTo>
                    <a:pt x="18" y="21"/>
                    <a:pt x="18" y="21"/>
                    <a:pt x="18" y="21"/>
                  </a:cubicBezTo>
                  <a:cubicBezTo>
                    <a:pt x="18" y="21"/>
                    <a:pt x="18" y="21"/>
                    <a:pt x="18" y="22"/>
                  </a:cubicBezTo>
                  <a:cubicBezTo>
                    <a:pt x="18" y="22"/>
                    <a:pt x="18" y="22"/>
                    <a:pt x="18" y="22"/>
                  </a:cubicBezTo>
                  <a:cubicBezTo>
                    <a:pt x="18" y="21"/>
                    <a:pt x="18" y="21"/>
                    <a:pt x="18" y="21"/>
                  </a:cubicBezTo>
                  <a:cubicBezTo>
                    <a:pt x="18" y="21"/>
                    <a:pt x="18" y="21"/>
                    <a:pt x="18" y="20"/>
                  </a:cubicBezTo>
                  <a:cubicBezTo>
                    <a:pt x="18" y="20"/>
                    <a:pt x="18" y="20"/>
                    <a:pt x="18" y="20"/>
                  </a:cubicBezTo>
                  <a:cubicBezTo>
                    <a:pt x="18" y="20"/>
                    <a:pt x="18" y="19"/>
                    <a:pt x="19" y="19"/>
                  </a:cubicBezTo>
                  <a:cubicBezTo>
                    <a:pt x="23" y="0"/>
                    <a:pt x="23" y="0"/>
                    <a:pt x="23" y="0"/>
                  </a:cubicBezTo>
                  <a:cubicBezTo>
                    <a:pt x="26" y="0"/>
                    <a:pt x="26" y="0"/>
                    <a:pt x="26" y="0"/>
                  </a:cubicBezTo>
                  <a:lnTo>
                    <a:pt x="2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33" name="Freeform 339"/>
            <p:cNvSpPr>
              <a:spLocks/>
            </p:cNvSpPr>
            <p:nvPr/>
          </p:nvSpPr>
          <p:spPr bwMode="auto">
            <a:xfrm>
              <a:off x="3731926" y="3865053"/>
              <a:ext cx="29606" cy="81026"/>
            </a:xfrm>
            <a:custGeom>
              <a:avLst/>
              <a:gdLst>
                <a:gd name="T0" fmla="*/ 6 w 19"/>
                <a:gd name="T1" fmla="*/ 52 h 52"/>
                <a:gd name="T2" fmla="*/ 0 w 19"/>
                <a:gd name="T3" fmla="*/ 52 h 52"/>
                <a:gd name="T4" fmla="*/ 13 w 19"/>
                <a:gd name="T5" fmla="*/ 0 h 52"/>
                <a:gd name="T6" fmla="*/ 19 w 19"/>
                <a:gd name="T7" fmla="*/ 0 h 52"/>
                <a:gd name="T8" fmla="*/ 6 w 19"/>
                <a:gd name="T9" fmla="*/ 52 h 52"/>
              </a:gdLst>
              <a:ahLst/>
              <a:cxnLst>
                <a:cxn ang="0">
                  <a:pos x="T0" y="T1"/>
                </a:cxn>
                <a:cxn ang="0">
                  <a:pos x="T2" y="T3"/>
                </a:cxn>
                <a:cxn ang="0">
                  <a:pos x="T4" y="T5"/>
                </a:cxn>
                <a:cxn ang="0">
                  <a:pos x="T6" y="T7"/>
                </a:cxn>
                <a:cxn ang="0">
                  <a:pos x="T8" y="T9"/>
                </a:cxn>
              </a:cxnLst>
              <a:rect l="0" t="0" r="r" b="b"/>
              <a:pathLst>
                <a:path w="19" h="52">
                  <a:moveTo>
                    <a:pt x="6" y="52"/>
                  </a:moveTo>
                  <a:lnTo>
                    <a:pt x="0" y="52"/>
                  </a:lnTo>
                  <a:lnTo>
                    <a:pt x="13" y="0"/>
                  </a:lnTo>
                  <a:lnTo>
                    <a:pt x="19" y="0"/>
                  </a:lnTo>
                  <a:lnTo>
                    <a:pt x="6"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34" name="Freeform 340"/>
            <p:cNvSpPr>
              <a:spLocks noEditPoints="1"/>
            </p:cNvSpPr>
            <p:nvPr/>
          </p:nvSpPr>
          <p:spPr bwMode="auto">
            <a:xfrm>
              <a:off x="3755299" y="3865053"/>
              <a:ext cx="74795" cy="81026"/>
            </a:xfrm>
            <a:custGeom>
              <a:avLst/>
              <a:gdLst>
                <a:gd name="T0" fmla="*/ 20 w 23"/>
                <a:gd name="T1" fmla="*/ 25 h 25"/>
                <a:gd name="T2" fmla="*/ 19 w 23"/>
                <a:gd name="T3" fmla="*/ 18 h 25"/>
                <a:gd name="T4" fmla="*/ 8 w 23"/>
                <a:gd name="T5" fmla="*/ 18 h 25"/>
                <a:gd name="T6" fmla="*/ 4 w 23"/>
                <a:gd name="T7" fmla="*/ 25 h 25"/>
                <a:gd name="T8" fmla="*/ 0 w 23"/>
                <a:gd name="T9" fmla="*/ 25 h 25"/>
                <a:gd name="T10" fmla="*/ 15 w 23"/>
                <a:gd name="T11" fmla="*/ 0 h 25"/>
                <a:gd name="T12" fmla="*/ 18 w 23"/>
                <a:gd name="T13" fmla="*/ 0 h 25"/>
                <a:gd name="T14" fmla="*/ 23 w 23"/>
                <a:gd name="T15" fmla="*/ 25 h 25"/>
                <a:gd name="T16" fmla="*/ 20 w 23"/>
                <a:gd name="T17" fmla="*/ 25 h 25"/>
                <a:gd name="T18" fmla="*/ 16 w 23"/>
                <a:gd name="T19" fmla="*/ 5 h 25"/>
                <a:gd name="T20" fmla="*/ 16 w 23"/>
                <a:gd name="T21" fmla="*/ 4 h 25"/>
                <a:gd name="T22" fmla="*/ 16 w 23"/>
                <a:gd name="T23" fmla="*/ 4 h 25"/>
                <a:gd name="T24" fmla="*/ 16 w 23"/>
                <a:gd name="T25" fmla="*/ 4 h 25"/>
                <a:gd name="T26" fmla="*/ 16 w 23"/>
                <a:gd name="T27" fmla="*/ 3 h 25"/>
                <a:gd name="T28" fmla="*/ 16 w 23"/>
                <a:gd name="T29" fmla="*/ 3 h 25"/>
                <a:gd name="T30" fmla="*/ 16 w 23"/>
                <a:gd name="T31" fmla="*/ 4 h 25"/>
                <a:gd name="T32" fmla="*/ 16 w 23"/>
                <a:gd name="T33" fmla="*/ 4 h 25"/>
                <a:gd name="T34" fmla="*/ 16 w 23"/>
                <a:gd name="T35" fmla="*/ 4 h 25"/>
                <a:gd name="T36" fmla="*/ 16 w 23"/>
                <a:gd name="T37" fmla="*/ 5 h 25"/>
                <a:gd name="T38" fmla="*/ 9 w 23"/>
                <a:gd name="T39" fmla="*/ 16 h 25"/>
                <a:gd name="T40" fmla="*/ 18 w 23"/>
                <a:gd name="T41" fmla="*/ 16 h 25"/>
                <a:gd name="T42" fmla="*/ 16 w 23"/>
                <a:gd name="T43"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5">
                  <a:moveTo>
                    <a:pt x="20" y="25"/>
                  </a:moveTo>
                  <a:cubicBezTo>
                    <a:pt x="19" y="18"/>
                    <a:pt x="19" y="18"/>
                    <a:pt x="19" y="18"/>
                  </a:cubicBezTo>
                  <a:cubicBezTo>
                    <a:pt x="8" y="18"/>
                    <a:pt x="8" y="18"/>
                    <a:pt x="8" y="18"/>
                  </a:cubicBezTo>
                  <a:cubicBezTo>
                    <a:pt x="4" y="25"/>
                    <a:pt x="4" y="25"/>
                    <a:pt x="4" y="25"/>
                  </a:cubicBezTo>
                  <a:cubicBezTo>
                    <a:pt x="0" y="25"/>
                    <a:pt x="0" y="25"/>
                    <a:pt x="0" y="25"/>
                  </a:cubicBezTo>
                  <a:cubicBezTo>
                    <a:pt x="15" y="0"/>
                    <a:pt x="15" y="0"/>
                    <a:pt x="15" y="0"/>
                  </a:cubicBezTo>
                  <a:cubicBezTo>
                    <a:pt x="18" y="0"/>
                    <a:pt x="18" y="0"/>
                    <a:pt x="18" y="0"/>
                  </a:cubicBezTo>
                  <a:cubicBezTo>
                    <a:pt x="23" y="25"/>
                    <a:pt x="23" y="25"/>
                    <a:pt x="23" y="25"/>
                  </a:cubicBezTo>
                  <a:lnTo>
                    <a:pt x="20" y="25"/>
                  </a:lnTo>
                  <a:close/>
                  <a:moveTo>
                    <a:pt x="16" y="5"/>
                  </a:moveTo>
                  <a:cubicBezTo>
                    <a:pt x="16" y="5"/>
                    <a:pt x="16" y="5"/>
                    <a:pt x="16" y="4"/>
                  </a:cubicBezTo>
                  <a:cubicBezTo>
                    <a:pt x="16" y="4"/>
                    <a:pt x="16" y="4"/>
                    <a:pt x="16" y="4"/>
                  </a:cubicBezTo>
                  <a:cubicBezTo>
                    <a:pt x="16" y="4"/>
                    <a:pt x="16" y="4"/>
                    <a:pt x="16" y="4"/>
                  </a:cubicBezTo>
                  <a:cubicBezTo>
                    <a:pt x="16" y="3"/>
                    <a:pt x="16" y="3"/>
                    <a:pt x="16" y="3"/>
                  </a:cubicBezTo>
                  <a:cubicBezTo>
                    <a:pt x="16" y="3"/>
                    <a:pt x="16" y="3"/>
                    <a:pt x="16" y="3"/>
                  </a:cubicBezTo>
                  <a:cubicBezTo>
                    <a:pt x="16" y="3"/>
                    <a:pt x="16" y="3"/>
                    <a:pt x="16" y="4"/>
                  </a:cubicBezTo>
                  <a:cubicBezTo>
                    <a:pt x="16" y="4"/>
                    <a:pt x="16" y="4"/>
                    <a:pt x="16" y="4"/>
                  </a:cubicBezTo>
                  <a:cubicBezTo>
                    <a:pt x="16" y="4"/>
                    <a:pt x="16" y="4"/>
                    <a:pt x="16" y="4"/>
                  </a:cubicBezTo>
                  <a:cubicBezTo>
                    <a:pt x="16" y="5"/>
                    <a:pt x="16" y="5"/>
                    <a:pt x="16" y="5"/>
                  </a:cubicBezTo>
                  <a:cubicBezTo>
                    <a:pt x="9" y="16"/>
                    <a:pt x="9" y="16"/>
                    <a:pt x="9" y="16"/>
                  </a:cubicBezTo>
                  <a:cubicBezTo>
                    <a:pt x="18" y="16"/>
                    <a:pt x="18" y="16"/>
                    <a:pt x="18" y="16"/>
                  </a:cubicBez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grpSp>
      <p:grpSp>
        <p:nvGrpSpPr>
          <p:cNvPr id="735" name="Texas"/>
          <p:cNvGrpSpPr/>
          <p:nvPr/>
        </p:nvGrpSpPr>
        <p:grpSpPr>
          <a:xfrm>
            <a:off x="1693319" y="3463304"/>
            <a:ext cx="1228309" cy="381788"/>
            <a:chOff x="1142164" y="3469270"/>
            <a:chExt cx="1338511" cy="416040"/>
          </a:xfrm>
        </p:grpSpPr>
        <p:sp>
          <p:nvSpPr>
            <p:cNvPr id="736" name="Rectangle 17"/>
            <p:cNvSpPr>
              <a:spLocks noChangeArrowheads="1"/>
            </p:cNvSpPr>
            <p:nvPr/>
          </p:nvSpPr>
          <p:spPr bwMode="auto">
            <a:xfrm>
              <a:off x="1142164" y="3469270"/>
              <a:ext cx="1338511" cy="416040"/>
            </a:xfrm>
            <a:prstGeom prst="rect">
              <a:avLst/>
            </a:prstGeom>
            <a:solidFill>
              <a:srgbClr val="0073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37" name="Freeform 341"/>
            <p:cNvSpPr>
              <a:spLocks/>
            </p:cNvSpPr>
            <p:nvPr/>
          </p:nvSpPr>
          <p:spPr bwMode="auto">
            <a:xfrm>
              <a:off x="1237215" y="3564320"/>
              <a:ext cx="56096" cy="85701"/>
            </a:xfrm>
            <a:custGeom>
              <a:avLst/>
              <a:gdLst>
                <a:gd name="T0" fmla="*/ 0 w 17"/>
                <a:gd name="T1" fmla="*/ 25 h 26"/>
                <a:gd name="T2" fmla="*/ 0 w 17"/>
                <a:gd name="T3" fmla="*/ 19 h 26"/>
                <a:gd name="T4" fmla="*/ 4 w 17"/>
                <a:gd name="T5" fmla="*/ 21 h 26"/>
                <a:gd name="T6" fmla="*/ 7 w 17"/>
                <a:gd name="T7" fmla="*/ 22 h 26"/>
                <a:gd name="T8" fmla="*/ 9 w 17"/>
                <a:gd name="T9" fmla="*/ 22 h 26"/>
                <a:gd name="T10" fmla="*/ 10 w 17"/>
                <a:gd name="T11" fmla="*/ 21 h 26"/>
                <a:gd name="T12" fmla="*/ 11 w 17"/>
                <a:gd name="T13" fmla="*/ 20 h 26"/>
                <a:gd name="T14" fmla="*/ 11 w 17"/>
                <a:gd name="T15" fmla="*/ 19 h 26"/>
                <a:gd name="T16" fmla="*/ 11 w 17"/>
                <a:gd name="T17" fmla="*/ 18 h 26"/>
                <a:gd name="T18" fmla="*/ 10 w 17"/>
                <a:gd name="T19" fmla="*/ 17 h 26"/>
                <a:gd name="T20" fmla="*/ 8 w 17"/>
                <a:gd name="T21" fmla="*/ 16 h 26"/>
                <a:gd name="T22" fmla="*/ 6 w 17"/>
                <a:gd name="T23" fmla="*/ 15 h 26"/>
                <a:gd name="T24" fmla="*/ 2 w 17"/>
                <a:gd name="T25" fmla="*/ 12 h 26"/>
                <a:gd name="T26" fmla="*/ 0 w 17"/>
                <a:gd name="T27" fmla="*/ 8 h 26"/>
                <a:gd name="T28" fmla="*/ 1 w 17"/>
                <a:gd name="T29" fmla="*/ 4 h 26"/>
                <a:gd name="T30" fmla="*/ 3 w 17"/>
                <a:gd name="T31" fmla="*/ 2 h 26"/>
                <a:gd name="T32" fmla="*/ 6 w 17"/>
                <a:gd name="T33" fmla="*/ 1 h 26"/>
                <a:gd name="T34" fmla="*/ 10 w 17"/>
                <a:gd name="T35" fmla="*/ 0 h 26"/>
                <a:gd name="T36" fmla="*/ 13 w 17"/>
                <a:gd name="T37" fmla="*/ 0 h 26"/>
                <a:gd name="T38" fmla="*/ 16 w 17"/>
                <a:gd name="T39" fmla="*/ 1 h 26"/>
                <a:gd name="T40" fmla="*/ 16 w 17"/>
                <a:gd name="T41" fmla="*/ 6 h 26"/>
                <a:gd name="T42" fmla="*/ 15 w 17"/>
                <a:gd name="T43" fmla="*/ 6 h 26"/>
                <a:gd name="T44" fmla="*/ 13 w 17"/>
                <a:gd name="T45" fmla="*/ 5 h 26"/>
                <a:gd name="T46" fmla="*/ 12 w 17"/>
                <a:gd name="T47" fmla="*/ 5 h 26"/>
                <a:gd name="T48" fmla="*/ 10 w 17"/>
                <a:gd name="T49" fmla="*/ 5 h 26"/>
                <a:gd name="T50" fmla="*/ 9 w 17"/>
                <a:gd name="T51" fmla="*/ 5 h 26"/>
                <a:gd name="T52" fmla="*/ 7 w 17"/>
                <a:gd name="T53" fmla="*/ 5 h 26"/>
                <a:gd name="T54" fmla="*/ 6 w 17"/>
                <a:gd name="T55" fmla="*/ 6 h 26"/>
                <a:gd name="T56" fmla="*/ 6 w 17"/>
                <a:gd name="T57" fmla="*/ 7 h 26"/>
                <a:gd name="T58" fmla="*/ 6 w 17"/>
                <a:gd name="T59" fmla="*/ 8 h 26"/>
                <a:gd name="T60" fmla="*/ 7 w 17"/>
                <a:gd name="T61" fmla="*/ 9 h 26"/>
                <a:gd name="T62" fmla="*/ 9 w 17"/>
                <a:gd name="T63" fmla="*/ 10 h 26"/>
                <a:gd name="T64" fmla="*/ 11 w 17"/>
                <a:gd name="T65" fmla="*/ 11 h 26"/>
                <a:gd name="T66" fmla="*/ 14 w 17"/>
                <a:gd name="T67" fmla="*/ 12 h 26"/>
                <a:gd name="T68" fmla="*/ 16 w 17"/>
                <a:gd name="T69" fmla="*/ 14 h 26"/>
                <a:gd name="T70" fmla="*/ 17 w 17"/>
                <a:gd name="T71" fmla="*/ 16 h 26"/>
                <a:gd name="T72" fmla="*/ 17 w 17"/>
                <a:gd name="T73" fmla="*/ 19 h 26"/>
                <a:gd name="T74" fmla="*/ 17 w 17"/>
                <a:gd name="T75" fmla="*/ 22 h 26"/>
                <a:gd name="T76" fmla="*/ 14 w 17"/>
                <a:gd name="T77" fmla="*/ 25 h 26"/>
                <a:gd name="T78" fmla="*/ 11 w 17"/>
                <a:gd name="T79" fmla="*/ 26 h 26"/>
                <a:gd name="T80" fmla="*/ 7 w 17"/>
                <a:gd name="T81" fmla="*/ 26 h 26"/>
                <a:gd name="T82" fmla="*/ 3 w 17"/>
                <a:gd name="T83" fmla="*/ 26 h 26"/>
                <a:gd name="T84" fmla="*/ 0 w 17"/>
                <a:gd name="T85"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26">
                  <a:moveTo>
                    <a:pt x="0" y="25"/>
                  </a:moveTo>
                  <a:cubicBezTo>
                    <a:pt x="0" y="19"/>
                    <a:pt x="0" y="19"/>
                    <a:pt x="0" y="19"/>
                  </a:cubicBezTo>
                  <a:cubicBezTo>
                    <a:pt x="1" y="20"/>
                    <a:pt x="2" y="21"/>
                    <a:pt x="4" y="21"/>
                  </a:cubicBezTo>
                  <a:cubicBezTo>
                    <a:pt x="5" y="22"/>
                    <a:pt x="6" y="22"/>
                    <a:pt x="7" y="22"/>
                  </a:cubicBezTo>
                  <a:cubicBezTo>
                    <a:pt x="8" y="22"/>
                    <a:pt x="8" y="22"/>
                    <a:pt x="9" y="22"/>
                  </a:cubicBezTo>
                  <a:cubicBezTo>
                    <a:pt x="10" y="22"/>
                    <a:pt x="10" y="21"/>
                    <a:pt x="10" y="21"/>
                  </a:cubicBezTo>
                  <a:cubicBezTo>
                    <a:pt x="11" y="21"/>
                    <a:pt x="11" y="21"/>
                    <a:pt x="11" y="20"/>
                  </a:cubicBezTo>
                  <a:cubicBezTo>
                    <a:pt x="11" y="20"/>
                    <a:pt x="11" y="20"/>
                    <a:pt x="11" y="19"/>
                  </a:cubicBezTo>
                  <a:cubicBezTo>
                    <a:pt x="11" y="19"/>
                    <a:pt x="11" y="18"/>
                    <a:pt x="11" y="18"/>
                  </a:cubicBezTo>
                  <a:cubicBezTo>
                    <a:pt x="11" y="18"/>
                    <a:pt x="10" y="17"/>
                    <a:pt x="10" y="17"/>
                  </a:cubicBezTo>
                  <a:cubicBezTo>
                    <a:pt x="9" y="17"/>
                    <a:pt x="9" y="16"/>
                    <a:pt x="8" y="16"/>
                  </a:cubicBezTo>
                  <a:cubicBezTo>
                    <a:pt x="7" y="16"/>
                    <a:pt x="7" y="15"/>
                    <a:pt x="6" y="15"/>
                  </a:cubicBezTo>
                  <a:cubicBezTo>
                    <a:pt x="4" y="14"/>
                    <a:pt x="3" y="13"/>
                    <a:pt x="2" y="12"/>
                  </a:cubicBezTo>
                  <a:cubicBezTo>
                    <a:pt x="1" y="11"/>
                    <a:pt x="0" y="9"/>
                    <a:pt x="0" y="8"/>
                  </a:cubicBezTo>
                  <a:cubicBezTo>
                    <a:pt x="0" y="6"/>
                    <a:pt x="0" y="5"/>
                    <a:pt x="1" y="4"/>
                  </a:cubicBezTo>
                  <a:cubicBezTo>
                    <a:pt x="1" y="3"/>
                    <a:pt x="2" y="3"/>
                    <a:pt x="3" y="2"/>
                  </a:cubicBezTo>
                  <a:cubicBezTo>
                    <a:pt x="4" y="1"/>
                    <a:pt x="5" y="1"/>
                    <a:pt x="6" y="1"/>
                  </a:cubicBezTo>
                  <a:cubicBezTo>
                    <a:pt x="7" y="0"/>
                    <a:pt x="9" y="0"/>
                    <a:pt x="10" y="0"/>
                  </a:cubicBezTo>
                  <a:cubicBezTo>
                    <a:pt x="11" y="0"/>
                    <a:pt x="12" y="0"/>
                    <a:pt x="13" y="0"/>
                  </a:cubicBezTo>
                  <a:cubicBezTo>
                    <a:pt x="14" y="1"/>
                    <a:pt x="15" y="1"/>
                    <a:pt x="16" y="1"/>
                  </a:cubicBezTo>
                  <a:cubicBezTo>
                    <a:pt x="16" y="6"/>
                    <a:pt x="16" y="6"/>
                    <a:pt x="16" y="6"/>
                  </a:cubicBezTo>
                  <a:cubicBezTo>
                    <a:pt x="16" y="6"/>
                    <a:pt x="15" y="6"/>
                    <a:pt x="15" y="6"/>
                  </a:cubicBezTo>
                  <a:cubicBezTo>
                    <a:pt x="14" y="5"/>
                    <a:pt x="14" y="5"/>
                    <a:pt x="13" y="5"/>
                  </a:cubicBezTo>
                  <a:cubicBezTo>
                    <a:pt x="13" y="5"/>
                    <a:pt x="12" y="5"/>
                    <a:pt x="12" y="5"/>
                  </a:cubicBezTo>
                  <a:cubicBezTo>
                    <a:pt x="11" y="5"/>
                    <a:pt x="11" y="5"/>
                    <a:pt x="10" y="5"/>
                  </a:cubicBezTo>
                  <a:cubicBezTo>
                    <a:pt x="10" y="5"/>
                    <a:pt x="9" y="5"/>
                    <a:pt x="9" y="5"/>
                  </a:cubicBezTo>
                  <a:cubicBezTo>
                    <a:pt x="8" y="5"/>
                    <a:pt x="8" y="5"/>
                    <a:pt x="7" y="5"/>
                  </a:cubicBezTo>
                  <a:cubicBezTo>
                    <a:pt x="7" y="6"/>
                    <a:pt x="7" y="6"/>
                    <a:pt x="6" y="6"/>
                  </a:cubicBezTo>
                  <a:cubicBezTo>
                    <a:pt x="6" y="7"/>
                    <a:pt x="6" y="7"/>
                    <a:pt x="6" y="7"/>
                  </a:cubicBezTo>
                  <a:cubicBezTo>
                    <a:pt x="6" y="8"/>
                    <a:pt x="6" y="8"/>
                    <a:pt x="6" y="8"/>
                  </a:cubicBezTo>
                  <a:cubicBezTo>
                    <a:pt x="7" y="9"/>
                    <a:pt x="7" y="9"/>
                    <a:pt x="7" y="9"/>
                  </a:cubicBezTo>
                  <a:cubicBezTo>
                    <a:pt x="8" y="10"/>
                    <a:pt x="8" y="10"/>
                    <a:pt x="9" y="10"/>
                  </a:cubicBezTo>
                  <a:cubicBezTo>
                    <a:pt x="9" y="11"/>
                    <a:pt x="10" y="11"/>
                    <a:pt x="11" y="11"/>
                  </a:cubicBezTo>
                  <a:cubicBezTo>
                    <a:pt x="12" y="12"/>
                    <a:pt x="13" y="12"/>
                    <a:pt x="14" y="12"/>
                  </a:cubicBezTo>
                  <a:cubicBezTo>
                    <a:pt x="14" y="13"/>
                    <a:pt x="15" y="13"/>
                    <a:pt x="16" y="14"/>
                  </a:cubicBezTo>
                  <a:cubicBezTo>
                    <a:pt x="16" y="15"/>
                    <a:pt x="17" y="15"/>
                    <a:pt x="17" y="16"/>
                  </a:cubicBezTo>
                  <a:cubicBezTo>
                    <a:pt x="17" y="17"/>
                    <a:pt x="17" y="18"/>
                    <a:pt x="17" y="19"/>
                  </a:cubicBezTo>
                  <a:cubicBezTo>
                    <a:pt x="17" y="20"/>
                    <a:pt x="17" y="21"/>
                    <a:pt x="17" y="22"/>
                  </a:cubicBezTo>
                  <a:cubicBezTo>
                    <a:pt x="16" y="23"/>
                    <a:pt x="15" y="24"/>
                    <a:pt x="14" y="25"/>
                  </a:cubicBezTo>
                  <a:cubicBezTo>
                    <a:pt x="13" y="25"/>
                    <a:pt x="12" y="26"/>
                    <a:pt x="11" y="26"/>
                  </a:cubicBezTo>
                  <a:cubicBezTo>
                    <a:pt x="10" y="26"/>
                    <a:pt x="9" y="26"/>
                    <a:pt x="7" y="26"/>
                  </a:cubicBezTo>
                  <a:cubicBezTo>
                    <a:pt x="6" y="26"/>
                    <a:pt x="5" y="26"/>
                    <a:pt x="3" y="26"/>
                  </a:cubicBezTo>
                  <a:cubicBezTo>
                    <a:pt x="2" y="26"/>
                    <a:pt x="1" y="25"/>
                    <a:pt x="0"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38" name="Freeform 342"/>
            <p:cNvSpPr>
              <a:spLocks noEditPoints="1"/>
            </p:cNvSpPr>
            <p:nvPr/>
          </p:nvSpPr>
          <p:spPr bwMode="auto">
            <a:xfrm>
              <a:off x="1302661" y="3564320"/>
              <a:ext cx="81027" cy="85701"/>
            </a:xfrm>
            <a:custGeom>
              <a:avLst/>
              <a:gdLst>
                <a:gd name="T0" fmla="*/ 13 w 25"/>
                <a:gd name="T1" fmla="*/ 26 h 26"/>
                <a:gd name="T2" fmla="*/ 4 w 25"/>
                <a:gd name="T3" fmla="*/ 23 h 26"/>
                <a:gd name="T4" fmla="*/ 0 w 25"/>
                <a:gd name="T5" fmla="*/ 14 h 26"/>
                <a:gd name="T6" fmla="*/ 4 w 25"/>
                <a:gd name="T7" fmla="*/ 4 h 26"/>
                <a:gd name="T8" fmla="*/ 13 w 25"/>
                <a:gd name="T9" fmla="*/ 0 h 26"/>
                <a:gd name="T10" fmla="*/ 22 w 25"/>
                <a:gd name="T11" fmla="*/ 4 h 26"/>
                <a:gd name="T12" fmla="*/ 25 w 25"/>
                <a:gd name="T13" fmla="*/ 13 h 26"/>
                <a:gd name="T14" fmla="*/ 22 w 25"/>
                <a:gd name="T15" fmla="*/ 23 h 26"/>
                <a:gd name="T16" fmla="*/ 13 w 25"/>
                <a:gd name="T17" fmla="*/ 26 h 26"/>
                <a:gd name="T18" fmla="*/ 13 w 25"/>
                <a:gd name="T19" fmla="*/ 5 h 26"/>
                <a:gd name="T20" fmla="*/ 8 w 25"/>
                <a:gd name="T21" fmla="*/ 7 h 26"/>
                <a:gd name="T22" fmla="*/ 6 w 25"/>
                <a:gd name="T23" fmla="*/ 13 h 26"/>
                <a:gd name="T24" fmla="*/ 8 w 25"/>
                <a:gd name="T25" fmla="*/ 19 h 26"/>
                <a:gd name="T26" fmla="*/ 13 w 25"/>
                <a:gd name="T27" fmla="*/ 21 h 26"/>
                <a:gd name="T28" fmla="*/ 17 w 25"/>
                <a:gd name="T29" fmla="*/ 19 h 26"/>
                <a:gd name="T30" fmla="*/ 19 w 25"/>
                <a:gd name="T31" fmla="*/ 13 h 26"/>
                <a:gd name="T32" fmla="*/ 18 w 25"/>
                <a:gd name="T33" fmla="*/ 7 h 26"/>
                <a:gd name="T34" fmla="*/ 13 w 25"/>
                <a:gd name="T35"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6">
                  <a:moveTo>
                    <a:pt x="13" y="26"/>
                  </a:moveTo>
                  <a:cubicBezTo>
                    <a:pt x="9" y="26"/>
                    <a:pt x="6" y="25"/>
                    <a:pt x="4" y="23"/>
                  </a:cubicBezTo>
                  <a:cubicBezTo>
                    <a:pt x="2" y="20"/>
                    <a:pt x="0" y="17"/>
                    <a:pt x="0" y="14"/>
                  </a:cubicBezTo>
                  <a:cubicBezTo>
                    <a:pt x="0" y="10"/>
                    <a:pt x="2" y="6"/>
                    <a:pt x="4" y="4"/>
                  </a:cubicBezTo>
                  <a:cubicBezTo>
                    <a:pt x="6" y="1"/>
                    <a:pt x="9" y="0"/>
                    <a:pt x="13" y="0"/>
                  </a:cubicBezTo>
                  <a:cubicBezTo>
                    <a:pt x="17" y="0"/>
                    <a:pt x="20" y="1"/>
                    <a:pt x="22" y="4"/>
                  </a:cubicBezTo>
                  <a:cubicBezTo>
                    <a:pt x="24" y="6"/>
                    <a:pt x="25" y="9"/>
                    <a:pt x="25" y="13"/>
                  </a:cubicBezTo>
                  <a:cubicBezTo>
                    <a:pt x="25" y="17"/>
                    <a:pt x="24" y="20"/>
                    <a:pt x="22" y="23"/>
                  </a:cubicBezTo>
                  <a:cubicBezTo>
                    <a:pt x="19" y="25"/>
                    <a:pt x="16" y="26"/>
                    <a:pt x="13" y="26"/>
                  </a:cubicBezTo>
                  <a:close/>
                  <a:moveTo>
                    <a:pt x="13" y="5"/>
                  </a:moveTo>
                  <a:cubicBezTo>
                    <a:pt x="11" y="5"/>
                    <a:pt x="9" y="6"/>
                    <a:pt x="8" y="7"/>
                  </a:cubicBezTo>
                  <a:cubicBezTo>
                    <a:pt x="7" y="9"/>
                    <a:pt x="6" y="11"/>
                    <a:pt x="6" y="13"/>
                  </a:cubicBezTo>
                  <a:cubicBezTo>
                    <a:pt x="6" y="16"/>
                    <a:pt x="7" y="18"/>
                    <a:pt x="8" y="19"/>
                  </a:cubicBezTo>
                  <a:cubicBezTo>
                    <a:pt x="9" y="21"/>
                    <a:pt x="11" y="21"/>
                    <a:pt x="13" y="21"/>
                  </a:cubicBezTo>
                  <a:cubicBezTo>
                    <a:pt x="15" y="21"/>
                    <a:pt x="16" y="21"/>
                    <a:pt x="17" y="19"/>
                  </a:cubicBezTo>
                  <a:cubicBezTo>
                    <a:pt x="19" y="18"/>
                    <a:pt x="19" y="16"/>
                    <a:pt x="19" y="13"/>
                  </a:cubicBezTo>
                  <a:cubicBezTo>
                    <a:pt x="19" y="11"/>
                    <a:pt x="19" y="9"/>
                    <a:pt x="18" y="7"/>
                  </a:cubicBezTo>
                  <a:cubicBezTo>
                    <a:pt x="16" y="6"/>
                    <a:pt x="15" y="5"/>
                    <a:pt x="1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39" name="Freeform 343"/>
            <p:cNvSpPr>
              <a:spLocks/>
            </p:cNvSpPr>
            <p:nvPr/>
          </p:nvSpPr>
          <p:spPr bwMode="auto">
            <a:xfrm>
              <a:off x="1400829" y="3567437"/>
              <a:ext cx="65445" cy="82585"/>
            </a:xfrm>
            <a:custGeom>
              <a:avLst/>
              <a:gdLst>
                <a:gd name="T0" fmla="*/ 20 w 20"/>
                <a:gd name="T1" fmla="*/ 14 h 25"/>
                <a:gd name="T2" fmla="*/ 10 w 20"/>
                <a:gd name="T3" fmla="*/ 25 h 25"/>
                <a:gd name="T4" fmla="*/ 0 w 20"/>
                <a:gd name="T5" fmla="*/ 14 h 25"/>
                <a:gd name="T6" fmla="*/ 0 w 20"/>
                <a:gd name="T7" fmla="*/ 0 h 25"/>
                <a:gd name="T8" fmla="*/ 5 w 20"/>
                <a:gd name="T9" fmla="*/ 0 h 25"/>
                <a:gd name="T10" fmla="*/ 5 w 20"/>
                <a:gd name="T11" fmla="*/ 14 h 25"/>
                <a:gd name="T12" fmla="*/ 10 w 20"/>
                <a:gd name="T13" fmla="*/ 20 h 25"/>
                <a:gd name="T14" fmla="*/ 15 w 20"/>
                <a:gd name="T15" fmla="*/ 15 h 25"/>
                <a:gd name="T16" fmla="*/ 15 w 20"/>
                <a:gd name="T17" fmla="*/ 0 h 25"/>
                <a:gd name="T18" fmla="*/ 20 w 20"/>
                <a:gd name="T19" fmla="*/ 0 h 25"/>
                <a:gd name="T20" fmla="*/ 20 w 20"/>
                <a:gd name="T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5">
                  <a:moveTo>
                    <a:pt x="20" y="14"/>
                  </a:moveTo>
                  <a:cubicBezTo>
                    <a:pt x="20" y="22"/>
                    <a:pt x="17" y="25"/>
                    <a:pt x="10" y="25"/>
                  </a:cubicBezTo>
                  <a:cubicBezTo>
                    <a:pt x="3" y="25"/>
                    <a:pt x="0" y="22"/>
                    <a:pt x="0" y="14"/>
                  </a:cubicBezTo>
                  <a:cubicBezTo>
                    <a:pt x="0" y="0"/>
                    <a:pt x="0" y="0"/>
                    <a:pt x="0" y="0"/>
                  </a:cubicBezTo>
                  <a:cubicBezTo>
                    <a:pt x="5" y="0"/>
                    <a:pt x="5" y="0"/>
                    <a:pt x="5" y="0"/>
                  </a:cubicBezTo>
                  <a:cubicBezTo>
                    <a:pt x="5" y="14"/>
                    <a:pt x="5" y="14"/>
                    <a:pt x="5" y="14"/>
                  </a:cubicBezTo>
                  <a:cubicBezTo>
                    <a:pt x="5" y="18"/>
                    <a:pt x="7" y="20"/>
                    <a:pt x="10" y="20"/>
                  </a:cubicBezTo>
                  <a:cubicBezTo>
                    <a:pt x="13" y="20"/>
                    <a:pt x="15" y="18"/>
                    <a:pt x="15" y="15"/>
                  </a:cubicBezTo>
                  <a:cubicBezTo>
                    <a:pt x="15" y="0"/>
                    <a:pt x="15" y="0"/>
                    <a:pt x="15" y="0"/>
                  </a:cubicBezTo>
                  <a:cubicBezTo>
                    <a:pt x="20" y="0"/>
                    <a:pt x="20" y="0"/>
                    <a:pt x="20" y="0"/>
                  </a:cubicBezTo>
                  <a:lnTo>
                    <a:pt x="2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40" name="Freeform 344"/>
            <p:cNvSpPr>
              <a:spLocks/>
            </p:cNvSpPr>
            <p:nvPr/>
          </p:nvSpPr>
          <p:spPr bwMode="auto">
            <a:xfrm>
              <a:off x="1478740" y="3567437"/>
              <a:ext cx="65445" cy="82585"/>
            </a:xfrm>
            <a:custGeom>
              <a:avLst/>
              <a:gdLst>
                <a:gd name="T0" fmla="*/ 42 w 42"/>
                <a:gd name="T1" fmla="*/ 9 h 53"/>
                <a:gd name="T2" fmla="*/ 27 w 42"/>
                <a:gd name="T3" fmla="*/ 9 h 53"/>
                <a:gd name="T4" fmla="*/ 27 w 42"/>
                <a:gd name="T5" fmla="*/ 53 h 53"/>
                <a:gd name="T6" fmla="*/ 15 w 42"/>
                <a:gd name="T7" fmla="*/ 53 h 53"/>
                <a:gd name="T8" fmla="*/ 15 w 42"/>
                <a:gd name="T9" fmla="*/ 9 h 53"/>
                <a:gd name="T10" fmla="*/ 0 w 42"/>
                <a:gd name="T11" fmla="*/ 9 h 53"/>
                <a:gd name="T12" fmla="*/ 0 w 42"/>
                <a:gd name="T13" fmla="*/ 0 h 53"/>
                <a:gd name="T14" fmla="*/ 42 w 42"/>
                <a:gd name="T15" fmla="*/ 0 h 53"/>
                <a:gd name="T16" fmla="*/ 42 w 42"/>
                <a:gd name="T17"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53">
                  <a:moveTo>
                    <a:pt x="42" y="9"/>
                  </a:moveTo>
                  <a:lnTo>
                    <a:pt x="27" y="9"/>
                  </a:lnTo>
                  <a:lnTo>
                    <a:pt x="27" y="53"/>
                  </a:lnTo>
                  <a:lnTo>
                    <a:pt x="15" y="53"/>
                  </a:lnTo>
                  <a:lnTo>
                    <a:pt x="15" y="9"/>
                  </a:lnTo>
                  <a:lnTo>
                    <a:pt x="0" y="9"/>
                  </a:lnTo>
                  <a:lnTo>
                    <a:pt x="0" y="0"/>
                  </a:lnTo>
                  <a:lnTo>
                    <a:pt x="42" y="0"/>
                  </a:lnTo>
                  <a:lnTo>
                    <a:pt x="4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41" name="Freeform 345"/>
            <p:cNvSpPr>
              <a:spLocks/>
            </p:cNvSpPr>
            <p:nvPr/>
          </p:nvSpPr>
          <p:spPr bwMode="auto">
            <a:xfrm>
              <a:off x="1556651" y="3567437"/>
              <a:ext cx="71678" cy="82585"/>
            </a:xfrm>
            <a:custGeom>
              <a:avLst/>
              <a:gdLst>
                <a:gd name="T0" fmla="*/ 46 w 46"/>
                <a:gd name="T1" fmla="*/ 53 h 53"/>
                <a:gd name="T2" fmla="*/ 34 w 46"/>
                <a:gd name="T3" fmla="*/ 53 h 53"/>
                <a:gd name="T4" fmla="*/ 34 w 46"/>
                <a:gd name="T5" fmla="*/ 32 h 53"/>
                <a:gd name="T6" fmla="*/ 13 w 46"/>
                <a:gd name="T7" fmla="*/ 32 h 53"/>
                <a:gd name="T8" fmla="*/ 13 w 46"/>
                <a:gd name="T9" fmla="*/ 53 h 53"/>
                <a:gd name="T10" fmla="*/ 0 w 46"/>
                <a:gd name="T11" fmla="*/ 53 h 53"/>
                <a:gd name="T12" fmla="*/ 0 w 46"/>
                <a:gd name="T13" fmla="*/ 0 h 53"/>
                <a:gd name="T14" fmla="*/ 13 w 46"/>
                <a:gd name="T15" fmla="*/ 0 h 53"/>
                <a:gd name="T16" fmla="*/ 13 w 46"/>
                <a:gd name="T17" fmla="*/ 21 h 53"/>
                <a:gd name="T18" fmla="*/ 34 w 46"/>
                <a:gd name="T19" fmla="*/ 21 h 53"/>
                <a:gd name="T20" fmla="*/ 34 w 46"/>
                <a:gd name="T21" fmla="*/ 0 h 53"/>
                <a:gd name="T22" fmla="*/ 46 w 46"/>
                <a:gd name="T23" fmla="*/ 0 h 53"/>
                <a:gd name="T24" fmla="*/ 46 w 46"/>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53">
                  <a:moveTo>
                    <a:pt x="46" y="53"/>
                  </a:moveTo>
                  <a:lnTo>
                    <a:pt x="34" y="53"/>
                  </a:lnTo>
                  <a:lnTo>
                    <a:pt x="34" y="32"/>
                  </a:lnTo>
                  <a:lnTo>
                    <a:pt x="13" y="32"/>
                  </a:lnTo>
                  <a:lnTo>
                    <a:pt x="13" y="53"/>
                  </a:lnTo>
                  <a:lnTo>
                    <a:pt x="0" y="53"/>
                  </a:lnTo>
                  <a:lnTo>
                    <a:pt x="0" y="0"/>
                  </a:lnTo>
                  <a:lnTo>
                    <a:pt x="13" y="0"/>
                  </a:lnTo>
                  <a:lnTo>
                    <a:pt x="13" y="21"/>
                  </a:lnTo>
                  <a:lnTo>
                    <a:pt x="34" y="21"/>
                  </a:lnTo>
                  <a:lnTo>
                    <a:pt x="34" y="0"/>
                  </a:lnTo>
                  <a:lnTo>
                    <a:pt x="46" y="0"/>
                  </a:lnTo>
                  <a:lnTo>
                    <a:pt x="46"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42" name="Freeform 346"/>
            <p:cNvSpPr>
              <a:spLocks/>
            </p:cNvSpPr>
            <p:nvPr/>
          </p:nvSpPr>
          <p:spPr bwMode="auto">
            <a:xfrm>
              <a:off x="1678192" y="3564320"/>
              <a:ext cx="65445" cy="85701"/>
            </a:xfrm>
            <a:custGeom>
              <a:avLst/>
              <a:gdLst>
                <a:gd name="T0" fmla="*/ 20 w 20"/>
                <a:gd name="T1" fmla="*/ 25 h 26"/>
                <a:gd name="T2" fmla="*/ 13 w 20"/>
                <a:gd name="T3" fmla="*/ 26 h 26"/>
                <a:gd name="T4" fmla="*/ 3 w 20"/>
                <a:gd name="T5" fmla="*/ 23 h 26"/>
                <a:gd name="T6" fmla="*/ 0 w 20"/>
                <a:gd name="T7" fmla="*/ 14 h 26"/>
                <a:gd name="T8" fmla="*/ 4 w 20"/>
                <a:gd name="T9" fmla="*/ 4 h 26"/>
                <a:gd name="T10" fmla="*/ 14 w 20"/>
                <a:gd name="T11" fmla="*/ 0 h 26"/>
                <a:gd name="T12" fmla="*/ 20 w 20"/>
                <a:gd name="T13" fmla="*/ 1 h 26"/>
                <a:gd name="T14" fmla="*/ 20 w 20"/>
                <a:gd name="T15" fmla="*/ 7 h 26"/>
                <a:gd name="T16" fmla="*/ 14 w 20"/>
                <a:gd name="T17" fmla="*/ 5 h 26"/>
                <a:gd name="T18" fmla="*/ 8 w 20"/>
                <a:gd name="T19" fmla="*/ 7 h 26"/>
                <a:gd name="T20" fmla="*/ 6 w 20"/>
                <a:gd name="T21" fmla="*/ 13 h 26"/>
                <a:gd name="T22" fmla="*/ 8 w 20"/>
                <a:gd name="T23" fmla="*/ 19 h 26"/>
                <a:gd name="T24" fmla="*/ 14 w 20"/>
                <a:gd name="T25" fmla="*/ 21 h 26"/>
                <a:gd name="T26" fmla="*/ 20 w 20"/>
                <a:gd name="T27" fmla="*/ 20 h 26"/>
                <a:gd name="T28" fmla="*/ 20 w 20"/>
                <a:gd name="T29"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6">
                  <a:moveTo>
                    <a:pt x="20" y="25"/>
                  </a:moveTo>
                  <a:cubicBezTo>
                    <a:pt x="18" y="26"/>
                    <a:pt x="16" y="26"/>
                    <a:pt x="13" y="26"/>
                  </a:cubicBezTo>
                  <a:cubicBezTo>
                    <a:pt x="9" y="26"/>
                    <a:pt x="6" y="25"/>
                    <a:pt x="3" y="23"/>
                  </a:cubicBezTo>
                  <a:cubicBezTo>
                    <a:pt x="1" y="21"/>
                    <a:pt x="0" y="18"/>
                    <a:pt x="0" y="14"/>
                  </a:cubicBezTo>
                  <a:cubicBezTo>
                    <a:pt x="0" y="10"/>
                    <a:pt x="1" y="7"/>
                    <a:pt x="4" y="4"/>
                  </a:cubicBezTo>
                  <a:cubicBezTo>
                    <a:pt x="6" y="2"/>
                    <a:pt x="10" y="0"/>
                    <a:pt x="14" y="0"/>
                  </a:cubicBezTo>
                  <a:cubicBezTo>
                    <a:pt x="16" y="0"/>
                    <a:pt x="18" y="1"/>
                    <a:pt x="20" y="1"/>
                  </a:cubicBezTo>
                  <a:cubicBezTo>
                    <a:pt x="20" y="7"/>
                    <a:pt x="20" y="7"/>
                    <a:pt x="20" y="7"/>
                  </a:cubicBezTo>
                  <a:cubicBezTo>
                    <a:pt x="18" y="6"/>
                    <a:pt x="16" y="5"/>
                    <a:pt x="14" y="5"/>
                  </a:cubicBezTo>
                  <a:cubicBezTo>
                    <a:pt x="12" y="5"/>
                    <a:pt x="10" y="6"/>
                    <a:pt x="8" y="7"/>
                  </a:cubicBezTo>
                  <a:cubicBezTo>
                    <a:pt x="7" y="9"/>
                    <a:pt x="6" y="11"/>
                    <a:pt x="6" y="13"/>
                  </a:cubicBezTo>
                  <a:cubicBezTo>
                    <a:pt x="6" y="16"/>
                    <a:pt x="7" y="18"/>
                    <a:pt x="8" y="19"/>
                  </a:cubicBezTo>
                  <a:cubicBezTo>
                    <a:pt x="10" y="21"/>
                    <a:pt x="11" y="21"/>
                    <a:pt x="14" y="21"/>
                  </a:cubicBezTo>
                  <a:cubicBezTo>
                    <a:pt x="16" y="21"/>
                    <a:pt x="18" y="21"/>
                    <a:pt x="20" y="20"/>
                  </a:cubicBezTo>
                  <a:lnTo>
                    <a:pt x="2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43" name="Freeform 347"/>
            <p:cNvSpPr>
              <a:spLocks/>
            </p:cNvSpPr>
            <p:nvPr/>
          </p:nvSpPr>
          <p:spPr bwMode="auto">
            <a:xfrm>
              <a:off x="1759219" y="3567437"/>
              <a:ext cx="49863" cy="82585"/>
            </a:xfrm>
            <a:custGeom>
              <a:avLst/>
              <a:gdLst>
                <a:gd name="T0" fmla="*/ 32 w 32"/>
                <a:gd name="T1" fmla="*/ 53 h 53"/>
                <a:gd name="T2" fmla="*/ 0 w 32"/>
                <a:gd name="T3" fmla="*/ 53 h 53"/>
                <a:gd name="T4" fmla="*/ 0 w 32"/>
                <a:gd name="T5" fmla="*/ 0 h 53"/>
                <a:gd name="T6" fmla="*/ 30 w 32"/>
                <a:gd name="T7" fmla="*/ 0 h 53"/>
                <a:gd name="T8" fmla="*/ 30 w 32"/>
                <a:gd name="T9" fmla="*/ 9 h 53"/>
                <a:gd name="T10" fmla="*/ 11 w 32"/>
                <a:gd name="T11" fmla="*/ 9 h 53"/>
                <a:gd name="T12" fmla="*/ 11 w 32"/>
                <a:gd name="T13" fmla="*/ 21 h 53"/>
                <a:gd name="T14" fmla="*/ 30 w 32"/>
                <a:gd name="T15" fmla="*/ 21 h 53"/>
                <a:gd name="T16" fmla="*/ 30 w 32"/>
                <a:gd name="T17" fmla="*/ 32 h 53"/>
                <a:gd name="T18" fmla="*/ 11 w 32"/>
                <a:gd name="T19" fmla="*/ 32 h 53"/>
                <a:gd name="T20" fmla="*/ 11 w 32"/>
                <a:gd name="T21" fmla="*/ 42 h 53"/>
                <a:gd name="T22" fmla="*/ 32 w 32"/>
                <a:gd name="T23" fmla="*/ 42 h 53"/>
                <a:gd name="T24" fmla="*/ 32 w 32"/>
                <a:gd name="T2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53">
                  <a:moveTo>
                    <a:pt x="32" y="53"/>
                  </a:moveTo>
                  <a:lnTo>
                    <a:pt x="0" y="53"/>
                  </a:lnTo>
                  <a:lnTo>
                    <a:pt x="0" y="0"/>
                  </a:lnTo>
                  <a:lnTo>
                    <a:pt x="30" y="0"/>
                  </a:lnTo>
                  <a:lnTo>
                    <a:pt x="30" y="9"/>
                  </a:lnTo>
                  <a:lnTo>
                    <a:pt x="11" y="9"/>
                  </a:lnTo>
                  <a:lnTo>
                    <a:pt x="11" y="21"/>
                  </a:lnTo>
                  <a:lnTo>
                    <a:pt x="30" y="21"/>
                  </a:lnTo>
                  <a:lnTo>
                    <a:pt x="30" y="32"/>
                  </a:lnTo>
                  <a:lnTo>
                    <a:pt x="11" y="32"/>
                  </a:lnTo>
                  <a:lnTo>
                    <a:pt x="11" y="42"/>
                  </a:lnTo>
                  <a:lnTo>
                    <a:pt x="32" y="42"/>
                  </a:lnTo>
                  <a:lnTo>
                    <a:pt x="32"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44" name="Freeform 348"/>
            <p:cNvSpPr>
              <a:spLocks/>
            </p:cNvSpPr>
            <p:nvPr/>
          </p:nvSpPr>
          <p:spPr bwMode="auto">
            <a:xfrm>
              <a:off x="1821548" y="3567437"/>
              <a:ext cx="74795" cy="82585"/>
            </a:xfrm>
            <a:custGeom>
              <a:avLst/>
              <a:gdLst>
                <a:gd name="T0" fmla="*/ 23 w 23"/>
                <a:gd name="T1" fmla="*/ 25 h 25"/>
                <a:gd name="T2" fmla="*/ 17 w 23"/>
                <a:gd name="T3" fmla="*/ 25 h 25"/>
                <a:gd name="T4" fmla="*/ 7 w 23"/>
                <a:gd name="T5" fmla="*/ 9 h 25"/>
                <a:gd name="T6" fmla="*/ 6 w 23"/>
                <a:gd name="T7" fmla="*/ 7 h 25"/>
                <a:gd name="T8" fmla="*/ 6 w 23"/>
                <a:gd name="T9" fmla="*/ 7 h 25"/>
                <a:gd name="T10" fmla="*/ 6 w 23"/>
                <a:gd name="T11" fmla="*/ 11 h 25"/>
                <a:gd name="T12" fmla="*/ 6 w 23"/>
                <a:gd name="T13" fmla="*/ 25 h 25"/>
                <a:gd name="T14" fmla="*/ 0 w 23"/>
                <a:gd name="T15" fmla="*/ 25 h 25"/>
                <a:gd name="T16" fmla="*/ 0 w 23"/>
                <a:gd name="T17" fmla="*/ 0 h 25"/>
                <a:gd name="T18" fmla="*/ 7 w 23"/>
                <a:gd name="T19" fmla="*/ 0 h 25"/>
                <a:gd name="T20" fmla="*/ 17 w 23"/>
                <a:gd name="T21" fmla="*/ 15 h 25"/>
                <a:gd name="T22" fmla="*/ 18 w 23"/>
                <a:gd name="T23" fmla="*/ 17 h 25"/>
                <a:gd name="T24" fmla="*/ 18 w 23"/>
                <a:gd name="T25" fmla="*/ 17 h 25"/>
                <a:gd name="T26" fmla="*/ 18 w 23"/>
                <a:gd name="T27" fmla="*/ 14 h 25"/>
                <a:gd name="T28" fmla="*/ 18 w 23"/>
                <a:gd name="T29" fmla="*/ 0 h 25"/>
                <a:gd name="T30" fmla="*/ 23 w 23"/>
                <a:gd name="T31" fmla="*/ 0 h 25"/>
                <a:gd name="T32" fmla="*/ 23 w 23"/>
                <a:gd name="T3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25">
                  <a:moveTo>
                    <a:pt x="23" y="25"/>
                  </a:moveTo>
                  <a:cubicBezTo>
                    <a:pt x="17" y="25"/>
                    <a:pt x="17" y="25"/>
                    <a:pt x="17" y="25"/>
                  </a:cubicBezTo>
                  <a:cubicBezTo>
                    <a:pt x="7" y="9"/>
                    <a:pt x="7" y="9"/>
                    <a:pt x="7" y="9"/>
                  </a:cubicBezTo>
                  <a:cubicBezTo>
                    <a:pt x="6" y="8"/>
                    <a:pt x="6" y="7"/>
                    <a:pt x="6" y="7"/>
                  </a:cubicBezTo>
                  <a:cubicBezTo>
                    <a:pt x="6" y="7"/>
                    <a:pt x="6" y="7"/>
                    <a:pt x="6" y="7"/>
                  </a:cubicBezTo>
                  <a:cubicBezTo>
                    <a:pt x="6" y="8"/>
                    <a:pt x="6" y="9"/>
                    <a:pt x="6" y="11"/>
                  </a:cubicBezTo>
                  <a:cubicBezTo>
                    <a:pt x="6" y="25"/>
                    <a:pt x="6" y="25"/>
                    <a:pt x="6" y="25"/>
                  </a:cubicBezTo>
                  <a:cubicBezTo>
                    <a:pt x="0" y="25"/>
                    <a:pt x="0" y="25"/>
                    <a:pt x="0" y="25"/>
                  </a:cubicBezTo>
                  <a:cubicBezTo>
                    <a:pt x="0" y="0"/>
                    <a:pt x="0" y="0"/>
                    <a:pt x="0" y="0"/>
                  </a:cubicBezTo>
                  <a:cubicBezTo>
                    <a:pt x="7" y="0"/>
                    <a:pt x="7" y="0"/>
                    <a:pt x="7" y="0"/>
                  </a:cubicBezTo>
                  <a:cubicBezTo>
                    <a:pt x="17" y="15"/>
                    <a:pt x="17" y="15"/>
                    <a:pt x="17" y="15"/>
                  </a:cubicBezTo>
                  <a:cubicBezTo>
                    <a:pt x="17" y="16"/>
                    <a:pt x="17" y="16"/>
                    <a:pt x="18" y="17"/>
                  </a:cubicBezTo>
                  <a:cubicBezTo>
                    <a:pt x="18" y="17"/>
                    <a:pt x="18" y="17"/>
                    <a:pt x="18" y="17"/>
                  </a:cubicBezTo>
                  <a:cubicBezTo>
                    <a:pt x="18" y="16"/>
                    <a:pt x="18" y="15"/>
                    <a:pt x="18" y="14"/>
                  </a:cubicBezTo>
                  <a:cubicBezTo>
                    <a:pt x="18" y="0"/>
                    <a:pt x="18" y="0"/>
                    <a:pt x="18" y="0"/>
                  </a:cubicBezTo>
                  <a:cubicBezTo>
                    <a:pt x="23" y="0"/>
                    <a:pt x="23" y="0"/>
                    <a:pt x="23" y="0"/>
                  </a:cubicBezTo>
                  <a:lnTo>
                    <a:pt x="23"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45" name="Freeform 349"/>
            <p:cNvSpPr>
              <a:spLocks/>
            </p:cNvSpPr>
            <p:nvPr/>
          </p:nvSpPr>
          <p:spPr bwMode="auto">
            <a:xfrm>
              <a:off x="1910366" y="3567437"/>
              <a:ext cx="65445" cy="82585"/>
            </a:xfrm>
            <a:custGeom>
              <a:avLst/>
              <a:gdLst>
                <a:gd name="T0" fmla="*/ 42 w 42"/>
                <a:gd name="T1" fmla="*/ 9 h 53"/>
                <a:gd name="T2" fmla="*/ 27 w 42"/>
                <a:gd name="T3" fmla="*/ 9 h 53"/>
                <a:gd name="T4" fmla="*/ 27 w 42"/>
                <a:gd name="T5" fmla="*/ 53 h 53"/>
                <a:gd name="T6" fmla="*/ 14 w 42"/>
                <a:gd name="T7" fmla="*/ 53 h 53"/>
                <a:gd name="T8" fmla="*/ 14 w 42"/>
                <a:gd name="T9" fmla="*/ 9 h 53"/>
                <a:gd name="T10" fmla="*/ 0 w 42"/>
                <a:gd name="T11" fmla="*/ 9 h 53"/>
                <a:gd name="T12" fmla="*/ 0 w 42"/>
                <a:gd name="T13" fmla="*/ 0 h 53"/>
                <a:gd name="T14" fmla="*/ 42 w 42"/>
                <a:gd name="T15" fmla="*/ 0 h 53"/>
                <a:gd name="T16" fmla="*/ 42 w 42"/>
                <a:gd name="T17" fmla="*/ 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53">
                  <a:moveTo>
                    <a:pt x="42" y="9"/>
                  </a:moveTo>
                  <a:lnTo>
                    <a:pt x="27" y="9"/>
                  </a:lnTo>
                  <a:lnTo>
                    <a:pt x="27" y="53"/>
                  </a:lnTo>
                  <a:lnTo>
                    <a:pt x="14" y="53"/>
                  </a:lnTo>
                  <a:lnTo>
                    <a:pt x="14" y="9"/>
                  </a:lnTo>
                  <a:lnTo>
                    <a:pt x="0" y="9"/>
                  </a:lnTo>
                  <a:lnTo>
                    <a:pt x="0" y="0"/>
                  </a:lnTo>
                  <a:lnTo>
                    <a:pt x="42" y="0"/>
                  </a:lnTo>
                  <a:lnTo>
                    <a:pt x="4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46" name="Freeform 350"/>
            <p:cNvSpPr>
              <a:spLocks noEditPoints="1"/>
            </p:cNvSpPr>
            <p:nvPr/>
          </p:nvSpPr>
          <p:spPr bwMode="auto">
            <a:xfrm>
              <a:off x="1988277" y="3567437"/>
              <a:ext cx="68562" cy="82585"/>
            </a:xfrm>
            <a:custGeom>
              <a:avLst/>
              <a:gdLst>
                <a:gd name="T0" fmla="*/ 21 w 21"/>
                <a:gd name="T1" fmla="*/ 25 h 25"/>
                <a:gd name="T2" fmla="*/ 15 w 21"/>
                <a:gd name="T3" fmla="*/ 25 h 25"/>
                <a:gd name="T4" fmla="*/ 11 w 21"/>
                <a:gd name="T5" fmla="*/ 18 h 25"/>
                <a:gd name="T6" fmla="*/ 10 w 21"/>
                <a:gd name="T7" fmla="*/ 17 h 25"/>
                <a:gd name="T8" fmla="*/ 9 w 21"/>
                <a:gd name="T9" fmla="*/ 16 h 25"/>
                <a:gd name="T10" fmla="*/ 8 w 21"/>
                <a:gd name="T11" fmla="*/ 15 h 25"/>
                <a:gd name="T12" fmla="*/ 7 w 21"/>
                <a:gd name="T13" fmla="*/ 15 h 25"/>
                <a:gd name="T14" fmla="*/ 6 w 21"/>
                <a:gd name="T15" fmla="*/ 15 h 25"/>
                <a:gd name="T16" fmla="*/ 6 w 21"/>
                <a:gd name="T17" fmla="*/ 25 h 25"/>
                <a:gd name="T18" fmla="*/ 0 w 21"/>
                <a:gd name="T19" fmla="*/ 25 h 25"/>
                <a:gd name="T20" fmla="*/ 0 w 21"/>
                <a:gd name="T21" fmla="*/ 0 h 25"/>
                <a:gd name="T22" fmla="*/ 9 w 21"/>
                <a:gd name="T23" fmla="*/ 0 h 25"/>
                <a:gd name="T24" fmla="*/ 18 w 21"/>
                <a:gd name="T25" fmla="*/ 7 h 25"/>
                <a:gd name="T26" fmla="*/ 18 w 21"/>
                <a:gd name="T27" fmla="*/ 9 h 25"/>
                <a:gd name="T28" fmla="*/ 17 w 21"/>
                <a:gd name="T29" fmla="*/ 11 h 25"/>
                <a:gd name="T30" fmla="*/ 15 w 21"/>
                <a:gd name="T31" fmla="*/ 13 h 25"/>
                <a:gd name="T32" fmla="*/ 13 w 21"/>
                <a:gd name="T33" fmla="*/ 14 h 25"/>
                <a:gd name="T34" fmla="*/ 13 w 21"/>
                <a:gd name="T35" fmla="*/ 14 h 25"/>
                <a:gd name="T36" fmla="*/ 14 w 21"/>
                <a:gd name="T37" fmla="*/ 14 h 25"/>
                <a:gd name="T38" fmla="*/ 15 w 21"/>
                <a:gd name="T39" fmla="*/ 15 h 25"/>
                <a:gd name="T40" fmla="*/ 16 w 21"/>
                <a:gd name="T41" fmla="*/ 16 h 25"/>
                <a:gd name="T42" fmla="*/ 16 w 21"/>
                <a:gd name="T43" fmla="*/ 17 h 25"/>
                <a:gd name="T44" fmla="*/ 21 w 21"/>
                <a:gd name="T45" fmla="*/ 25 h 25"/>
                <a:gd name="T46" fmla="*/ 6 w 21"/>
                <a:gd name="T47" fmla="*/ 4 h 25"/>
                <a:gd name="T48" fmla="*/ 6 w 21"/>
                <a:gd name="T49" fmla="*/ 11 h 25"/>
                <a:gd name="T50" fmla="*/ 8 w 21"/>
                <a:gd name="T51" fmla="*/ 11 h 25"/>
                <a:gd name="T52" fmla="*/ 11 w 21"/>
                <a:gd name="T53" fmla="*/ 10 h 25"/>
                <a:gd name="T54" fmla="*/ 12 w 21"/>
                <a:gd name="T55" fmla="*/ 7 h 25"/>
                <a:gd name="T56" fmla="*/ 8 w 21"/>
                <a:gd name="T57" fmla="*/ 4 h 25"/>
                <a:gd name="T58" fmla="*/ 6 w 21"/>
                <a:gd name="T5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 h="25">
                  <a:moveTo>
                    <a:pt x="21" y="25"/>
                  </a:moveTo>
                  <a:cubicBezTo>
                    <a:pt x="15" y="25"/>
                    <a:pt x="15" y="25"/>
                    <a:pt x="15" y="25"/>
                  </a:cubicBezTo>
                  <a:cubicBezTo>
                    <a:pt x="11" y="18"/>
                    <a:pt x="11" y="18"/>
                    <a:pt x="11" y="18"/>
                  </a:cubicBezTo>
                  <a:cubicBezTo>
                    <a:pt x="10" y="18"/>
                    <a:pt x="10" y="17"/>
                    <a:pt x="10" y="17"/>
                  </a:cubicBezTo>
                  <a:cubicBezTo>
                    <a:pt x="10" y="17"/>
                    <a:pt x="9" y="16"/>
                    <a:pt x="9" y="16"/>
                  </a:cubicBezTo>
                  <a:cubicBezTo>
                    <a:pt x="9" y="16"/>
                    <a:pt x="9" y="16"/>
                    <a:pt x="8" y="15"/>
                  </a:cubicBezTo>
                  <a:cubicBezTo>
                    <a:pt x="8" y="15"/>
                    <a:pt x="8" y="15"/>
                    <a:pt x="7" y="15"/>
                  </a:cubicBezTo>
                  <a:cubicBezTo>
                    <a:pt x="6" y="15"/>
                    <a:pt x="6" y="15"/>
                    <a:pt x="6" y="15"/>
                  </a:cubicBezTo>
                  <a:cubicBezTo>
                    <a:pt x="6" y="25"/>
                    <a:pt x="6" y="25"/>
                    <a:pt x="6" y="25"/>
                  </a:cubicBezTo>
                  <a:cubicBezTo>
                    <a:pt x="0" y="25"/>
                    <a:pt x="0" y="25"/>
                    <a:pt x="0" y="25"/>
                  </a:cubicBezTo>
                  <a:cubicBezTo>
                    <a:pt x="0" y="0"/>
                    <a:pt x="0" y="0"/>
                    <a:pt x="0" y="0"/>
                  </a:cubicBezTo>
                  <a:cubicBezTo>
                    <a:pt x="9" y="0"/>
                    <a:pt x="9" y="0"/>
                    <a:pt x="9" y="0"/>
                  </a:cubicBezTo>
                  <a:cubicBezTo>
                    <a:pt x="15" y="0"/>
                    <a:pt x="18" y="2"/>
                    <a:pt x="18" y="7"/>
                  </a:cubicBezTo>
                  <a:cubicBezTo>
                    <a:pt x="18" y="7"/>
                    <a:pt x="18" y="8"/>
                    <a:pt x="18" y="9"/>
                  </a:cubicBezTo>
                  <a:cubicBezTo>
                    <a:pt x="18" y="10"/>
                    <a:pt x="17" y="10"/>
                    <a:pt x="17" y="11"/>
                  </a:cubicBezTo>
                  <a:cubicBezTo>
                    <a:pt x="16" y="12"/>
                    <a:pt x="16" y="12"/>
                    <a:pt x="15" y="13"/>
                  </a:cubicBezTo>
                  <a:cubicBezTo>
                    <a:pt x="14" y="13"/>
                    <a:pt x="13" y="13"/>
                    <a:pt x="13" y="14"/>
                  </a:cubicBezTo>
                  <a:cubicBezTo>
                    <a:pt x="13" y="14"/>
                    <a:pt x="13" y="14"/>
                    <a:pt x="13" y="14"/>
                  </a:cubicBezTo>
                  <a:cubicBezTo>
                    <a:pt x="13" y="14"/>
                    <a:pt x="13" y="14"/>
                    <a:pt x="14" y="14"/>
                  </a:cubicBezTo>
                  <a:cubicBezTo>
                    <a:pt x="14" y="14"/>
                    <a:pt x="14" y="15"/>
                    <a:pt x="15" y="15"/>
                  </a:cubicBezTo>
                  <a:cubicBezTo>
                    <a:pt x="15" y="15"/>
                    <a:pt x="15" y="16"/>
                    <a:pt x="16" y="16"/>
                  </a:cubicBezTo>
                  <a:cubicBezTo>
                    <a:pt x="16" y="17"/>
                    <a:pt x="16" y="17"/>
                    <a:pt x="16" y="17"/>
                  </a:cubicBezTo>
                  <a:lnTo>
                    <a:pt x="21" y="25"/>
                  </a:lnTo>
                  <a:close/>
                  <a:moveTo>
                    <a:pt x="6" y="4"/>
                  </a:moveTo>
                  <a:cubicBezTo>
                    <a:pt x="6" y="11"/>
                    <a:pt x="6" y="11"/>
                    <a:pt x="6" y="11"/>
                  </a:cubicBezTo>
                  <a:cubicBezTo>
                    <a:pt x="8" y="11"/>
                    <a:pt x="8" y="11"/>
                    <a:pt x="8" y="11"/>
                  </a:cubicBezTo>
                  <a:cubicBezTo>
                    <a:pt x="9" y="11"/>
                    <a:pt x="10" y="11"/>
                    <a:pt x="11" y="10"/>
                  </a:cubicBezTo>
                  <a:cubicBezTo>
                    <a:pt x="12" y="9"/>
                    <a:pt x="12" y="8"/>
                    <a:pt x="12" y="7"/>
                  </a:cubicBezTo>
                  <a:cubicBezTo>
                    <a:pt x="12" y="5"/>
                    <a:pt x="11" y="4"/>
                    <a:pt x="8" y="4"/>
                  </a:cubicBezTo>
                  <a:lnTo>
                    <a:pt x="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47" name="Freeform 351"/>
            <p:cNvSpPr>
              <a:spLocks noEditPoints="1"/>
            </p:cNvSpPr>
            <p:nvPr/>
          </p:nvSpPr>
          <p:spPr bwMode="auto">
            <a:xfrm>
              <a:off x="2056839" y="3567437"/>
              <a:ext cx="81027" cy="82585"/>
            </a:xfrm>
            <a:custGeom>
              <a:avLst/>
              <a:gdLst>
                <a:gd name="T0" fmla="*/ 25 w 25"/>
                <a:gd name="T1" fmla="*/ 25 h 25"/>
                <a:gd name="T2" fmla="*/ 19 w 25"/>
                <a:gd name="T3" fmla="*/ 25 h 25"/>
                <a:gd name="T4" fmla="*/ 17 w 25"/>
                <a:gd name="T5" fmla="*/ 19 h 25"/>
                <a:gd name="T6" fmla="*/ 8 w 25"/>
                <a:gd name="T7" fmla="*/ 19 h 25"/>
                <a:gd name="T8" fmla="*/ 7 w 25"/>
                <a:gd name="T9" fmla="*/ 25 h 25"/>
                <a:gd name="T10" fmla="*/ 0 w 25"/>
                <a:gd name="T11" fmla="*/ 25 h 25"/>
                <a:gd name="T12" fmla="*/ 10 w 25"/>
                <a:gd name="T13" fmla="*/ 0 h 25"/>
                <a:gd name="T14" fmla="*/ 16 w 25"/>
                <a:gd name="T15" fmla="*/ 0 h 25"/>
                <a:gd name="T16" fmla="*/ 25 w 25"/>
                <a:gd name="T17" fmla="*/ 25 h 25"/>
                <a:gd name="T18" fmla="*/ 16 w 25"/>
                <a:gd name="T19" fmla="*/ 15 h 25"/>
                <a:gd name="T20" fmla="*/ 13 w 25"/>
                <a:gd name="T21" fmla="*/ 6 h 25"/>
                <a:gd name="T22" fmla="*/ 13 w 25"/>
                <a:gd name="T23" fmla="*/ 4 h 25"/>
                <a:gd name="T24" fmla="*/ 13 w 25"/>
                <a:gd name="T25" fmla="*/ 4 h 25"/>
                <a:gd name="T26" fmla="*/ 12 w 25"/>
                <a:gd name="T27" fmla="*/ 6 h 25"/>
                <a:gd name="T28" fmla="*/ 10 w 25"/>
                <a:gd name="T29" fmla="*/ 15 h 25"/>
                <a:gd name="T30" fmla="*/ 16 w 25"/>
                <a:gd name="T31"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25">
                  <a:moveTo>
                    <a:pt x="25" y="25"/>
                  </a:moveTo>
                  <a:cubicBezTo>
                    <a:pt x="19" y="25"/>
                    <a:pt x="19" y="25"/>
                    <a:pt x="19" y="25"/>
                  </a:cubicBezTo>
                  <a:cubicBezTo>
                    <a:pt x="17" y="19"/>
                    <a:pt x="17" y="19"/>
                    <a:pt x="17" y="19"/>
                  </a:cubicBezTo>
                  <a:cubicBezTo>
                    <a:pt x="8" y="19"/>
                    <a:pt x="8" y="19"/>
                    <a:pt x="8" y="19"/>
                  </a:cubicBezTo>
                  <a:cubicBezTo>
                    <a:pt x="7" y="25"/>
                    <a:pt x="7" y="25"/>
                    <a:pt x="7" y="25"/>
                  </a:cubicBezTo>
                  <a:cubicBezTo>
                    <a:pt x="0" y="25"/>
                    <a:pt x="0" y="25"/>
                    <a:pt x="0" y="25"/>
                  </a:cubicBezTo>
                  <a:cubicBezTo>
                    <a:pt x="10" y="0"/>
                    <a:pt x="10" y="0"/>
                    <a:pt x="10" y="0"/>
                  </a:cubicBezTo>
                  <a:cubicBezTo>
                    <a:pt x="16" y="0"/>
                    <a:pt x="16" y="0"/>
                    <a:pt x="16" y="0"/>
                  </a:cubicBezTo>
                  <a:lnTo>
                    <a:pt x="25" y="25"/>
                  </a:lnTo>
                  <a:close/>
                  <a:moveTo>
                    <a:pt x="16" y="15"/>
                  </a:moveTo>
                  <a:cubicBezTo>
                    <a:pt x="13" y="6"/>
                    <a:pt x="13" y="6"/>
                    <a:pt x="13" y="6"/>
                  </a:cubicBezTo>
                  <a:cubicBezTo>
                    <a:pt x="13" y="6"/>
                    <a:pt x="13" y="5"/>
                    <a:pt x="13" y="4"/>
                  </a:cubicBezTo>
                  <a:cubicBezTo>
                    <a:pt x="13" y="4"/>
                    <a:pt x="13" y="4"/>
                    <a:pt x="13" y="4"/>
                  </a:cubicBezTo>
                  <a:cubicBezTo>
                    <a:pt x="13" y="5"/>
                    <a:pt x="12" y="6"/>
                    <a:pt x="12" y="6"/>
                  </a:cubicBezTo>
                  <a:cubicBezTo>
                    <a:pt x="10" y="15"/>
                    <a:pt x="10" y="15"/>
                    <a:pt x="10" y="15"/>
                  </a:cubicBezTo>
                  <a:lnTo>
                    <a:pt x="1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48" name="Freeform 352"/>
            <p:cNvSpPr>
              <a:spLocks/>
            </p:cNvSpPr>
            <p:nvPr/>
          </p:nvSpPr>
          <p:spPr bwMode="auto">
            <a:xfrm>
              <a:off x="2151891" y="3567437"/>
              <a:ext cx="48305" cy="82585"/>
            </a:xfrm>
            <a:custGeom>
              <a:avLst/>
              <a:gdLst>
                <a:gd name="T0" fmla="*/ 31 w 31"/>
                <a:gd name="T1" fmla="*/ 53 h 53"/>
                <a:gd name="T2" fmla="*/ 0 w 31"/>
                <a:gd name="T3" fmla="*/ 53 h 53"/>
                <a:gd name="T4" fmla="*/ 0 w 31"/>
                <a:gd name="T5" fmla="*/ 0 h 53"/>
                <a:gd name="T6" fmla="*/ 12 w 31"/>
                <a:gd name="T7" fmla="*/ 0 h 53"/>
                <a:gd name="T8" fmla="*/ 12 w 31"/>
                <a:gd name="T9" fmla="*/ 42 h 53"/>
                <a:gd name="T10" fmla="*/ 31 w 31"/>
                <a:gd name="T11" fmla="*/ 42 h 53"/>
                <a:gd name="T12" fmla="*/ 31 w 31"/>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31" h="53">
                  <a:moveTo>
                    <a:pt x="31" y="53"/>
                  </a:moveTo>
                  <a:lnTo>
                    <a:pt x="0" y="53"/>
                  </a:lnTo>
                  <a:lnTo>
                    <a:pt x="0" y="0"/>
                  </a:lnTo>
                  <a:lnTo>
                    <a:pt x="12" y="0"/>
                  </a:lnTo>
                  <a:lnTo>
                    <a:pt x="12" y="42"/>
                  </a:lnTo>
                  <a:lnTo>
                    <a:pt x="31" y="42"/>
                  </a:lnTo>
                  <a:lnTo>
                    <a:pt x="31"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49" name="Freeform 353"/>
            <p:cNvSpPr>
              <a:spLocks/>
            </p:cNvSpPr>
            <p:nvPr/>
          </p:nvSpPr>
          <p:spPr bwMode="auto">
            <a:xfrm>
              <a:off x="2246942" y="3567437"/>
              <a:ext cx="68562" cy="82585"/>
            </a:xfrm>
            <a:custGeom>
              <a:avLst/>
              <a:gdLst>
                <a:gd name="T0" fmla="*/ 21 w 21"/>
                <a:gd name="T1" fmla="*/ 14 h 25"/>
                <a:gd name="T2" fmla="*/ 10 w 21"/>
                <a:gd name="T3" fmla="*/ 25 h 25"/>
                <a:gd name="T4" fmla="*/ 0 w 21"/>
                <a:gd name="T5" fmla="*/ 14 h 25"/>
                <a:gd name="T6" fmla="*/ 0 w 21"/>
                <a:gd name="T7" fmla="*/ 0 h 25"/>
                <a:gd name="T8" fmla="*/ 6 w 21"/>
                <a:gd name="T9" fmla="*/ 0 h 25"/>
                <a:gd name="T10" fmla="*/ 6 w 21"/>
                <a:gd name="T11" fmla="*/ 14 h 25"/>
                <a:gd name="T12" fmla="*/ 11 w 21"/>
                <a:gd name="T13" fmla="*/ 20 h 25"/>
                <a:gd name="T14" fmla="*/ 15 w 21"/>
                <a:gd name="T15" fmla="*/ 15 h 25"/>
                <a:gd name="T16" fmla="*/ 15 w 21"/>
                <a:gd name="T17" fmla="*/ 0 h 25"/>
                <a:gd name="T18" fmla="*/ 21 w 21"/>
                <a:gd name="T19" fmla="*/ 0 h 25"/>
                <a:gd name="T20" fmla="*/ 21 w 21"/>
                <a:gd name="T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5">
                  <a:moveTo>
                    <a:pt x="21" y="14"/>
                  </a:moveTo>
                  <a:cubicBezTo>
                    <a:pt x="21" y="22"/>
                    <a:pt x="17" y="25"/>
                    <a:pt x="10" y="25"/>
                  </a:cubicBezTo>
                  <a:cubicBezTo>
                    <a:pt x="3" y="25"/>
                    <a:pt x="0" y="22"/>
                    <a:pt x="0" y="14"/>
                  </a:cubicBezTo>
                  <a:cubicBezTo>
                    <a:pt x="0" y="0"/>
                    <a:pt x="0" y="0"/>
                    <a:pt x="0" y="0"/>
                  </a:cubicBezTo>
                  <a:cubicBezTo>
                    <a:pt x="6" y="0"/>
                    <a:pt x="6" y="0"/>
                    <a:pt x="6" y="0"/>
                  </a:cubicBezTo>
                  <a:cubicBezTo>
                    <a:pt x="6" y="14"/>
                    <a:pt x="6" y="14"/>
                    <a:pt x="6" y="14"/>
                  </a:cubicBezTo>
                  <a:cubicBezTo>
                    <a:pt x="6" y="18"/>
                    <a:pt x="7" y="20"/>
                    <a:pt x="11" y="20"/>
                  </a:cubicBezTo>
                  <a:cubicBezTo>
                    <a:pt x="14" y="20"/>
                    <a:pt x="15" y="18"/>
                    <a:pt x="15" y="15"/>
                  </a:cubicBezTo>
                  <a:cubicBezTo>
                    <a:pt x="15" y="0"/>
                    <a:pt x="15" y="0"/>
                    <a:pt x="15" y="0"/>
                  </a:cubicBezTo>
                  <a:cubicBezTo>
                    <a:pt x="21" y="0"/>
                    <a:pt x="21" y="0"/>
                    <a:pt x="21" y="0"/>
                  </a:cubicBezTo>
                  <a:lnTo>
                    <a:pt x="21"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50" name="Freeform 354"/>
            <p:cNvSpPr>
              <a:spLocks/>
            </p:cNvSpPr>
            <p:nvPr/>
          </p:nvSpPr>
          <p:spPr bwMode="auto">
            <a:xfrm>
              <a:off x="2331086" y="3564320"/>
              <a:ext cx="56096" cy="85701"/>
            </a:xfrm>
            <a:custGeom>
              <a:avLst/>
              <a:gdLst>
                <a:gd name="T0" fmla="*/ 0 w 17"/>
                <a:gd name="T1" fmla="*/ 25 h 26"/>
                <a:gd name="T2" fmla="*/ 0 w 17"/>
                <a:gd name="T3" fmla="*/ 19 h 26"/>
                <a:gd name="T4" fmla="*/ 3 w 17"/>
                <a:gd name="T5" fmla="*/ 21 h 26"/>
                <a:gd name="T6" fmla="*/ 7 w 17"/>
                <a:gd name="T7" fmla="*/ 22 h 26"/>
                <a:gd name="T8" fmla="*/ 9 w 17"/>
                <a:gd name="T9" fmla="*/ 22 h 26"/>
                <a:gd name="T10" fmla="*/ 10 w 17"/>
                <a:gd name="T11" fmla="*/ 21 h 26"/>
                <a:gd name="T12" fmla="*/ 11 w 17"/>
                <a:gd name="T13" fmla="*/ 20 h 26"/>
                <a:gd name="T14" fmla="*/ 11 w 17"/>
                <a:gd name="T15" fmla="*/ 19 h 26"/>
                <a:gd name="T16" fmla="*/ 11 w 17"/>
                <a:gd name="T17" fmla="*/ 18 h 26"/>
                <a:gd name="T18" fmla="*/ 9 w 17"/>
                <a:gd name="T19" fmla="*/ 17 h 26"/>
                <a:gd name="T20" fmla="*/ 8 w 17"/>
                <a:gd name="T21" fmla="*/ 16 h 26"/>
                <a:gd name="T22" fmla="*/ 5 w 17"/>
                <a:gd name="T23" fmla="*/ 15 h 26"/>
                <a:gd name="T24" fmla="*/ 1 w 17"/>
                <a:gd name="T25" fmla="*/ 12 h 26"/>
                <a:gd name="T26" fmla="*/ 0 w 17"/>
                <a:gd name="T27" fmla="*/ 8 h 26"/>
                <a:gd name="T28" fmla="*/ 0 w 17"/>
                <a:gd name="T29" fmla="*/ 4 h 26"/>
                <a:gd name="T30" fmla="*/ 3 w 17"/>
                <a:gd name="T31" fmla="*/ 2 h 26"/>
                <a:gd name="T32" fmla="*/ 6 w 17"/>
                <a:gd name="T33" fmla="*/ 1 h 26"/>
                <a:gd name="T34" fmla="*/ 10 w 17"/>
                <a:gd name="T35" fmla="*/ 0 h 26"/>
                <a:gd name="T36" fmla="*/ 13 w 17"/>
                <a:gd name="T37" fmla="*/ 0 h 26"/>
                <a:gd name="T38" fmla="*/ 16 w 17"/>
                <a:gd name="T39" fmla="*/ 1 h 26"/>
                <a:gd name="T40" fmla="*/ 16 w 17"/>
                <a:gd name="T41" fmla="*/ 6 h 26"/>
                <a:gd name="T42" fmla="*/ 14 w 17"/>
                <a:gd name="T43" fmla="*/ 6 h 26"/>
                <a:gd name="T44" fmla="*/ 13 w 17"/>
                <a:gd name="T45" fmla="*/ 5 h 26"/>
                <a:gd name="T46" fmla="*/ 11 w 17"/>
                <a:gd name="T47" fmla="*/ 5 h 26"/>
                <a:gd name="T48" fmla="*/ 10 w 17"/>
                <a:gd name="T49" fmla="*/ 5 h 26"/>
                <a:gd name="T50" fmla="*/ 8 w 17"/>
                <a:gd name="T51" fmla="*/ 5 h 26"/>
                <a:gd name="T52" fmla="*/ 7 w 17"/>
                <a:gd name="T53" fmla="*/ 5 h 26"/>
                <a:gd name="T54" fmla="*/ 6 w 17"/>
                <a:gd name="T55" fmla="*/ 6 h 26"/>
                <a:gd name="T56" fmla="*/ 6 w 17"/>
                <a:gd name="T57" fmla="*/ 7 h 26"/>
                <a:gd name="T58" fmla="*/ 6 w 17"/>
                <a:gd name="T59" fmla="*/ 8 h 26"/>
                <a:gd name="T60" fmla="*/ 7 w 17"/>
                <a:gd name="T61" fmla="*/ 9 h 26"/>
                <a:gd name="T62" fmla="*/ 8 w 17"/>
                <a:gd name="T63" fmla="*/ 10 h 26"/>
                <a:gd name="T64" fmla="*/ 10 w 17"/>
                <a:gd name="T65" fmla="*/ 11 h 26"/>
                <a:gd name="T66" fmla="*/ 13 w 17"/>
                <a:gd name="T67" fmla="*/ 12 h 26"/>
                <a:gd name="T68" fmla="*/ 15 w 17"/>
                <a:gd name="T69" fmla="*/ 14 h 26"/>
                <a:gd name="T70" fmla="*/ 16 w 17"/>
                <a:gd name="T71" fmla="*/ 16 h 26"/>
                <a:gd name="T72" fmla="*/ 17 w 17"/>
                <a:gd name="T73" fmla="*/ 19 h 26"/>
                <a:gd name="T74" fmla="*/ 16 w 17"/>
                <a:gd name="T75" fmla="*/ 22 h 26"/>
                <a:gd name="T76" fmla="*/ 14 w 17"/>
                <a:gd name="T77" fmla="*/ 25 h 26"/>
                <a:gd name="T78" fmla="*/ 11 w 17"/>
                <a:gd name="T79" fmla="*/ 26 h 26"/>
                <a:gd name="T80" fmla="*/ 7 w 17"/>
                <a:gd name="T81" fmla="*/ 26 h 26"/>
                <a:gd name="T82" fmla="*/ 3 w 17"/>
                <a:gd name="T83" fmla="*/ 26 h 26"/>
                <a:gd name="T84" fmla="*/ 0 w 17"/>
                <a:gd name="T85"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26">
                  <a:moveTo>
                    <a:pt x="0" y="25"/>
                  </a:moveTo>
                  <a:cubicBezTo>
                    <a:pt x="0" y="19"/>
                    <a:pt x="0" y="19"/>
                    <a:pt x="0" y="19"/>
                  </a:cubicBezTo>
                  <a:cubicBezTo>
                    <a:pt x="1" y="20"/>
                    <a:pt x="2" y="21"/>
                    <a:pt x="3" y="21"/>
                  </a:cubicBezTo>
                  <a:cubicBezTo>
                    <a:pt x="4" y="22"/>
                    <a:pt x="5" y="22"/>
                    <a:pt x="7" y="22"/>
                  </a:cubicBezTo>
                  <a:cubicBezTo>
                    <a:pt x="7" y="22"/>
                    <a:pt x="8" y="22"/>
                    <a:pt x="9" y="22"/>
                  </a:cubicBezTo>
                  <a:cubicBezTo>
                    <a:pt x="9" y="22"/>
                    <a:pt x="10" y="21"/>
                    <a:pt x="10" y="21"/>
                  </a:cubicBezTo>
                  <a:cubicBezTo>
                    <a:pt x="10" y="21"/>
                    <a:pt x="11" y="21"/>
                    <a:pt x="11" y="20"/>
                  </a:cubicBezTo>
                  <a:cubicBezTo>
                    <a:pt x="11" y="20"/>
                    <a:pt x="11" y="20"/>
                    <a:pt x="11" y="19"/>
                  </a:cubicBezTo>
                  <a:cubicBezTo>
                    <a:pt x="11" y="19"/>
                    <a:pt x="11" y="18"/>
                    <a:pt x="11" y="18"/>
                  </a:cubicBezTo>
                  <a:cubicBezTo>
                    <a:pt x="10" y="18"/>
                    <a:pt x="10" y="17"/>
                    <a:pt x="9" y="17"/>
                  </a:cubicBezTo>
                  <a:cubicBezTo>
                    <a:pt x="9" y="17"/>
                    <a:pt x="8" y="16"/>
                    <a:pt x="8" y="16"/>
                  </a:cubicBezTo>
                  <a:cubicBezTo>
                    <a:pt x="7" y="16"/>
                    <a:pt x="6" y="15"/>
                    <a:pt x="5" y="15"/>
                  </a:cubicBezTo>
                  <a:cubicBezTo>
                    <a:pt x="4" y="14"/>
                    <a:pt x="2" y="13"/>
                    <a:pt x="1" y="12"/>
                  </a:cubicBezTo>
                  <a:cubicBezTo>
                    <a:pt x="0" y="11"/>
                    <a:pt x="0" y="9"/>
                    <a:pt x="0" y="8"/>
                  </a:cubicBezTo>
                  <a:cubicBezTo>
                    <a:pt x="0" y="6"/>
                    <a:pt x="0" y="5"/>
                    <a:pt x="0" y="4"/>
                  </a:cubicBezTo>
                  <a:cubicBezTo>
                    <a:pt x="1" y="3"/>
                    <a:pt x="2" y="3"/>
                    <a:pt x="3" y="2"/>
                  </a:cubicBezTo>
                  <a:cubicBezTo>
                    <a:pt x="3" y="1"/>
                    <a:pt x="5" y="1"/>
                    <a:pt x="6" y="1"/>
                  </a:cubicBezTo>
                  <a:cubicBezTo>
                    <a:pt x="7" y="0"/>
                    <a:pt x="8" y="0"/>
                    <a:pt x="10" y="0"/>
                  </a:cubicBezTo>
                  <a:cubicBezTo>
                    <a:pt x="11" y="0"/>
                    <a:pt x="12" y="0"/>
                    <a:pt x="13" y="0"/>
                  </a:cubicBezTo>
                  <a:cubicBezTo>
                    <a:pt x="14" y="1"/>
                    <a:pt x="15" y="1"/>
                    <a:pt x="16" y="1"/>
                  </a:cubicBezTo>
                  <a:cubicBezTo>
                    <a:pt x="16" y="6"/>
                    <a:pt x="16" y="6"/>
                    <a:pt x="16" y="6"/>
                  </a:cubicBezTo>
                  <a:cubicBezTo>
                    <a:pt x="15" y="6"/>
                    <a:pt x="15" y="6"/>
                    <a:pt x="14" y="6"/>
                  </a:cubicBezTo>
                  <a:cubicBezTo>
                    <a:pt x="14" y="5"/>
                    <a:pt x="13" y="5"/>
                    <a:pt x="13" y="5"/>
                  </a:cubicBezTo>
                  <a:cubicBezTo>
                    <a:pt x="12" y="5"/>
                    <a:pt x="12" y="5"/>
                    <a:pt x="11" y="5"/>
                  </a:cubicBezTo>
                  <a:cubicBezTo>
                    <a:pt x="11" y="5"/>
                    <a:pt x="10" y="5"/>
                    <a:pt x="10" y="5"/>
                  </a:cubicBezTo>
                  <a:cubicBezTo>
                    <a:pt x="9" y="5"/>
                    <a:pt x="9" y="5"/>
                    <a:pt x="8" y="5"/>
                  </a:cubicBezTo>
                  <a:cubicBezTo>
                    <a:pt x="8" y="5"/>
                    <a:pt x="7" y="5"/>
                    <a:pt x="7" y="5"/>
                  </a:cubicBezTo>
                  <a:cubicBezTo>
                    <a:pt x="6" y="6"/>
                    <a:pt x="6" y="6"/>
                    <a:pt x="6" y="6"/>
                  </a:cubicBezTo>
                  <a:cubicBezTo>
                    <a:pt x="6" y="7"/>
                    <a:pt x="6" y="7"/>
                    <a:pt x="6" y="7"/>
                  </a:cubicBezTo>
                  <a:cubicBezTo>
                    <a:pt x="6" y="8"/>
                    <a:pt x="6" y="8"/>
                    <a:pt x="6" y="8"/>
                  </a:cubicBezTo>
                  <a:cubicBezTo>
                    <a:pt x="6" y="9"/>
                    <a:pt x="6" y="9"/>
                    <a:pt x="7" y="9"/>
                  </a:cubicBezTo>
                  <a:cubicBezTo>
                    <a:pt x="7" y="10"/>
                    <a:pt x="8" y="10"/>
                    <a:pt x="8" y="10"/>
                  </a:cubicBezTo>
                  <a:cubicBezTo>
                    <a:pt x="9" y="11"/>
                    <a:pt x="10" y="11"/>
                    <a:pt x="10" y="11"/>
                  </a:cubicBezTo>
                  <a:cubicBezTo>
                    <a:pt x="11" y="12"/>
                    <a:pt x="12" y="12"/>
                    <a:pt x="13" y="12"/>
                  </a:cubicBezTo>
                  <a:cubicBezTo>
                    <a:pt x="14" y="13"/>
                    <a:pt x="15" y="13"/>
                    <a:pt x="15" y="14"/>
                  </a:cubicBezTo>
                  <a:cubicBezTo>
                    <a:pt x="16" y="15"/>
                    <a:pt x="16" y="15"/>
                    <a:pt x="16" y="16"/>
                  </a:cubicBezTo>
                  <a:cubicBezTo>
                    <a:pt x="17" y="17"/>
                    <a:pt x="17" y="18"/>
                    <a:pt x="17" y="19"/>
                  </a:cubicBezTo>
                  <a:cubicBezTo>
                    <a:pt x="17" y="20"/>
                    <a:pt x="17" y="21"/>
                    <a:pt x="16" y="22"/>
                  </a:cubicBezTo>
                  <a:cubicBezTo>
                    <a:pt x="16" y="23"/>
                    <a:pt x="15" y="24"/>
                    <a:pt x="14" y="25"/>
                  </a:cubicBezTo>
                  <a:cubicBezTo>
                    <a:pt x="13" y="25"/>
                    <a:pt x="12" y="26"/>
                    <a:pt x="11" y="26"/>
                  </a:cubicBezTo>
                  <a:cubicBezTo>
                    <a:pt x="10" y="26"/>
                    <a:pt x="8" y="26"/>
                    <a:pt x="7" y="26"/>
                  </a:cubicBezTo>
                  <a:cubicBezTo>
                    <a:pt x="6" y="26"/>
                    <a:pt x="4" y="26"/>
                    <a:pt x="3" y="26"/>
                  </a:cubicBezTo>
                  <a:cubicBezTo>
                    <a:pt x="2" y="26"/>
                    <a:pt x="1" y="25"/>
                    <a:pt x="0"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51" name="Freeform 355"/>
            <p:cNvSpPr>
              <a:spLocks/>
            </p:cNvSpPr>
            <p:nvPr/>
          </p:nvSpPr>
          <p:spPr bwMode="auto">
            <a:xfrm>
              <a:off x="1657935" y="3707675"/>
              <a:ext cx="59212" cy="82585"/>
            </a:xfrm>
            <a:custGeom>
              <a:avLst/>
              <a:gdLst>
                <a:gd name="T0" fmla="*/ 36 w 38"/>
                <a:gd name="T1" fmla="*/ 7 h 53"/>
                <a:gd name="T2" fmla="*/ 21 w 38"/>
                <a:gd name="T3" fmla="*/ 7 h 53"/>
                <a:gd name="T4" fmla="*/ 11 w 38"/>
                <a:gd name="T5" fmla="*/ 53 h 53"/>
                <a:gd name="T6" fmla="*/ 4 w 38"/>
                <a:gd name="T7" fmla="*/ 53 h 53"/>
                <a:gd name="T8" fmla="*/ 15 w 38"/>
                <a:gd name="T9" fmla="*/ 7 h 53"/>
                <a:gd name="T10" fmla="*/ 0 w 38"/>
                <a:gd name="T11" fmla="*/ 7 h 53"/>
                <a:gd name="T12" fmla="*/ 0 w 38"/>
                <a:gd name="T13" fmla="*/ 0 h 53"/>
                <a:gd name="T14" fmla="*/ 38 w 38"/>
                <a:gd name="T15" fmla="*/ 0 h 53"/>
                <a:gd name="T16" fmla="*/ 36 w 38"/>
                <a:gd name="T1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53">
                  <a:moveTo>
                    <a:pt x="36" y="7"/>
                  </a:moveTo>
                  <a:lnTo>
                    <a:pt x="21" y="7"/>
                  </a:lnTo>
                  <a:lnTo>
                    <a:pt x="11" y="53"/>
                  </a:lnTo>
                  <a:lnTo>
                    <a:pt x="4" y="53"/>
                  </a:lnTo>
                  <a:lnTo>
                    <a:pt x="15" y="7"/>
                  </a:lnTo>
                  <a:lnTo>
                    <a:pt x="0" y="7"/>
                  </a:lnTo>
                  <a:lnTo>
                    <a:pt x="0" y="0"/>
                  </a:lnTo>
                  <a:lnTo>
                    <a:pt x="38" y="0"/>
                  </a:lnTo>
                  <a:lnTo>
                    <a:pt x="36"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52" name="Freeform 356"/>
            <p:cNvSpPr>
              <a:spLocks/>
            </p:cNvSpPr>
            <p:nvPr/>
          </p:nvSpPr>
          <p:spPr bwMode="auto">
            <a:xfrm>
              <a:off x="1714031" y="3707675"/>
              <a:ext cx="59212" cy="82585"/>
            </a:xfrm>
            <a:custGeom>
              <a:avLst/>
              <a:gdLst>
                <a:gd name="T0" fmla="*/ 36 w 38"/>
                <a:gd name="T1" fmla="*/ 7 h 53"/>
                <a:gd name="T2" fmla="*/ 17 w 38"/>
                <a:gd name="T3" fmla="*/ 7 h 53"/>
                <a:gd name="T4" fmla="*/ 12 w 38"/>
                <a:gd name="T5" fmla="*/ 23 h 53"/>
                <a:gd name="T6" fmla="*/ 31 w 38"/>
                <a:gd name="T7" fmla="*/ 23 h 53"/>
                <a:gd name="T8" fmla="*/ 29 w 38"/>
                <a:gd name="T9" fmla="*/ 30 h 53"/>
                <a:gd name="T10" fmla="*/ 10 w 38"/>
                <a:gd name="T11" fmla="*/ 30 h 53"/>
                <a:gd name="T12" fmla="*/ 8 w 38"/>
                <a:gd name="T13" fmla="*/ 46 h 53"/>
                <a:gd name="T14" fmla="*/ 29 w 38"/>
                <a:gd name="T15" fmla="*/ 46 h 53"/>
                <a:gd name="T16" fmla="*/ 27 w 38"/>
                <a:gd name="T17" fmla="*/ 53 h 53"/>
                <a:gd name="T18" fmla="*/ 0 w 38"/>
                <a:gd name="T19" fmla="*/ 53 h 53"/>
                <a:gd name="T20" fmla="*/ 10 w 38"/>
                <a:gd name="T21" fmla="*/ 0 h 53"/>
                <a:gd name="T22" fmla="*/ 38 w 38"/>
                <a:gd name="T23" fmla="*/ 0 h 53"/>
                <a:gd name="T24" fmla="*/ 36 w 38"/>
                <a:gd name="T25"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53">
                  <a:moveTo>
                    <a:pt x="36" y="7"/>
                  </a:moveTo>
                  <a:lnTo>
                    <a:pt x="17" y="7"/>
                  </a:lnTo>
                  <a:lnTo>
                    <a:pt x="12" y="23"/>
                  </a:lnTo>
                  <a:lnTo>
                    <a:pt x="31" y="23"/>
                  </a:lnTo>
                  <a:lnTo>
                    <a:pt x="29" y="30"/>
                  </a:lnTo>
                  <a:lnTo>
                    <a:pt x="10" y="30"/>
                  </a:lnTo>
                  <a:lnTo>
                    <a:pt x="8" y="46"/>
                  </a:lnTo>
                  <a:lnTo>
                    <a:pt x="29" y="46"/>
                  </a:lnTo>
                  <a:lnTo>
                    <a:pt x="27" y="53"/>
                  </a:lnTo>
                  <a:lnTo>
                    <a:pt x="0" y="53"/>
                  </a:lnTo>
                  <a:lnTo>
                    <a:pt x="10" y="0"/>
                  </a:lnTo>
                  <a:lnTo>
                    <a:pt x="38" y="0"/>
                  </a:lnTo>
                  <a:lnTo>
                    <a:pt x="36"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53" name="Freeform 357"/>
            <p:cNvSpPr>
              <a:spLocks/>
            </p:cNvSpPr>
            <p:nvPr/>
          </p:nvSpPr>
          <p:spPr bwMode="auto">
            <a:xfrm>
              <a:off x="1765452" y="3707675"/>
              <a:ext cx="82586" cy="82585"/>
            </a:xfrm>
            <a:custGeom>
              <a:avLst/>
              <a:gdLst>
                <a:gd name="T0" fmla="*/ 25 w 25"/>
                <a:gd name="T1" fmla="*/ 0 h 25"/>
                <a:gd name="T2" fmla="*/ 25 w 25"/>
                <a:gd name="T3" fmla="*/ 1 h 25"/>
                <a:gd name="T4" fmla="*/ 24 w 25"/>
                <a:gd name="T5" fmla="*/ 2 h 25"/>
                <a:gd name="T6" fmla="*/ 22 w 25"/>
                <a:gd name="T7" fmla="*/ 4 h 25"/>
                <a:gd name="T8" fmla="*/ 20 w 25"/>
                <a:gd name="T9" fmla="*/ 6 h 25"/>
                <a:gd name="T10" fmla="*/ 18 w 25"/>
                <a:gd name="T11" fmla="*/ 8 h 25"/>
                <a:gd name="T12" fmla="*/ 17 w 25"/>
                <a:gd name="T13" fmla="*/ 10 h 25"/>
                <a:gd name="T14" fmla="*/ 15 w 25"/>
                <a:gd name="T15" fmla="*/ 12 h 25"/>
                <a:gd name="T16" fmla="*/ 15 w 25"/>
                <a:gd name="T17" fmla="*/ 12 h 25"/>
                <a:gd name="T18" fmla="*/ 15 w 25"/>
                <a:gd name="T19" fmla="*/ 13 h 25"/>
                <a:gd name="T20" fmla="*/ 16 w 25"/>
                <a:gd name="T21" fmla="*/ 15 h 25"/>
                <a:gd name="T22" fmla="*/ 17 w 25"/>
                <a:gd name="T23" fmla="*/ 17 h 25"/>
                <a:gd name="T24" fmla="*/ 17 w 25"/>
                <a:gd name="T25" fmla="*/ 19 h 25"/>
                <a:gd name="T26" fmla="*/ 18 w 25"/>
                <a:gd name="T27" fmla="*/ 21 h 25"/>
                <a:gd name="T28" fmla="*/ 19 w 25"/>
                <a:gd name="T29" fmla="*/ 23 h 25"/>
                <a:gd name="T30" fmla="*/ 20 w 25"/>
                <a:gd name="T31" fmla="*/ 24 h 25"/>
                <a:gd name="T32" fmla="*/ 20 w 25"/>
                <a:gd name="T33" fmla="*/ 25 h 25"/>
                <a:gd name="T34" fmla="*/ 17 w 25"/>
                <a:gd name="T35" fmla="*/ 25 h 25"/>
                <a:gd name="T36" fmla="*/ 13 w 25"/>
                <a:gd name="T37" fmla="*/ 15 h 25"/>
                <a:gd name="T38" fmla="*/ 13 w 25"/>
                <a:gd name="T39" fmla="*/ 15 h 25"/>
                <a:gd name="T40" fmla="*/ 13 w 25"/>
                <a:gd name="T41" fmla="*/ 15 h 25"/>
                <a:gd name="T42" fmla="*/ 13 w 25"/>
                <a:gd name="T43" fmla="*/ 14 h 25"/>
                <a:gd name="T44" fmla="*/ 13 w 25"/>
                <a:gd name="T45" fmla="*/ 14 h 25"/>
                <a:gd name="T46" fmla="*/ 13 w 25"/>
                <a:gd name="T47" fmla="*/ 14 h 25"/>
                <a:gd name="T48" fmla="*/ 12 w 25"/>
                <a:gd name="T49" fmla="*/ 14 h 25"/>
                <a:gd name="T50" fmla="*/ 12 w 25"/>
                <a:gd name="T51" fmla="*/ 15 h 25"/>
                <a:gd name="T52" fmla="*/ 12 w 25"/>
                <a:gd name="T53" fmla="*/ 15 h 25"/>
                <a:gd name="T54" fmla="*/ 12 w 25"/>
                <a:gd name="T55" fmla="*/ 16 h 25"/>
                <a:gd name="T56" fmla="*/ 4 w 25"/>
                <a:gd name="T57" fmla="*/ 25 h 25"/>
                <a:gd name="T58" fmla="*/ 0 w 25"/>
                <a:gd name="T59" fmla="*/ 25 h 25"/>
                <a:gd name="T60" fmla="*/ 1 w 25"/>
                <a:gd name="T61" fmla="*/ 24 h 25"/>
                <a:gd name="T62" fmla="*/ 2 w 25"/>
                <a:gd name="T63" fmla="*/ 23 h 25"/>
                <a:gd name="T64" fmla="*/ 4 w 25"/>
                <a:gd name="T65" fmla="*/ 21 h 25"/>
                <a:gd name="T66" fmla="*/ 5 w 25"/>
                <a:gd name="T67" fmla="*/ 19 h 25"/>
                <a:gd name="T68" fmla="*/ 7 w 25"/>
                <a:gd name="T69" fmla="*/ 17 h 25"/>
                <a:gd name="T70" fmla="*/ 9 w 25"/>
                <a:gd name="T71" fmla="*/ 15 h 25"/>
                <a:gd name="T72" fmla="*/ 10 w 25"/>
                <a:gd name="T73" fmla="*/ 13 h 25"/>
                <a:gd name="T74" fmla="*/ 11 w 25"/>
                <a:gd name="T75" fmla="*/ 12 h 25"/>
                <a:gd name="T76" fmla="*/ 11 w 25"/>
                <a:gd name="T77" fmla="*/ 11 h 25"/>
                <a:gd name="T78" fmla="*/ 10 w 25"/>
                <a:gd name="T79" fmla="*/ 10 h 25"/>
                <a:gd name="T80" fmla="*/ 9 w 25"/>
                <a:gd name="T81" fmla="*/ 8 h 25"/>
                <a:gd name="T82" fmla="*/ 8 w 25"/>
                <a:gd name="T83" fmla="*/ 6 h 25"/>
                <a:gd name="T84" fmla="*/ 8 w 25"/>
                <a:gd name="T85" fmla="*/ 4 h 25"/>
                <a:gd name="T86" fmla="*/ 7 w 25"/>
                <a:gd name="T87" fmla="*/ 2 h 25"/>
                <a:gd name="T88" fmla="*/ 6 w 25"/>
                <a:gd name="T89" fmla="*/ 1 h 25"/>
                <a:gd name="T90" fmla="*/ 6 w 25"/>
                <a:gd name="T91" fmla="*/ 0 h 25"/>
                <a:gd name="T92" fmla="*/ 9 w 25"/>
                <a:gd name="T93" fmla="*/ 0 h 25"/>
                <a:gd name="T94" fmla="*/ 13 w 25"/>
                <a:gd name="T95" fmla="*/ 9 h 25"/>
                <a:gd name="T96" fmla="*/ 13 w 25"/>
                <a:gd name="T97" fmla="*/ 10 h 25"/>
                <a:gd name="T98" fmla="*/ 13 w 25"/>
                <a:gd name="T99" fmla="*/ 10 h 25"/>
                <a:gd name="T100" fmla="*/ 13 w 25"/>
                <a:gd name="T101" fmla="*/ 10 h 25"/>
                <a:gd name="T102" fmla="*/ 13 w 25"/>
                <a:gd name="T103" fmla="*/ 11 h 25"/>
                <a:gd name="T104" fmla="*/ 13 w 25"/>
                <a:gd name="T105" fmla="*/ 11 h 25"/>
                <a:gd name="T106" fmla="*/ 14 w 25"/>
                <a:gd name="T107" fmla="*/ 10 h 25"/>
                <a:gd name="T108" fmla="*/ 14 w 25"/>
                <a:gd name="T109" fmla="*/ 10 h 25"/>
                <a:gd name="T110" fmla="*/ 14 w 25"/>
                <a:gd name="T111" fmla="*/ 10 h 25"/>
                <a:gd name="T112" fmla="*/ 14 w 25"/>
                <a:gd name="T113" fmla="*/ 9 h 25"/>
                <a:gd name="T114" fmla="*/ 22 w 25"/>
                <a:gd name="T115" fmla="*/ 0 h 25"/>
                <a:gd name="T116" fmla="*/ 25 w 25"/>
                <a:gd name="T1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 h="25">
                  <a:moveTo>
                    <a:pt x="25" y="0"/>
                  </a:moveTo>
                  <a:cubicBezTo>
                    <a:pt x="25" y="0"/>
                    <a:pt x="25" y="0"/>
                    <a:pt x="25" y="1"/>
                  </a:cubicBezTo>
                  <a:cubicBezTo>
                    <a:pt x="25" y="1"/>
                    <a:pt x="24" y="1"/>
                    <a:pt x="24" y="2"/>
                  </a:cubicBezTo>
                  <a:cubicBezTo>
                    <a:pt x="23" y="3"/>
                    <a:pt x="23" y="3"/>
                    <a:pt x="22" y="4"/>
                  </a:cubicBezTo>
                  <a:cubicBezTo>
                    <a:pt x="21" y="5"/>
                    <a:pt x="21" y="5"/>
                    <a:pt x="20" y="6"/>
                  </a:cubicBezTo>
                  <a:cubicBezTo>
                    <a:pt x="20" y="7"/>
                    <a:pt x="19" y="8"/>
                    <a:pt x="18" y="8"/>
                  </a:cubicBezTo>
                  <a:cubicBezTo>
                    <a:pt x="18" y="9"/>
                    <a:pt x="17" y="10"/>
                    <a:pt x="17" y="10"/>
                  </a:cubicBezTo>
                  <a:cubicBezTo>
                    <a:pt x="16" y="11"/>
                    <a:pt x="16" y="11"/>
                    <a:pt x="15" y="12"/>
                  </a:cubicBezTo>
                  <a:cubicBezTo>
                    <a:pt x="15" y="12"/>
                    <a:pt x="15" y="12"/>
                    <a:pt x="15" y="12"/>
                  </a:cubicBezTo>
                  <a:cubicBezTo>
                    <a:pt x="15" y="13"/>
                    <a:pt x="15" y="13"/>
                    <a:pt x="15" y="13"/>
                  </a:cubicBezTo>
                  <a:cubicBezTo>
                    <a:pt x="15" y="14"/>
                    <a:pt x="15" y="14"/>
                    <a:pt x="16" y="15"/>
                  </a:cubicBezTo>
                  <a:cubicBezTo>
                    <a:pt x="16" y="15"/>
                    <a:pt x="16" y="16"/>
                    <a:pt x="17" y="17"/>
                  </a:cubicBezTo>
                  <a:cubicBezTo>
                    <a:pt x="17" y="17"/>
                    <a:pt x="17" y="18"/>
                    <a:pt x="17" y="19"/>
                  </a:cubicBezTo>
                  <a:cubicBezTo>
                    <a:pt x="18" y="20"/>
                    <a:pt x="18" y="20"/>
                    <a:pt x="18" y="21"/>
                  </a:cubicBezTo>
                  <a:cubicBezTo>
                    <a:pt x="19" y="22"/>
                    <a:pt x="19" y="22"/>
                    <a:pt x="19" y="23"/>
                  </a:cubicBezTo>
                  <a:cubicBezTo>
                    <a:pt x="19" y="23"/>
                    <a:pt x="20" y="24"/>
                    <a:pt x="20" y="24"/>
                  </a:cubicBezTo>
                  <a:cubicBezTo>
                    <a:pt x="20" y="25"/>
                    <a:pt x="20" y="25"/>
                    <a:pt x="20" y="25"/>
                  </a:cubicBezTo>
                  <a:cubicBezTo>
                    <a:pt x="17" y="25"/>
                    <a:pt x="17" y="25"/>
                    <a:pt x="17" y="25"/>
                  </a:cubicBezTo>
                  <a:cubicBezTo>
                    <a:pt x="13" y="15"/>
                    <a:pt x="13" y="15"/>
                    <a:pt x="13" y="15"/>
                  </a:cubicBezTo>
                  <a:cubicBezTo>
                    <a:pt x="13" y="15"/>
                    <a:pt x="13" y="15"/>
                    <a:pt x="13" y="15"/>
                  </a:cubicBezTo>
                  <a:cubicBezTo>
                    <a:pt x="13" y="15"/>
                    <a:pt x="13" y="15"/>
                    <a:pt x="13" y="15"/>
                  </a:cubicBezTo>
                  <a:cubicBezTo>
                    <a:pt x="13" y="15"/>
                    <a:pt x="13" y="15"/>
                    <a:pt x="13" y="14"/>
                  </a:cubicBezTo>
                  <a:cubicBezTo>
                    <a:pt x="13" y="14"/>
                    <a:pt x="13" y="14"/>
                    <a:pt x="13" y="14"/>
                  </a:cubicBezTo>
                  <a:cubicBezTo>
                    <a:pt x="13" y="14"/>
                    <a:pt x="13" y="14"/>
                    <a:pt x="13" y="14"/>
                  </a:cubicBezTo>
                  <a:cubicBezTo>
                    <a:pt x="13" y="14"/>
                    <a:pt x="12" y="14"/>
                    <a:pt x="12" y="14"/>
                  </a:cubicBezTo>
                  <a:cubicBezTo>
                    <a:pt x="12" y="15"/>
                    <a:pt x="12" y="15"/>
                    <a:pt x="12" y="15"/>
                  </a:cubicBezTo>
                  <a:cubicBezTo>
                    <a:pt x="12" y="15"/>
                    <a:pt x="12" y="15"/>
                    <a:pt x="12" y="15"/>
                  </a:cubicBezTo>
                  <a:cubicBezTo>
                    <a:pt x="12" y="15"/>
                    <a:pt x="12" y="15"/>
                    <a:pt x="12" y="16"/>
                  </a:cubicBezTo>
                  <a:cubicBezTo>
                    <a:pt x="4" y="25"/>
                    <a:pt x="4" y="25"/>
                    <a:pt x="4" y="25"/>
                  </a:cubicBezTo>
                  <a:cubicBezTo>
                    <a:pt x="0" y="25"/>
                    <a:pt x="0" y="25"/>
                    <a:pt x="0" y="25"/>
                  </a:cubicBezTo>
                  <a:cubicBezTo>
                    <a:pt x="0" y="25"/>
                    <a:pt x="0" y="25"/>
                    <a:pt x="1" y="24"/>
                  </a:cubicBezTo>
                  <a:cubicBezTo>
                    <a:pt x="1" y="24"/>
                    <a:pt x="1" y="23"/>
                    <a:pt x="2" y="23"/>
                  </a:cubicBezTo>
                  <a:cubicBezTo>
                    <a:pt x="2" y="22"/>
                    <a:pt x="3" y="22"/>
                    <a:pt x="4" y="21"/>
                  </a:cubicBezTo>
                  <a:cubicBezTo>
                    <a:pt x="4" y="20"/>
                    <a:pt x="5" y="20"/>
                    <a:pt x="5" y="19"/>
                  </a:cubicBezTo>
                  <a:cubicBezTo>
                    <a:pt x="6" y="18"/>
                    <a:pt x="7" y="17"/>
                    <a:pt x="7" y="17"/>
                  </a:cubicBezTo>
                  <a:cubicBezTo>
                    <a:pt x="8" y="16"/>
                    <a:pt x="9" y="15"/>
                    <a:pt x="9" y="15"/>
                  </a:cubicBezTo>
                  <a:cubicBezTo>
                    <a:pt x="10" y="14"/>
                    <a:pt x="10" y="13"/>
                    <a:pt x="10" y="13"/>
                  </a:cubicBezTo>
                  <a:cubicBezTo>
                    <a:pt x="11" y="13"/>
                    <a:pt x="11" y="12"/>
                    <a:pt x="11" y="12"/>
                  </a:cubicBezTo>
                  <a:cubicBezTo>
                    <a:pt x="11" y="12"/>
                    <a:pt x="11" y="12"/>
                    <a:pt x="11" y="11"/>
                  </a:cubicBezTo>
                  <a:cubicBezTo>
                    <a:pt x="11" y="11"/>
                    <a:pt x="10" y="10"/>
                    <a:pt x="10" y="10"/>
                  </a:cubicBezTo>
                  <a:cubicBezTo>
                    <a:pt x="10" y="9"/>
                    <a:pt x="10" y="9"/>
                    <a:pt x="9" y="8"/>
                  </a:cubicBezTo>
                  <a:cubicBezTo>
                    <a:pt x="9" y="7"/>
                    <a:pt x="9" y="7"/>
                    <a:pt x="8" y="6"/>
                  </a:cubicBezTo>
                  <a:cubicBezTo>
                    <a:pt x="8" y="5"/>
                    <a:pt x="8" y="4"/>
                    <a:pt x="8" y="4"/>
                  </a:cubicBezTo>
                  <a:cubicBezTo>
                    <a:pt x="7" y="3"/>
                    <a:pt x="7" y="2"/>
                    <a:pt x="7" y="2"/>
                  </a:cubicBezTo>
                  <a:cubicBezTo>
                    <a:pt x="7" y="1"/>
                    <a:pt x="6" y="1"/>
                    <a:pt x="6" y="1"/>
                  </a:cubicBezTo>
                  <a:cubicBezTo>
                    <a:pt x="6" y="0"/>
                    <a:pt x="6" y="0"/>
                    <a:pt x="6" y="0"/>
                  </a:cubicBezTo>
                  <a:cubicBezTo>
                    <a:pt x="9" y="0"/>
                    <a:pt x="9" y="0"/>
                    <a:pt x="9" y="0"/>
                  </a:cubicBezTo>
                  <a:cubicBezTo>
                    <a:pt x="13" y="9"/>
                    <a:pt x="13" y="9"/>
                    <a:pt x="13" y="9"/>
                  </a:cubicBezTo>
                  <a:cubicBezTo>
                    <a:pt x="13" y="9"/>
                    <a:pt x="13" y="9"/>
                    <a:pt x="13" y="10"/>
                  </a:cubicBezTo>
                  <a:cubicBezTo>
                    <a:pt x="13" y="10"/>
                    <a:pt x="13" y="10"/>
                    <a:pt x="13" y="10"/>
                  </a:cubicBezTo>
                  <a:cubicBezTo>
                    <a:pt x="13" y="10"/>
                    <a:pt x="13" y="10"/>
                    <a:pt x="13" y="10"/>
                  </a:cubicBezTo>
                  <a:cubicBezTo>
                    <a:pt x="13" y="10"/>
                    <a:pt x="13" y="11"/>
                    <a:pt x="13" y="11"/>
                  </a:cubicBezTo>
                  <a:cubicBezTo>
                    <a:pt x="13" y="11"/>
                    <a:pt x="13" y="11"/>
                    <a:pt x="13" y="11"/>
                  </a:cubicBezTo>
                  <a:cubicBezTo>
                    <a:pt x="13" y="11"/>
                    <a:pt x="13" y="10"/>
                    <a:pt x="14" y="10"/>
                  </a:cubicBezTo>
                  <a:cubicBezTo>
                    <a:pt x="14" y="10"/>
                    <a:pt x="14" y="10"/>
                    <a:pt x="14" y="10"/>
                  </a:cubicBezTo>
                  <a:cubicBezTo>
                    <a:pt x="14" y="10"/>
                    <a:pt x="14" y="10"/>
                    <a:pt x="14" y="10"/>
                  </a:cubicBezTo>
                  <a:cubicBezTo>
                    <a:pt x="14" y="9"/>
                    <a:pt x="14" y="9"/>
                    <a:pt x="14" y="9"/>
                  </a:cubicBezTo>
                  <a:cubicBezTo>
                    <a:pt x="22" y="0"/>
                    <a:pt x="22" y="0"/>
                    <a:pt x="22" y="0"/>
                  </a:cubicBezTo>
                  <a:lnTo>
                    <a:pt x="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54" name="Freeform 358"/>
            <p:cNvSpPr>
              <a:spLocks noEditPoints="1"/>
            </p:cNvSpPr>
            <p:nvPr/>
          </p:nvSpPr>
          <p:spPr bwMode="auto">
            <a:xfrm>
              <a:off x="1834014" y="3707675"/>
              <a:ext cx="76353" cy="82585"/>
            </a:xfrm>
            <a:custGeom>
              <a:avLst/>
              <a:gdLst>
                <a:gd name="T0" fmla="*/ 20 w 23"/>
                <a:gd name="T1" fmla="*/ 25 h 25"/>
                <a:gd name="T2" fmla="*/ 19 w 23"/>
                <a:gd name="T3" fmla="*/ 18 h 25"/>
                <a:gd name="T4" fmla="*/ 8 w 23"/>
                <a:gd name="T5" fmla="*/ 18 h 25"/>
                <a:gd name="T6" fmla="*/ 4 w 23"/>
                <a:gd name="T7" fmla="*/ 25 h 25"/>
                <a:gd name="T8" fmla="*/ 0 w 23"/>
                <a:gd name="T9" fmla="*/ 25 h 25"/>
                <a:gd name="T10" fmla="*/ 15 w 23"/>
                <a:gd name="T11" fmla="*/ 0 h 25"/>
                <a:gd name="T12" fmla="*/ 19 w 23"/>
                <a:gd name="T13" fmla="*/ 0 h 25"/>
                <a:gd name="T14" fmla="*/ 23 w 23"/>
                <a:gd name="T15" fmla="*/ 25 h 25"/>
                <a:gd name="T16" fmla="*/ 20 w 23"/>
                <a:gd name="T17" fmla="*/ 25 h 25"/>
                <a:gd name="T18" fmla="*/ 17 w 23"/>
                <a:gd name="T19" fmla="*/ 5 h 25"/>
                <a:gd name="T20" fmla="*/ 17 w 23"/>
                <a:gd name="T21" fmla="*/ 4 h 25"/>
                <a:gd name="T22" fmla="*/ 17 w 23"/>
                <a:gd name="T23" fmla="*/ 4 h 25"/>
                <a:gd name="T24" fmla="*/ 17 w 23"/>
                <a:gd name="T25" fmla="*/ 3 h 25"/>
                <a:gd name="T26" fmla="*/ 17 w 23"/>
                <a:gd name="T27" fmla="*/ 3 h 25"/>
                <a:gd name="T28" fmla="*/ 17 w 23"/>
                <a:gd name="T29" fmla="*/ 3 h 25"/>
                <a:gd name="T30" fmla="*/ 16 w 23"/>
                <a:gd name="T31" fmla="*/ 3 h 25"/>
                <a:gd name="T32" fmla="*/ 16 w 23"/>
                <a:gd name="T33" fmla="*/ 4 h 25"/>
                <a:gd name="T34" fmla="*/ 16 w 23"/>
                <a:gd name="T35" fmla="*/ 4 h 25"/>
                <a:gd name="T36" fmla="*/ 16 w 23"/>
                <a:gd name="T37" fmla="*/ 5 h 25"/>
                <a:gd name="T38" fmla="*/ 10 w 23"/>
                <a:gd name="T39" fmla="*/ 15 h 25"/>
                <a:gd name="T40" fmla="*/ 18 w 23"/>
                <a:gd name="T41" fmla="*/ 15 h 25"/>
                <a:gd name="T42" fmla="*/ 17 w 23"/>
                <a:gd name="T43" fmla="*/ 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5">
                  <a:moveTo>
                    <a:pt x="20" y="25"/>
                  </a:moveTo>
                  <a:cubicBezTo>
                    <a:pt x="19" y="18"/>
                    <a:pt x="19" y="18"/>
                    <a:pt x="19" y="18"/>
                  </a:cubicBezTo>
                  <a:cubicBezTo>
                    <a:pt x="8" y="18"/>
                    <a:pt x="8" y="18"/>
                    <a:pt x="8" y="18"/>
                  </a:cubicBezTo>
                  <a:cubicBezTo>
                    <a:pt x="4" y="25"/>
                    <a:pt x="4" y="25"/>
                    <a:pt x="4" y="25"/>
                  </a:cubicBezTo>
                  <a:cubicBezTo>
                    <a:pt x="0" y="25"/>
                    <a:pt x="0" y="25"/>
                    <a:pt x="0" y="25"/>
                  </a:cubicBezTo>
                  <a:cubicBezTo>
                    <a:pt x="15" y="0"/>
                    <a:pt x="15" y="0"/>
                    <a:pt x="15" y="0"/>
                  </a:cubicBezTo>
                  <a:cubicBezTo>
                    <a:pt x="19" y="0"/>
                    <a:pt x="19" y="0"/>
                    <a:pt x="19" y="0"/>
                  </a:cubicBezTo>
                  <a:cubicBezTo>
                    <a:pt x="23" y="25"/>
                    <a:pt x="23" y="25"/>
                    <a:pt x="23" y="25"/>
                  </a:cubicBezTo>
                  <a:lnTo>
                    <a:pt x="20" y="25"/>
                  </a:lnTo>
                  <a:close/>
                  <a:moveTo>
                    <a:pt x="17" y="5"/>
                  </a:moveTo>
                  <a:cubicBezTo>
                    <a:pt x="17" y="5"/>
                    <a:pt x="17" y="4"/>
                    <a:pt x="17" y="4"/>
                  </a:cubicBezTo>
                  <a:cubicBezTo>
                    <a:pt x="17" y="4"/>
                    <a:pt x="17" y="4"/>
                    <a:pt x="17" y="4"/>
                  </a:cubicBezTo>
                  <a:cubicBezTo>
                    <a:pt x="17" y="4"/>
                    <a:pt x="17" y="3"/>
                    <a:pt x="17" y="3"/>
                  </a:cubicBezTo>
                  <a:cubicBezTo>
                    <a:pt x="17" y="3"/>
                    <a:pt x="17" y="3"/>
                    <a:pt x="17" y="3"/>
                  </a:cubicBezTo>
                  <a:cubicBezTo>
                    <a:pt x="17" y="3"/>
                    <a:pt x="17" y="3"/>
                    <a:pt x="17" y="3"/>
                  </a:cubicBezTo>
                  <a:cubicBezTo>
                    <a:pt x="17" y="3"/>
                    <a:pt x="16" y="3"/>
                    <a:pt x="16" y="3"/>
                  </a:cubicBezTo>
                  <a:cubicBezTo>
                    <a:pt x="16" y="3"/>
                    <a:pt x="16" y="4"/>
                    <a:pt x="16" y="4"/>
                  </a:cubicBezTo>
                  <a:cubicBezTo>
                    <a:pt x="16" y="4"/>
                    <a:pt x="16" y="4"/>
                    <a:pt x="16" y="4"/>
                  </a:cubicBezTo>
                  <a:cubicBezTo>
                    <a:pt x="16" y="4"/>
                    <a:pt x="16" y="5"/>
                    <a:pt x="16" y="5"/>
                  </a:cubicBezTo>
                  <a:cubicBezTo>
                    <a:pt x="10" y="15"/>
                    <a:pt x="10" y="15"/>
                    <a:pt x="10" y="15"/>
                  </a:cubicBezTo>
                  <a:cubicBezTo>
                    <a:pt x="18" y="15"/>
                    <a:pt x="18" y="15"/>
                    <a:pt x="18" y="15"/>
                  </a:cubicBezTo>
                  <a:lnTo>
                    <a:pt x="17"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55" name="Freeform 359"/>
            <p:cNvSpPr>
              <a:spLocks/>
            </p:cNvSpPr>
            <p:nvPr/>
          </p:nvSpPr>
          <p:spPr bwMode="auto">
            <a:xfrm>
              <a:off x="1919716" y="3704559"/>
              <a:ext cx="59212" cy="88817"/>
            </a:xfrm>
            <a:custGeom>
              <a:avLst/>
              <a:gdLst>
                <a:gd name="T0" fmla="*/ 17 w 18"/>
                <a:gd name="T1" fmla="*/ 5 h 27"/>
                <a:gd name="T2" fmla="*/ 16 w 18"/>
                <a:gd name="T3" fmla="*/ 4 h 27"/>
                <a:gd name="T4" fmla="*/ 15 w 18"/>
                <a:gd name="T5" fmla="*/ 4 h 27"/>
                <a:gd name="T6" fmla="*/ 13 w 18"/>
                <a:gd name="T7" fmla="*/ 3 h 27"/>
                <a:gd name="T8" fmla="*/ 12 w 18"/>
                <a:gd name="T9" fmla="*/ 3 h 27"/>
                <a:gd name="T10" fmla="*/ 9 w 18"/>
                <a:gd name="T11" fmla="*/ 4 h 27"/>
                <a:gd name="T12" fmla="*/ 8 w 18"/>
                <a:gd name="T13" fmla="*/ 5 h 27"/>
                <a:gd name="T14" fmla="*/ 7 w 18"/>
                <a:gd name="T15" fmla="*/ 6 h 27"/>
                <a:gd name="T16" fmla="*/ 7 w 18"/>
                <a:gd name="T17" fmla="*/ 7 h 27"/>
                <a:gd name="T18" fmla="*/ 7 w 18"/>
                <a:gd name="T19" fmla="*/ 9 h 27"/>
                <a:gd name="T20" fmla="*/ 8 w 18"/>
                <a:gd name="T21" fmla="*/ 10 h 27"/>
                <a:gd name="T22" fmla="*/ 9 w 18"/>
                <a:gd name="T23" fmla="*/ 11 h 27"/>
                <a:gd name="T24" fmla="*/ 11 w 18"/>
                <a:gd name="T25" fmla="*/ 13 h 27"/>
                <a:gd name="T26" fmla="*/ 12 w 18"/>
                <a:gd name="T27" fmla="*/ 14 h 27"/>
                <a:gd name="T28" fmla="*/ 14 w 18"/>
                <a:gd name="T29" fmla="*/ 16 h 27"/>
                <a:gd name="T30" fmla="*/ 15 w 18"/>
                <a:gd name="T31" fmla="*/ 17 h 27"/>
                <a:gd name="T32" fmla="*/ 15 w 18"/>
                <a:gd name="T33" fmla="*/ 19 h 27"/>
                <a:gd name="T34" fmla="*/ 15 w 18"/>
                <a:gd name="T35" fmla="*/ 21 h 27"/>
                <a:gd name="T36" fmla="*/ 15 w 18"/>
                <a:gd name="T37" fmla="*/ 22 h 27"/>
                <a:gd name="T38" fmla="*/ 14 w 18"/>
                <a:gd name="T39" fmla="*/ 24 h 27"/>
                <a:gd name="T40" fmla="*/ 12 w 18"/>
                <a:gd name="T41" fmla="*/ 25 h 27"/>
                <a:gd name="T42" fmla="*/ 10 w 18"/>
                <a:gd name="T43" fmla="*/ 26 h 27"/>
                <a:gd name="T44" fmla="*/ 7 w 18"/>
                <a:gd name="T45" fmla="*/ 27 h 27"/>
                <a:gd name="T46" fmla="*/ 5 w 18"/>
                <a:gd name="T47" fmla="*/ 26 h 27"/>
                <a:gd name="T48" fmla="*/ 3 w 18"/>
                <a:gd name="T49" fmla="*/ 26 h 27"/>
                <a:gd name="T50" fmla="*/ 1 w 18"/>
                <a:gd name="T51" fmla="*/ 25 h 27"/>
                <a:gd name="T52" fmla="*/ 0 w 18"/>
                <a:gd name="T53" fmla="*/ 25 h 27"/>
                <a:gd name="T54" fmla="*/ 1 w 18"/>
                <a:gd name="T55" fmla="*/ 22 h 27"/>
                <a:gd name="T56" fmla="*/ 2 w 18"/>
                <a:gd name="T57" fmla="*/ 23 h 27"/>
                <a:gd name="T58" fmla="*/ 4 w 18"/>
                <a:gd name="T59" fmla="*/ 23 h 27"/>
                <a:gd name="T60" fmla="*/ 5 w 18"/>
                <a:gd name="T61" fmla="*/ 24 h 27"/>
                <a:gd name="T62" fmla="*/ 7 w 18"/>
                <a:gd name="T63" fmla="*/ 24 h 27"/>
                <a:gd name="T64" fmla="*/ 9 w 18"/>
                <a:gd name="T65" fmla="*/ 24 h 27"/>
                <a:gd name="T66" fmla="*/ 11 w 18"/>
                <a:gd name="T67" fmla="*/ 23 h 27"/>
                <a:gd name="T68" fmla="*/ 12 w 18"/>
                <a:gd name="T69" fmla="*/ 21 h 27"/>
                <a:gd name="T70" fmla="*/ 12 w 18"/>
                <a:gd name="T71" fmla="*/ 20 h 27"/>
                <a:gd name="T72" fmla="*/ 12 w 18"/>
                <a:gd name="T73" fmla="*/ 18 h 27"/>
                <a:gd name="T74" fmla="*/ 11 w 18"/>
                <a:gd name="T75" fmla="*/ 17 h 27"/>
                <a:gd name="T76" fmla="*/ 10 w 18"/>
                <a:gd name="T77" fmla="*/ 16 h 27"/>
                <a:gd name="T78" fmla="*/ 8 w 18"/>
                <a:gd name="T79" fmla="*/ 14 h 27"/>
                <a:gd name="T80" fmla="*/ 6 w 18"/>
                <a:gd name="T81" fmla="*/ 13 h 27"/>
                <a:gd name="T82" fmla="*/ 5 w 18"/>
                <a:gd name="T83" fmla="*/ 12 h 27"/>
                <a:gd name="T84" fmla="*/ 4 w 18"/>
                <a:gd name="T85" fmla="*/ 10 h 27"/>
                <a:gd name="T86" fmla="*/ 4 w 18"/>
                <a:gd name="T87" fmla="*/ 8 h 27"/>
                <a:gd name="T88" fmla="*/ 4 w 18"/>
                <a:gd name="T89" fmla="*/ 5 h 27"/>
                <a:gd name="T90" fmla="*/ 6 w 18"/>
                <a:gd name="T91" fmla="*/ 3 h 27"/>
                <a:gd name="T92" fmla="*/ 8 w 18"/>
                <a:gd name="T93" fmla="*/ 1 h 27"/>
                <a:gd name="T94" fmla="*/ 12 w 18"/>
                <a:gd name="T95" fmla="*/ 0 h 27"/>
                <a:gd name="T96" fmla="*/ 14 w 18"/>
                <a:gd name="T97" fmla="*/ 1 h 27"/>
                <a:gd name="T98" fmla="*/ 15 w 18"/>
                <a:gd name="T99" fmla="*/ 1 h 27"/>
                <a:gd name="T100" fmla="*/ 16 w 18"/>
                <a:gd name="T101" fmla="*/ 1 h 27"/>
                <a:gd name="T102" fmla="*/ 18 w 18"/>
                <a:gd name="T103" fmla="*/ 2 h 27"/>
                <a:gd name="T104" fmla="*/ 17 w 18"/>
                <a:gd name="T105"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 h="27">
                  <a:moveTo>
                    <a:pt x="17" y="5"/>
                  </a:moveTo>
                  <a:cubicBezTo>
                    <a:pt x="17" y="4"/>
                    <a:pt x="16" y="4"/>
                    <a:pt x="16" y="4"/>
                  </a:cubicBezTo>
                  <a:cubicBezTo>
                    <a:pt x="16" y="4"/>
                    <a:pt x="15" y="4"/>
                    <a:pt x="15" y="4"/>
                  </a:cubicBezTo>
                  <a:cubicBezTo>
                    <a:pt x="14" y="3"/>
                    <a:pt x="14" y="3"/>
                    <a:pt x="13" y="3"/>
                  </a:cubicBezTo>
                  <a:cubicBezTo>
                    <a:pt x="13" y="3"/>
                    <a:pt x="12" y="3"/>
                    <a:pt x="12" y="3"/>
                  </a:cubicBezTo>
                  <a:cubicBezTo>
                    <a:pt x="11" y="3"/>
                    <a:pt x="10" y="3"/>
                    <a:pt x="9" y="4"/>
                  </a:cubicBezTo>
                  <a:cubicBezTo>
                    <a:pt x="9" y="4"/>
                    <a:pt x="8" y="4"/>
                    <a:pt x="8" y="5"/>
                  </a:cubicBezTo>
                  <a:cubicBezTo>
                    <a:pt x="7" y="5"/>
                    <a:pt x="7" y="5"/>
                    <a:pt x="7" y="6"/>
                  </a:cubicBezTo>
                  <a:cubicBezTo>
                    <a:pt x="7" y="6"/>
                    <a:pt x="7" y="7"/>
                    <a:pt x="7" y="7"/>
                  </a:cubicBezTo>
                  <a:cubicBezTo>
                    <a:pt x="7" y="8"/>
                    <a:pt x="7" y="8"/>
                    <a:pt x="7" y="9"/>
                  </a:cubicBezTo>
                  <a:cubicBezTo>
                    <a:pt x="7" y="9"/>
                    <a:pt x="7" y="10"/>
                    <a:pt x="8" y="10"/>
                  </a:cubicBezTo>
                  <a:cubicBezTo>
                    <a:pt x="8" y="10"/>
                    <a:pt x="8" y="11"/>
                    <a:pt x="9" y="11"/>
                  </a:cubicBezTo>
                  <a:cubicBezTo>
                    <a:pt x="9" y="12"/>
                    <a:pt x="10" y="12"/>
                    <a:pt x="11" y="13"/>
                  </a:cubicBezTo>
                  <a:cubicBezTo>
                    <a:pt x="11" y="13"/>
                    <a:pt x="12" y="14"/>
                    <a:pt x="12" y="14"/>
                  </a:cubicBezTo>
                  <a:cubicBezTo>
                    <a:pt x="13" y="15"/>
                    <a:pt x="14" y="15"/>
                    <a:pt x="14" y="16"/>
                  </a:cubicBezTo>
                  <a:cubicBezTo>
                    <a:pt x="14" y="16"/>
                    <a:pt x="15" y="17"/>
                    <a:pt x="15" y="17"/>
                  </a:cubicBezTo>
                  <a:cubicBezTo>
                    <a:pt x="15" y="18"/>
                    <a:pt x="15" y="19"/>
                    <a:pt x="15" y="19"/>
                  </a:cubicBezTo>
                  <a:cubicBezTo>
                    <a:pt x="15" y="20"/>
                    <a:pt x="15" y="20"/>
                    <a:pt x="15" y="21"/>
                  </a:cubicBezTo>
                  <a:cubicBezTo>
                    <a:pt x="15" y="21"/>
                    <a:pt x="15" y="22"/>
                    <a:pt x="15" y="22"/>
                  </a:cubicBezTo>
                  <a:cubicBezTo>
                    <a:pt x="14" y="23"/>
                    <a:pt x="14" y="23"/>
                    <a:pt x="14" y="24"/>
                  </a:cubicBezTo>
                  <a:cubicBezTo>
                    <a:pt x="13" y="24"/>
                    <a:pt x="13" y="25"/>
                    <a:pt x="12" y="25"/>
                  </a:cubicBezTo>
                  <a:cubicBezTo>
                    <a:pt x="11" y="26"/>
                    <a:pt x="11" y="26"/>
                    <a:pt x="10" y="26"/>
                  </a:cubicBezTo>
                  <a:cubicBezTo>
                    <a:pt x="9" y="26"/>
                    <a:pt x="8" y="27"/>
                    <a:pt x="7" y="27"/>
                  </a:cubicBezTo>
                  <a:cubicBezTo>
                    <a:pt x="6" y="27"/>
                    <a:pt x="5" y="26"/>
                    <a:pt x="5" y="26"/>
                  </a:cubicBezTo>
                  <a:cubicBezTo>
                    <a:pt x="4" y="26"/>
                    <a:pt x="4" y="26"/>
                    <a:pt x="3" y="26"/>
                  </a:cubicBezTo>
                  <a:cubicBezTo>
                    <a:pt x="2" y="26"/>
                    <a:pt x="2" y="26"/>
                    <a:pt x="1" y="25"/>
                  </a:cubicBezTo>
                  <a:cubicBezTo>
                    <a:pt x="1" y="25"/>
                    <a:pt x="1" y="25"/>
                    <a:pt x="0" y="25"/>
                  </a:cubicBezTo>
                  <a:cubicBezTo>
                    <a:pt x="1" y="22"/>
                    <a:pt x="1" y="22"/>
                    <a:pt x="1" y="22"/>
                  </a:cubicBezTo>
                  <a:cubicBezTo>
                    <a:pt x="1" y="22"/>
                    <a:pt x="2" y="22"/>
                    <a:pt x="2" y="23"/>
                  </a:cubicBezTo>
                  <a:cubicBezTo>
                    <a:pt x="3" y="23"/>
                    <a:pt x="3" y="23"/>
                    <a:pt x="4" y="23"/>
                  </a:cubicBezTo>
                  <a:cubicBezTo>
                    <a:pt x="4" y="23"/>
                    <a:pt x="5" y="24"/>
                    <a:pt x="5" y="24"/>
                  </a:cubicBezTo>
                  <a:cubicBezTo>
                    <a:pt x="6" y="24"/>
                    <a:pt x="6" y="24"/>
                    <a:pt x="7" y="24"/>
                  </a:cubicBezTo>
                  <a:cubicBezTo>
                    <a:pt x="8" y="24"/>
                    <a:pt x="9" y="24"/>
                    <a:pt x="9" y="24"/>
                  </a:cubicBezTo>
                  <a:cubicBezTo>
                    <a:pt x="10" y="23"/>
                    <a:pt x="10" y="23"/>
                    <a:pt x="11" y="23"/>
                  </a:cubicBezTo>
                  <a:cubicBezTo>
                    <a:pt x="11" y="22"/>
                    <a:pt x="12" y="22"/>
                    <a:pt x="12" y="21"/>
                  </a:cubicBezTo>
                  <a:cubicBezTo>
                    <a:pt x="12" y="21"/>
                    <a:pt x="12" y="20"/>
                    <a:pt x="12" y="20"/>
                  </a:cubicBezTo>
                  <a:cubicBezTo>
                    <a:pt x="12" y="19"/>
                    <a:pt x="12" y="19"/>
                    <a:pt x="12" y="18"/>
                  </a:cubicBezTo>
                  <a:cubicBezTo>
                    <a:pt x="12" y="18"/>
                    <a:pt x="11" y="17"/>
                    <a:pt x="11" y="17"/>
                  </a:cubicBezTo>
                  <a:cubicBezTo>
                    <a:pt x="11" y="17"/>
                    <a:pt x="10" y="16"/>
                    <a:pt x="10" y="16"/>
                  </a:cubicBezTo>
                  <a:cubicBezTo>
                    <a:pt x="9" y="15"/>
                    <a:pt x="9" y="15"/>
                    <a:pt x="8" y="14"/>
                  </a:cubicBezTo>
                  <a:cubicBezTo>
                    <a:pt x="7" y="14"/>
                    <a:pt x="7" y="14"/>
                    <a:pt x="6" y="13"/>
                  </a:cubicBezTo>
                  <a:cubicBezTo>
                    <a:pt x="6" y="13"/>
                    <a:pt x="5" y="12"/>
                    <a:pt x="5" y="12"/>
                  </a:cubicBezTo>
                  <a:cubicBezTo>
                    <a:pt x="4" y="11"/>
                    <a:pt x="4" y="10"/>
                    <a:pt x="4" y="10"/>
                  </a:cubicBezTo>
                  <a:cubicBezTo>
                    <a:pt x="4" y="9"/>
                    <a:pt x="4" y="8"/>
                    <a:pt x="4" y="8"/>
                  </a:cubicBezTo>
                  <a:cubicBezTo>
                    <a:pt x="4" y="7"/>
                    <a:pt x="4" y="6"/>
                    <a:pt x="4" y="5"/>
                  </a:cubicBezTo>
                  <a:cubicBezTo>
                    <a:pt x="4" y="4"/>
                    <a:pt x="5" y="3"/>
                    <a:pt x="6" y="3"/>
                  </a:cubicBezTo>
                  <a:cubicBezTo>
                    <a:pt x="6" y="2"/>
                    <a:pt x="7" y="1"/>
                    <a:pt x="8" y="1"/>
                  </a:cubicBezTo>
                  <a:cubicBezTo>
                    <a:pt x="9" y="1"/>
                    <a:pt x="11" y="0"/>
                    <a:pt x="12" y="0"/>
                  </a:cubicBezTo>
                  <a:cubicBezTo>
                    <a:pt x="12" y="0"/>
                    <a:pt x="13" y="0"/>
                    <a:pt x="14" y="1"/>
                  </a:cubicBezTo>
                  <a:cubicBezTo>
                    <a:pt x="14" y="1"/>
                    <a:pt x="15" y="1"/>
                    <a:pt x="15" y="1"/>
                  </a:cubicBezTo>
                  <a:cubicBezTo>
                    <a:pt x="16" y="1"/>
                    <a:pt x="16" y="1"/>
                    <a:pt x="16" y="1"/>
                  </a:cubicBezTo>
                  <a:cubicBezTo>
                    <a:pt x="17" y="1"/>
                    <a:pt x="17" y="1"/>
                    <a:pt x="18" y="2"/>
                  </a:cubicBezTo>
                  <a:lnTo>
                    <a:pt x="17"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grpSp>
      <p:grpSp>
        <p:nvGrpSpPr>
          <p:cNvPr id="756" name="Illinois"/>
          <p:cNvGrpSpPr/>
          <p:nvPr/>
        </p:nvGrpSpPr>
        <p:grpSpPr>
          <a:xfrm>
            <a:off x="3350446" y="2300270"/>
            <a:ext cx="1238321" cy="380358"/>
            <a:chOff x="2957490" y="2189987"/>
            <a:chExt cx="1349419" cy="414482"/>
          </a:xfrm>
        </p:grpSpPr>
        <p:sp>
          <p:nvSpPr>
            <p:cNvPr id="757" name="Rectangle 20"/>
            <p:cNvSpPr>
              <a:spLocks noChangeArrowheads="1"/>
            </p:cNvSpPr>
            <p:nvPr/>
          </p:nvSpPr>
          <p:spPr bwMode="auto">
            <a:xfrm>
              <a:off x="2957490" y="2189987"/>
              <a:ext cx="1349419" cy="414482"/>
            </a:xfrm>
            <a:prstGeom prst="rect">
              <a:avLst/>
            </a:prstGeom>
            <a:solidFill>
              <a:srgbClr val="0073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58" name="Freeform 360"/>
            <p:cNvSpPr>
              <a:spLocks/>
            </p:cNvSpPr>
            <p:nvPr/>
          </p:nvSpPr>
          <p:spPr bwMode="auto">
            <a:xfrm>
              <a:off x="3052542" y="2288153"/>
              <a:ext cx="71678" cy="81026"/>
            </a:xfrm>
            <a:custGeom>
              <a:avLst/>
              <a:gdLst>
                <a:gd name="T0" fmla="*/ 22 w 22"/>
                <a:gd name="T1" fmla="*/ 25 h 25"/>
                <a:gd name="T2" fmla="*/ 16 w 22"/>
                <a:gd name="T3" fmla="*/ 25 h 25"/>
                <a:gd name="T4" fmla="*/ 6 w 22"/>
                <a:gd name="T5" fmla="*/ 9 h 25"/>
                <a:gd name="T6" fmla="*/ 5 w 22"/>
                <a:gd name="T7" fmla="*/ 7 h 25"/>
                <a:gd name="T8" fmla="*/ 5 w 22"/>
                <a:gd name="T9" fmla="*/ 7 h 25"/>
                <a:gd name="T10" fmla="*/ 5 w 22"/>
                <a:gd name="T11" fmla="*/ 11 h 25"/>
                <a:gd name="T12" fmla="*/ 5 w 22"/>
                <a:gd name="T13" fmla="*/ 25 h 25"/>
                <a:gd name="T14" fmla="*/ 0 w 22"/>
                <a:gd name="T15" fmla="*/ 25 h 25"/>
                <a:gd name="T16" fmla="*/ 0 w 22"/>
                <a:gd name="T17" fmla="*/ 0 h 25"/>
                <a:gd name="T18" fmla="*/ 6 w 22"/>
                <a:gd name="T19" fmla="*/ 0 h 25"/>
                <a:gd name="T20" fmla="*/ 16 w 22"/>
                <a:gd name="T21" fmla="*/ 15 h 25"/>
                <a:gd name="T22" fmla="*/ 17 w 22"/>
                <a:gd name="T23" fmla="*/ 17 h 25"/>
                <a:gd name="T24" fmla="*/ 17 w 22"/>
                <a:gd name="T25" fmla="*/ 17 h 25"/>
                <a:gd name="T26" fmla="*/ 17 w 22"/>
                <a:gd name="T27" fmla="*/ 13 h 25"/>
                <a:gd name="T28" fmla="*/ 17 w 22"/>
                <a:gd name="T29" fmla="*/ 0 h 25"/>
                <a:gd name="T30" fmla="*/ 22 w 22"/>
                <a:gd name="T31" fmla="*/ 0 h 25"/>
                <a:gd name="T32" fmla="*/ 22 w 22"/>
                <a:gd name="T3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5">
                  <a:moveTo>
                    <a:pt x="22" y="25"/>
                  </a:moveTo>
                  <a:cubicBezTo>
                    <a:pt x="16" y="25"/>
                    <a:pt x="16" y="25"/>
                    <a:pt x="16" y="25"/>
                  </a:cubicBezTo>
                  <a:cubicBezTo>
                    <a:pt x="6" y="9"/>
                    <a:pt x="6" y="9"/>
                    <a:pt x="6" y="9"/>
                  </a:cubicBezTo>
                  <a:cubicBezTo>
                    <a:pt x="5" y="8"/>
                    <a:pt x="5" y="7"/>
                    <a:pt x="5" y="7"/>
                  </a:cubicBezTo>
                  <a:cubicBezTo>
                    <a:pt x="5" y="7"/>
                    <a:pt x="5" y="7"/>
                    <a:pt x="5" y="7"/>
                  </a:cubicBezTo>
                  <a:cubicBezTo>
                    <a:pt x="5" y="8"/>
                    <a:pt x="5" y="9"/>
                    <a:pt x="5" y="11"/>
                  </a:cubicBezTo>
                  <a:cubicBezTo>
                    <a:pt x="5" y="25"/>
                    <a:pt x="5" y="25"/>
                    <a:pt x="5" y="25"/>
                  </a:cubicBezTo>
                  <a:cubicBezTo>
                    <a:pt x="0" y="25"/>
                    <a:pt x="0" y="25"/>
                    <a:pt x="0" y="25"/>
                  </a:cubicBezTo>
                  <a:cubicBezTo>
                    <a:pt x="0" y="0"/>
                    <a:pt x="0" y="0"/>
                    <a:pt x="0" y="0"/>
                  </a:cubicBezTo>
                  <a:cubicBezTo>
                    <a:pt x="6" y="0"/>
                    <a:pt x="6" y="0"/>
                    <a:pt x="6" y="0"/>
                  </a:cubicBezTo>
                  <a:cubicBezTo>
                    <a:pt x="16" y="15"/>
                    <a:pt x="16" y="15"/>
                    <a:pt x="16" y="15"/>
                  </a:cubicBezTo>
                  <a:cubicBezTo>
                    <a:pt x="16" y="16"/>
                    <a:pt x="17" y="16"/>
                    <a:pt x="17" y="17"/>
                  </a:cubicBezTo>
                  <a:cubicBezTo>
                    <a:pt x="17" y="17"/>
                    <a:pt x="17" y="17"/>
                    <a:pt x="17" y="17"/>
                  </a:cubicBezTo>
                  <a:cubicBezTo>
                    <a:pt x="17" y="16"/>
                    <a:pt x="17" y="15"/>
                    <a:pt x="17" y="13"/>
                  </a:cubicBezTo>
                  <a:cubicBezTo>
                    <a:pt x="17" y="0"/>
                    <a:pt x="17" y="0"/>
                    <a:pt x="17" y="0"/>
                  </a:cubicBezTo>
                  <a:cubicBezTo>
                    <a:pt x="22" y="0"/>
                    <a:pt x="22" y="0"/>
                    <a:pt x="22" y="0"/>
                  </a:cubicBezTo>
                  <a:lnTo>
                    <a:pt x="22"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59" name="Freeform 361"/>
            <p:cNvSpPr>
              <a:spLocks noEditPoints="1"/>
            </p:cNvSpPr>
            <p:nvPr/>
          </p:nvSpPr>
          <p:spPr bwMode="auto">
            <a:xfrm>
              <a:off x="3141360" y="2285037"/>
              <a:ext cx="81027" cy="84143"/>
            </a:xfrm>
            <a:custGeom>
              <a:avLst/>
              <a:gdLst>
                <a:gd name="T0" fmla="*/ 12 w 25"/>
                <a:gd name="T1" fmla="*/ 26 h 26"/>
                <a:gd name="T2" fmla="*/ 3 w 25"/>
                <a:gd name="T3" fmla="*/ 23 h 26"/>
                <a:gd name="T4" fmla="*/ 0 w 25"/>
                <a:gd name="T5" fmla="*/ 13 h 26"/>
                <a:gd name="T6" fmla="*/ 3 w 25"/>
                <a:gd name="T7" fmla="*/ 4 h 26"/>
                <a:gd name="T8" fmla="*/ 13 w 25"/>
                <a:gd name="T9" fmla="*/ 0 h 26"/>
                <a:gd name="T10" fmla="*/ 21 w 25"/>
                <a:gd name="T11" fmla="*/ 4 h 26"/>
                <a:gd name="T12" fmla="*/ 25 w 25"/>
                <a:gd name="T13" fmla="*/ 13 h 26"/>
                <a:gd name="T14" fmla="*/ 21 w 25"/>
                <a:gd name="T15" fmla="*/ 23 h 26"/>
                <a:gd name="T16" fmla="*/ 12 w 25"/>
                <a:gd name="T17" fmla="*/ 26 h 26"/>
                <a:gd name="T18" fmla="*/ 12 w 25"/>
                <a:gd name="T19" fmla="*/ 5 h 26"/>
                <a:gd name="T20" fmla="*/ 8 w 25"/>
                <a:gd name="T21" fmla="*/ 7 h 26"/>
                <a:gd name="T22" fmla="*/ 6 w 25"/>
                <a:gd name="T23" fmla="*/ 13 h 26"/>
                <a:gd name="T24" fmla="*/ 8 w 25"/>
                <a:gd name="T25" fmla="*/ 19 h 26"/>
                <a:gd name="T26" fmla="*/ 12 w 25"/>
                <a:gd name="T27" fmla="*/ 21 h 26"/>
                <a:gd name="T28" fmla="*/ 17 w 25"/>
                <a:gd name="T29" fmla="*/ 19 h 26"/>
                <a:gd name="T30" fmla="*/ 19 w 25"/>
                <a:gd name="T31" fmla="*/ 13 h 26"/>
                <a:gd name="T32" fmla="*/ 17 w 25"/>
                <a:gd name="T33" fmla="*/ 7 h 26"/>
                <a:gd name="T34" fmla="*/ 12 w 25"/>
                <a:gd name="T35"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6">
                  <a:moveTo>
                    <a:pt x="12" y="26"/>
                  </a:moveTo>
                  <a:cubicBezTo>
                    <a:pt x="9" y="26"/>
                    <a:pt x="6" y="25"/>
                    <a:pt x="3" y="23"/>
                  </a:cubicBezTo>
                  <a:cubicBezTo>
                    <a:pt x="1" y="20"/>
                    <a:pt x="0" y="17"/>
                    <a:pt x="0" y="13"/>
                  </a:cubicBezTo>
                  <a:cubicBezTo>
                    <a:pt x="0" y="9"/>
                    <a:pt x="1" y="6"/>
                    <a:pt x="3" y="4"/>
                  </a:cubicBezTo>
                  <a:cubicBezTo>
                    <a:pt x="6" y="1"/>
                    <a:pt x="9" y="0"/>
                    <a:pt x="13" y="0"/>
                  </a:cubicBezTo>
                  <a:cubicBezTo>
                    <a:pt x="16" y="0"/>
                    <a:pt x="19" y="1"/>
                    <a:pt x="21" y="4"/>
                  </a:cubicBezTo>
                  <a:cubicBezTo>
                    <a:pt x="24" y="6"/>
                    <a:pt x="25" y="9"/>
                    <a:pt x="25" y="13"/>
                  </a:cubicBezTo>
                  <a:cubicBezTo>
                    <a:pt x="25" y="17"/>
                    <a:pt x="23" y="20"/>
                    <a:pt x="21" y="23"/>
                  </a:cubicBezTo>
                  <a:cubicBezTo>
                    <a:pt x="19" y="25"/>
                    <a:pt x="16" y="26"/>
                    <a:pt x="12" y="26"/>
                  </a:cubicBezTo>
                  <a:close/>
                  <a:moveTo>
                    <a:pt x="12" y="5"/>
                  </a:moveTo>
                  <a:cubicBezTo>
                    <a:pt x="10" y="5"/>
                    <a:pt x="9" y="6"/>
                    <a:pt x="8" y="7"/>
                  </a:cubicBezTo>
                  <a:cubicBezTo>
                    <a:pt x="6" y="9"/>
                    <a:pt x="6" y="11"/>
                    <a:pt x="6" y="13"/>
                  </a:cubicBezTo>
                  <a:cubicBezTo>
                    <a:pt x="6" y="16"/>
                    <a:pt x="6" y="18"/>
                    <a:pt x="8" y="19"/>
                  </a:cubicBezTo>
                  <a:cubicBezTo>
                    <a:pt x="9" y="21"/>
                    <a:pt x="10" y="21"/>
                    <a:pt x="12" y="21"/>
                  </a:cubicBezTo>
                  <a:cubicBezTo>
                    <a:pt x="14" y="21"/>
                    <a:pt x="16" y="21"/>
                    <a:pt x="17" y="19"/>
                  </a:cubicBezTo>
                  <a:cubicBezTo>
                    <a:pt x="18" y="18"/>
                    <a:pt x="19" y="16"/>
                    <a:pt x="19" y="13"/>
                  </a:cubicBezTo>
                  <a:cubicBezTo>
                    <a:pt x="19" y="11"/>
                    <a:pt x="18" y="9"/>
                    <a:pt x="17" y="7"/>
                  </a:cubicBezTo>
                  <a:cubicBezTo>
                    <a:pt x="16" y="6"/>
                    <a:pt x="14" y="5"/>
                    <a:pt x="12"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60" name="Freeform 362"/>
            <p:cNvSpPr>
              <a:spLocks noEditPoints="1"/>
            </p:cNvSpPr>
            <p:nvPr/>
          </p:nvSpPr>
          <p:spPr bwMode="auto">
            <a:xfrm>
              <a:off x="3236412" y="2288153"/>
              <a:ext cx="71678" cy="81026"/>
            </a:xfrm>
            <a:custGeom>
              <a:avLst/>
              <a:gdLst>
                <a:gd name="T0" fmla="*/ 22 w 22"/>
                <a:gd name="T1" fmla="*/ 25 h 25"/>
                <a:gd name="T2" fmla="*/ 15 w 22"/>
                <a:gd name="T3" fmla="*/ 25 h 25"/>
                <a:gd name="T4" fmla="*/ 11 w 22"/>
                <a:gd name="T5" fmla="*/ 18 h 25"/>
                <a:gd name="T6" fmla="*/ 10 w 22"/>
                <a:gd name="T7" fmla="*/ 17 h 25"/>
                <a:gd name="T8" fmla="*/ 9 w 22"/>
                <a:gd name="T9" fmla="*/ 16 h 25"/>
                <a:gd name="T10" fmla="*/ 9 w 22"/>
                <a:gd name="T11" fmla="*/ 15 h 25"/>
                <a:gd name="T12" fmla="*/ 8 w 22"/>
                <a:gd name="T13" fmla="*/ 15 h 25"/>
                <a:gd name="T14" fmla="*/ 6 w 22"/>
                <a:gd name="T15" fmla="*/ 15 h 25"/>
                <a:gd name="T16" fmla="*/ 6 w 22"/>
                <a:gd name="T17" fmla="*/ 25 h 25"/>
                <a:gd name="T18" fmla="*/ 0 w 22"/>
                <a:gd name="T19" fmla="*/ 25 h 25"/>
                <a:gd name="T20" fmla="*/ 0 w 22"/>
                <a:gd name="T21" fmla="*/ 0 h 25"/>
                <a:gd name="T22" fmla="*/ 9 w 22"/>
                <a:gd name="T23" fmla="*/ 0 h 25"/>
                <a:gd name="T24" fmla="*/ 19 w 22"/>
                <a:gd name="T25" fmla="*/ 6 h 25"/>
                <a:gd name="T26" fmla="*/ 18 w 22"/>
                <a:gd name="T27" fmla="*/ 9 h 25"/>
                <a:gd name="T28" fmla="*/ 17 w 22"/>
                <a:gd name="T29" fmla="*/ 11 h 25"/>
                <a:gd name="T30" fmla="*/ 15 w 22"/>
                <a:gd name="T31" fmla="*/ 12 h 25"/>
                <a:gd name="T32" fmla="*/ 13 w 22"/>
                <a:gd name="T33" fmla="*/ 13 h 25"/>
                <a:gd name="T34" fmla="*/ 13 w 22"/>
                <a:gd name="T35" fmla="*/ 13 h 25"/>
                <a:gd name="T36" fmla="*/ 14 w 22"/>
                <a:gd name="T37" fmla="*/ 14 h 25"/>
                <a:gd name="T38" fmla="*/ 15 w 22"/>
                <a:gd name="T39" fmla="*/ 15 h 25"/>
                <a:gd name="T40" fmla="*/ 16 w 22"/>
                <a:gd name="T41" fmla="*/ 16 h 25"/>
                <a:gd name="T42" fmla="*/ 17 w 22"/>
                <a:gd name="T43" fmla="*/ 17 h 25"/>
                <a:gd name="T44" fmla="*/ 22 w 22"/>
                <a:gd name="T45" fmla="*/ 25 h 25"/>
                <a:gd name="T46" fmla="*/ 6 w 22"/>
                <a:gd name="T47" fmla="*/ 4 h 25"/>
                <a:gd name="T48" fmla="*/ 6 w 22"/>
                <a:gd name="T49" fmla="*/ 11 h 25"/>
                <a:gd name="T50" fmla="*/ 8 w 22"/>
                <a:gd name="T51" fmla="*/ 11 h 25"/>
                <a:gd name="T52" fmla="*/ 11 w 22"/>
                <a:gd name="T53" fmla="*/ 10 h 25"/>
                <a:gd name="T54" fmla="*/ 13 w 22"/>
                <a:gd name="T55" fmla="*/ 7 h 25"/>
                <a:gd name="T56" fmla="*/ 9 w 22"/>
                <a:gd name="T57" fmla="*/ 4 h 25"/>
                <a:gd name="T58" fmla="*/ 6 w 22"/>
                <a:gd name="T5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25">
                  <a:moveTo>
                    <a:pt x="22" y="25"/>
                  </a:moveTo>
                  <a:cubicBezTo>
                    <a:pt x="15" y="25"/>
                    <a:pt x="15" y="25"/>
                    <a:pt x="15" y="25"/>
                  </a:cubicBezTo>
                  <a:cubicBezTo>
                    <a:pt x="11" y="18"/>
                    <a:pt x="11" y="18"/>
                    <a:pt x="11" y="18"/>
                  </a:cubicBezTo>
                  <a:cubicBezTo>
                    <a:pt x="11" y="18"/>
                    <a:pt x="10" y="17"/>
                    <a:pt x="10" y="17"/>
                  </a:cubicBezTo>
                  <a:cubicBezTo>
                    <a:pt x="10" y="17"/>
                    <a:pt x="10" y="16"/>
                    <a:pt x="9" y="16"/>
                  </a:cubicBezTo>
                  <a:cubicBezTo>
                    <a:pt x="9" y="16"/>
                    <a:pt x="9" y="15"/>
                    <a:pt x="9" y="15"/>
                  </a:cubicBezTo>
                  <a:cubicBezTo>
                    <a:pt x="8" y="15"/>
                    <a:pt x="8" y="15"/>
                    <a:pt x="8" y="15"/>
                  </a:cubicBezTo>
                  <a:cubicBezTo>
                    <a:pt x="6" y="15"/>
                    <a:pt x="6" y="15"/>
                    <a:pt x="6" y="15"/>
                  </a:cubicBezTo>
                  <a:cubicBezTo>
                    <a:pt x="6" y="25"/>
                    <a:pt x="6" y="25"/>
                    <a:pt x="6" y="25"/>
                  </a:cubicBezTo>
                  <a:cubicBezTo>
                    <a:pt x="0" y="25"/>
                    <a:pt x="0" y="25"/>
                    <a:pt x="0" y="25"/>
                  </a:cubicBezTo>
                  <a:cubicBezTo>
                    <a:pt x="0" y="0"/>
                    <a:pt x="0" y="0"/>
                    <a:pt x="0" y="0"/>
                  </a:cubicBezTo>
                  <a:cubicBezTo>
                    <a:pt x="9" y="0"/>
                    <a:pt x="9" y="0"/>
                    <a:pt x="9" y="0"/>
                  </a:cubicBezTo>
                  <a:cubicBezTo>
                    <a:pt x="15" y="0"/>
                    <a:pt x="19" y="2"/>
                    <a:pt x="19" y="6"/>
                  </a:cubicBezTo>
                  <a:cubicBezTo>
                    <a:pt x="19" y="7"/>
                    <a:pt x="18" y="8"/>
                    <a:pt x="18" y="9"/>
                  </a:cubicBezTo>
                  <a:cubicBezTo>
                    <a:pt x="18" y="10"/>
                    <a:pt x="17" y="10"/>
                    <a:pt x="17" y="11"/>
                  </a:cubicBezTo>
                  <a:cubicBezTo>
                    <a:pt x="16" y="11"/>
                    <a:pt x="16" y="12"/>
                    <a:pt x="15" y="12"/>
                  </a:cubicBezTo>
                  <a:cubicBezTo>
                    <a:pt x="15" y="13"/>
                    <a:pt x="14" y="13"/>
                    <a:pt x="13" y="13"/>
                  </a:cubicBezTo>
                  <a:cubicBezTo>
                    <a:pt x="13" y="13"/>
                    <a:pt x="13" y="13"/>
                    <a:pt x="13" y="13"/>
                  </a:cubicBezTo>
                  <a:cubicBezTo>
                    <a:pt x="13" y="14"/>
                    <a:pt x="14" y="14"/>
                    <a:pt x="14" y="14"/>
                  </a:cubicBezTo>
                  <a:cubicBezTo>
                    <a:pt x="14" y="14"/>
                    <a:pt x="15" y="15"/>
                    <a:pt x="15" y="15"/>
                  </a:cubicBezTo>
                  <a:cubicBezTo>
                    <a:pt x="15" y="15"/>
                    <a:pt x="16" y="16"/>
                    <a:pt x="16" y="16"/>
                  </a:cubicBezTo>
                  <a:cubicBezTo>
                    <a:pt x="16" y="16"/>
                    <a:pt x="16" y="17"/>
                    <a:pt x="17" y="17"/>
                  </a:cubicBezTo>
                  <a:lnTo>
                    <a:pt x="22" y="25"/>
                  </a:lnTo>
                  <a:close/>
                  <a:moveTo>
                    <a:pt x="6" y="4"/>
                  </a:moveTo>
                  <a:cubicBezTo>
                    <a:pt x="6" y="11"/>
                    <a:pt x="6" y="11"/>
                    <a:pt x="6" y="11"/>
                  </a:cubicBezTo>
                  <a:cubicBezTo>
                    <a:pt x="8" y="11"/>
                    <a:pt x="8" y="11"/>
                    <a:pt x="8" y="11"/>
                  </a:cubicBezTo>
                  <a:cubicBezTo>
                    <a:pt x="10" y="11"/>
                    <a:pt x="11" y="10"/>
                    <a:pt x="11" y="10"/>
                  </a:cubicBezTo>
                  <a:cubicBezTo>
                    <a:pt x="12" y="9"/>
                    <a:pt x="13" y="8"/>
                    <a:pt x="13" y="7"/>
                  </a:cubicBezTo>
                  <a:cubicBezTo>
                    <a:pt x="13" y="5"/>
                    <a:pt x="11" y="4"/>
                    <a:pt x="9" y="4"/>
                  </a:cubicBezTo>
                  <a:lnTo>
                    <a:pt x="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61" name="Freeform 363"/>
            <p:cNvSpPr>
              <a:spLocks/>
            </p:cNvSpPr>
            <p:nvPr/>
          </p:nvSpPr>
          <p:spPr bwMode="auto">
            <a:xfrm>
              <a:off x="3304973" y="2288153"/>
              <a:ext cx="63887" cy="81026"/>
            </a:xfrm>
            <a:custGeom>
              <a:avLst/>
              <a:gdLst>
                <a:gd name="T0" fmla="*/ 41 w 41"/>
                <a:gd name="T1" fmla="*/ 8 h 52"/>
                <a:gd name="T2" fmla="*/ 27 w 41"/>
                <a:gd name="T3" fmla="*/ 8 h 52"/>
                <a:gd name="T4" fmla="*/ 27 w 41"/>
                <a:gd name="T5" fmla="*/ 52 h 52"/>
                <a:gd name="T6" fmla="*/ 14 w 41"/>
                <a:gd name="T7" fmla="*/ 52 h 52"/>
                <a:gd name="T8" fmla="*/ 14 w 41"/>
                <a:gd name="T9" fmla="*/ 8 h 52"/>
                <a:gd name="T10" fmla="*/ 0 w 41"/>
                <a:gd name="T11" fmla="*/ 8 h 52"/>
                <a:gd name="T12" fmla="*/ 0 w 41"/>
                <a:gd name="T13" fmla="*/ 0 h 52"/>
                <a:gd name="T14" fmla="*/ 41 w 41"/>
                <a:gd name="T15" fmla="*/ 0 h 52"/>
                <a:gd name="T16" fmla="*/ 41 w 41"/>
                <a:gd name="T17"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52">
                  <a:moveTo>
                    <a:pt x="41" y="8"/>
                  </a:moveTo>
                  <a:lnTo>
                    <a:pt x="27" y="8"/>
                  </a:lnTo>
                  <a:lnTo>
                    <a:pt x="27" y="52"/>
                  </a:lnTo>
                  <a:lnTo>
                    <a:pt x="14" y="52"/>
                  </a:lnTo>
                  <a:lnTo>
                    <a:pt x="14" y="8"/>
                  </a:lnTo>
                  <a:lnTo>
                    <a:pt x="0" y="8"/>
                  </a:lnTo>
                  <a:lnTo>
                    <a:pt x="0" y="0"/>
                  </a:lnTo>
                  <a:lnTo>
                    <a:pt x="41" y="0"/>
                  </a:lnTo>
                  <a:lnTo>
                    <a:pt x="41"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62" name="Freeform 364"/>
            <p:cNvSpPr>
              <a:spLocks/>
            </p:cNvSpPr>
            <p:nvPr/>
          </p:nvSpPr>
          <p:spPr bwMode="auto">
            <a:xfrm>
              <a:off x="3382884" y="2288153"/>
              <a:ext cx="71678" cy="81026"/>
            </a:xfrm>
            <a:custGeom>
              <a:avLst/>
              <a:gdLst>
                <a:gd name="T0" fmla="*/ 46 w 46"/>
                <a:gd name="T1" fmla="*/ 52 h 52"/>
                <a:gd name="T2" fmla="*/ 33 w 46"/>
                <a:gd name="T3" fmla="*/ 52 h 52"/>
                <a:gd name="T4" fmla="*/ 33 w 46"/>
                <a:gd name="T5" fmla="*/ 29 h 52"/>
                <a:gd name="T6" fmla="*/ 12 w 46"/>
                <a:gd name="T7" fmla="*/ 29 h 52"/>
                <a:gd name="T8" fmla="*/ 12 w 46"/>
                <a:gd name="T9" fmla="*/ 52 h 52"/>
                <a:gd name="T10" fmla="*/ 0 w 46"/>
                <a:gd name="T11" fmla="*/ 52 h 52"/>
                <a:gd name="T12" fmla="*/ 0 w 46"/>
                <a:gd name="T13" fmla="*/ 0 h 52"/>
                <a:gd name="T14" fmla="*/ 12 w 46"/>
                <a:gd name="T15" fmla="*/ 0 h 52"/>
                <a:gd name="T16" fmla="*/ 12 w 46"/>
                <a:gd name="T17" fmla="*/ 21 h 52"/>
                <a:gd name="T18" fmla="*/ 33 w 46"/>
                <a:gd name="T19" fmla="*/ 21 h 52"/>
                <a:gd name="T20" fmla="*/ 33 w 46"/>
                <a:gd name="T21" fmla="*/ 0 h 52"/>
                <a:gd name="T22" fmla="*/ 46 w 46"/>
                <a:gd name="T23" fmla="*/ 0 h 52"/>
                <a:gd name="T24" fmla="*/ 46 w 46"/>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52">
                  <a:moveTo>
                    <a:pt x="46" y="52"/>
                  </a:moveTo>
                  <a:lnTo>
                    <a:pt x="33" y="52"/>
                  </a:lnTo>
                  <a:lnTo>
                    <a:pt x="33" y="29"/>
                  </a:lnTo>
                  <a:lnTo>
                    <a:pt x="12" y="29"/>
                  </a:lnTo>
                  <a:lnTo>
                    <a:pt x="12" y="52"/>
                  </a:lnTo>
                  <a:lnTo>
                    <a:pt x="0" y="52"/>
                  </a:lnTo>
                  <a:lnTo>
                    <a:pt x="0" y="0"/>
                  </a:lnTo>
                  <a:lnTo>
                    <a:pt x="12" y="0"/>
                  </a:lnTo>
                  <a:lnTo>
                    <a:pt x="12" y="21"/>
                  </a:lnTo>
                  <a:lnTo>
                    <a:pt x="33" y="21"/>
                  </a:lnTo>
                  <a:lnTo>
                    <a:pt x="33" y="0"/>
                  </a:lnTo>
                  <a:lnTo>
                    <a:pt x="46" y="0"/>
                  </a:lnTo>
                  <a:lnTo>
                    <a:pt x="46"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63" name="Freeform 365"/>
            <p:cNvSpPr>
              <a:spLocks/>
            </p:cNvSpPr>
            <p:nvPr/>
          </p:nvSpPr>
          <p:spPr bwMode="auto">
            <a:xfrm>
              <a:off x="3502867" y="2285037"/>
              <a:ext cx="65445" cy="84143"/>
            </a:xfrm>
            <a:custGeom>
              <a:avLst/>
              <a:gdLst>
                <a:gd name="T0" fmla="*/ 20 w 20"/>
                <a:gd name="T1" fmla="*/ 25 h 26"/>
                <a:gd name="T2" fmla="*/ 13 w 20"/>
                <a:gd name="T3" fmla="*/ 26 h 26"/>
                <a:gd name="T4" fmla="*/ 4 w 20"/>
                <a:gd name="T5" fmla="*/ 23 h 26"/>
                <a:gd name="T6" fmla="*/ 0 w 20"/>
                <a:gd name="T7" fmla="*/ 14 h 26"/>
                <a:gd name="T8" fmla="*/ 4 w 20"/>
                <a:gd name="T9" fmla="*/ 4 h 26"/>
                <a:gd name="T10" fmla="*/ 14 w 20"/>
                <a:gd name="T11" fmla="*/ 0 h 26"/>
                <a:gd name="T12" fmla="*/ 20 w 20"/>
                <a:gd name="T13" fmla="*/ 1 h 26"/>
                <a:gd name="T14" fmla="*/ 20 w 20"/>
                <a:gd name="T15" fmla="*/ 6 h 26"/>
                <a:gd name="T16" fmla="*/ 14 w 20"/>
                <a:gd name="T17" fmla="*/ 5 h 26"/>
                <a:gd name="T18" fmla="*/ 8 w 20"/>
                <a:gd name="T19" fmla="*/ 7 h 26"/>
                <a:gd name="T20" fmla="*/ 6 w 20"/>
                <a:gd name="T21" fmla="*/ 13 h 26"/>
                <a:gd name="T22" fmla="*/ 8 w 20"/>
                <a:gd name="T23" fmla="*/ 19 h 26"/>
                <a:gd name="T24" fmla="*/ 14 w 20"/>
                <a:gd name="T25" fmla="*/ 21 h 26"/>
                <a:gd name="T26" fmla="*/ 20 w 20"/>
                <a:gd name="T27" fmla="*/ 20 h 26"/>
                <a:gd name="T28" fmla="*/ 20 w 20"/>
                <a:gd name="T29"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6">
                  <a:moveTo>
                    <a:pt x="20" y="25"/>
                  </a:moveTo>
                  <a:cubicBezTo>
                    <a:pt x="18" y="26"/>
                    <a:pt x="16" y="26"/>
                    <a:pt x="13" y="26"/>
                  </a:cubicBezTo>
                  <a:cubicBezTo>
                    <a:pt x="9" y="26"/>
                    <a:pt x="6" y="25"/>
                    <a:pt x="4" y="23"/>
                  </a:cubicBezTo>
                  <a:cubicBezTo>
                    <a:pt x="1" y="20"/>
                    <a:pt x="0" y="17"/>
                    <a:pt x="0" y="14"/>
                  </a:cubicBezTo>
                  <a:cubicBezTo>
                    <a:pt x="0" y="10"/>
                    <a:pt x="2" y="6"/>
                    <a:pt x="4" y="4"/>
                  </a:cubicBezTo>
                  <a:cubicBezTo>
                    <a:pt x="7" y="1"/>
                    <a:pt x="10" y="0"/>
                    <a:pt x="14" y="0"/>
                  </a:cubicBezTo>
                  <a:cubicBezTo>
                    <a:pt x="16" y="0"/>
                    <a:pt x="18" y="0"/>
                    <a:pt x="20" y="1"/>
                  </a:cubicBezTo>
                  <a:cubicBezTo>
                    <a:pt x="20" y="6"/>
                    <a:pt x="20" y="6"/>
                    <a:pt x="20" y="6"/>
                  </a:cubicBezTo>
                  <a:cubicBezTo>
                    <a:pt x="18" y="5"/>
                    <a:pt x="16" y="5"/>
                    <a:pt x="14" y="5"/>
                  </a:cubicBezTo>
                  <a:cubicBezTo>
                    <a:pt x="12" y="5"/>
                    <a:pt x="10" y="6"/>
                    <a:pt x="8" y="7"/>
                  </a:cubicBezTo>
                  <a:cubicBezTo>
                    <a:pt x="7" y="9"/>
                    <a:pt x="6" y="11"/>
                    <a:pt x="6" y="13"/>
                  </a:cubicBezTo>
                  <a:cubicBezTo>
                    <a:pt x="6" y="16"/>
                    <a:pt x="7" y="18"/>
                    <a:pt x="8" y="19"/>
                  </a:cubicBezTo>
                  <a:cubicBezTo>
                    <a:pt x="10" y="21"/>
                    <a:pt x="12" y="21"/>
                    <a:pt x="14" y="21"/>
                  </a:cubicBezTo>
                  <a:cubicBezTo>
                    <a:pt x="16" y="21"/>
                    <a:pt x="18" y="21"/>
                    <a:pt x="20" y="20"/>
                  </a:cubicBezTo>
                  <a:lnTo>
                    <a:pt x="2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64" name="Freeform 366"/>
            <p:cNvSpPr>
              <a:spLocks/>
            </p:cNvSpPr>
            <p:nvPr/>
          </p:nvSpPr>
          <p:spPr bwMode="auto">
            <a:xfrm>
              <a:off x="3585453" y="2288153"/>
              <a:ext cx="48305" cy="81026"/>
            </a:xfrm>
            <a:custGeom>
              <a:avLst/>
              <a:gdLst>
                <a:gd name="T0" fmla="*/ 31 w 31"/>
                <a:gd name="T1" fmla="*/ 52 h 52"/>
                <a:gd name="T2" fmla="*/ 0 w 31"/>
                <a:gd name="T3" fmla="*/ 52 h 52"/>
                <a:gd name="T4" fmla="*/ 0 w 31"/>
                <a:gd name="T5" fmla="*/ 0 h 52"/>
                <a:gd name="T6" fmla="*/ 29 w 31"/>
                <a:gd name="T7" fmla="*/ 0 h 52"/>
                <a:gd name="T8" fmla="*/ 29 w 31"/>
                <a:gd name="T9" fmla="*/ 8 h 52"/>
                <a:gd name="T10" fmla="*/ 12 w 31"/>
                <a:gd name="T11" fmla="*/ 8 h 52"/>
                <a:gd name="T12" fmla="*/ 12 w 31"/>
                <a:gd name="T13" fmla="*/ 21 h 52"/>
                <a:gd name="T14" fmla="*/ 29 w 31"/>
                <a:gd name="T15" fmla="*/ 21 h 52"/>
                <a:gd name="T16" fmla="*/ 29 w 31"/>
                <a:gd name="T17" fmla="*/ 29 h 52"/>
                <a:gd name="T18" fmla="*/ 12 w 31"/>
                <a:gd name="T19" fmla="*/ 29 h 52"/>
                <a:gd name="T20" fmla="*/ 12 w 31"/>
                <a:gd name="T21" fmla="*/ 42 h 52"/>
                <a:gd name="T22" fmla="*/ 31 w 31"/>
                <a:gd name="T23" fmla="*/ 42 h 52"/>
                <a:gd name="T24" fmla="*/ 31 w 31"/>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52">
                  <a:moveTo>
                    <a:pt x="31" y="52"/>
                  </a:moveTo>
                  <a:lnTo>
                    <a:pt x="0" y="52"/>
                  </a:lnTo>
                  <a:lnTo>
                    <a:pt x="0" y="0"/>
                  </a:lnTo>
                  <a:lnTo>
                    <a:pt x="29" y="0"/>
                  </a:lnTo>
                  <a:lnTo>
                    <a:pt x="29" y="8"/>
                  </a:lnTo>
                  <a:lnTo>
                    <a:pt x="12" y="8"/>
                  </a:lnTo>
                  <a:lnTo>
                    <a:pt x="12" y="21"/>
                  </a:lnTo>
                  <a:lnTo>
                    <a:pt x="29" y="21"/>
                  </a:lnTo>
                  <a:lnTo>
                    <a:pt x="29" y="29"/>
                  </a:lnTo>
                  <a:lnTo>
                    <a:pt x="12" y="29"/>
                  </a:lnTo>
                  <a:lnTo>
                    <a:pt x="12" y="42"/>
                  </a:lnTo>
                  <a:lnTo>
                    <a:pt x="31" y="42"/>
                  </a:lnTo>
                  <a:lnTo>
                    <a:pt x="31"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65" name="Freeform 367"/>
            <p:cNvSpPr>
              <a:spLocks/>
            </p:cNvSpPr>
            <p:nvPr/>
          </p:nvSpPr>
          <p:spPr bwMode="auto">
            <a:xfrm>
              <a:off x="3650898" y="2288153"/>
              <a:ext cx="71678" cy="81026"/>
            </a:xfrm>
            <a:custGeom>
              <a:avLst/>
              <a:gdLst>
                <a:gd name="T0" fmla="*/ 22 w 22"/>
                <a:gd name="T1" fmla="*/ 25 h 25"/>
                <a:gd name="T2" fmla="*/ 17 w 22"/>
                <a:gd name="T3" fmla="*/ 25 h 25"/>
                <a:gd name="T4" fmla="*/ 6 w 22"/>
                <a:gd name="T5" fmla="*/ 9 h 25"/>
                <a:gd name="T6" fmla="*/ 5 w 22"/>
                <a:gd name="T7" fmla="*/ 7 h 25"/>
                <a:gd name="T8" fmla="*/ 5 w 22"/>
                <a:gd name="T9" fmla="*/ 7 h 25"/>
                <a:gd name="T10" fmla="*/ 5 w 22"/>
                <a:gd name="T11" fmla="*/ 11 h 25"/>
                <a:gd name="T12" fmla="*/ 5 w 22"/>
                <a:gd name="T13" fmla="*/ 25 h 25"/>
                <a:gd name="T14" fmla="*/ 0 w 22"/>
                <a:gd name="T15" fmla="*/ 25 h 25"/>
                <a:gd name="T16" fmla="*/ 0 w 22"/>
                <a:gd name="T17" fmla="*/ 0 h 25"/>
                <a:gd name="T18" fmla="*/ 6 w 22"/>
                <a:gd name="T19" fmla="*/ 0 h 25"/>
                <a:gd name="T20" fmla="*/ 16 w 22"/>
                <a:gd name="T21" fmla="*/ 15 h 25"/>
                <a:gd name="T22" fmla="*/ 17 w 22"/>
                <a:gd name="T23" fmla="*/ 17 h 25"/>
                <a:gd name="T24" fmla="*/ 17 w 22"/>
                <a:gd name="T25" fmla="*/ 17 h 25"/>
                <a:gd name="T26" fmla="*/ 17 w 22"/>
                <a:gd name="T27" fmla="*/ 13 h 25"/>
                <a:gd name="T28" fmla="*/ 17 w 22"/>
                <a:gd name="T29" fmla="*/ 0 h 25"/>
                <a:gd name="T30" fmla="*/ 22 w 22"/>
                <a:gd name="T31" fmla="*/ 0 h 25"/>
                <a:gd name="T32" fmla="*/ 22 w 22"/>
                <a:gd name="T3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5">
                  <a:moveTo>
                    <a:pt x="22" y="25"/>
                  </a:moveTo>
                  <a:cubicBezTo>
                    <a:pt x="17" y="25"/>
                    <a:pt x="17" y="25"/>
                    <a:pt x="17" y="25"/>
                  </a:cubicBezTo>
                  <a:cubicBezTo>
                    <a:pt x="6" y="9"/>
                    <a:pt x="6" y="9"/>
                    <a:pt x="6" y="9"/>
                  </a:cubicBezTo>
                  <a:cubicBezTo>
                    <a:pt x="6" y="8"/>
                    <a:pt x="5" y="7"/>
                    <a:pt x="5" y="7"/>
                  </a:cubicBezTo>
                  <a:cubicBezTo>
                    <a:pt x="5" y="7"/>
                    <a:pt x="5" y="7"/>
                    <a:pt x="5" y="7"/>
                  </a:cubicBezTo>
                  <a:cubicBezTo>
                    <a:pt x="5" y="8"/>
                    <a:pt x="5" y="9"/>
                    <a:pt x="5" y="11"/>
                  </a:cubicBezTo>
                  <a:cubicBezTo>
                    <a:pt x="5" y="25"/>
                    <a:pt x="5" y="25"/>
                    <a:pt x="5" y="25"/>
                  </a:cubicBezTo>
                  <a:cubicBezTo>
                    <a:pt x="0" y="25"/>
                    <a:pt x="0" y="25"/>
                    <a:pt x="0" y="25"/>
                  </a:cubicBezTo>
                  <a:cubicBezTo>
                    <a:pt x="0" y="0"/>
                    <a:pt x="0" y="0"/>
                    <a:pt x="0" y="0"/>
                  </a:cubicBezTo>
                  <a:cubicBezTo>
                    <a:pt x="6" y="0"/>
                    <a:pt x="6" y="0"/>
                    <a:pt x="6" y="0"/>
                  </a:cubicBezTo>
                  <a:cubicBezTo>
                    <a:pt x="16" y="15"/>
                    <a:pt x="16" y="15"/>
                    <a:pt x="16" y="15"/>
                  </a:cubicBezTo>
                  <a:cubicBezTo>
                    <a:pt x="16" y="16"/>
                    <a:pt x="17" y="16"/>
                    <a:pt x="17" y="17"/>
                  </a:cubicBezTo>
                  <a:cubicBezTo>
                    <a:pt x="17" y="17"/>
                    <a:pt x="17" y="17"/>
                    <a:pt x="17" y="17"/>
                  </a:cubicBezTo>
                  <a:cubicBezTo>
                    <a:pt x="17" y="16"/>
                    <a:pt x="17" y="15"/>
                    <a:pt x="17" y="13"/>
                  </a:cubicBezTo>
                  <a:cubicBezTo>
                    <a:pt x="17" y="0"/>
                    <a:pt x="17" y="0"/>
                    <a:pt x="17" y="0"/>
                  </a:cubicBezTo>
                  <a:cubicBezTo>
                    <a:pt x="22" y="0"/>
                    <a:pt x="22" y="0"/>
                    <a:pt x="22" y="0"/>
                  </a:cubicBezTo>
                  <a:lnTo>
                    <a:pt x="22"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66" name="Freeform 368"/>
            <p:cNvSpPr>
              <a:spLocks/>
            </p:cNvSpPr>
            <p:nvPr/>
          </p:nvSpPr>
          <p:spPr bwMode="auto">
            <a:xfrm>
              <a:off x="3735042" y="2288153"/>
              <a:ext cx="65445" cy="81026"/>
            </a:xfrm>
            <a:custGeom>
              <a:avLst/>
              <a:gdLst>
                <a:gd name="T0" fmla="*/ 42 w 42"/>
                <a:gd name="T1" fmla="*/ 8 h 52"/>
                <a:gd name="T2" fmla="*/ 27 w 42"/>
                <a:gd name="T3" fmla="*/ 8 h 52"/>
                <a:gd name="T4" fmla="*/ 27 w 42"/>
                <a:gd name="T5" fmla="*/ 52 h 52"/>
                <a:gd name="T6" fmla="*/ 15 w 42"/>
                <a:gd name="T7" fmla="*/ 52 h 52"/>
                <a:gd name="T8" fmla="*/ 15 w 42"/>
                <a:gd name="T9" fmla="*/ 8 h 52"/>
                <a:gd name="T10" fmla="*/ 0 w 42"/>
                <a:gd name="T11" fmla="*/ 8 h 52"/>
                <a:gd name="T12" fmla="*/ 0 w 42"/>
                <a:gd name="T13" fmla="*/ 0 h 52"/>
                <a:gd name="T14" fmla="*/ 42 w 42"/>
                <a:gd name="T15" fmla="*/ 0 h 52"/>
                <a:gd name="T16" fmla="*/ 42 w 42"/>
                <a:gd name="T17"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52">
                  <a:moveTo>
                    <a:pt x="42" y="8"/>
                  </a:moveTo>
                  <a:lnTo>
                    <a:pt x="27" y="8"/>
                  </a:lnTo>
                  <a:lnTo>
                    <a:pt x="27" y="52"/>
                  </a:lnTo>
                  <a:lnTo>
                    <a:pt x="15" y="52"/>
                  </a:lnTo>
                  <a:lnTo>
                    <a:pt x="15" y="8"/>
                  </a:lnTo>
                  <a:lnTo>
                    <a:pt x="0" y="8"/>
                  </a:lnTo>
                  <a:lnTo>
                    <a:pt x="0" y="0"/>
                  </a:lnTo>
                  <a:lnTo>
                    <a:pt x="42" y="0"/>
                  </a:lnTo>
                  <a:lnTo>
                    <a:pt x="42"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67" name="Freeform 369"/>
            <p:cNvSpPr>
              <a:spLocks noEditPoints="1"/>
            </p:cNvSpPr>
            <p:nvPr/>
          </p:nvSpPr>
          <p:spPr bwMode="auto">
            <a:xfrm>
              <a:off x="3814511" y="2288153"/>
              <a:ext cx="68562" cy="81026"/>
            </a:xfrm>
            <a:custGeom>
              <a:avLst/>
              <a:gdLst>
                <a:gd name="T0" fmla="*/ 21 w 21"/>
                <a:gd name="T1" fmla="*/ 25 h 25"/>
                <a:gd name="T2" fmla="*/ 15 w 21"/>
                <a:gd name="T3" fmla="*/ 25 h 25"/>
                <a:gd name="T4" fmla="*/ 11 w 21"/>
                <a:gd name="T5" fmla="*/ 18 h 25"/>
                <a:gd name="T6" fmla="*/ 10 w 21"/>
                <a:gd name="T7" fmla="*/ 17 h 25"/>
                <a:gd name="T8" fmla="*/ 9 w 21"/>
                <a:gd name="T9" fmla="*/ 16 h 25"/>
                <a:gd name="T10" fmla="*/ 8 w 21"/>
                <a:gd name="T11" fmla="*/ 15 h 25"/>
                <a:gd name="T12" fmla="*/ 7 w 21"/>
                <a:gd name="T13" fmla="*/ 15 h 25"/>
                <a:gd name="T14" fmla="*/ 6 w 21"/>
                <a:gd name="T15" fmla="*/ 15 h 25"/>
                <a:gd name="T16" fmla="*/ 6 w 21"/>
                <a:gd name="T17" fmla="*/ 25 h 25"/>
                <a:gd name="T18" fmla="*/ 0 w 21"/>
                <a:gd name="T19" fmla="*/ 25 h 25"/>
                <a:gd name="T20" fmla="*/ 0 w 21"/>
                <a:gd name="T21" fmla="*/ 0 h 25"/>
                <a:gd name="T22" fmla="*/ 9 w 21"/>
                <a:gd name="T23" fmla="*/ 0 h 25"/>
                <a:gd name="T24" fmla="*/ 18 w 21"/>
                <a:gd name="T25" fmla="*/ 6 h 25"/>
                <a:gd name="T26" fmla="*/ 18 w 21"/>
                <a:gd name="T27" fmla="*/ 9 h 25"/>
                <a:gd name="T28" fmla="*/ 17 w 21"/>
                <a:gd name="T29" fmla="*/ 11 h 25"/>
                <a:gd name="T30" fmla="*/ 15 w 21"/>
                <a:gd name="T31" fmla="*/ 12 h 25"/>
                <a:gd name="T32" fmla="*/ 13 w 21"/>
                <a:gd name="T33" fmla="*/ 13 h 25"/>
                <a:gd name="T34" fmla="*/ 13 w 21"/>
                <a:gd name="T35" fmla="*/ 13 h 25"/>
                <a:gd name="T36" fmla="*/ 14 w 21"/>
                <a:gd name="T37" fmla="*/ 14 h 25"/>
                <a:gd name="T38" fmla="*/ 15 w 21"/>
                <a:gd name="T39" fmla="*/ 15 h 25"/>
                <a:gd name="T40" fmla="*/ 16 w 21"/>
                <a:gd name="T41" fmla="*/ 16 h 25"/>
                <a:gd name="T42" fmla="*/ 17 w 21"/>
                <a:gd name="T43" fmla="*/ 17 h 25"/>
                <a:gd name="T44" fmla="*/ 21 w 21"/>
                <a:gd name="T45" fmla="*/ 25 h 25"/>
                <a:gd name="T46" fmla="*/ 6 w 21"/>
                <a:gd name="T47" fmla="*/ 4 h 25"/>
                <a:gd name="T48" fmla="*/ 6 w 21"/>
                <a:gd name="T49" fmla="*/ 11 h 25"/>
                <a:gd name="T50" fmla="*/ 8 w 21"/>
                <a:gd name="T51" fmla="*/ 11 h 25"/>
                <a:gd name="T52" fmla="*/ 11 w 21"/>
                <a:gd name="T53" fmla="*/ 10 h 25"/>
                <a:gd name="T54" fmla="*/ 12 w 21"/>
                <a:gd name="T55" fmla="*/ 7 h 25"/>
                <a:gd name="T56" fmla="*/ 8 w 21"/>
                <a:gd name="T57" fmla="*/ 4 h 25"/>
                <a:gd name="T58" fmla="*/ 6 w 21"/>
                <a:gd name="T5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 h="25">
                  <a:moveTo>
                    <a:pt x="21" y="25"/>
                  </a:moveTo>
                  <a:cubicBezTo>
                    <a:pt x="15" y="25"/>
                    <a:pt x="15" y="25"/>
                    <a:pt x="15" y="25"/>
                  </a:cubicBezTo>
                  <a:cubicBezTo>
                    <a:pt x="11" y="18"/>
                    <a:pt x="11" y="18"/>
                    <a:pt x="11" y="18"/>
                  </a:cubicBezTo>
                  <a:cubicBezTo>
                    <a:pt x="11" y="18"/>
                    <a:pt x="10" y="17"/>
                    <a:pt x="10" y="17"/>
                  </a:cubicBezTo>
                  <a:cubicBezTo>
                    <a:pt x="10" y="17"/>
                    <a:pt x="10" y="16"/>
                    <a:pt x="9" y="16"/>
                  </a:cubicBezTo>
                  <a:cubicBezTo>
                    <a:pt x="9" y="16"/>
                    <a:pt x="9" y="15"/>
                    <a:pt x="8" y="15"/>
                  </a:cubicBezTo>
                  <a:cubicBezTo>
                    <a:pt x="8" y="15"/>
                    <a:pt x="8" y="15"/>
                    <a:pt x="7" y="15"/>
                  </a:cubicBezTo>
                  <a:cubicBezTo>
                    <a:pt x="6" y="15"/>
                    <a:pt x="6" y="15"/>
                    <a:pt x="6" y="15"/>
                  </a:cubicBezTo>
                  <a:cubicBezTo>
                    <a:pt x="6" y="25"/>
                    <a:pt x="6" y="25"/>
                    <a:pt x="6" y="25"/>
                  </a:cubicBezTo>
                  <a:cubicBezTo>
                    <a:pt x="0" y="25"/>
                    <a:pt x="0" y="25"/>
                    <a:pt x="0" y="25"/>
                  </a:cubicBezTo>
                  <a:cubicBezTo>
                    <a:pt x="0" y="0"/>
                    <a:pt x="0" y="0"/>
                    <a:pt x="0" y="0"/>
                  </a:cubicBezTo>
                  <a:cubicBezTo>
                    <a:pt x="9" y="0"/>
                    <a:pt x="9" y="0"/>
                    <a:pt x="9" y="0"/>
                  </a:cubicBezTo>
                  <a:cubicBezTo>
                    <a:pt x="15" y="0"/>
                    <a:pt x="18" y="2"/>
                    <a:pt x="18" y="6"/>
                  </a:cubicBezTo>
                  <a:cubicBezTo>
                    <a:pt x="18" y="7"/>
                    <a:pt x="18" y="8"/>
                    <a:pt x="18" y="9"/>
                  </a:cubicBezTo>
                  <a:cubicBezTo>
                    <a:pt x="18" y="10"/>
                    <a:pt x="17" y="10"/>
                    <a:pt x="17" y="11"/>
                  </a:cubicBezTo>
                  <a:cubicBezTo>
                    <a:pt x="16" y="11"/>
                    <a:pt x="16" y="12"/>
                    <a:pt x="15" y="12"/>
                  </a:cubicBezTo>
                  <a:cubicBezTo>
                    <a:pt x="14" y="13"/>
                    <a:pt x="14" y="13"/>
                    <a:pt x="13" y="13"/>
                  </a:cubicBezTo>
                  <a:cubicBezTo>
                    <a:pt x="13" y="13"/>
                    <a:pt x="13" y="13"/>
                    <a:pt x="13" y="13"/>
                  </a:cubicBezTo>
                  <a:cubicBezTo>
                    <a:pt x="13" y="14"/>
                    <a:pt x="13" y="14"/>
                    <a:pt x="14" y="14"/>
                  </a:cubicBezTo>
                  <a:cubicBezTo>
                    <a:pt x="14" y="14"/>
                    <a:pt x="15" y="15"/>
                    <a:pt x="15" y="15"/>
                  </a:cubicBezTo>
                  <a:cubicBezTo>
                    <a:pt x="15" y="15"/>
                    <a:pt x="15" y="16"/>
                    <a:pt x="16" y="16"/>
                  </a:cubicBezTo>
                  <a:cubicBezTo>
                    <a:pt x="16" y="16"/>
                    <a:pt x="16" y="17"/>
                    <a:pt x="17" y="17"/>
                  </a:cubicBezTo>
                  <a:lnTo>
                    <a:pt x="21" y="25"/>
                  </a:lnTo>
                  <a:close/>
                  <a:moveTo>
                    <a:pt x="6" y="4"/>
                  </a:moveTo>
                  <a:cubicBezTo>
                    <a:pt x="6" y="11"/>
                    <a:pt x="6" y="11"/>
                    <a:pt x="6" y="11"/>
                  </a:cubicBezTo>
                  <a:cubicBezTo>
                    <a:pt x="8" y="11"/>
                    <a:pt x="8" y="11"/>
                    <a:pt x="8" y="11"/>
                  </a:cubicBezTo>
                  <a:cubicBezTo>
                    <a:pt x="10" y="11"/>
                    <a:pt x="11" y="10"/>
                    <a:pt x="11" y="10"/>
                  </a:cubicBezTo>
                  <a:cubicBezTo>
                    <a:pt x="12" y="9"/>
                    <a:pt x="12" y="8"/>
                    <a:pt x="12" y="7"/>
                  </a:cubicBezTo>
                  <a:cubicBezTo>
                    <a:pt x="12" y="5"/>
                    <a:pt x="11" y="4"/>
                    <a:pt x="8" y="4"/>
                  </a:cubicBezTo>
                  <a:lnTo>
                    <a:pt x="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68" name="Freeform 370"/>
            <p:cNvSpPr>
              <a:spLocks noEditPoints="1"/>
            </p:cNvSpPr>
            <p:nvPr/>
          </p:nvSpPr>
          <p:spPr bwMode="auto">
            <a:xfrm>
              <a:off x="3886190" y="2288153"/>
              <a:ext cx="77911" cy="81026"/>
            </a:xfrm>
            <a:custGeom>
              <a:avLst/>
              <a:gdLst>
                <a:gd name="T0" fmla="*/ 24 w 24"/>
                <a:gd name="T1" fmla="*/ 25 h 25"/>
                <a:gd name="T2" fmla="*/ 18 w 24"/>
                <a:gd name="T3" fmla="*/ 25 h 25"/>
                <a:gd name="T4" fmla="*/ 16 w 24"/>
                <a:gd name="T5" fmla="*/ 19 h 25"/>
                <a:gd name="T6" fmla="*/ 7 w 24"/>
                <a:gd name="T7" fmla="*/ 19 h 25"/>
                <a:gd name="T8" fmla="*/ 6 w 24"/>
                <a:gd name="T9" fmla="*/ 25 h 25"/>
                <a:gd name="T10" fmla="*/ 0 w 24"/>
                <a:gd name="T11" fmla="*/ 25 h 25"/>
                <a:gd name="T12" fmla="*/ 9 w 24"/>
                <a:gd name="T13" fmla="*/ 0 h 25"/>
                <a:gd name="T14" fmla="*/ 15 w 24"/>
                <a:gd name="T15" fmla="*/ 0 h 25"/>
                <a:gd name="T16" fmla="*/ 24 w 24"/>
                <a:gd name="T17" fmla="*/ 25 h 25"/>
                <a:gd name="T18" fmla="*/ 15 w 24"/>
                <a:gd name="T19" fmla="*/ 15 h 25"/>
                <a:gd name="T20" fmla="*/ 12 w 24"/>
                <a:gd name="T21" fmla="*/ 6 h 25"/>
                <a:gd name="T22" fmla="*/ 12 w 24"/>
                <a:gd name="T23" fmla="*/ 4 h 25"/>
                <a:gd name="T24" fmla="*/ 12 w 24"/>
                <a:gd name="T25" fmla="*/ 4 h 25"/>
                <a:gd name="T26" fmla="*/ 11 w 24"/>
                <a:gd name="T27" fmla="*/ 6 h 25"/>
                <a:gd name="T28" fmla="*/ 9 w 24"/>
                <a:gd name="T29" fmla="*/ 15 h 25"/>
                <a:gd name="T30" fmla="*/ 15 w 24"/>
                <a:gd name="T31"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5">
                  <a:moveTo>
                    <a:pt x="24" y="25"/>
                  </a:moveTo>
                  <a:cubicBezTo>
                    <a:pt x="18" y="25"/>
                    <a:pt x="18" y="25"/>
                    <a:pt x="18" y="25"/>
                  </a:cubicBezTo>
                  <a:cubicBezTo>
                    <a:pt x="16" y="19"/>
                    <a:pt x="16" y="19"/>
                    <a:pt x="16" y="19"/>
                  </a:cubicBezTo>
                  <a:cubicBezTo>
                    <a:pt x="7" y="19"/>
                    <a:pt x="7" y="19"/>
                    <a:pt x="7" y="19"/>
                  </a:cubicBezTo>
                  <a:cubicBezTo>
                    <a:pt x="6" y="25"/>
                    <a:pt x="6" y="25"/>
                    <a:pt x="6" y="25"/>
                  </a:cubicBezTo>
                  <a:cubicBezTo>
                    <a:pt x="0" y="25"/>
                    <a:pt x="0" y="25"/>
                    <a:pt x="0" y="25"/>
                  </a:cubicBezTo>
                  <a:cubicBezTo>
                    <a:pt x="9" y="0"/>
                    <a:pt x="9" y="0"/>
                    <a:pt x="9" y="0"/>
                  </a:cubicBezTo>
                  <a:cubicBezTo>
                    <a:pt x="15" y="0"/>
                    <a:pt x="15" y="0"/>
                    <a:pt x="15" y="0"/>
                  </a:cubicBezTo>
                  <a:lnTo>
                    <a:pt x="24" y="25"/>
                  </a:lnTo>
                  <a:close/>
                  <a:moveTo>
                    <a:pt x="15" y="15"/>
                  </a:moveTo>
                  <a:cubicBezTo>
                    <a:pt x="12" y="6"/>
                    <a:pt x="12" y="6"/>
                    <a:pt x="12" y="6"/>
                  </a:cubicBezTo>
                  <a:cubicBezTo>
                    <a:pt x="12" y="6"/>
                    <a:pt x="12" y="5"/>
                    <a:pt x="12" y="4"/>
                  </a:cubicBezTo>
                  <a:cubicBezTo>
                    <a:pt x="12" y="4"/>
                    <a:pt x="12" y="4"/>
                    <a:pt x="12" y="4"/>
                  </a:cubicBezTo>
                  <a:cubicBezTo>
                    <a:pt x="12" y="5"/>
                    <a:pt x="12" y="5"/>
                    <a:pt x="11" y="6"/>
                  </a:cubicBezTo>
                  <a:cubicBezTo>
                    <a:pt x="9" y="15"/>
                    <a:pt x="9" y="15"/>
                    <a:pt x="9" y="15"/>
                  </a:cubicBez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69" name="Freeform 371"/>
            <p:cNvSpPr>
              <a:spLocks/>
            </p:cNvSpPr>
            <p:nvPr/>
          </p:nvSpPr>
          <p:spPr bwMode="auto">
            <a:xfrm>
              <a:off x="3976566" y="2288153"/>
              <a:ext cx="49863" cy="81026"/>
            </a:xfrm>
            <a:custGeom>
              <a:avLst/>
              <a:gdLst>
                <a:gd name="T0" fmla="*/ 32 w 32"/>
                <a:gd name="T1" fmla="*/ 52 h 52"/>
                <a:gd name="T2" fmla="*/ 0 w 32"/>
                <a:gd name="T3" fmla="*/ 52 h 52"/>
                <a:gd name="T4" fmla="*/ 0 w 32"/>
                <a:gd name="T5" fmla="*/ 0 h 52"/>
                <a:gd name="T6" fmla="*/ 13 w 32"/>
                <a:gd name="T7" fmla="*/ 0 h 52"/>
                <a:gd name="T8" fmla="*/ 13 w 32"/>
                <a:gd name="T9" fmla="*/ 42 h 52"/>
                <a:gd name="T10" fmla="*/ 32 w 32"/>
                <a:gd name="T11" fmla="*/ 42 h 52"/>
                <a:gd name="T12" fmla="*/ 32 w 32"/>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32" h="52">
                  <a:moveTo>
                    <a:pt x="32" y="52"/>
                  </a:moveTo>
                  <a:lnTo>
                    <a:pt x="0" y="52"/>
                  </a:lnTo>
                  <a:lnTo>
                    <a:pt x="0" y="0"/>
                  </a:lnTo>
                  <a:lnTo>
                    <a:pt x="13" y="0"/>
                  </a:lnTo>
                  <a:lnTo>
                    <a:pt x="13" y="42"/>
                  </a:lnTo>
                  <a:lnTo>
                    <a:pt x="32" y="42"/>
                  </a:lnTo>
                  <a:lnTo>
                    <a:pt x="32"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70" name="Freeform 372"/>
            <p:cNvSpPr>
              <a:spLocks/>
            </p:cNvSpPr>
            <p:nvPr/>
          </p:nvSpPr>
          <p:spPr bwMode="auto">
            <a:xfrm>
              <a:off x="4071618" y="2288153"/>
              <a:ext cx="68562" cy="81026"/>
            </a:xfrm>
            <a:custGeom>
              <a:avLst/>
              <a:gdLst>
                <a:gd name="T0" fmla="*/ 21 w 21"/>
                <a:gd name="T1" fmla="*/ 14 h 25"/>
                <a:gd name="T2" fmla="*/ 11 w 21"/>
                <a:gd name="T3" fmla="*/ 25 h 25"/>
                <a:gd name="T4" fmla="*/ 0 w 21"/>
                <a:gd name="T5" fmla="*/ 14 h 25"/>
                <a:gd name="T6" fmla="*/ 0 w 21"/>
                <a:gd name="T7" fmla="*/ 0 h 25"/>
                <a:gd name="T8" fmla="*/ 6 w 21"/>
                <a:gd name="T9" fmla="*/ 0 h 25"/>
                <a:gd name="T10" fmla="*/ 6 w 21"/>
                <a:gd name="T11" fmla="*/ 14 h 25"/>
                <a:gd name="T12" fmla="*/ 11 w 21"/>
                <a:gd name="T13" fmla="*/ 20 h 25"/>
                <a:gd name="T14" fmla="*/ 15 w 21"/>
                <a:gd name="T15" fmla="*/ 14 h 25"/>
                <a:gd name="T16" fmla="*/ 15 w 21"/>
                <a:gd name="T17" fmla="*/ 0 h 25"/>
                <a:gd name="T18" fmla="*/ 21 w 21"/>
                <a:gd name="T19" fmla="*/ 0 h 25"/>
                <a:gd name="T20" fmla="*/ 21 w 21"/>
                <a:gd name="T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5">
                  <a:moveTo>
                    <a:pt x="21" y="14"/>
                  </a:moveTo>
                  <a:cubicBezTo>
                    <a:pt x="21" y="21"/>
                    <a:pt x="18" y="25"/>
                    <a:pt x="11" y="25"/>
                  </a:cubicBezTo>
                  <a:cubicBezTo>
                    <a:pt x="4" y="25"/>
                    <a:pt x="0" y="21"/>
                    <a:pt x="0" y="14"/>
                  </a:cubicBezTo>
                  <a:cubicBezTo>
                    <a:pt x="0" y="0"/>
                    <a:pt x="0" y="0"/>
                    <a:pt x="0" y="0"/>
                  </a:cubicBezTo>
                  <a:cubicBezTo>
                    <a:pt x="6" y="0"/>
                    <a:pt x="6" y="0"/>
                    <a:pt x="6" y="0"/>
                  </a:cubicBezTo>
                  <a:cubicBezTo>
                    <a:pt x="6" y="14"/>
                    <a:pt x="6" y="14"/>
                    <a:pt x="6" y="14"/>
                  </a:cubicBezTo>
                  <a:cubicBezTo>
                    <a:pt x="6" y="18"/>
                    <a:pt x="8" y="20"/>
                    <a:pt x="11" y="20"/>
                  </a:cubicBezTo>
                  <a:cubicBezTo>
                    <a:pt x="14" y="20"/>
                    <a:pt x="15" y="18"/>
                    <a:pt x="15" y="14"/>
                  </a:cubicBezTo>
                  <a:cubicBezTo>
                    <a:pt x="15" y="0"/>
                    <a:pt x="15" y="0"/>
                    <a:pt x="15" y="0"/>
                  </a:cubicBezTo>
                  <a:cubicBezTo>
                    <a:pt x="21" y="0"/>
                    <a:pt x="21" y="0"/>
                    <a:pt x="21" y="0"/>
                  </a:cubicBezTo>
                  <a:lnTo>
                    <a:pt x="21"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71" name="Freeform 373"/>
            <p:cNvSpPr>
              <a:spLocks/>
            </p:cNvSpPr>
            <p:nvPr/>
          </p:nvSpPr>
          <p:spPr bwMode="auto">
            <a:xfrm>
              <a:off x="4157320" y="2285037"/>
              <a:ext cx="54538" cy="84143"/>
            </a:xfrm>
            <a:custGeom>
              <a:avLst/>
              <a:gdLst>
                <a:gd name="T0" fmla="*/ 0 w 17"/>
                <a:gd name="T1" fmla="*/ 25 h 26"/>
                <a:gd name="T2" fmla="*/ 0 w 17"/>
                <a:gd name="T3" fmla="*/ 19 h 26"/>
                <a:gd name="T4" fmla="*/ 3 w 17"/>
                <a:gd name="T5" fmla="*/ 21 h 26"/>
                <a:gd name="T6" fmla="*/ 7 w 17"/>
                <a:gd name="T7" fmla="*/ 22 h 26"/>
                <a:gd name="T8" fmla="*/ 9 w 17"/>
                <a:gd name="T9" fmla="*/ 22 h 26"/>
                <a:gd name="T10" fmla="*/ 10 w 17"/>
                <a:gd name="T11" fmla="*/ 21 h 26"/>
                <a:gd name="T12" fmla="*/ 11 w 17"/>
                <a:gd name="T13" fmla="*/ 20 h 26"/>
                <a:gd name="T14" fmla="*/ 11 w 17"/>
                <a:gd name="T15" fmla="*/ 19 h 26"/>
                <a:gd name="T16" fmla="*/ 11 w 17"/>
                <a:gd name="T17" fmla="*/ 18 h 26"/>
                <a:gd name="T18" fmla="*/ 10 w 17"/>
                <a:gd name="T19" fmla="*/ 17 h 26"/>
                <a:gd name="T20" fmla="*/ 8 w 17"/>
                <a:gd name="T21" fmla="*/ 16 h 26"/>
                <a:gd name="T22" fmla="*/ 6 w 17"/>
                <a:gd name="T23" fmla="*/ 15 h 26"/>
                <a:gd name="T24" fmla="*/ 1 w 17"/>
                <a:gd name="T25" fmla="*/ 12 h 26"/>
                <a:gd name="T26" fmla="*/ 0 w 17"/>
                <a:gd name="T27" fmla="*/ 8 h 26"/>
                <a:gd name="T28" fmla="*/ 1 w 17"/>
                <a:gd name="T29" fmla="*/ 4 h 26"/>
                <a:gd name="T30" fmla="*/ 3 w 17"/>
                <a:gd name="T31" fmla="*/ 2 h 26"/>
                <a:gd name="T32" fmla="*/ 6 w 17"/>
                <a:gd name="T33" fmla="*/ 1 h 26"/>
                <a:gd name="T34" fmla="*/ 10 w 17"/>
                <a:gd name="T35" fmla="*/ 0 h 26"/>
                <a:gd name="T36" fmla="*/ 13 w 17"/>
                <a:gd name="T37" fmla="*/ 0 h 26"/>
                <a:gd name="T38" fmla="*/ 16 w 17"/>
                <a:gd name="T39" fmla="*/ 1 h 26"/>
                <a:gd name="T40" fmla="*/ 16 w 17"/>
                <a:gd name="T41" fmla="*/ 6 h 26"/>
                <a:gd name="T42" fmla="*/ 15 w 17"/>
                <a:gd name="T43" fmla="*/ 6 h 26"/>
                <a:gd name="T44" fmla="*/ 13 w 17"/>
                <a:gd name="T45" fmla="*/ 5 h 26"/>
                <a:gd name="T46" fmla="*/ 12 w 17"/>
                <a:gd name="T47" fmla="*/ 5 h 26"/>
                <a:gd name="T48" fmla="*/ 10 w 17"/>
                <a:gd name="T49" fmla="*/ 5 h 26"/>
                <a:gd name="T50" fmla="*/ 8 w 17"/>
                <a:gd name="T51" fmla="*/ 5 h 26"/>
                <a:gd name="T52" fmla="*/ 7 w 17"/>
                <a:gd name="T53" fmla="*/ 5 h 26"/>
                <a:gd name="T54" fmla="*/ 6 w 17"/>
                <a:gd name="T55" fmla="*/ 6 h 26"/>
                <a:gd name="T56" fmla="*/ 6 w 17"/>
                <a:gd name="T57" fmla="*/ 7 h 26"/>
                <a:gd name="T58" fmla="*/ 6 w 17"/>
                <a:gd name="T59" fmla="*/ 8 h 26"/>
                <a:gd name="T60" fmla="*/ 7 w 17"/>
                <a:gd name="T61" fmla="*/ 9 h 26"/>
                <a:gd name="T62" fmla="*/ 9 w 17"/>
                <a:gd name="T63" fmla="*/ 10 h 26"/>
                <a:gd name="T64" fmla="*/ 11 w 17"/>
                <a:gd name="T65" fmla="*/ 11 h 26"/>
                <a:gd name="T66" fmla="*/ 13 w 17"/>
                <a:gd name="T67" fmla="*/ 12 h 26"/>
                <a:gd name="T68" fmla="*/ 15 w 17"/>
                <a:gd name="T69" fmla="*/ 14 h 26"/>
                <a:gd name="T70" fmla="*/ 17 w 17"/>
                <a:gd name="T71" fmla="*/ 16 h 26"/>
                <a:gd name="T72" fmla="*/ 17 w 17"/>
                <a:gd name="T73" fmla="*/ 19 h 26"/>
                <a:gd name="T74" fmla="*/ 16 w 17"/>
                <a:gd name="T75" fmla="*/ 22 h 26"/>
                <a:gd name="T76" fmla="*/ 14 w 17"/>
                <a:gd name="T77" fmla="*/ 25 h 26"/>
                <a:gd name="T78" fmla="*/ 11 w 17"/>
                <a:gd name="T79" fmla="*/ 26 h 26"/>
                <a:gd name="T80" fmla="*/ 7 w 17"/>
                <a:gd name="T81" fmla="*/ 26 h 26"/>
                <a:gd name="T82" fmla="*/ 3 w 17"/>
                <a:gd name="T83" fmla="*/ 26 h 26"/>
                <a:gd name="T84" fmla="*/ 0 w 17"/>
                <a:gd name="T85"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26">
                  <a:moveTo>
                    <a:pt x="0" y="25"/>
                  </a:moveTo>
                  <a:cubicBezTo>
                    <a:pt x="0" y="19"/>
                    <a:pt x="0" y="19"/>
                    <a:pt x="0" y="19"/>
                  </a:cubicBezTo>
                  <a:cubicBezTo>
                    <a:pt x="1" y="20"/>
                    <a:pt x="2" y="21"/>
                    <a:pt x="3" y="21"/>
                  </a:cubicBezTo>
                  <a:cubicBezTo>
                    <a:pt x="4" y="21"/>
                    <a:pt x="6" y="22"/>
                    <a:pt x="7" y="22"/>
                  </a:cubicBezTo>
                  <a:cubicBezTo>
                    <a:pt x="8" y="22"/>
                    <a:pt x="8" y="22"/>
                    <a:pt x="9" y="22"/>
                  </a:cubicBezTo>
                  <a:cubicBezTo>
                    <a:pt x="9" y="21"/>
                    <a:pt x="10" y="21"/>
                    <a:pt x="10" y="21"/>
                  </a:cubicBezTo>
                  <a:cubicBezTo>
                    <a:pt x="10" y="21"/>
                    <a:pt x="11" y="20"/>
                    <a:pt x="11" y="20"/>
                  </a:cubicBezTo>
                  <a:cubicBezTo>
                    <a:pt x="11" y="20"/>
                    <a:pt x="11" y="20"/>
                    <a:pt x="11" y="19"/>
                  </a:cubicBezTo>
                  <a:cubicBezTo>
                    <a:pt x="11" y="19"/>
                    <a:pt x="11" y="18"/>
                    <a:pt x="11" y="18"/>
                  </a:cubicBezTo>
                  <a:cubicBezTo>
                    <a:pt x="10" y="17"/>
                    <a:pt x="10" y="17"/>
                    <a:pt x="10" y="17"/>
                  </a:cubicBezTo>
                  <a:cubicBezTo>
                    <a:pt x="9" y="16"/>
                    <a:pt x="9" y="16"/>
                    <a:pt x="8" y="16"/>
                  </a:cubicBezTo>
                  <a:cubicBezTo>
                    <a:pt x="7" y="16"/>
                    <a:pt x="6" y="15"/>
                    <a:pt x="6" y="15"/>
                  </a:cubicBezTo>
                  <a:cubicBezTo>
                    <a:pt x="4" y="14"/>
                    <a:pt x="2" y="13"/>
                    <a:pt x="1" y="12"/>
                  </a:cubicBezTo>
                  <a:cubicBezTo>
                    <a:pt x="0" y="11"/>
                    <a:pt x="0" y="9"/>
                    <a:pt x="0" y="8"/>
                  </a:cubicBezTo>
                  <a:cubicBezTo>
                    <a:pt x="0" y="6"/>
                    <a:pt x="0" y="5"/>
                    <a:pt x="1" y="4"/>
                  </a:cubicBezTo>
                  <a:cubicBezTo>
                    <a:pt x="1" y="3"/>
                    <a:pt x="2" y="2"/>
                    <a:pt x="3" y="2"/>
                  </a:cubicBezTo>
                  <a:cubicBezTo>
                    <a:pt x="4" y="1"/>
                    <a:pt x="5" y="1"/>
                    <a:pt x="6" y="1"/>
                  </a:cubicBezTo>
                  <a:cubicBezTo>
                    <a:pt x="7" y="0"/>
                    <a:pt x="8" y="0"/>
                    <a:pt x="10" y="0"/>
                  </a:cubicBezTo>
                  <a:cubicBezTo>
                    <a:pt x="11" y="0"/>
                    <a:pt x="12" y="0"/>
                    <a:pt x="13" y="0"/>
                  </a:cubicBezTo>
                  <a:cubicBezTo>
                    <a:pt x="14" y="0"/>
                    <a:pt x="15" y="1"/>
                    <a:pt x="16" y="1"/>
                  </a:cubicBezTo>
                  <a:cubicBezTo>
                    <a:pt x="16" y="6"/>
                    <a:pt x="16" y="6"/>
                    <a:pt x="16" y="6"/>
                  </a:cubicBezTo>
                  <a:cubicBezTo>
                    <a:pt x="16" y="6"/>
                    <a:pt x="15" y="6"/>
                    <a:pt x="15" y="6"/>
                  </a:cubicBezTo>
                  <a:cubicBezTo>
                    <a:pt x="14" y="5"/>
                    <a:pt x="14" y="5"/>
                    <a:pt x="13" y="5"/>
                  </a:cubicBezTo>
                  <a:cubicBezTo>
                    <a:pt x="13" y="5"/>
                    <a:pt x="12" y="5"/>
                    <a:pt x="12" y="5"/>
                  </a:cubicBezTo>
                  <a:cubicBezTo>
                    <a:pt x="11" y="5"/>
                    <a:pt x="11" y="5"/>
                    <a:pt x="10" y="5"/>
                  </a:cubicBezTo>
                  <a:cubicBezTo>
                    <a:pt x="9" y="5"/>
                    <a:pt x="9" y="5"/>
                    <a:pt x="8" y="5"/>
                  </a:cubicBezTo>
                  <a:cubicBezTo>
                    <a:pt x="8" y="5"/>
                    <a:pt x="7" y="5"/>
                    <a:pt x="7" y="5"/>
                  </a:cubicBezTo>
                  <a:cubicBezTo>
                    <a:pt x="7" y="5"/>
                    <a:pt x="6" y="6"/>
                    <a:pt x="6" y="6"/>
                  </a:cubicBezTo>
                  <a:cubicBezTo>
                    <a:pt x="6" y="6"/>
                    <a:pt x="6" y="7"/>
                    <a:pt x="6" y="7"/>
                  </a:cubicBezTo>
                  <a:cubicBezTo>
                    <a:pt x="6" y="8"/>
                    <a:pt x="6" y="8"/>
                    <a:pt x="6" y="8"/>
                  </a:cubicBezTo>
                  <a:cubicBezTo>
                    <a:pt x="6" y="9"/>
                    <a:pt x="7" y="9"/>
                    <a:pt x="7" y="9"/>
                  </a:cubicBezTo>
                  <a:cubicBezTo>
                    <a:pt x="8" y="9"/>
                    <a:pt x="8" y="10"/>
                    <a:pt x="9" y="10"/>
                  </a:cubicBezTo>
                  <a:cubicBezTo>
                    <a:pt x="9" y="10"/>
                    <a:pt x="10" y="11"/>
                    <a:pt x="11" y="11"/>
                  </a:cubicBezTo>
                  <a:cubicBezTo>
                    <a:pt x="12" y="11"/>
                    <a:pt x="12" y="12"/>
                    <a:pt x="13" y="12"/>
                  </a:cubicBezTo>
                  <a:cubicBezTo>
                    <a:pt x="14" y="13"/>
                    <a:pt x="15" y="13"/>
                    <a:pt x="15" y="14"/>
                  </a:cubicBezTo>
                  <a:cubicBezTo>
                    <a:pt x="16" y="15"/>
                    <a:pt x="16" y="15"/>
                    <a:pt x="17" y="16"/>
                  </a:cubicBezTo>
                  <a:cubicBezTo>
                    <a:pt x="17" y="17"/>
                    <a:pt x="17" y="18"/>
                    <a:pt x="17" y="19"/>
                  </a:cubicBezTo>
                  <a:cubicBezTo>
                    <a:pt x="17" y="20"/>
                    <a:pt x="17" y="21"/>
                    <a:pt x="16" y="22"/>
                  </a:cubicBezTo>
                  <a:cubicBezTo>
                    <a:pt x="16" y="23"/>
                    <a:pt x="15" y="24"/>
                    <a:pt x="14" y="25"/>
                  </a:cubicBezTo>
                  <a:cubicBezTo>
                    <a:pt x="13" y="25"/>
                    <a:pt x="12" y="26"/>
                    <a:pt x="11" y="26"/>
                  </a:cubicBezTo>
                  <a:cubicBezTo>
                    <a:pt x="10" y="26"/>
                    <a:pt x="8" y="26"/>
                    <a:pt x="7" y="26"/>
                  </a:cubicBezTo>
                  <a:cubicBezTo>
                    <a:pt x="6" y="26"/>
                    <a:pt x="4" y="26"/>
                    <a:pt x="3" y="26"/>
                  </a:cubicBezTo>
                  <a:cubicBezTo>
                    <a:pt x="2" y="26"/>
                    <a:pt x="1" y="25"/>
                    <a:pt x="0"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72" name="Freeform 374"/>
            <p:cNvSpPr>
              <a:spLocks/>
            </p:cNvSpPr>
            <p:nvPr/>
          </p:nvSpPr>
          <p:spPr bwMode="auto">
            <a:xfrm>
              <a:off x="3409374" y="2428392"/>
              <a:ext cx="24932" cy="81026"/>
            </a:xfrm>
            <a:custGeom>
              <a:avLst/>
              <a:gdLst>
                <a:gd name="T0" fmla="*/ 6 w 16"/>
                <a:gd name="T1" fmla="*/ 52 h 52"/>
                <a:gd name="T2" fmla="*/ 0 w 16"/>
                <a:gd name="T3" fmla="*/ 52 h 52"/>
                <a:gd name="T4" fmla="*/ 10 w 16"/>
                <a:gd name="T5" fmla="*/ 0 h 52"/>
                <a:gd name="T6" fmla="*/ 16 w 16"/>
                <a:gd name="T7" fmla="*/ 0 h 52"/>
                <a:gd name="T8" fmla="*/ 6 w 16"/>
                <a:gd name="T9" fmla="*/ 52 h 52"/>
              </a:gdLst>
              <a:ahLst/>
              <a:cxnLst>
                <a:cxn ang="0">
                  <a:pos x="T0" y="T1"/>
                </a:cxn>
                <a:cxn ang="0">
                  <a:pos x="T2" y="T3"/>
                </a:cxn>
                <a:cxn ang="0">
                  <a:pos x="T4" y="T5"/>
                </a:cxn>
                <a:cxn ang="0">
                  <a:pos x="T6" y="T7"/>
                </a:cxn>
                <a:cxn ang="0">
                  <a:pos x="T8" y="T9"/>
                </a:cxn>
              </a:cxnLst>
              <a:rect l="0" t="0" r="r" b="b"/>
              <a:pathLst>
                <a:path w="16" h="52">
                  <a:moveTo>
                    <a:pt x="6" y="52"/>
                  </a:moveTo>
                  <a:lnTo>
                    <a:pt x="0" y="52"/>
                  </a:lnTo>
                  <a:lnTo>
                    <a:pt x="10" y="0"/>
                  </a:lnTo>
                  <a:lnTo>
                    <a:pt x="16" y="0"/>
                  </a:lnTo>
                  <a:lnTo>
                    <a:pt x="6"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73" name="Freeform 375"/>
            <p:cNvSpPr>
              <a:spLocks/>
            </p:cNvSpPr>
            <p:nvPr/>
          </p:nvSpPr>
          <p:spPr bwMode="auto">
            <a:xfrm>
              <a:off x="3442097" y="2428392"/>
              <a:ext cx="45188" cy="81026"/>
            </a:xfrm>
            <a:custGeom>
              <a:avLst/>
              <a:gdLst>
                <a:gd name="T0" fmla="*/ 27 w 29"/>
                <a:gd name="T1" fmla="*/ 52 h 52"/>
                <a:gd name="T2" fmla="*/ 0 w 29"/>
                <a:gd name="T3" fmla="*/ 52 h 52"/>
                <a:gd name="T4" fmla="*/ 10 w 29"/>
                <a:gd name="T5" fmla="*/ 0 h 52"/>
                <a:gd name="T6" fmla="*/ 16 w 29"/>
                <a:gd name="T7" fmla="*/ 0 h 52"/>
                <a:gd name="T8" fmla="*/ 8 w 29"/>
                <a:gd name="T9" fmla="*/ 46 h 52"/>
                <a:gd name="T10" fmla="*/ 29 w 29"/>
                <a:gd name="T11" fmla="*/ 46 h 52"/>
                <a:gd name="T12" fmla="*/ 27 w 29"/>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29" h="52">
                  <a:moveTo>
                    <a:pt x="27" y="52"/>
                  </a:moveTo>
                  <a:lnTo>
                    <a:pt x="0" y="52"/>
                  </a:lnTo>
                  <a:lnTo>
                    <a:pt x="10" y="0"/>
                  </a:lnTo>
                  <a:lnTo>
                    <a:pt x="16" y="0"/>
                  </a:lnTo>
                  <a:lnTo>
                    <a:pt x="8" y="46"/>
                  </a:lnTo>
                  <a:lnTo>
                    <a:pt x="29" y="46"/>
                  </a:lnTo>
                  <a:lnTo>
                    <a:pt x="27"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74" name="Freeform 376"/>
            <p:cNvSpPr>
              <a:spLocks/>
            </p:cNvSpPr>
            <p:nvPr/>
          </p:nvSpPr>
          <p:spPr bwMode="auto">
            <a:xfrm>
              <a:off x="3496634" y="2428392"/>
              <a:ext cx="46747" cy="81026"/>
            </a:xfrm>
            <a:custGeom>
              <a:avLst/>
              <a:gdLst>
                <a:gd name="T0" fmla="*/ 27 w 30"/>
                <a:gd name="T1" fmla="*/ 52 h 52"/>
                <a:gd name="T2" fmla="*/ 0 w 30"/>
                <a:gd name="T3" fmla="*/ 52 h 52"/>
                <a:gd name="T4" fmla="*/ 13 w 30"/>
                <a:gd name="T5" fmla="*/ 0 h 52"/>
                <a:gd name="T6" fmla="*/ 19 w 30"/>
                <a:gd name="T7" fmla="*/ 0 h 52"/>
                <a:gd name="T8" fmla="*/ 9 w 30"/>
                <a:gd name="T9" fmla="*/ 46 h 52"/>
                <a:gd name="T10" fmla="*/ 30 w 30"/>
                <a:gd name="T11" fmla="*/ 46 h 52"/>
                <a:gd name="T12" fmla="*/ 27 w 3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30" h="52">
                  <a:moveTo>
                    <a:pt x="27" y="52"/>
                  </a:moveTo>
                  <a:lnTo>
                    <a:pt x="0" y="52"/>
                  </a:lnTo>
                  <a:lnTo>
                    <a:pt x="13" y="0"/>
                  </a:lnTo>
                  <a:lnTo>
                    <a:pt x="19" y="0"/>
                  </a:lnTo>
                  <a:lnTo>
                    <a:pt x="9" y="46"/>
                  </a:lnTo>
                  <a:lnTo>
                    <a:pt x="30" y="46"/>
                  </a:lnTo>
                  <a:lnTo>
                    <a:pt x="27"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75" name="Freeform 377"/>
            <p:cNvSpPr>
              <a:spLocks/>
            </p:cNvSpPr>
            <p:nvPr/>
          </p:nvSpPr>
          <p:spPr bwMode="auto">
            <a:xfrm>
              <a:off x="3552730" y="2428392"/>
              <a:ext cx="29606" cy="81026"/>
            </a:xfrm>
            <a:custGeom>
              <a:avLst/>
              <a:gdLst>
                <a:gd name="T0" fmla="*/ 6 w 19"/>
                <a:gd name="T1" fmla="*/ 52 h 52"/>
                <a:gd name="T2" fmla="*/ 0 w 19"/>
                <a:gd name="T3" fmla="*/ 52 h 52"/>
                <a:gd name="T4" fmla="*/ 12 w 19"/>
                <a:gd name="T5" fmla="*/ 0 h 52"/>
                <a:gd name="T6" fmla="*/ 19 w 19"/>
                <a:gd name="T7" fmla="*/ 0 h 52"/>
                <a:gd name="T8" fmla="*/ 6 w 19"/>
                <a:gd name="T9" fmla="*/ 52 h 52"/>
              </a:gdLst>
              <a:ahLst/>
              <a:cxnLst>
                <a:cxn ang="0">
                  <a:pos x="T0" y="T1"/>
                </a:cxn>
                <a:cxn ang="0">
                  <a:pos x="T2" y="T3"/>
                </a:cxn>
                <a:cxn ang="0">
                  <a:pos x="T4" y="T5"/>
                </a:cxn>
                <a:cxn ang="0">
                  <a:pos x="T6" y="T7"/>
                </a:cxn>
                <a:cxn ang="0">
                  <a:pos x="T8" y="T9"/>
                </a:cxn>
              </a:cxnLst>
              <a:rect l="0" t="0" r="r" b="b"/>
              <a:pathLst>
                <a:path w="19" h="52">
                  <a:moveTo>
                    <a:pt x="6" y="52"/>
                  </a:moveTo>
                  <a:lnTo>
                    <a:pt x="0" y="52"/>
                  </a:lnTo>
                  <a:lnTo>
                    <a:pt x="12" y="0"/>
                  </a:lnTo>
                  <a:lnTo>
                    <a:pt x="19" y="0"/>
                  </a:lnTo>
                  <a:lnTo>
                    <a:pt x="6"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76" name="Freeform 378"/>
            <p:cNvSpPr>
              <a:spLocks/>
            </p:cNvSpPr>
            <p:nvPr/>
          </p:nvSpPr>
          <p:spPr bwMode="auto">
            <a:xfrm>
              <a:off x="3588569" y="2428392"/>
              <a:ext cx="81027" cy="81026"/>
            </a:xfrm>
            <a:custGeom>
              <a:avLst/>
              <a:gdLst>
                <a:gd name="T0" fmla="*/ 20 w 25"/>
                <a:gd name="T1" fmla="*/ 25 h 25"/>
                <a:gd name="T2" fmla="*/ 17 w 25"/>
                <a:gd name="T3" fmla="*/ 25 h 25"/>
                <a:gd name="T4" fmla="*/ 7 w 25"/>
                <a:gd name="T5" fmla="*/ 5 h 25"/>
                <a:gd name="T6" fmla="*/ 7 w 25"/>
                <a:gd name="T7" fmla="*/ 4 h 25"/>
                <a:gd name="T8" fmla="*/ 7 w 25"/>
                <a:gd name="T9" fmla="*/ 4 h 25"/>
                <a:gd name="T10" fmla="*/ 7 w 25"/>
                <a:gd name="T11" fmla="*/ 4 h 25"/>
                <a:gd name="T12" fmla="*/ 7 w 25"/>
                <a:gd name="T13" fmla="*/ 3 h 25"/>
                <a:gd name="T14" fmla="*/ 7 w 25"/>
                <a:gd name="T15" fmla="*/ 3 h 25"/>
                <a:gd name="T16" fmla="*/ 7 w 25"/>
                <a:gd name="T17" fmla="*/ 4 h 25"/>
                <a:gd name="T18" fmla="*/ 7 w 25"/>
                <a:gd name="T19" fmla="*/ 4 h 25"/>
                <a:gd name="T20" fmla="*/ 7 w 25"/>
                <a:gd name="T21" fmla="*/ 5 h 25"/>
                <a:gd name="T22" fmla="*/ 7 w 25"/>
                <a:gd name="T23" fmla="*/ 5 h 25"/>
                <a:gd name="T24" fmla="*/ 2 w 25"/>
                <a:gd name="T25" fmla="*/ 25 h 25"/>
                <a:gd name="T26" fmla="*/ 0 w 25"/>
                <a:gd name="T27" fmla="*/ 25 h 25"/>
                <a:gd name="T28" fmla="*/ 5 w 25"/>
                <a:gd name="T29" fmla="*/ 0 h 25"/>
                <a:gd name="T30" fmla="*/ 8 w 25"/>
                <a:gd name="T31" fmla="*/ 0 h 25"/>
                <a:gd name="T32" fmla="*/ 17 w 25"/>
                <a:gd name="T33" fmla="*/ 19 h 25"/>
                <a:gd name="T34" fmla="*/ 17 w 25"/>
                <a:gd name="T35" fmla="*/ 20 h 25"/>
                <a:gd name="T36" fmla="*/ 18 w 25"/>
                <a:gd name="T37" fmla="*/ 20 h 25"/>
                <a:gd name="T38" fmla="*/ 18 w 25"/>
                <a:gd name="T39" fmla="*/ 21 h 25"/>
                <a:gd name="T40" fmla="*/ 18 w 25"/>
                <a:gd name="T41" fmla="*/ 21 h 25"/>
                <a:gd name="T42" fmla="*/ 18 w 25"/>
                <a:gd name="T43" fmla="*/ 21 h 25"/>
                <a:gd name="T44" fmla="*/ 18 w 25"/>
                <a:gd name="T45" fmla="*/ 21 h 25"/>
                <a:gd name="T46" fmla="*/ 18 w 25"/>
                <a:gd name="T47" fmla="*/ 20 h 25"/>
                <a:gd name="T48" fmla="*/ 18 w 25"/>
                <a:gd name="T49" fmla="*/ 19 h 25"/>
                <a:gd name="T50" fmla="*/ 18 w 25"/>
                <a:gd name="T51" fmla="*/ 19 h 25"/>
                <a:gd name="T52" fmla="*/ 22 w 25"/>
                <a:gd name="T53" fmla="*/ 0 h 25"/>
                <a:gd name="T54" fmla="*/ 25 w 25"/>
                <a:gd name="T55" fmla="*/ 0 h 25"/>
                <a:gd name="T56" fmla="*/ 20 w 25"/>
                <a:gd name="T5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 h="25">
                  <a:moveTo>
                    <a:pt x="20" y="25"/>
                  </a:moveTo>
                  <a:cubicBezTo>
                    <a:pt x="17" y="25"/>
                    <a:pt x="17" y="25"/>
                    <a:pt x="17" y="25"/>
                  </a:cubicBezTo>
                  <a:cubicBezTo>
                    <a:pt x="7" y="5"/>
                    <a:pt x="7" y="5"/>
                    <a:pt x="7" y="5"/>
                  </a:cubicBezTo>
                  <a:cubicBezTo>
                    <a:pt x="7" y="5"/>
                    <a:pt x="7" y="5"/>
                    <a:pt x="7" y="4"/>
                  </a:cubicBezTo>
                  <a:cubicBezTo>
                    <a:pt x="7" y="4"/>
                    <a:pt x="7" y="4"/>
                    <a:pt x="7" y="4"/>
                  </a:cubicBezTo>
                  <a:cubicBezTo>
                    <a:pt x="7" y="4"/>
                    <a:pt x="7" y="4"/>
                    <a:pt x="7" y="4"/>
                  </a:cubicBezTo>
                  <a:cubicBezTo>
                    <a:pt x="7" y="3"/>
                    <a:pt x="7" y="3"/>
                    <a:pt x="7" y="3"/>
                  </a:cubicBezTo>
                  <a:cubicBezTo>
                    <a:pt x="7" y="3"/>
                    <a:pt x="7" y="3"/>
                    <a:pt x="7" y="3"/>
                  </a:cubicBezTo>
                  <a:cubicBezTo>
                    <a:pt x="7" y="3"/>
                    <a:pt x="7" y="3"/>
                    <a:pt x="7" y="4"/>
                  </a:cubicBezTo>
                  <a:cubicBezTo>
                    <a:pt x="7" y="4"/>
                    <a:pt x="7" y="4"/>
                    <a:pt x="7" y="4"/>
                  </a:cubicBezTo>
                  <a:cubicBezTo>
                    <a:pt x="7" y="4"/>
                    <a:pt x="7" y="4"/>
                    <a:pt x="7" y="5"/>
                  </a:cubicBezTo>
                  <a:cubicBezTo>
                    <a:pt x="7" y="5"/>
                    <a:pt x="7" y="5"/>
                    <a:pt x="7" y="5"/>
                  </a:cubicBezTo>
                  <a:cubicBezTo>
                    <a:pt x="2" y="25"/>
                    <a:pt x="2" y="25"/>
                    <a:pt x="2" y="25"/>
                  </a:cubicBezTo>
                  <a:cubicBezTo>
                    <a:pt x="0" y="25"/>
                    <a:pt x="0" y="25"/>
                    <a:pt x="0" y="25"/>
                  </a:cubicBezTo>
                  <a:cubicBezTo>
                    <a:pt x="5" y="0"/>
                    <a:pt x="5" y="0"/>
                    <a:pt x="5" y="0"/>
                  </a:cubicBezTo>
                  <a:cubicBezTo>
                    <a:pt x="8" y="0"/>
                    <a:pt x="8" y="0"/>
                    <a:pt x="8" y="0"/>
                  </a:cubicBezTo>
                  <a:cubicBezTo>
                    <a:pt x="17" y="19"/>
                    <a:pt x="17" y="19"/>
                    <a:pt x="17" y="19"/>
                  </a:cubicBezTo>
                  <a:cubicBezTo>
                    <a:pt x="17" y="20"/>
                    <a:pt x="17" y="20"/>
                    <a:pt x="17" y="20"/>
                  </a:cubicBezTo>
                  <a:cubicBezTo>
                    <a:pt x="18" y="20"/>
                    <a:pt x="18" y="20"/>
                    <a:pt x="18" y="20"/>
                  </a:cubicBezTo>
                  <a:cubicBezTo>
                    <a:pt x="18" y="20"/>
                    <a:pt x="18" y="21"/>
                    <a:pt x="18" y="21"/>
                  </a:cubicBezTo>
                  <a:cubicBezTo>
                    <a:pt x="18" y="21"/>
                    <a:pt x="18" y="21"/>
                    <a:pt x="18" y="21"/>
                  </a:cubicBezTo>
                  <a:cubicBezTo>
                    <a:pt x="18" y="21"/>
                    <a:pt x="18" y="21"/>
                    <a:pt x="18" y="21"/>
                  </a:cubicBezTo>
                  <a:cubicBezTo>
                    <a:pt x="18" y="21"/>
                    <a:pt x="18" y="21"/>
                    <a:pt x="18" y="21"/>
                  </a:cubicBezTo>
                  <a:cubicBezTo>
                    <a:pt x="18" y="21"/>
                    <a:pt x="18" y="20"/>
                    <a:pt x="18" y="20"/>
                  </a:cubicBezTo>
                  <a:cubicBezTo>
                    <a:pt x="18" y="20"/>
                    <a:pt x="18" y="20"/>
                    <a:pt x="18" y="19"/>
                  </a:cubicBezTo>
                  <a:cubicBezTo>
                    <a:pt x="18" y="19"/>
                    <a:pt x="18" y="19"/>
                    <a:pt x="18" y="19"/>
                  </a:cubicBezTo>
                  <a:cubicBezTo>
                    <a:pt x="22" y="0"/>
                    <a:pt x="22" y="0"/>
                    <a:pt x="22" y="0"/>
                  </a:cubicBezTo>
                  <a:cubicBezTo>
                    <a:pt x="25" y="0"/>
                    <a:pt x="25" y="0"/>
                    <a:pt x="25" y="0"/>
                  </a:cubicBezTo>
                  <a:lnTo>
                    <a:pt x="2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77" name="Freeform 379"/>
            <p:cNvSpPr>
              <a:spLocks noEditPoints="1"/>
            </p:cNvSpPr>
            <p:nvPr/>
          </p:nvSpPr>
          <p:spPr bwMode="auto">
            <a:xfrm>
              <a:off x="3680504" y="2425275"/>
              <a:ext cx="77911" cy="84143"/>
            </a:xfrm>
            <a:custGeom>
              <a:avLst/>
              <a:gdLst>
                <a:gd name="T0" fmla="*/ 24 w 24"/>
                <a:gd name="T1" fmla="*/ 11 h 26"/>
                <a:gd name="T2" fmla="*/ 24 w 24"/>
                <a:gd name="T3" fmla="*/ 14 h 26"/>
                <a:gd name="T4" fmla="*/ 23 w 24"/>
                <a:gd name="T5" fmla="*/ 17 h 26"/>
                <a:gd name="T6" fmla="*/ 21 w 24"/>
                <a:gd name="T7" fmla="*/ 20 h 26"/>
                <a:gd name="T8" fmla="*/ 20 w 24"/>
                <a:gd name="T9" fmla="*/ 23 h 26"/>
                <a:gd name="T10" fmla="*/ 18 w 24"/>
                <a:gd name="T11" fmla="*/ 24 h 26"/>
                <a:gd name="T12" fmla="*/ 16 w 24"/>
                <a:gd name="T13" fmla="*/ 25 h 26"/>
                <a:gd name="T14" fmla="*/ 13 w 24"/>
                <a:gd name="T15" fmla="*/ 26 h 26"/>
                <a:gd name="T16" fmla="*/ 10 w 24"/>
                <a:gd name="T17" fmla="*/ 26 h 26"/>
                <a:gd name="T18" fmla="*/ 6 w 24"/>
                <a:gd name="T19" fmla="*/ 26 h 26"/>
                <a:gd name="T20" fmla="*/ 3 w 24"/>
                <a:gd name="T21" fmla="*/ 23 h 26"/>
                <a:gd name="T22" fmla="*/ 1 w 24"/>
                <a:gd name="T23" fmla="*/ 20 h 26"/>
                <a:gd name="T24" fmla="*/ 0 w 24"/>
                <a:gd name="T25" fmla="*/ 16 h 26"/>
                <a:gd name="T26" fmla="*/ 1 w 24"/>
                <a:gd name="T27" fmla="*/ 9 h 26"/>
                <a:gd name="T28" fmla="*/ 5 w 24"/>
                <a:gd name="T29" fmla="*/ 4 h 26"/>
                <a:gd name="T30" fmla="*/ 9 w 24"/>
                <a:gd name="T31" fmla="*/ 1 h 26"/>
                <a:gd name="T32" fmla="*/ 14 w 24"/>
                <a:gd name="T33" fmla="*/ 0 h 26"/>
                <a:gd name="T34" fmla="*/ 18 w 24"/>
                <a:gd name="T35" fmla="*/ 1 h 26"/>
                <a:gd name="T36" fmla="*/ 21 w 24"/>
                <a:gd name="T37" fmla="*/ 3 h 26"/>
                <a:gd name="T38" fmla="*/ 23 w 24"/>
                <a:gd name="T39" fmla="*/ 7 h 26"/>
                <a:gd name="T40" fmla="*/ 24 w 24"/>
                <a:gd name="T41" fmla="*/ 11 h 26"/>
                <a:gd name="T42" fmla="*/ 21 w 24"/>
                <a:gd name="T43" fmla="*/ 11 h 26"/>
                <a:gd name="T44" fmla="*/ 20 w 24"/>
                <a:gd name="T45" fmla="*/ 8 h 26"/>
                <a:gd name="T46" fmla="*/ 19 w 24"/>
                <a:gd name="T47" fmla="*/ 5 h 26"/>
                <a:gd name="T48" fmla="*/ 17 w 24"/>
                <a:gd name="T49" fmla="*/ 4 h 26"/>
                <a:gd name="T50" fmla="*/ 14 w 24"/>
                <a:gd name="T51" fmla="*/ 3 h 26"/>
                <a:gd name="T52" fmla="*/ 10 w 24"/>
                <a:gd name="T53" fmla="*/ 4 h 26"/>
                <a:gd name="T54" fmla="*/ 7 w 24"/>
                <a:gd name="T55" fmla="*/ 6 h 26"/>
                <a:gd name="T56" fmla="*/ 5 w 24"/>
                <a:gd name="T57" fmla="*/ 8 h 26"/>
                <a:gd name="T58" fmla="*/ 4 w 24"/>
                <a:gd name="T59" fmla="*/ 10 h 26"/>
                <a:gd name="T60" fmla="*/ 4 w 24"/>
                <a:gd name="T61" fmla="*/ 13 h 26"/>
                <a:gd name="T62" fmla="*/ 3 w 24"/>
                <a:gd name="T63" fmla="*/ 16 h 26"/>
                <a:gd name="T64" fmla="*/ 4 w 24"/>
                <a:gd name="T65" fmla="*/ 19 h 26"/>
                <a:gd name="T66" fmla="*/ 5 w 24"/>
                <a:gd name="T67" fmla="*/ 21 h 26"/>
                <a:gd name="T68" fmla="*/ 7 w 24"/>
                <a:gd name="T69" fmla="*/ 23 h 26"/>
                <a:gd name="T70" fmla="*/ 11 w 24"/>
                <a:gd name="T71" fmla="*/ 24 h 26"/>
                <a:gd name="T72" fmla="*/ 14 w 24"/>
                <a:gd name="T73" fmla="*/ 23 h 26"/>
                <a:gd name="T74" fmla="*/ 17 w 24"/>
                <a:gd name="T75" fmla="*/ 21 h 26"/>
                <a:gd name="T76" fmla="*/ 19 w 24"/>
                <a:gd name="T77" fmla="*/ 18 h 26"/>
                <a:gd name="T78" fmla="*/ 20 w 24"/>
                <a:gd name="T79" fmla="*/ 16 h 26"/>
                <a:gd name="T80" fmla="*/ 21 w 24"/>
                <a:gd name="T81" fmla="*/ 14 h 26"/>
                <a:gd name="T82" fmla="*/ 21 w 24"/>
                <a:gd name="T83"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 h="26">
                  <a:moveTo>
                    <a:pt x="24" y="11"/>
                  </a:moveTo>
                  <a:cubicBezTo>
                    <a:pt x="24" y="12"/>
                    <a:pt x="24" y="13"/>
                    <a:pt x="24" y="14"/>
                  </a:cubicBezTo>
                  <a:cubicBezTo>
                    <a:pt x="23" y="15"/>
                    <a:pt x="23" y="16"/>
                    <a:pt x="23" y="17"/>
                  </a:cubicBezTo>
                  <a:cubicBezTo>
                    <a:pt x="22" y="18"/>
                    <a:pt x="22" y="19"/>
                    <a:pt x="21" y="20"/>
                  </a:cubicBezTo>
                  <a:cubicBezTo>
                    <a:pt x="21" y="21"/>
                    <a:pt x="20" y="22"/>
                    <a:pt x="20" y="23"/>
                  </a:cubicBezTo>
                  <a:cubicBezTo>
                    <a:pt x="19" y="23"/>
                    <a:pt x="18" y="24"/>
                    <a:pt x="18" y="24"/>
                  </a:cubicBezTo>
                  <a:cubicBezTo>
                    <a:pt x="17" y="25"/>
                    <a:pt x="16" y="25"/>
                    <a:pt x="16" y="25"/>
                  </a:cubicBezTo>
                  <a:cubicBezTo>
                    <a:pt x="15" y="26"/>
                    <a:pt x="14" y="26"/>
                    <a:pt x="13" y="26"/>
                  </a:cubicBezTo>
                  <a:cubicBezTo>
                    <a:pt x="12" y="26"/>
                    <a:pt x="11" y="26"/>
                    <a:pt x="10" y="26"/>
                  </a:cubicBezTo>
                  <a:cubicBezTo>
                    <a:pt x="9" y="26"/>
                    <a:pt x="7" y="26"/>
                    <a:pt x="6" y="26"/>
                  </a:cubicBezTo>
                  <a:cubicBezTo>
                    <a:pt x="5" y="25"/>
                    <a:pt x="4" y="24"/>
                    <a:pt x="3" y="23"/>
                  </a:cubicBezTo>
                  <a:cubicBezTo>
                    <a:pt x="2" y="22"/>
                    <a:pt x="1" y="21"/>
                    <a:pt x="1" y="20"/>
                  </a:cubicBezTo>
                  <a:cubicBezTo>
                    <a:pt x="0" y="19"/>
                    <a:pt x="0" y="17"/>
                    <a:pt x="0" y="16"/>
                  </a:cubicBezTo>
                  <a:cubicBezTo>
                    <a:pt x="0" y="13"/>
                    <a:pt x="1" y="11"/>
                    <a:pt x="1" y="9"/>
                  </a:cubicBezTo>
                  <a:cubicBezTo>
                    <a:pt x="2" y="7"/>
                    <a:pt x="3" y="5"/>
                    <a:pt x="5" y="4"/>
                  </a:cubicBezTo>
                  <a:cubicBezTo>
                    <a:pt x="6" y="3"/>
                    <a:pt x="7" y="2"/>
                    <a:pt x="9" y="1"/>
                  </a:cubicBezTo>
                  <a:cubicBezTo>
                    <a:pt x="10" y="1"/>
                    <a:pt x="12" y="0"/>
                    <a:pt x="14" y="0"/>
                  </a:cubicBezTo>
                  <a:cubicBezTo>
                    <a:pt x="15" y="0"/>
                    <a:pt x="17" y="1"/>
                    <a:pt x="18" y="1"/>
                  </a:cubicBezTo>
                  <a:cubicBezTo>
                    <a:pt x="19" y="2"/>
                    <a:pt x="20" y="2"/>
                    <a:pt x="21" y="3"/>
                  </a:cubicBezTo>
                  <a:cubicBezTo>
                    <a:pt x="22" y="4"/>
                    <a:pt x="23" y="5"/>
                    <a:pt x="23" y="7"/>
                  </a:cubicBezTo>
                  <a:cubicBezTo>
                    <a:pt x="24" y="8"/>
                    <a:pt x="24" y="9"/>
                    <a:pt x="24" y="11"/>
                  </a:cubicBezTo>
                  <a:close/>
                  <a:moveTo>
                    <a:pt x="21" y="11"/>
                  </a:moveTo>
                  <a:cubicBezTo>
                    <a:pt x="21" y="10"/>
                    <a:pt x="21" y="9"/>
                    <a:pt x="20" y="8"/>
                  </a:cubicBezTo>
                  <a:cubicBezTo>
                    <a:pt x="20" y="7"/>
                    <a:pt x="19" y="6"/>
                    <a:pt x="19" y="5"/>
                  </a:cubicBezTo>
                  <a:cubicBezTo>
                    <a:pt x="18" y="4"/>
                    <a:pt x="17" y="4"/>
                    <a:pt x="17" y="4"/>
                  </a:cubicBezTo>
                  <a:cubicBezTo>
                    <a:pt x="16" y="3"/>
                    <a:pt x="15" y="3"/>
                    <a:pt x="14" y="3"/>
                  </a:cubicBezTo>
                  <a:cubicBezTo>
                    <a:pt x="12" y="3"/>
                    <a:pt x="11" y="3"/>
                    <a:pt x="10" y="4"/>
                  </a:cubicBezTo>
                  <a:cubicBezTo>
                    <a:pt x="9" y="4"/>
                    <a:pt x="8" y="5"/>
                    <a:pt x="7" y="6"/>
                  </a:cubicBezTo>
                  <a:cubicBezTo>
                    <a:pt x="6" y="7"/>
                    <a:pt x="6" y="7"/>
                    <a:pt x="5" y="8"/>
                  </a:cubicBezTo>
                  <a:cubicBezTo>
                    <a:pt x="5" y="9"/>
                    <a:pt x="5" y="10"/>
                    <a:pt x="4" y="10"/>
                  </a:cubicBezTo>
                  <a:cubicBezTo>
                    <a:pt x="4" y="11"/>
                    <a:pt x="4" y="12"/>
                    <a:pt x="4" y="13"/>
                  </a:cubicBezTo>
                  <a:cubicBezTo>
                    <a:pt x="3" y="14"/>
                    <a:pt x="3" y="15"/>
                    <a:pt x="3" y="16"/>
                  </a:cubicBezTo>
                  <a:cubicBezTo>
                    <a:pt x="3" y="17"/>
                    <a:pt x="3" y="18"/>
                    <a:pt x="4" y="19"/>
                  </a:cubicBezTo>
                  <a:cubicBezTo>
                    <a:pt x="4" y="20"/>
                    <a:pt x="5" y="21"/>
                    <a:pt x="5" y="21"/>
                  </a:cubicBezTo>
                  <a:cubicBezTo>
                    <a:pt x="6" y="22"/>
                    <a:pt x="7" y="23"/>
                    <a:pt x="7" y="23"/>
                  </a:cubicBezTo>
                  <a:cubicBezTo>
                    <a:pt x="8" y="23"/>
                    <a:pt x="9" y="24"/>
                    <a:pt x="11" y="24"/>
                  </a:cubicBezTo>
                  <a:cubicBezTo>
                    <a:pt x="12" y="24"/>
                    <a:pt x="13" y="23"/>
                    <a:pt x="14" y="23"/>
                  </a:cubicBezTo>
                  <a:cubicBezTo>
                    <a:pt x="15" y="22"/>
                    <a:pt x="17" y="22"/>
                    <a:pt x="17" y="21"/>
                  </a:cubicBezTo>
                  <a:cubicBezTo>
                    <a:pt x="18" y="20"/>
                    <a:pt x="18" y="19"/>
                    <a:pt x="19" y="18"/>
                  </a:cubicBezTo>
                  <a:cubicBezTo>
                    <a:pt x="19" y="18"/>
                    <a:pt x="20" y="17"/>
                    <a:pt x="20" y="16"/>
                  </a:cubicBezTo>
                  <a:cubicBezTo>
                    <a:pt x="20" y="15"/>
                    <a:pt x="20" y="14"/>
                    <a:pt x="21" y="14"/>
                  </a:cubicBezTo>
                  <a:cubicBezTo>
                    <a:pt x="21" y="13"/>
                    <a:pt x="21" y="12"/>
                    <a:pt x="21"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78" name="Freeform 380"/>
            <p:cNvSpPr>
              <a:spLocks/>
            </p:cNvSpPr>
            <p:nvPr/>
          </p:nvSpPr>
          <p:spPr bwMode="auto">
            <a:xfrm>
              <a:off x="3767765" y="2428392"/>
              <a:ext cx="26490" cy="81026"/>
            </a:xfrm>
            <a:custGeom>
              <a:avLst/>
              <a:gdLst>
                <a:gd name="T0" fmla="*/ 6 w 17"/>
                <a:gd name="T1" fmla="*/ 52 h 52"/>
                <a:gd name="T2" fmla="*/ 0 w 17"/>
                <a:gd name="T3" fmla="*/ 52 h 52"/>
                <a:gd name="T4" fmla="*/ 11 w 17"/>
                <a:gd name="T5" fmla="*/ 0 h 52"/>
                <a:gd name="T6" fmla="*/ 17 w 17"/>
                <a:gd name="T7" fmla="*/ 0 h 52"/>
                <a:gd name="T8" fmla="*/ 6 w 17"/>
                <a:gd name="T9" fmla="*/ 52 h 52"/>
              </a:gdLst>
              <a:ahLst/>
              <a:cxnLst>
                <a:cxn ang="0">
                  <a:pos x="T0" y="T1"/>
                </a:cxn>
                <a:cxn ang="0">
                  <a:pos x="T2" y="T3"/>
                </a:cxn>
                <a:cxn ang="0">
                  <a:pos x="T4" y="T5"/>
                </a:cxn>
                <a:cxn ang="0">
                  <a:pos x="T6" y="T7"/>
                </a:cxn>
                <a:cxn ang="0">
                  <a:pos x="T8" y="T9"/>
                </a:cxn>
              </a:cxnLst>
              <a:rect l="0" t="0" r="r" b="b"/>
              <a:pathLst>
                <a:path w="17" h="52">
                  <a:moveTo>
                    <a:pt x="6" y="52"/>
                  </a:moveTo>
                  <a:lnTo>
                    <a:pt x="0" y="52"/>
                  </a:lnTo>
                  <a:lnTo>
                    <a:pt x="11" y="0"/>
                  </a:lnTo>
                  <a:lnTo>
                    <a:pt x="17" y="0"/>
                  </a:lnTo>
                  <a:lnTo>
                    <a:pt x="6"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779" name="Freeform 381"/>
            <p:cNvSpPr>
              <a:spLocks/>
            </p:cNvSpPr>
            <p:nvPr/>
          </p:nvSpPr>
          <p:spPr bwMode="auto">
            <a:xfrm>
              <a:off x="3797371" y="2425275"/>
              <a:ext cx="59212" cy="84143"/>
            </a:xfrm>
            <a:custGeom>
              <a:avLst/>
              <a:gdLst>
                <a:gd name="T0" fmla="*/ 17 w 18"/>
                <a:gd name="T1" fmla="*/ 4 h 26"/>
                <a:gd name="T2" fmla="*/ 16 w 18"/>
                <a:gd name="T3" fmla="*/ 4 h 26"/>
                <a:gd name="T4" fmla="*/ 15 w 18"/>
                <a:gd name="T5" fmla="*/ 3 h 26"/>
                <a:gd name="T6" fmla="*/ 13 w 18"/>
                <a:gd name="T7" fmla="*/ 3 h 26"/>
                <a:gd name="T8" fmla="*/ 12 w 18"/>
                <a:gd name="T9" fmla="*/ 3 h 26"/>
                <a:gd name="T10" fmla="*/ 9 w 18"/>
                <a:gd name="T11" fmla="*/ 3 h 26"/>
                <a:gd name="T12" fmla="*/ 8 w 18"/>
                <a:gd name="T13" fmla="*/ 4 h 26"/>
                <a:gd name="T14" fmla="*/ 7 w 18"/>
                <a:gd name="T15" fmla="*/ 6 h 26"/>
                <a:gd name="T16" fmla="*/ 7 w 18"/>
                <a:gd name="T17" fmla="*/ 7 h 26"/>
                <a:gd name="T18" fmla="*/ 7 w 18"/>
                <a:gd name="T19" fmla="*/ 9 h 26"/>
                <a:gd name="T20" fmla="*/ 8 w 18"/>
                <a:gd name="T21" fmla="*/ 10 h 26"/>
                <a:gd name="T22" fmla="*/ 9 w 18"/>
                <a:gd name="T23" fmla="*/ 11 h 26"/>
                <a:gd name="T24" fmla="*/ 11 w 18"/>
                <a:gd name="T25" fmla="*/ 12 h 26"/>
                <a:gd name="T26" fmla="*/ 12 w 18"/>
                <a:gd name="T27" fmla="*/ 14 h 26"/>
                <a:gd name="T28" fmla="*/ 14 w 18"/>
                <a:gd name="T29" fmla="*/ 16 h 26"/>
                <a:gd name="T30" fmla="*/ 15 w 18"/>
                <a:gd name="T31" fmla="*/ 17 h 26"/>
                <a:gd name="T32" fmla="*/ 15 w 18"/>
                <a:gd name="T33" fmla="*/ 19 h 26"/>
                <a:gd name="T34" fmla="*/ 15 w 18"/>
                <a:gd name="T35" fmla="*/ 21 h 26"/>
                <a:gd name="T36" fmla="*/ 15 w 18"/>
                <a:gd name="T37" fmla="*/ 22 h 26"/>
                <a:gd name="T38" fmla="*/ 14 w 18"/>
                <a:gd name="T39" fmla="*/ 24 h 26"/>
                <a:gd name="T40" fmla="*/ 12 w 18"/>
                <a:gd name="T41" fmla="*/ 25 h 26"/>
                <a:gd name="T42" fmla="*/ 10 w 18"/>
                <a:gd name="T43" fmla="*/ 26 h 26"/>
                <a:gd name="T44" fmla="*/ 7 w 18"/>
                <a:gd name="T45" fmla="*/ 26 h 26"/>
                <a:gd name="T46" fmla="*/ 5 w 18"/>
                <a:gd name="T47" fmla="*/ 26 h 26"/>
                <a:gd name="T48" fmla="*/ 3 w 18"/>
                <a:gd name="T49" fmla="*/ 26 h 26"/>
                <a:gd name="T50" fmla="*/ 1 w 18"/>
                <a:gd name="T51" fmla="*/ 25 h 26"/>
                <a:gd name="T52" fmla="*/ 0 w 18"/>
                <a:gd name="T53" fmla="*/ 25 h 26"/>
                <a:gd name="T54" fmla="*/ 1 w 18"/>
                <a:gd name="T55" fmla="*/ 22 h 26"/>
                <a:gd name="T56" fmla="*/ 2 w 18"/>
                <a:gd name="T57" fmla="*/ 22 h 26"/>
                <a:gd name="T58" fmla="*/ 4 w 18"/>
                <a:gd name="T59" fmla="*/ 23 h 26"/>
                <a:gd name="T60" fmla="*/ 5 w 18"/>
                <a:gd name="T61" fmla="*/ 24 h 26"/>
                <a:gd name="T62" fmla="*/ 7 w 18"/>
                <a:gd name="T63" fmla="*/ 24 h 26"/>
                <a:gd name="T64" fmla="*/ 9 w 18"/>
                <a:gd name="T65" fmla="*/ 23 h 26"/>
                <a:gd name="T66" fmla="*/ 11 w 18"/>
                <a:gd name="T67" fmla="*/ 23 h 26"/>
                <a:gd name="T68" fmla="*/ 12 w 18"/>
                <a:gd name="T69" fmla="*/ 21 h 26"/>
                <a:gd name="T70" fmla="*/ 12 w 18"/>
                <a:gd name="T71" fmla="*/ 20 h 26"/>
                <a:gd name="T72" fmla="*/ 12 w 18"/>
                <a:gd name="T73" fmla="*/ 18 h 26"/>
                <a:gd name="T74" fmla="*/ 11 w 18"/>
                <a:gd name="T75" fmla="*/ 17 h 26"/>
                <a:gd name="T76" fmla="*/ 10 w 18"/>
                <a:gd name="T77" fmla="*/ 16 h 26"/>
                <a:gd name="T78" fmla="*/ 8 w 18"/>
                <a:gd name="T79" fmla="*/ 14 h 26"/>
                <a:gd name="T80" fmla="*/ 6 w 18"/>
                <a:gd name="T81" fmla="*/ 13 h 26"/>
                <a:gd name="T82" fmla="*/ 5 w 18"/>
                <a:gd name="T83" fmla="*/ 11 h 26"/>
                <a:gd name="T84" fmla="*/ 4 w 18"/>
                <a:gd name="T85" fmla="*/ 10 h 26"/>
                <a:gd name="T86" fmla="*/ 4 w 18"/>
                <a:gd name="T87" fmla="*/ 7 h 26"/>
                <a:gd name="T88" fmla="*/ 4 w 18"/>
                <a:gd name="T89" fmla="*/ 5 h 26"/>
                <a:gd name="T90" fmla="*/ 6 w 18"/>
                <a:gd name="T91" fmla="*/ 2 h 26"/>
                <a:gd name="T92" fmla="*/ 8 w 18"/>
                <a:gd name="T93" fmla="*/ 1 h 26"/>
                <a:gd name="T94" fmla="*/ 12 w 18"/>
                <a:gd name="T95" fmla="*/ 0 h 26"/>
                <a:gd name="T96" fmla="*/ 14 w 18"/>
                <a:gd name="T97" fmla="*/ 0 h 26"/>
                <a:gd name="T98" fmla="*/ 15 w 18"/>
                <a:gd name="T99" fmla="*/ 1 h 26"/>
                <a:gd name="T100" fmla="*/ 16 w 18"/>
                <a:gd name="T101" fmla="*/ 1 h 26"/>
                <a:gd name="T102" fmla="*/ 18 w 18"/>
                <a:gd name="T103" fmla="*/ 1 h 26"/>
                <a:gd name="T104" fmla="*/ 17 w 18"/>
                <a:gd name="T105"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 h="26">
                  <a:moveTo>
                    <a:pt x="17" y="4"/>
                  </a:moveTo>
                  <a:cubicBezTo>
                    <a:pt x="17" y="4"/>
                    <a:pt x="16" y="4"/>
                    <a:pt x="16" y="4"/>
                  </a:cubicBezTo>
                  <a:cubicBezTo>
                    <a:pt x="16" y="4"/>
                    <a:pt x="15" y="4"/>
                    <a:pt x="15" y="3"/>
                  </a:cubicBezTo>
                  <a:cubicBezTo>
                    <a:pt x="14" y="3"/>
                    <a:pt x="14" y="3"/>
                    <a:pt x="13" y="3"/>
                  </a:cubicBezTo>
                  <a:cubicBezTo>
                    <a:pt x="13" y="3"/>
                    <a:pt x="12" y="3"/>
                    <a:pt x="12" y="3"/>
                  </a:cubicBezTo>
                  <a:cubicBezTo>
                    <a:pt x="11" y="3"/>
                    <a:pt x="10" y="3"/>
                    <a:pt x="9" y="3"/>
                  </a:cubicBezTo>
                  <a:cubicBezTo>
                    <a:pt x="9" y="4"/>
                    <a:pt x="8" y="4"/>
                    <a:pt x="8" y="4"/>
                  </a:cubicBezTo>
                  <a:cubicBezTo>
                    <a:pt x="7" y="5"/>
                    <a:pt x="7" y="5"/>
                    <a:pt x="7" y="6"/>
                  </a:cubicBezTo>
                  <a:cubicBezTo>
                    <a:pt x="7" y="6"/>
                    <a:pt x="7" y="7"/>
                    <a:pt x="7" y="7"/>
                  </a:cubicBezTo>
                  <a:cubicBezTo>
                    <a:pt x="7" y="8"/>
                    <a:pt x="7" y="8"/>
                    <a:pt x="7" y="9"/>
                  </a:cubicBezTo>
                  <a:cubicBezTo>
                    <a:pt x="7" y="9"/>
                    <a:pt x="7" y="9"/>
                    <a:pt x="8" y="10"/>
                  </a:cubicBezTo>
                  <a:cubicBezTo>
                    <a:pt x="8" y="10"/>
                    <a:pt x="8" y="11"/>
                    <a:pt x="9" y="11"/>
                  </a:cubicBezTo>
                  <a:cubicBezTo>
                    <a:pt x="9" y="11"/>
                    <a:pt x="10" y="12"/>
                    <a:pt x="11" y="12"/>
                  </a:cubicBezTo>
                  <a:cubicBezTo>
                    <a:pt x="11" y="13"/>
                    <a:pt x="12" y="13"/>
                    <a:pt x="12" y="14"/>
                  </a:cubicBezTo>
                  <a:cubicBezTo>
                    <a:pt x="13" y="14"/>
                    <a:pt x="14" y="15"/>
                    <a:pt x="14" y="16"/>
                  </a:cubicBezTo>
                  <a:cubicBezTo>
                    <a:pt x="14" y="16"/>
                    <a:pt x="15" y="17"/>
                    <a:pt x="15" y="17"/>
                  </a:cubicBezTo>
                  <a:cubicBezTo>
                    <a:pt x="15" y="18"/>
                    <a:pt x="15" y="18"/>
                    <a:pt x="15" y="19"/>
                  </a:cubicBezTo>
                  <a:cubicBezTo>
                    <a:pt x="15" y="20"/>
                    <a:pt x="15" y="20"/>
                    <a:pt x="15" y="21"/>
                  </a:cubicBezTo>
                  <a:cubicBezTo>
                    <a:pt x="15" y="21"/>
                    <a:pt x="15" y="22"/>
                    <a:pt x="15" y="22"/>
                  </a:cubicBezTo>
                  <a:cubicBezTo>
                    <a:pt x="14" y="23"/>
                    <a:pt x="14" y="23"/>
                    <a:pt x="14" y="24"/>
                  </a:cubicBezTo>
                  <a:cubicBezTo>
                    <a:pt x="13" y="24"/>
                    <a:pt x="13" y="25"/>
                    <a:pt x="12" y="25"/>
                  </a:cubicBezTo>
                  <a:cubicBezTo>
                    <a:pt x="11" y="25"/>
                    <a:pt x="11" y="26"/>
                    <a:pt x="10" y="26"/>
                  </a:cubicBezTo>
                  <a:cubicBezTo>
                    <a:pt x="9" y="26"/>
                    <a:pt x="8" y="26"/>
                    <a:pt x="7" y="26"/>
                  </a:cubicBezTo>
                  <a:cubicBezTo>
                    <a:pt x="6" y="26"/>
                    <a:pt x="5" y="26"/>
                    <a:pt x="5" y="26"/>
                  </a:cubicBezTo>
                  <a:cubicBezTo>
                    <a:pt x="4" y="26"/>
                    <a:pt x="4" y="26"/>
                    <a:pt x="3" y="26"/>
                  </a:cubicBezTo>
                  <a:cubicBezTo>
                    <a:pt x="2" y="26"/>
                    <a:pt x="2" y="26"/>
                    <a:pt x="1" y="25"/>
                  </a:cubicBezTo>
                  <a:cubicBezTo>
                    <a:pt x="1" y="25"/>
                    <a:pt x="1" y="25"/>
                    <a:pt x="0" y="25"/>
                  </a:cubicBezTo>
                  <a:cubicBezTo>
                    <a:pt x="1" y="22"/>
                    <a:pt x="1" y="22"/>
                    <a:pt x="1" y="22"/>
                  </a:cubicBezTo>
                  <a:cubicBezTo>
                    <a:pt x="1" y="22"/>
                    <a:pt x="2" y="22"/>
                    <a:pt x="2" y="22"/>
                  </a:cubicBezTo>
                  <a:cubicBezTo>
                    <a:pt x="3" y="23"/>
                    <a:pt x="3" y="23"/>
                    <a:pt x="4" y="23"/>
                  </a:cubicBezTo>
                  <a:cubicBezTo>
                    <a:pt x="4" y="23"/>
                    <a:pt x="5" y="23"/>
                    <a:pt x="5" y="24"/>
                  </a:cubicBezTo>
                  <a:cubicBezTo>
                    <a:pt x="6" y="24"/>
                    <a:pt x="6" y="24"/>
                    <a:pt x="7" y="24"/>
                  </a:cubicBezTo>
                  <a:cubicBezTo>
                    <a:pt x="8" y="24"/>
                    <a:pt x="9" y="24"/>
                    <a:pt x="9" y="23"/>
                  </a:cubicBezTo>
                  <a:cubicBezTo>
                    <a:pt x="10" y="23"/>
                    <a:pt x="10" y="23"/>
                    <a:pt x="11" y="23"/>
                  </a:cubicBezTo>
                  <a:cubicBezTo>
                    <a:pt x="11" y="22"/>
                    <a:pt x="12" y="22"/>
                    <a:pt x="12" y="21"/>
                  </a:cubicBezTo>
                  <a:cubicBezTo>
                    <a:pt x="12" y="21"/>
                    <a:pt x="12" y="20"/>
                    <a:pt x="12" y="20"/>
                  </a:cubicBezTo>
                  <a:cubicBezTo>
                    <a:pt x="12" y="19"/>
                    <a:pt x="12" y="19"/>
                    <a:pt x="12" y="18"/>
                  </a:cubicBezTo>
                  <a:cubicBezTo>
                    <a:pt x="12" y="18"/>
                    <a:pt x="11" y="17"/>
                    <a:pt x="11" y="17"/>
                  </a:cubicBezTo>
                  <a:cubicBezTo>
                    <a:pt x="11" y="16"/>
                    <a:pt x="10" y="16"/>
                    <a:pt x="10" y="16"/>
                  </a:cubicBezTo>
                  <a:cubicBezTo>
                    <a:pt x="9" y="15"/>
                    <a:pt x="9" y="15"/>
                    <a:pt x="8" y="14"/>
                  </a:cubicBezTo>
                  <a:cubicBezTo>
                    <a:pt x="7" y="14"/>
                    <a:pt x="7" y="13"/>
                    <a:pt x="6" y="13"/>
                  </a:cubicBezTo>
                  <a:cubicBezTo>
                    <a:pt x="6" y="12"/>
                    <a:pt x="5" y="12"/>
                    <a:pt x="5" y="11"/>
                  </a:cubicBezTo>
                  <a:cubicBezTo>
                    <a:pt x="4" y="11"/>
                    <a:pt x="4" y="10"/>
                    <a:pt x="4" y="10"/>
                  </a:cubicBezTo>
                  <a:cubicBezTo>
                    <a:pt x="4" y="9"/>
                    <a:pt x="4" y="8"/>
                    <a:pt x="4" y="7"/>
                  </a:cubicBezTo>
                  <a:cubicBezTo>
                    <a:pt x="4" y="6"/>
                    <a:pt x="4" y="6"/>
                    <a:pt x="4" y="5"/>
                  </a:cubicBezTo>
                  <a:cubicBezTo>
                    <a:pt x="4" y="4"/>
                    <a:pt x="5" y="3"/>
                    <a:pt x="6" y="2"/>
                  </a:cubicBezTo>
                  <a:cubicBezTo>
                    <a:pt x="6" y="2"/>
                    <a:pt x="7" y="1"/>
                    <a:pt x="8" y="1"/>
                  </a:cubicBezTo>
                  <a:cubicBezTo>
                    <a:pt x="9" y="0"/>
                    <a:pt x="11" y="0"/>
                    <a:pt x="12" y="0"/>
                  </a:cubicBezTo>
                  <a:cubicBezTo>
                    <a:pt x="12" y="0"/>
                    <a:pt x="13" y="0"/>
                    <a:pt x="14" y="0"/>
                  </a:cubicBezTo>
                  <a:cubicBezTo>
                    <a:pt x="14" y="0"/>
                    <a:pt x="15" y="1"/>
                    <a:pt x="15" y="1"/>
                  </a:cubicBezTo>
                  <a:cubicBezTo>
                    <a:pt x="16" y="1"/>
                    <a:pt x="16" y="1"/>
                    <a:pt x="16" y="1"/>
                  </a:cubicBezTo>
                  <a:cubicBezTo>
                    <a:pt x="17" y="1"/>
                    <a:pt x="17" y="1"/>
                    <a:pt x="18" y="1"/>
                  </a:cubicBezTo>
                  <a:lnTo>
                    <a:pt x="1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grpSp>
      <p:cxnSp>
        <p:nvCxnSpPr>
          <p:cNvPr id="780" name="Straight Connector 779"/>
          <p:cNvCxnSpPr/>
          <p:nvPr/>
        </p:nvCxnSpPr>
        <p:spPr>
          <a:xfrm>
            <a:off x="2437137" y="2416013"/>
            <a:ext cx="0" cy="646031"/>
          </a:xfrm>
          <a:prstGeom prst="line">
            <a:avLst/>
          </a:prstGeom>
          <a:ln w="12700" cap="rnd">
            <a:solidFill>
              <a:srgbClr val="00188F"/>
            </a:solidFill>
          </a:ln>
        </p:spPr>
        <p:style>
          <a:lnRef idx="1">
            <a:schemeClr val="accent1"/>
          </a:lnRef>
          <a:fillRef idx="0">
            <a:schemeClr val="accent1"/>
          </a:fillRef>
          <a:effectRef idx="0">
            <a:schemeClr val="accent1"/>
          </a:effectRef>
          <a:fontRef idx="minor">
            <a:schemeClr val="tx1"/>
          </a:fontRef>
        </p:style>
      </p:cxnSp>
      <p:cxnSp>
        <p:nvCxnSpPr>
          <p:cNvPr id="781" name="Straight Connector 780"/>
          <p:cNvCxnSpPr/>
          <p:nvPr/>
        </p:nvCxnSpPr>
        <p:spPr>
          <a:xfrm>
            <a:off x="2918288" y="3270352"/>
            <a:ext cx="0" cy="602068"/>
          </a:xfrm>
          <a:prstGeom prst="line">
            <a:avLst/>
          </a:prstGeom>
          <a:ln w="12700" cap="rnd">
            <a:solidFill>
              <a:srgbClr val="00188F"/>
            </a:solidFill>
          </a:ln>
        </p:spPr>
        <p:style>
          <a:lnRef idx="1">
            <a:schemeClr val="accent1"/>
          </a:lnRef>
          <a:fillRef idx="0">
            <a:schemeClr val="accent1"/>
          </a:fillRef>
          <a:effectRef idx="0">
            <a:schemeClr val="accent1"/>
          </a:effectRef>
          <a:fontRef idx="minor">
            <a:schemeClr val="tx1"/>
          </a:fontRef>
        </p:style>
      </p:cxnSp>
      <p:cxnSp>
        <p:nvCxnSpPr>
          <p:cNvPr id="782" name="Straight Connector 781"/>
          <p:cNvCxnSpPr/>
          <p:nvPr/>
        </p:nvCxnSpPr>
        <p:spPr>
          <a:xfrm>
            <a:off x="3161939" y="1524376"/>
            <a:ext cx="0" cy="1424721"/>
          </a:xfrm>
          <a:prstGeom prst="line">
            <a:avLst/>
          </a:prstGeom>
          <a:ln w="12700" cap="rnd">
            <a:solidFill>
              <a:srgbClr val="00188F"/>
            </a:solidFill>
          </a:ln>
        </p:spPr>
        <p:style>
          <a:lnRef idx="1">
            <a:schemeClr val="accent1"/>
          </a:lnRef>
          <a:fillRef idx="0">
            <a:schemeClr val="accent1"/>
          </a:fillRef>
          <a:effectRef idx="0">
            <a:schemeClr val="accent1"/>
          </a:effectRef>
          <a:fontRef idx="minor">
            <a:schemeClr val="tx1"/>
          </a:fontRef>
        </p:style>
      </p:cxnSp>
      <p:cxnSp>
        <p:nvCxnSpPr>
          <p:cNvPr id="783" name="Straight Connector 782"/>
          <p:cNvCxnSpPr/>
          <p:nvPr/>
        </p:nvCxnSpPr>
        <p:spPr>
          <a:xfrm>
            <a:off x="3354151" y="2263174"/>
            <a:ext cx="0" cy="692161"/>
          </a:xfrm>
          <a:prstGeom prst="line">
            <a:avLst/>
          </a:prstGeom>
          <a:ln w="12700" cap="rnd">
            <a:solidFill>
              <a:srgbClr val="00188F"/>
            </a:solidFill>
          </a:ln>
        </p:spPr>
        <p:style>
          <a:lnRef idx="1">
            <a:schemeClr val="accent1"/>
          </a:lnRef>
          <a:fillRef idx="0">
            <a:schemeClr val="accent1"/>
          </a:fillRef>
          <a:effectRef idx="0">
            <a:schemeClr val="accent1"/>
          </a:effectRef>
          <a:fontRef idx="minor">
            <a:schemeClr val="tx1"/>
          </a:fontRef>
        </p:style>
      </p:cxnSp>
      <p:cxnSp>
        <p:nvCxnSpPr>
          <p:cNvPr id="784" name="Straight Connector 783"/>
          <p:cNvCxnSpPr/>
          <p:nvPr/>
        </p:nvCxnSpPr>
        <p:spPr>
          <a:xfrm>
            <a:off x="3591568" y="3055511"/>
            <a:ext cx="0" cy="1740281"/>
          </a:xfrm>
          <a:prstGeom prst="line">
            <a:avLst/>
          </a:prstGeom>
          <a:ln w="12700" cap="rnd">
            <a:solidFill>
              <a:srgbClr val="00188F"/>
            </a:solidFill>
          </a:ln>
        </p:spPr>
        <p:style>
          <a:lnRef idx="1">
            <a:schemeClr val="accent1"/>
          </a:lnRef>
          <a:fillRef idx="0">
            <a:schemeClr val="accent1"/>
          </a:fillRef>
          <a:effectRef idx="0">
            <a:schemeClr val="accent1"/>
          </a:effectRef>
          <a:fontRef idx="minor">
            <a:schemeClr val="tx1"/>
          </a:fontRef>
        </p:style>
      </p:cxnSp>
      <p:cxnSp>
        <p:nvCxnSpPr>
          <p:cNvPr id="785" name="Straight Connector 784"/>
          <p:cNvCxnSpPr/>
          <p:nvPr/>
        </p:nvCxnSpPr>
        <p:spPr>
          <a:xfrm>
            <a:off x="5585344" y="2554882"/>
            <a:ext cx="0" cy="763650"/>
          </a:xfrm>
          <a:prstGeom prst="line">
            <a:avLst/>
          </a:prstGeom>
          <a:ln w="12700" cap="rnd">
            <a:solidFill>
              <a:srgbClr val="00188F"/>
            </a:solidFill>
          </a:ln>
        </p:spPr>
        <p:style>
          <a:lnRef idx="1">
            <a:schemeClr val="accent1"/>
          </a:lnRef>
          <a:fillRef idx="0">
            <a:schemeClr val="accent1"/>
          </a:fillRef>
          <a:effectRef idx="0">
            <a:schemeClr val="accent1"/>
          </a:effectRef>
          <a:fontRef idx="minor">
            <a:schemeClr val="tx1"/>
          </a:fontRef>
        </p:style>
      </p:cxnSp>
      <p:cxnSp>
        <p:nvCxnSpPr>
          <p:cNvPr id="786" name="Straight Connector 785"/>
          <p:cNvCxnSpPr/>
          <p:nvPr/>
        </p:nvCxnSpPr>
        <p:spPr>
          <a:xfrm>
            <a:off x="5872917" y="1799125"/>
            <a:ext cx="0" cy="769653"/>
          </a:xfrm>
          <a:prstGeom prst="line">
            <a:avLst/>
          </a:prstGeom>
          <a:ln w="12700" cap="rnd">
            <a:solidFill>
              <a:srgbClr val="00188F"/>
            </a:solidFill>
          </a:ln>
        </p:spPr>
        <p:style>
          <a:lnRef idx="1">
            <a:schemeClr val="accent1"/>
          </a:lnRef>
          <a:fillRef idx="0">
            <a:schemeClr val="accent1"/>
          </a:fillRef>
          <a:effectRef idx="0">
            <a:schemeClr val="accent1"/>
          </a:effectRef>
          <a:fontRef idx="minor">
            <a:schemeClr val="tx1"/>
          </a:fontRef>
        </p:style>
      </p:cxnSp>
      <p:cxnSp>
        <p:nvCxnSpPr>
          <p:cNvPr id="787" name="Straight Connector 786"/>
          <p:cNvCxnSpPr/>
          <p:nvPr/>
        </p:nvCxnSpPr>
        <p:spPr>
          <a:xfrm>
            <a:off x="4370233" y="5095454"/>
            <a:ext cx="0" cy="674107"/>
          </a:xfrm>
          <a:prstGeom prst="line">
            <a:avLst/>
          </a:prstGeom>
          <a:ln w="12700" cap="rnd">
            <a:solidFill>
              <a:srgbClr val="00188F"/>
            </a:solidFill>
          </a:ln>
        </p:spPr>
        <p:style>
          <a:lnRef idx="1">
            <a:schemeClr val="accent1"/>
          </a:lnRef>
          <a:fillRef idx="0">
            <a:schemeClr val="accent1"/>
          </a:fillRef>
          <a:effectRef idx="0">
            <a:schemeClr val="accent1"/>
          </a:effectRef>
          <a:fontRef idx="minor">
            <a:schemeClr val="tx1"/>
          </a:fontRef>
        </p:style>
      </p:cxnSp>
      <p:cxnSp>
        <p:nvCxnSpPr>
          <p:cNvPr id="788" name="Straight Connector 787"/>
          <p:cNvCxnSpPr/>
          <p:nvPr/>
        </p:nvCxnSpPr>
        <p:spPr>
          <a:xfrm>
            <a:off x="7835216" y="3632438"/>
            <a:ext cx="0" cy="667094"/>
          </a:xfrm>
          <a:prstGeom prst="line">
            <a:avLst/>
          </a:prstGeom>
          <a:ln w="12700" cap="rnd">
            <a:solidFill>
              <a:srgbClr val="00188F"/>
            </a:solidFill>
          </a:ln>
        </p:spPr>
        <p:style>
          <a:lnRef idx="1">
            <a:schemeClr val="accent1"/>
          </a:lnRef>
          <a:fillRef idx="0">
            <a:schemeClr val="accent1"/>
          </a:fillRef>
          <a:effectRef idx="0">
            <a:schemeClr val="accent1"/>
          </a:effectRef>
          <a:fontRef idx="minor">
            <a:schemeClr val="tx1"/>
          </a:fontRef>
        </p:style>
      </p:cxnSp>
      <p:cxnSp>
        <p:nvCxnSpPr>
          <p:cNvPr id="789" name="Straight Connector 788"/>
          <p:cNvCxnSpPr/>
          <p:nvPr/>
        </p:nvCxnSpPr>
        <p:spPr>
          <a:xfrm>
            <a:off x="8123672" y="3125458"/>
            <a:ext cx="0" cy="562495"/>
          </a:xfrm>
          <a:prstGeom prst="line">
            <a:avLst/>
          </a:prstGeom>
          <a:ln w="12700" cap="rnd">
            <a:solidFill>
              <a:srgbClr val="00188F"/>
            </a:solidFill>
          </a:ln>
        </p:spPr>
        <p:style>
          <a:lnRef idx="1">
            <a:schemeClr val="accent1"/>
          </a:lnRef>
          <a:fillRef idx="0">
            <a:schemeClr val="accent1"/>
          </a:fillRef>
          <a:effectRef idx="0">
            <a:schemeClr val="accent1"/>
          </a:effectRef>
          <a:fontRef idx="minor">
            <a:schemeClr val="tx1"/>
          </a:fontRef>
        </p:style>
      </p:cxnSp>
      <p:cxnSp>
        <p:nvCxnSpPr>
          <p:cNvPr id="790" name="Straight Connector 789"/>
          <p:cNvCxnSpPr/>
          <p:nvPr/>
        </p:nvCxnSpPr>
        <p:spPr>
          <a:xfrm>
            <a:off x="8761864" y="4269261"/>
            <a:ext cx="0" cy="667094"/>
          </a:xfrm>
          <a:prstGeom prst="line">
            <a:avLst/>
          </a:prstGeom>
          <a:ln w="12700" cap="rnd">
            <a:solidFill>
              <a:srgbClr val="00188F"/>
            </a:solidFill>
          </a:ln>
        </p:spPr>
        <p:style>
          <a:lnRef idx="1">
            <a:schemeClr val="accent1"/>
          </a:lnRef>
          <a:fillRef idx="0">
            <a:schemeClr val="accent1"/>
          </a:fillRef>
          <a:effectRef idx="0">
            <a:schemeClr val="accent1"/>
          </a:effectRef>
          <a:fontRef idx="minor">
            <a:schemeClr val="tx1"/>
          </a:fontRef>
        </p:style>
      </p:cxnSp>
      <p:cxnSp>
        <p:nvCxnSpPr>
          <p:cNvPr id="791" name="Straight Connector 790"/>
          <p:cNvCxnSpPr/>
          <p:nvPr/>
        </p:nvCxnSpPr>
        <p:spPr>
          <a:xfrm>
            <a:off x="8867767" y="2032116"/>
            <a:ext cx="0" cy="956682"/>
          </a:xfrm>
          <a:prstGeom prst="line">
            <a:avLst/>
          </a:prstGeom>
          <a:ln w="12700" cap="rnd">
            <a:solidFill>
              <a:srgbClr val="00188F"/>
            </a:solidFill>
          </a:ln>
        </p:spPr>
        <p:style>
          <a:lnRef idx="1">
            <a:schemeClr val="accent1"/>
          </a:lnRef>
          <a:fillRef idx="0">
            <a:schemeClr val="accent1"/>
          </a:fillRef>
          <a:effectRef idx="0">
            <a:schemeClr val="accent1"/>
          </a:effectRef>
          <a:fontRef idx="minor">
            <a:schemeClr val="tx1"/>
          </a:fontRef>
        </p:style>
      </p:cxnSp>
      <p:cxnSp>
        <p:nvCxnSpPr>
          <p:cNvPr id="792" name="Straight Connector 791"/>
          <p:cNvCxnSpPr/>
          <p:nvPr/>
        </p:nvCxnSpPr>
        <p:spPr>
          <a:xfrm>
            <a:off x="8999963" y="3544911"/>
            <a:ext cx="0" cy="966087"/>
          </a:xfrm>
          <a:prstGeom prst="line">
            <a:avLst/>
          </a:prstGeom>
          <a:ln w="12700" cap="rnd">
            <a:solidFill>
              <a:srgbClr val="00188F"/>
            </a:solidFill>
          </a:ln>
        </p:spPr>
        <p:style>
          <a:lnRef idx="1">
            <a:schemeClr val="accent1"/>
          </a:lnRef>
          <a:fillRef idx="0">
            <a:schemeClr val="accent1"/>
          </a:fillRef>
          <a:effectRef idx="0">
            <a:schemeClr val="accent1"/>
          </a:effectRef>
          <a:fontRef idx="minor">
            <a:schemeClr val="tx1"/>
          </a:fontRef>
        </p:style>
      </p:cxnSp>
      <p:cxnSp>
        <p:nvCxnSpPr>
          <p:cNvPr id="793" name="Straight Connector 792"/>
          <p:cNvCxnSpPr/>
          <p:nvPr/>
        </p:nvCxnSpPr>
        <p:spPr>
          <a:xfrm>
            <a:off x="9077250" y="1841427"/>
            <a:ext cx="0" cy="1430928"/>
          </a:xfrm>
          <a:prstGeom prst="line">
            <a:avLst/>
          </a:prstGeom>
          <a:ln w="12700" cap="rnd">
            <a:solidFill>
              <a:srgbClr val="00188F"/>
            </a:solidFill>
          </a:ln>
        </p:spPr>
        <p:style>
          <a:lnRef idx="1">
            <a:schemeClr val="accent1"/>
          </a:lnRef>
          <a:fillRef idx="0">
            <a:schemeClr val="accent1"/>
          </a:fillRef>
          <a:effectRef idx="0">
            <a:schemeClr val="accent1"/>
          </a:effectRef>
          <a:fontRef idx="minor">
            <a:schemeClr val="tx1"/>
          </a:fontRef>
        </p:style>
      </p:cxnSp>
      <p:cxnSp>
        <p:nvCxnSpPr>
          <p:cNvPr id="794" name="Straight Connector 793"/>
          <p:cNvCxnSpPr/>
          <p:nvPr/>
        </p:nvCxnSpPr>
        <p:spPr>
          <a:xfrm>
            <a:off x="9482508" y="3157700"/>
            <a:ext cx="0" cy="729258"/>
          </a:xfrm>
          <a:prstGeom prst="line">
            <a:avLst/>
          </a:prstGeom>
          <a:ln w="12700" cap="rnd">
            <a:solidFill>
              <a:srgbClr val="00188F"/>
            </a:solidFill>
          </a:ln>
        </p:spPr>
        <p:style>
          <a:lnRef idx="1">
            <a:schemeClr val="accent1"/>
          </a:lnRef>
          <a:fillRef idx="0">
            <a:schemeClr val="accent1"/>
          </a:fillRef>
          <a:effectRef idx="0">
            <a:schemeClr val="accent1"/>
          </a:effectRef>
          <a:fontRef idx="minor">
            <a:schemeClr val="tx1"/>
          </a:fontRef>
        </p:style>
      </p:cxnSp>
      <p:cxnSp>
        <p:nvCxnSpPr>
          <p:cNvPr id="795" name="Straight Connector 794"/>
          <p:cNvCxnSpPr/>
          <p:nvPr/>
        </p:nvCxnSpPr>
        <p:spPr>
          <a:xfrm>
            <a:off x="9586853" y="2470781"/>
            <a:ext cx="0" cy="639891"/>
          </a:xfrm>
          <a:prstGeom prst="line">
            <a:avLst/>
          </a:prstGeom>
          <a:ln w="12700" cap="rnd">
            <a:solidFill>
              <a:srgbClr val="00188F"/>
            </a:solidFill>
          </a:ln>
        </p:spPr>
        <p:style>
          <a:lnRef idx="1">
            <a:schemeClr val="accent1"/>
          </a:lnRef>
          <a:fillRef idx="0">
            <a:schemeClr val="accent1"/>
          </a:fillRef>
          <a:effectRef idx="0">
            <a:schemeClr val="accent1"/>
          </a:effectRef>
          <a:fontRef idx="minor">
            <a:schemeClr val="tx1"/>
          </a:fontRef>
        </p:style>
      </p:cxnSp>
      <p:cxnSp>
        <p:nvCxnSpPr>
          <p:cNvPr id="796" name="Straight Connector 795"/>
          <p:cNvCxnSpPr/>
          <p:nvPr/>
        </p:nvCxnSpPr>
        <p:spPr>
          <a:xfrm>
            <a:off x="9939360" y="4762425"/>
            <a:ext cx="0" cy="639891"/>
          </a:xfrm>
          <a:prstGeom prst="line">
            <a:avLst/>
          </a:prstGeom>
          <a:ln w="12700" cap="rnd">
            <a:solidFill>
              <a:srgbClr val="00188F"/>
            </a:solidFill>
          </a:ln>
        </p:spPr>
        <p:style>
          <a:lnRef idx="1">
            <a:schemeClr val="accent1"/>
          </a:lnRef>
          <a:fillRef idx="0">
            <a:schemeClr val="accent1"/>
          </a:fillRef>
          <a:effectRef idx="0">
            <a:schemeClr val="accent1"/>
          </a:effectRef>
          <a:fontRef idx="minor">
            <a:schemeClr val="tx1"/>
          </a:fontRef>
        </p:style>
      </p:cxnSp>
      <p:cxnSp>
        <p:nvCxnSpPr>
          <p:cNvPr id="797" name="Straight Connector 796"/>
          <p:cNvCxnSpPr/>
          <p:nvPr/>
        </p:nvCxnSpPr>
        <p:spPr>
          <a:xfrm>
            <a:off x="9710110" y="5556816"/>
            <a:ext cx="0" cy="606742"/>
          </a:xfrm>
          <a:prstGeom prst="line">
            <a:avLst/>
          </a:prstGeom>
          <a:ln w="12700" cap="rnd">
            <a:solidFill>
              <a:srgbClr val="00188F"/>
            </a:solidFill>
          </a:ln>
        </p:spPr>
        <p:style>
          <a:lnRef idx="1">
            <a:schemeClr val="accent1"/>
          </a:lnRef>
          <a:fillRef idx="0">
            <a:schemeClr val="accent1"/>
          </a:fillRef>
          <a:effectRef idx="0">
            <a:schemeClr val="accent1"/>
          </a:effectRef>
          <a:fontRef idx="minor">
            <a:schemeClr val="tx1"/>
          </a:fontRef>
        </p:style>
      </p:cxnSp>
      <p:sp>
        <p:nvSpPr>
          <p:cNvPr id="798" name="TextBox 797"/>
          <p:cNvSpPr txBox="1"/>
          <p:nvPr/>
        </p:nvSpPr>
        <p:spPr>
          <a:xfrm>
            <a:off x="324265" y="928833"/>
            <a:ext cx="5676096" cy="496985"/>
          </a:xfrm>
          <a:prstGeom prst="rect">
            <a:avLst/>
          </a:prstGeom>
          <a:noFill/>
        </p:spPr>
        <p:txBody>
          <a:bodyPr wrap="none" lIns="111882" tIns="111882" rIns="111882" bIns="111882" rtlCol="0">
            <a:spAutoFit/>
          </a:bodyPr>
          <a:lstStyle/>
          <a:p>
            <a:pPr defTabSz="1112590">
              <a:lnSpc>
                <a:spcPct val="90000"/>
              </a:lnSpc>
              <a:spcAft>
                <a:spcPts val="733"/>
              </a:spcAft>
            </a:pPr>
            <a:r>
              <a:rPr lang="en-US" sz="1957">
                <a:solidFill>
                  <a:srgbClr val="0078D7">
                    <a:lumMod val="60000"/>
                    <a:lumOff val="40000"/>
                  </a:srgbClr>
                </a:solidFill>
                <a:latin typeface="Segoe UI Light"/>
              </a:rPr>
              <a:t>Microsoft’s network is one of the largest in the world</a:t>
            </a:r>
          </a:p>
        </p:txBody>
      </p:sp>
      <p:grpSp>
        <p:nvGrpSpPr>
          <p:cNvPr id="4" name="Group 3"/>
          <p:cNvGrpSpPr/>
          <p:nvPr/>
        </p:nvGrpSpPr>
        <p:grpSpPr>
          <a:xfrm>
            <a:off x="9485280" y="3480782"/>
            <a:ext cx="845089" cy="381788"/>
            <a:chOff x="7242761" y="2844031"/>
            <a:chExt cx="690681" cy="312030"/>
          </a:xfrm>
        </p:grpSpPr>
        <p:grpSp>
          <p:nvGrpSpPr>
            <p:cNvPr id="598" name="Japan East"/>
            <p:cNvGrpSpPr/>
            <p:nvPr/>
          </p:nvGrpSpPr>
          <p:grpSpPr>
            <a:xfrm>
              <a:off x="7242761" y="2844031"/>
              <a:ext cx="690681" cy="312030"/>
              <a:chOff x="9659395" y="3469270"/>
              <a:chExt cx="920908" cy="416040"/>
            </a:xfrm>
          </p:grpSpPr>
          <p:sp>
            <p:nvSpPr>
              <p:cNvPr id="599" name="Rectangle 35"/>
              <p:cNvSpPr>
                <a:spLocks noChangeArrowheads="1"/>
              </p:cNvSpPr>
              <p:nvPr/>
            </p:nvSpPr>
            <p:spPr bwMode="auto">
              <a:xfrm>
                <a:off x="9659395" y="3469270"/>
                <a:ext cx="920908" cy="416040"/>
              </a:xfrm>
              <a:prstGeom prst="rect">
                <a:avLst/>
              </a:prstGeom>
              <a:solidFill>
                <a:srgbClr val="0073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00" name="Freeform 220"/>
              <p:cNvSpPr>
                <a:spLocks/>
              </p:cNvSpPr>
              <p:nvPr/>
            </p:nvSpPr>
            <p:spPr bwMode="auto">
              <a:xfrm>
                <a:off x="9770028" y="3564320"/>
                <a:ext cx="43630" cy="85701"/>
              </a:xfrm>
              <a:custGeom>
                <a:avLst/>
                <a:gdLst>
                  <a:gd name="T0" fmla="*/ 13 w 13"/>
                  <a:gd name="T1" fmla="*/ 16 h 26"/>
                  <a:gd name="T2" fmla="*/ 10 w 13"/>
                  <a:gd name="T3" fmla="*/ 23 h 26"/>
                  <a:gd name="T4" fmla="*/ 3 w 13"/>
                  <a:gd name="T5" fmla="*/ 26 h 26"/>
                  <a:gd name="T6" fmla="*/ 0 w 13"/>
                  <a:gd name="T7" fmla="*/ 25 h 26"/>
                  <a:gd name="T8" fmla="*/ 0 w 13"/>
                  <a:gd name="T9" fmla="*/ 20 h 26"/>
                  <a:gd name="T10" fmla="*/ 3 w 13"/>
                  <a:gd name="T11" fmla="*/ 21 h 26"/>
                  <a:gd name="T12" fmla="*/ 7 w 13"/>
                  <a:gd name="T13" fmla="*/ 15 h 26"/>
                  <a:gd name="T14" fmla="*/ 7 w 13"/>
                  <a:gd name="T15" fmla="*/ 0 h 26"/>
                  <a:gd name="T16" fmla="*/ 13 w 13"/>
                  <a:gd name="T17" fmla="*/ 0 h 26"/>
                  <a:gd name="T18" fmla="*/ 13 w 13"/>
                  <a:gd name="T19"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6">
                    <a:moveTo>
                      <a:pt x="13" y="16"/>
                    </a:moveTo>
                    <a:cubicBezTo>
                      <a:pt x="13" y="19"/>
                      <a:pt x="12" y="22"/>
                      <a:pt x="10" y="23"/>
                    </a:cubicBezTo>
                    <a:cubicBezTo>
                      <a:pt x="9" y="25"/>
                      <a:pt x="6" y="26"/>
                      <a:pt x="3" y="26"/>
                    </a:cubicBezTo>
                    <a:cubicBezTo>
                      <a:pt x="2" y="26"/>
                      <a:pt x="1" y="26"/>
                      <a:pt x="0" y="25"/>
                    </a:cubicBezTo>
                    <a:cubicBezTo>
                      <a:pt x="0" y="20"/>
                      <a:pt x="0" y="20"/>
                      <a:pt x="0" y="20"/>
                    </a:cubicBezTo>
                    <a:cubicBezTo>
                      <a:pt x="1" y="21"/>
                      <a:pt x="2" y="21"/>
                      <a:pt x="3" y="21"/>
                    </a:cubicBezTo>
                    <a:cubicBezTo>
                      <a:pt x="6" y="21"/>
                      <a:pt x="7" y="19"/>
                      <a:pt x="7" y="15"/>
                    </a:cubicBezTo>
                    <a:cubicBezTo>
                      <a:pt x="7" y="0"/>
                      <a:pt x="7" y="0"/>
                      <a:pt x="7" y="0"/>
                    </a:cubicBezTo>
                    <a:cubicBezTo>
                      <a:pt x="13" y="0"/>
                      <a:pt x="13" y="0"/>
                      <a:pt x="13" y="0"/>
                    </a:cubicBezTo>
                    <a:lnTo>
                      <a:pt x="13"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01" name="Freeform 221"/>
              <p:cNvSpPr>
                <a:spLocks noEditPoints="1"/>
              </p:cNvSpPr>
              <p:nvPr/>
            </p:nvSpPr>
            <p:spPr bwMode="auto">
              <a:xfrm>
                <a:off x="9819891" y="3564320"/>
                <a:ext cx="81027" cy="85701"/>
              </a:xfrm>
              <a:custGeom>
                <a:avLst/>
                <a:gdLst>
                  <a:gd name="T0" fmla="*/ 25 w 25"/>
                  <a:gd name="T1" fmla="*/ 26 h 26"/>
                  <a:gd name="T2" fmla="*/ 19 w 25"/>
                  <a:gd name="T3" fmla="*/ 26 h 26"/>
                  <a:gd name="T4" fmla="*/ 17 w 25"/>
                  <a:gd name="T5" fmla="*/ 20 h 26"/>
                  <a:gd name="T6" fmla="*/ 8 w 25"/>
                  <a:gd name="T7" fmla="*/ 20 h 26"/>
                  <a:gd name="T8" fmla="*/ 6 w 25"/>
                  <a:gd name="T9" fmla="*/ 26 h 26"/>
                  <a:gd name="T10" fmla="*/ 0 w 25"/>
                  <a:gd name="T11" fmla="*/ 26 h 26"/>
                  <a:gd name="T12" fmla="*/ 9 w 25"/>
                  <a:gd name="T13" fmla="*/ 0 h 26"/>
                  <a:gd name="T14" fmla="*/ 16 w 25"/>
                  <a:gd name="T15" fmla="*/ 0 h 26"/>
                  <a:gd name="T16" fmla="*/ 25 w 25"/>
                  <a:gd name="T17" fmla="*/ 26 h 26"/>
                  <a:gd name="T18" fmla="*/ 15 w 25"/>
                  <a:gd name="T19" fmla="*/ 16 h 26"/>
                  <a:gd name="T20" fmla="*/ 13 w 25"/>
                  <a:gd name="T21" fmla="*/ 7 h 26"/>
                  <a:gd name="T22" fmla="*/ 12 w 25"/>
                  <a:gd name="T23" fmla="*/ 5 h 26"/>
                  <a:gd name="T24" fmla="*/ 12 w 25"/>
                  <a:gd name="T25" fmla="*/ 5 h 26"/>
                  <a:gd name="T26" fmla="*/ 12 w 25"/>
                  <a:gd name="T27" fmla="*/ 7 h 26"/>
                  <a:gd name="T28" fmla="*/ 9 w 25"/>
                  <a:gd name="T29" fmla="*/ 16 h 26"/>
                  <a:gd name="T30" fmla="*/ 15 w 25"/>
                  <a:gd name="T3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26">
                    <a:moveTo>
                      <a:pt x="25" y="26"/>
                    </a:moveTo>
                    <a:cubicBezTo>
                      <a:pt x="19" y="26"/>
                      <a:pt x="19" y="26"/>
                      <a:pt x="19" y="26"/>
                    </a:cubicBezTo>
                    <a:cubicBezTo>
                      <a:pt x="17" y="20"/>
                      <a:pt x="17" y="20"/>
                      <a:pt x="17" y="20"/>
                    </a:cubicBezTo>
                    <a:cubicBezTo>
                      <a:pt x="8" y="20"/>
                      <a:pt x="8" y="20"/>
                      <a:pt x="8" y="20"/>
                    </a:cubicBezTo>
                    <a:cubicBezTo>
                      <a:pt x="6" y="26"/>
                      <a:pt x="6" y="26"/>
                      <a:pt x="6" y="26"/>
                    </a:cubicBezTo>
                    <a:cubicBezTo>
                      <a:pt x="0" y="26"/>
                      <a:pt x="0" y="26"/>
                      <a:pt x="0" y="26"/>
                    </a:cubicBezTo>
                    <a:cubicBezTo>
                      <a:pt x="9" y="0"/>
                      <a:pt x="9" y="0"/>
                      <a:pt x="9" y="0"/>
                    </a:cubicBezTo>
                    <a:cubicBezTo>
                      <a:pt x="16" y="0"/>
                      <a:pt x="16" y="0"/>
                      <a:pt x="16" y="0"/>
                    </a:cubicBezTo>
                    <a:lnTo>
                      <a:pt x="25" y="26"/>
                    </a:lnTo>
                    <a:close/>
                    <a:moveTo>
                      <a:pt x="15" y="16"/>
                    </a:moveTo>
                    <a:cubicBezTo>
                      <a:pt x="13" y="7"/>
                      <a:pt x="13" y="7"/>
                      <a:pt x="13" y="7"/>
                    </a:cubicBezTo>
                    <a:cubicBezTo>
                      <a:pt x="13" y="7"/>
                      <a:pt x="12" y="6"/>
                      <a:pt x="12" y="5"/>
                    </a:cubicBezTo>
                    <a:cubicBezTo>
                      <a:pt x="12" y="5"/>
                      <a:pt x="12" y="5"/>
                      <a:pt x="12" y="5"/>
                    </a:cubicBezTo>
                    <a:cubicBezTo>
                      <a:pt x="12" y="6"/>
                      <a:pt x="12" y="6"/>
                      <a:pt x="12" y="7"/>
                    </a:cubicBezTo>
                    <a:cubicBezTo>
                      <a:pt x="9" y="16"/>
                      <a:pt x="9" y="16"/>
                      <a:pt x="9" y="16"/>
                    </a:cubicBezTo>
                    <a:lnTo>
                      <a:pt x="15"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02" name="Freeform 222"/>
              <p:cNvSpPr>
                <a:spLocks noEditPoints="1"/>
              </p:cNvSpPr>
              <p:nvPr/>
            </p:nvSpPr>
            <p:spPr bwMode="auto">
              <a:xfrm>
                <a:off x="9910268" y="3564320"/>
                <a:ext cx="62329" cy="85701"/>
              </a:xfrm>
              <a:custGeom>
                <a:avLst/>
                <a:gdLst>
                  <a:gd name="T0" fmla="*/ 6 w 19"/>
                  <a:gd name="T1" fmla="*/ 17 h 26"/>
                  <a:gd name="T2" fmla="*/ 6 w 19"/>
                  <a:gd name="T3" fmla="*/ 26 h 26"/>
                  <a:gd name="T4" fmla="*/ 0 w 19"/>
                  <a:gd name="T5" fmla="*/ 26 h 26"/>
                  <a:gd name="T6" fmla="*/ 0 w 19"/>
                  <a:gd name="T7" fmla="*/ 0 h 26"/>
                  <a:gd name="T8" fmla="*/ 9 w 19"/>
                  <a:gd name="T9" fmla="*/ 0 h 26"/>
                  <a:gd name="T10" fmla="*/ 19 w 19"/>
                  <a:gd name="T11" fmla="*/ 8 h 26"/>
                  <a:gd name="T12" fmla="*/ 16 w 19"/>
                  <a:gd name="T13" fmla="*/ 15 h 26"/>
                  <a:gd name="T14" fmla="*/ 9 w 19"/>
                  <a:gd name="T15" fmla="*/ 17 h 26"/>
                  <a:gd name="T16" fmla="*/ 6 w 19"/>
                  <a:gd name="T17" fmla="*/ 17 h 26"/>
                  <a:gd name="T18" fmla="*/ 6 w 19"/>
                  <a:gd name="T19" fmla="*/ 5 h 26"/>
                  <a:gd name="T20" fmla="*/ 6 w 19"/>
                  <a:gd name="T21" fmla="*/ 13 h 26"/>
                  <a:gd name="T22" fmla="*/ 8 w 19"/>
                  <a:gd name="T23" fmla="*/ 13 h 26"/>
                  <a:gd name="T24" fmla="*/ 13 w 19"/>
                  <a:gd name="T25" fmla="*/ 9 h 26"/>
                  <a:gd name="T26" fmla="*/ 8 w 19"/>
                  <a:gd name="T27" fmla="*/ 5 h 26"/>
                  <a:gd name="T28" fmla="*/ 6 w 19"/>
                  <a:gd name="T29"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 h="26">
                    <a:moveTo>
                      <a:pt x="6" y="17"/>
                    </a:moveTo>
                    <a:cubicBezTo>
                      <a:pt x="6" y="26"/>
                      <a:pt x="6" y="26"/>
                      <a:pt x="6" y="26"/>
                    </a:cubicBezTo>
                    <a:cubicBezTo>
                      <a:pt x="0" y="26"/>
                      <a:pt x="0" y="26"/>
                      <a:pt x="0" y="26"/>
                    </a:cubicBezTo>
                    <a:cubicBezTo>
                      <a:pt x="0" y="0"/>
                      <a:pt x="0" y="0"/>
                      <a:pt x="0" y="0"/>
                    </a:cubicBezTo>
                    <a:cubicBezTo>
                      <a:pt x="9" y="0"/>
                      <a:pt x="9" y="0"/>
                      <a:pt x="9" y="0"/>
                    </a:cubicBezTo>
                    <a:cubicBezTo>
                      <a:pt x="16" y="0"/>
                      <a:pt x="19" y="3"/>
                      <a:pt x="19" y="8"/>
                    </a:cubicBezTo>
                    <a:cubicBezTo>
                      <a:pt x="19" y="11"/>
                      <a:pt x="18" y="13"/>
                      <a:pt x="16" y="15"/>
                    </a:cubicBezTo>
                    <a:cubicBezTo>
                      <a:pt x="14" y="16"/>
                      <a:pt x="12" y="17"/>
                      <a:pt x="9" y="17"/>
                    </a:cubicBezTo>
                    <a:lnTo>
                      <a:pt x="6" y="17"/>
                    </a:lnTo>
                    <a:close/>
                    <a:moveTo>
                      <a:pt x="6" y="5"/>
                    </a:moveTo>
                    <a:cubicBezTo>
                      <a:pt x="6" y="13"/>
                      <a:pt x="6" y="13"/>
                      <a:pt x="6" y="13"/>
                    </a:cubicBezTo>
                    <a:cubicBezTo>
                      <a:pt x="8" y="13"/>
                      <a:pt x="8" y="13"/>
                      <a:pt x="8" y="13"/>
                    </a:cubicBezTo>
                    <a:cubicBezTo>
                      <a:pt x="11" y="13"/>
                      <a:pt x="13" y="11"/>
                      <a:pt x="13" y="9"/>
                    </a:cubicBezTo>
                    <a:cubicBezTo>
                      <a:pt x="13" y="6"/>
                      <a:pt x="11" y="5"/>
                      <a:pt x="8" y="5"/>
                    </a:cubicBezTo>
                    <a:lnTo>
                      <a:pt x="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03" name="Freeform 223"/>
              <p:cNvSpPr>
                <a:spLocks noEditPoints="1"/>
              </p:cNvSpPr>
              <p:nvPr/>
            </p:nvSpPr>
            <p:spPr bwMode="auto">
              <a:xfrm>
                <a:off x="9969481" y="3564320"/>
                <a:ext cx="82586" cy="85701"/>
              </a:xfrm>
              <a:custGeom>
                <a:avLst/>
                <a:gdLst>
                  <a:gd name="T0" fmla="*/ 25 w 25"/>
                  <a:gd name="T1" fmla="*/ 26 h 26"/>
                  <a:gd name="T2" fmla="*/ 19 w 25"/>
                  <a:gd name="T3" fmla="*/ 26 h 26"/>
                  <a:gd name="T4" fmla="*/ 17 w 25"/>
                  <a:gd name="T5" fmla="*/ 20 h 26"/>
                  <a:gd name="T6" fmla="*/ 8 w 25"/>
                  <a:gd name="T7" fmla="*/ 20 h 26"/>
                  <a:gd name="T8" fmla="*/ 6 w 25"/>
                  <a:gd name="T9" fmla="*/ 26 h 26"/>
                  <a:gd name="T10" fmla="*/ 0 w 25"/>
                  <a:gd name="T11" fmla="*/ 26 h 26"/>
                  <a:gd name="T12" fmla="*/ 9 w 25"/>
                  <a:gd name="T13" fmla="*/ 0 h 26"/>
                  <a:gd name="T14" fmla="*/ 16 w 25"/>
                  <a:gd name="T15" fmla="*/ 0 h 26"/>
                  <a:gd name="T16" fmla="*/ 25 w 25"/>
                  <a:gd name="T17" fmla="*/ 26 h 26"/>
                  <a:gd name="T18" fmla="*/ 16 w 25"/>
                  <a:gd name="T19" fmla="*/ 16 h 26"/>
                  <a:gd name="T20" fmla="*/ 13 w 25"/>
                  <a:gd name="T21" fmla="*/ 7 h 26"/>
                  <a:gd name="T22" fmla="*/ 13 w 25"/>
                  <a:gd name="T23" fmla="*/ 5 h 26"/>
                  <a:gd name="T24" fmla="*/ 13 w 25"/>
                  <a:gd name="T25" fmla="*/ 5 h 26"/>
                  <a:gd name="T26" fmla="*/ 12 w 25"/>
                  <a:gd name="T27" fmla="*/ 7 h 26"/>
                  <a:gd name="T28" fmla="*/ 9 w 25"/>
                  <a:gd name="T29" fmla="*/ 16 h 26"/>
                  <a:gd name="T30" fmla="*/ 16 w 25"/>
                  <a:gd name="T3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26">
                    <a:moveTo>
                      <a:pt x="25" y="26"/>
                    </a:moveTo>
                    <a:cubicBezTo>
                      <a:pt x="19" y="26"/>
                      <a:pt x="19" y="26"/>
                      <a:pt x="19" y="26"/>
                    </a:cubicBezTo>
                    <a:cubicBezTo>
                      <a:pt x="17" y="20"/>
                      <a:pt x="17" y="20"/>
                      <a:pt x="17" y="20"/>
                    </a:cubicBezTo>
                    <a:cubicBezTo>
                      <a:pt x="8" y="20"/>
                      <a:pt x="8" y="20"/>
                      <a:pt x="8" y="20"/>
                    </a:cubicBezTo>
                    <a:cubicBezTo>
                      <a:pt x="6" y="26"/>
                      <a:pt x="6" y="26"/>
                      <a:pt x="6" y="26"/>
                    </a:cubicBezTo>
                    <a:cubicBezTo>
                      <a:pt x="0" y="26"/>
                      <a:pt x="0" y="26"/>
                      <a:pt x="0" y="26"/>
                    </a:cubicBezTo>
                    <a:cubicBezTo>
                      <a:pt x="9" y="0"/>
                      <a:pt x="9" y="0"/>
                      <a:pt x="9" y="0"/>
                    </a:cubicBezTo>
                    <a:cubicBezTo>
                      <a:pt x="16" y="0"/>
                      <a:pt x="16" y="0"/>
                      <a:pt x="16" y="0"/>
                    </a:cubicBezTo>
                    <a:lnTo>
                      <a:pt x="25" y="26"/>
                    </a:lnTo>
                    <a:close/>
                    <a:moveTo>
                      <a:pt x="16" y="16"/>
                    </a:moveTo>
                    <a:cubicBezTo>
                      <a:pt x="13" y="7"/>
                      <a:pt x="13" y="7"/>
                      <a:pt x="13" y="7"/>
                    </a:cubicBezTo>
                    <a:cubicBezTo>
                      <a:pt x="13" y="7"/>
                      <a:pt x="13" y="6"/>
                      <a:pt x="13" y="5"/>
                    </a:cubicBezTo>
                    <a:cubicBezTo>
                      <a:pt x="13" y="5"/>
                      <a:pt x="13" y="5"/>
                      <a:pt x="13" y="5"/>
                    </a:cubicBezTo>
                    <a:cubicBezTo>
                      <a:pt x="13" y="6"/>
                      <a:pt x="12" y="6"/>
                      <a:pt x="12" y="7"/>
                    </a:cubicBezTo>
                    <a:cubicBezTo>
                      <a:pt x="9" y="16"/>
                      <a:pt x="9" y="16"/>
                      <a:pt x="9" y="16"/>
                    </a:cubicBezTo>
                    <a:lnTo>
                      <a:pt x="1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04" name="Freeform 224"/>
              <p:cNvSpPr>
                <a:spLocks/>
              </p:cNvSpPr>
              <p:nvPr/>
            </p:nvSpPr>
            <p:spPr bwMode="auto">
              <a:xfrm>
                <a:off x="10064532" y="3564320"/>
                <a:ext cx="71678" cy="85701"/>
              </a:xfrm>
              <a:custGeom>
                <a:avLst/>
                <a:gdLst>
                  <a:gd name="T0" fmla="*/ 22 w 22"/>
                  <a:gd name="T1" fmla="*/ 26 h 26"/>
                  <a:gd name="T2" fmla="*/ 17 w 22"/>
                  <a:gd name="T3" fmla="*/ 26 h 26"/>
                  <a:gd name="T4" fmla="*/ 6 w 22"/>
                  <a:gd name="T5" fmla="*/ 10 h 26"/>
                  <a:gd name="T6" fmla="*/ 5 w 22"/>
                  <a:gd name="T7" fmla="*/ 8 h 26"/>
                  <a:gd name="T8" fmla="*/ 5 w 22"/>
                  <a:gd name="T9" fmla="*/ 8 h 26"/>
                  <a:gd name="T10" fmla="*/ 5 w 22"/>
                  <a:gd name="T11" fmla="*/ 12 h 26"/>
                  <a:gd name="T12" fmla="*/ 5 w 22"/>
                  <a:gd name="T13" fmla="*/ 26 h 26"/>
                  <a:gd name="T14" fmla="*/ 0 w 22"/>
                  <a:gd name="T15" fmla="*/ 26 h 26"/>
                  <a:gd name="T16" fmla="*/ 0 w 22"/>
                  <a:gd name="T17" fmla="*/ 0 h 26"/>
                  <a:gd name="T18" fmla="*/ 6 w 22"/>
                  <a:gd name="T19" fmla="*/ 0 h 26"/>
                  <a:gd name="T20" fmla="*/ 16 w 22"/>
                  <a:gd name="T21" fmla="*/ 16 h 26"/>
                  <a:gd name="T22" fmla="*/ 17 w 22"/>
                  <a:gd name="T23" fmla="*/ 18 h 26"/>
                  <a:gd name="T24" fmla="*/ 17 w 22"/>
                  <a:gd name="T25" fmla="*/ 18 h 26"/>
                  <a:gd name="T26" fmla="*/ 17 w 22"/>
                  <a:gd name="T27" fmla="*/ 14 h 26"/>
                  <a:gd name="T28" fmla="*/ 17 w 22"/>
                  <a:gd name="T29" fmla="*/ 0 h 26"/>
                  <a:gd name="T30" fmla="*/ 22 w 22"/>
                  <a:gd name="T31" fmla="*/ 0 h 26"/>
                  <a:gd name="T32" fmla="*/ 22 w 22"/>
                  <a:gd name="T3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6">
                    <a:moveTo>
                      <a:pt x="22" y="26"/>
                    </a:moveTo>
                    <a:cubicBezTo>
                      <a:pt x="17" y="26"/>
                      <a:pt x="17" y="26"/>
                      <a:pt x="17" y="26"/>
                    </a:cubicBezTo>
                    <a:cubicBezTo>
                      <a:pt x="6" y="10"/>
                      <a:pt x="6" y="10"/>
                      <a:pt x="6" y="10"/>
                    </a:cubicBezTo>
                    <a:cubicBezTo>
                      <a:pt x="6" y="9"/>
                      <a:pt x="5" y="8"/>
                      <a:pt x="5" y="8"/>
                    </a:cubicBezTo>
                    <a:cubicBezTo>
                      <a:pt x="5" y="8"/>
                      <a:pt x="5" y="8"/>
                      <a:pt x="5" y="8"/>
                    </a:cubicBezTo>
                    <a:cubicBezTo>
                      <a:pt x="5" y="9"/>
                      <a:pt x="5" y="10"/>
                      <a:pt x="5" y="12"/>
                    </a:cubicBezTo>
                    <a:cubicBezTo>
                      <a:pt x="5" y="26"/>
                      <a:pt x="5" y="26"/>
                      <a:pt x="5" y="26"/>
                    </a:cubicBezTo>
                    <a:cubicBezTo>
                      <a:pt x="0" y="26"/>
                      <a:pt x="0" y="26"/>
                      <a:pt x="0" y="26"/>
                    </a:cubicBezTo>
                    <a:cubicBezTo>
                      <a:pt x="0" y="0"/>
                      <a:pt x="0" y="0"/>
                      <a:pt x="0" y="0"/>
                    </a:cubicBezTo>
                    <a:cubicBezTo>
                      <a:pt x="6" y="0"/>
                      <a:pt x="6" y="0"/>
                      <a:pt x="6" y="0"/>
                    </a:cubicBezTo>
                    <a:cubicBezTo>
                      <a:pt x="16" y="16"/>
                      <a:pt x="16" y="16"/>
                      <a:pt x="16" y="16"/>
                    </a:cubicBezTo>
                    <a:cubicBezTo>
                      <a:pt x="16" y="16"/>
                      <a:pt x="17" y="17"/>
                      <a:pt x="17" y="18"/>
                    </a:cubicBezTo>
                    <a:cubicBezTo>
                      <a:pt x="17" y="18"/>
                      <a:pt x="17" y="18"/>
                      <a:pt x="17" y="18"/>
                    </a:cubicBezTo>
                    <a:cubicBezTo>
                      <a:pt x="17" y="17"/>
                      <a:pt x="17" y="16"/>
                      <a:pt x="17" y="14"/>
                    </a:cubicBezTo>
                    <a:cubicBezTo>
                      <a:pt x="17" y="0"/>
                      <a:pt x="17" y="0"/>
                      <a:pt x="17" y="0"/>
                    </a:cubicBezTo>
                    <a:cubicBezTo>
                      <a:pt x="22" y="0"/>
                      <a:pt x="22" y="0"/>
                      <a:pt x="22" y="0"/>
                    </a:cubicBezTo>
                    <a:lnTo>
                      <a:pt x="22"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09" name="Freeform 229"/>
              <p:cNvSpPr>
                <a:spLocks noEditPoints="1"/>
              </p:cNvSpPr>
              <p:nvPr/>
            </p:nvSpPr>
            <p:spPr bwMode="auto">
              <a:xfrm>
                <a:off x="9939874" y="3704559"/>
                <a:ext cx="79469" cy="85701"/>
              </a:xfrm>
              <a:custGeom>
                <a:avLst/>
                <a:gdLst>
                  <a:gd name="T0" fmla="*/ 24 w 24"/>
                  <a:gd name="T1" fmla="*/ 11 h 26"/>
                  <a:gd name="T2" fmla="*/ 23 w 24"/>
                  <a:gd name="T3" fmla="*/ 14 h 26"/>
                  <a:gd name="T4" fmla="*/ 23 w 24"/>
                  <a:gd name="T5" fmla="*/ 17 h 26"/>
                  <a:gd name="T6" fmla="*/ 21 w 24"/>
                  <a:gd name="T7" fmla="*/ 20 h 26"/>
                  <a:gd name="T8" fmla="*/ 19 w 24"/>
                  <a:gd name="T9" fmla="*/ 22 h 26"/>
                  <a:gd name="T10" fmla="*/ 18 w 24"/>
                  <a:gd name="T11" fmla="*/ 24 h 26"/>
                  <a:gd name="T12" fmla="*/ 15 w 24"/>
                  <a:gd name="T13" fmla="*/ 25 h 26"/>
                  <a:gd name="T14" fmla="*/ 13 w 24"/>
                  <a:gd name="T15" fmla="*/ 26 h 26"/>
                  <a:gd name="T16" fmla="*/ 10 w 24"/>
                  <a:gd name="T17" fmla="*/ 26 h 26"/>
                  <a:gd name="T18" fmla="*/ 6 w 24"/>
                  <a:gd name="T19" fmla="*/ 25 h 26"/>
                  <a:gd name="T20" fmla="*/ 3 w 24"/>
                  <a:gd name="T21" fmla="*/ 23 h 26"/>
                  <a:gd name="T22" fmla="*/ 1 w 24"/>
                  <a:gd name="T23" fmla="*/ 20 h 26"/>
                  <a:gd name="T24" fmla="*/ 0 w 24"/>
                  <a:gd name="T25" fmla="*/ 16 h 26"/>
                  <a:gd name="T26" fmla="*/ 1 w 24"/>
                  <a:gd name="T27" fmla="*/ 9 h 26"/>
                  <a:gd name="T28" fmla="*/ 5 w 24"/>
                  <a:gd name="T29" fmla="*/ 4 h 26"/>
                  <a:gd name="T30" fmla="*/ 8 w 24"/>
                  <a:gd name="T31" fmla="*/ 1 h 26"/>
                  <a:gd name="T32" fmla="*/ 14 w 24"/>
                  <a:gd name="T33" fmla="*/ 0 h 26"/>
                  <a:gd name="T34" fmla="*/ 18 w 24"/>
                  <a:gd name="T35" fmla="*/ 1 h 26"/>
                  <a:gd name="T36" fmla="*/ 21 w 24"/>
                  <a:gd name="T37" fmla="*/ 3 h 26"/>
                  <a:gd name="T38" fmla="*/ 23 w 24"/>
                  <a:gd name="T39" fmla="*/ 7 h 26"/>
                  <a:gd name="T40" fmla="*/ 24 w 24"/>
                  <a:gd name="T41" fmla="*/ 11 h 26"/>
                  <a:gd name="T42" fmla="*/ 21 w 24"/>
                  <a:gd name="T43" fmla="*/ 11 h 26"/>
                  <a:gd name="T44" fmla="*/ 20 w 24"/>
                  <a:gd name="T45" fmla="*/ 8 h 26"/>
                  <a:gd name="T46" fmla="*/ 19 w 24"/>
                  <a:gd name="T47" fmla="*/ 5 h 26"/>
                  <a:gd name="T48" fmla="*/ 16 w 24"/>
                  <a:gd name="T49" fmla="*/ 3 h 26"/>
                  <a:gd name="T50" fmla="*/ 13 w 24"/>
                  <a:gd name="T51" fmla="*/ 3 h 26"/>
                  <a:gd name="T52" fmla="*/ 10 w 24"/>
                  <a:gd name="T53" fmla="*/ 4 h 26"/>
                  <a:gd name="T54" fmla="*/ 6 w 24"/>
                  <a:gd name="T55" fmla="*/ 6 h 26"/>
                  <a:gd name="T56" fmla="*/ 5 w 24"/>
                  <a:gd name="T57" fmla="*/ 8 h 26"/>
                  <a:gd name="T58" fmla="*/ 4 w 24"/>
                  <a:gd name="T59" fmla="*/ 10 h 26"/>
                  <a:gd name="T60" fmla="*/ 3 w 24"/>
                  <a:gd name="T61" fmla="*/ 13 h 26"/>
                  <a:gd name="T62" fmla="*/ 3 w 24"/>
                  <a:gd name="T63" fmla="*/ 16 h 26"/>
                  <a:gd name="T64" fmla="*/ 4 w 24"/>
                  <a:gd name="T65" fmla="*/ 19 h 26"/>
                  <a:gd name="T66" fmla="*/ 5 w 24"/>
                  <a:gd name="T67" fmla="*/ 21 h 26"/>
                  <a:gd name="T68" fmla="*/ 7 w 24"/>
                  <a:gd name="T69" fmla="*/ 23 h 26"/>
                  <a:gd name="T70" fmla="*/ 10 w 24"/>
                  <a:gd name="T71" fmla="*/ 24 h 26"/>
                  <a:gd name="T72" fmla="*/ 14 w 24"/>
                  <a:gd name="T73" fmla="*/ 23 h 26"/>
                  <a:gd name="T74" fmla="*/ 17 w 24"/>
                  <a:gd name="T75" fmla="*/ 20 h 26"/>
                  <a:gd name="T76" fmla="*/ 19 w 24"/>
                  <a:gd name="T77" fmla="*/ 18 h 26"/>
                  <a:gd name="T78" fmla="*/ 20 w 24"/>
                  <a:gd name="T79" fmla="*/ 16 h 26"/>
                  <a:gd name="T80" fmla="*/ 20 w 24"/>
                  <a:gd name="T81" fmla="*/ 13 h 26"/>
                  <a:gd name="T82" fmla="*/ 21 w 24"/>
                  <a:gd name="T83" fmla="*/ 1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 h="26">
                    <a:moveTo>
                      <a:pt x="24" y="11"/>
                    </a:moveTo>
                    <a:cubicBezTo>
                      <a:pt x="24" y="12"/>
                      <a:pt x="24" y="13"/>
                      <a:pt x="23" y="14"/>
                    </a:cubicBezTo>
                    <a:cubicBezTo>
                      <a:pt x="23" y="15"/>
                      <a:pt x="23" y="16"/>
                      <a:pt x="23" y="17"/>
                    </a:cubicBezTo>
                    <a:cubicBezTo>
                      <a:pt x="22" y="18"/>
                      <a:pt x="22" y="19"/>
                      <a:pt x="21" y="20"/>
                    </a:cubicBezTo>
                    <a:cubicBezTo>
                      <a:pt x="21" y="21"/>
                      <a:pt x="20" y="22"/>
                      <a:pt x="19" y="22"/>
                    </a:cubicBezTo>
                    <a:cubicBezTo>
                      <a:pt x="19" y="23"/>
                      <a:pt x="18" y="24"/>
                      <a:pt x="18" y="24"/>
                    </a:cubicBezTo>
                    <a:cubicBezTo>
                      <a:pt x="17" y="24"/>
                      <a:pt x="16" y="25"/>
                      <a:pt x="15" y="25"/>
                    </a:cubicBezTo>
                    <a:cubicBezTo>
                      <a:pt x="15" y="26"/>
                      <a:pt x="14" y="26"/>
                      <a:pt x="13" y="26"/>
                    </a:cubicBezTo>
                    <a:cubicBezTo>
                      <a:pt x="12" y="26"/>
                      <a:pt x="11" y="26"/>
                      <a:pt x="10" y="26"/>
                    </a:cubicBezTo>
                    <a:cubicBezTo>
                      <a:pt x="9" y="26"/>
                      <a:pt x="7" y="26"/>
                      <a:pt x="6" y="25"/>
                    </a:cubicBezTo>
                    <a:cubicBezTo>
                      <a:pt x="5" y="25"/>
                      <a:pt x="4" y="24"/>
                      <a:pt x="3" y="23"/>
                    </a:cubicBezTo>
                    <a:cubicBezTo>
                      <a:pt x="2" y="22"/>
                      <a:pt x="1" y="21"/>
                      <a:pt x="1" y="20"/>
                    </a:cubicBezTo>
                    <a:cubicBezTo>
                      <a:pt x="0" y="18"/>
                      <a:pt x="0" y="17"/>
                      <a:pt x="0" y="16"/>
                    </a:cubicBezTo>
                    <a:cubicBezTo>
                      <a:pt x="0" y="13"/>
                      <a:pt x="0" y="11"/>
                      <a:pt x="1" y="9"/>
                    </a:cubicBezTo>
                    <a:cubicBezTo>
                      <a:pt x="2" y="7"/>
                      <a:pt x="3" y="5"/>
                      <a:pt x="5" y="4"/>
                    </a:cubicBezTo>
                    <a:cubicBezTo>
                      <a:pt x="6" y="3"/>
                      <a:pt x="7" y="2"/>
                      <a:pt x="8" y="1"/>
                    </a:cubicBezTo>
                    <a:cubicBezTo>
                      <a:pt x="10" y="1"/>
                      <a:pt x="12" y="0"/>
                      <a:pt x="14" y="0"/>
                    </a:cubicBezTo>
                    <a:cubicBezTo>
                      <a:pt x="15" y="0"/>
                      <a:pt x="17" y="0"/>
                      <a:pt x="18" y="1"/>
                    </a:cubicBezTo>
                    <a:cubicBezTo>
                      <a:pt x="19" y="1"/>
                      <a:pt x="20" y="2"/>
                      <a:pt x="21" y="3"/>
                    </a:cubicBezTo>
                    <a:cubicBezTo>
                      <a:pt x="22" y="4"/>
                      <a:pt x="23" y="5"/>
                      <a:pt x="23" y="7"/>
                    </a:cubicBezTo>
                    <a:cubicBezTo>
                      <a:pt x="24" y="8"/>
                      <a:pt x="24" y="9"/>
                      <a:pt x="24" y="11"/>
                    </a:cubicBezTo>
                    <a:close/>
                    <a:moveTo>
                      <a:pt x="21" y="11"/>
                    </a:moveTo>
                    <a:cubicBezTo>
                      <a:pt x="21" y="10"/>
                      <a:pt x="20" y="9"/>
                      <a:pt x="20" y="8"/>
                    </a:cubicBezTo>
                    <a:cubicBezTo>
                      <a:pt x="20" y="7"/>
                      <a:pt x="19" y="6"/>
                      <a:pt x="19" y="5"/>
                    </a:cubicBezTo>
                    <a:cubicBezTo>
                      <a:pt x="18" y="4"/>
                      <a:pt x="17" y="4"/>
                      <a:pt x="16" y="3"/>
                    </a:cubicBezTo>
                    <a:cubicBezTo>
                      <a:pt x="15" y="3"/>
                      <a:pt x="14" y="3"/>
                      <a:pt x="13" y="3"/>
                    </a:cubicBezTo>
                    <a:cubicBezTo>
                      <a:pt x="12" y="3"/>
                      <a:pt x="11" y="3"/>
                      <a:pt x="10" y="4"/>
                    </a:cubicBezTo>
                    <a:cubicBezTo>
                      <a:pt x="8" y="4"/>
                      <a:pt x="7" y="5"/>
                      <a:pt x="6" y="6"/>
                    </a:cubicBezTo>
                    <a:cubicBezTo>
                      <a:pt x="6" y="7"/>
                      <a:pt x="6" y="7"/>
                      <a:pt x="5" y="8"/>
                    </a:cubicBezTo>
                    <a:cubicBezTo>
                      <a:pt x="5" y="9"/>
                      <a:pt x="4" y="9"/>
                      <a:pt x="4" y="10"/>
                    </a:cubicBezTo>
                    <a:cubicBezTo>
                      <a:pt x="4" y="11"/>
                      <a:pt x="3" y="12"/>
                      <a:pt x="3" y="13"/>
                    </a:cubicBezTo>
                    <a:cubicBezTo>
                      <a:pt x="3" y="14"/>
                      <a:pt x="3" y="15"/>
                      <a:pt x="3" y="16"/>
                    </a:cubicBezTo>
                    <a:cubicBezTo>
                      <a:pt x="3" y="17"/>
                      <a:pt x="3" y="18"/>
                      <a:pt x="4" y="19"/>
                    </a:cubicBezTo>
                    <a:cubicBezTo>
                      <a:pt x="4" y="20"/>
                      <a:pt x="4" y="21"/>
                      <a:pt x="5" y="21"/>
                    </a:cubicBezTo>
                    <a:cubicBezTo>
                      <a:pt x="6" y="22"/>
                      <a:pt x="6" y="23"/>
                      <a:pt x="7" y="23"/>
                    </a:cubicBezTo>
                    <a:cubicBezTo>
                      <a:pt x="8" y="23"/>
                      <a:pt x="9" y="24"/>
                      <a:pt x="10" y="24"/>
                    </a:cubicBezTo>
                    <a:cubicBezTo>
                      <a:pt x="12" y="24"/>
                      <a:pt x="13" y="23"/>
                      <a:pt x="14" y="23"/>
                    </a:cubicBezTo>
                    <a:cubicBezTo>
                      <a:pt x="15" y="22"/>
                      <a:pt x="16" y="22"/>
                      <a:pt x="17" y="20"/>
                    </a:cubicBezTo>
                    <a:cubicBezTo>
                      <a:pt x="18" y="20"/>
                      <a:pt x="18" y="19"/>
                      <a:pt x="19" y="18"/>
                    </a:cubicBezTo>
                    <a:cubicBezTo>
                      <a:pt x="19" y="18"/>
                      <a:pt x="19" y="17"/>
                      <a:pt x="20" y="16"/>
                    </a:cubicBezTo>
                    <a:cubicBezTo>
                      <a:pt x="20" y="15"/>
                      <a:pt x="20" y="14"/>
                      <a:pt x="20" y="13"/>
                    </a:cubicBezTo>
                    <a:cubicBezTo>
                      <a:pt x="21" y="13"/>
                      <a:pt x="21" y="12"/>
                      <a:pt x="21"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10" name="Freeform 230"/>
              <p:cNvSpPr>
                <a:spLocks/>
              </p:cNvSpPr>
              <p:nvPr/>
            </p:nvSpPr>
            <p:spPr bwMode="auto">
              <a:xfrm>
                <a:off x="10025576" y="3704559"/>
                <a:ext cx="54538" cy="85701"/>
              </a:xfrm>
              <a:custGeom>
                <a:avLst/>
                <a:gdLst>
                  <a:gd name="T0" fmla="*/ 17 w 17"/>
                  <a:gd name="T1" fmla="*/ 4 h 26"/>
                  <a:gd name="T2" fmla="*/ 16 w 17"/>
                  <a:gd name="T3" fmla="*/ 4 h 26"/>
                  <a:gd name="T4" fmla="*/ 14 w 17"/>
                  <a:gd name="T5" fmla="*/ 3 h 26"/>
                  <a:gd name="T6" fmla="*/ 13 w 17"/>
                  <a:gd name="T7" fmla="*/ 3 h 26"/>
                  <a:gd name="T8" fmla="*/ 11 w 17"/>
                  <a:gd name="T9" fmla="*/ 3 h 26"/>
                  <a:gd name="T10" fmla="*/ 9 w 17"/>
                  <a:gd name="T11" fmla="*/ 3 h 26"/>
                  <a:gd name="T12" fmla="*/ 8 w 17"/>
                  <a:gd name="T13" fmla="*/ 4 h 26"/>
                  <a:gd name="T14" fmla="*/ 7 w 17"/>
                  <a:gd name="T15" fmla="*/ 6 h 26"/>
                  <a:gd name="T16" fmla="*/ 6 w 17"/>
                  <a:gd name="T17" fmla="*/ 7 h 26"/>
                  <a:gd name="T18" fmla="*/ 7 w 17"/>
                  <a:gd name="T19" fmla="*/ 8 h 26"/>
                  <a:gd name="T20" fmla="*/ 7 w 17"/>
                  <a:gd name="T21" fmla="*/ 10 h 26"/>
                  <a:gd name="T22" fmla="*/ 9 w 17"/>
                  <a:gd name="T23" fmla="*/ 11 h 26"/>
                  <a:gd name="T24" fmla="*/ 10 w 17"/>
                  <a:gd name="T25" fmla="*/ 12 h 26"/>
                  <a:gd name="T26" fmla="*/ 12 w 17"/>
                  <a:gd name="T27" fmla="*/ 14 h 26"/>
                  <a:gd name="T28" fmla="*/ 14 w 17"/>
                  <a:gd name="T29" fmla="*/ 15 h 26"/>
                  <a:gd name="T30" fmla="*/ 14 w 17"/>
                  <a:gd name="T31" fmla="*/ 17 h 26"/>
                  <a:gd name="T32" fmla="*/ 15 w 17"/>
                  <a:gd name="T33" fmla="*/ 19 h 26"/>
                  <a:gd name="T34" fmla="*/ 15 w 17"/>
                  <a:gd name="T35" fmla="*/ 21 h 26"/>
                  <a:gd name="T36" fmla="*/ 14 w 17"/>
                  <a:gd name="T37" fmla="*/ 22 h 26"/>
                  <a:gd name="T38" fmla="*/ 13 w 17"/>
                  <a:gd name="T39" fmla="*/ 24 h 26"/>
                  <a:gd name="T40" fmla="*/ 12 w 17"/>
                  <a:gd name="T41" fmla="*/ 25 h 26"/>
                  <a:gd name="T42" fmla="*/ 10 w 17"/>
                  <a:gd name="T43" fmla="*/ 26 h 26"/>
                  <a:gd name="T44" fmla="*/ 6 w 17"/>
                  <a:gd name="T45" fmla="*/ 26 h 26"/>
                  <a:gd name="T46" fmla="*/ 5 w 17"/>
                  <a:gd name="T47" fmla="*/ 26 h 26"/>
                  <a:gd name="T48" fmla="*/ 3 w 17"/>
                  <a:gd name="T49" fmla="*/ 26 h 26"/>
                  <a:gd name="T50" fmla="*/ 1 w 17"/>
                  <a:gd name="T51" fmla="*/ 25 h 26"/>
                  <a:gd name="T52" fmla="*/ 0 w 17"/>
                  <a:gd name="T53" fmla="*/ 25 h 26"/>
                  <a:gd name="T54" fmla="*/ 0 w 17"/>
                  <a:gd name="T55" fmla="*/ 22 h 26"/>
                  <a:gd name="T56" fmla="*/ 2 w 17"/>
                  <a:gd name="T57" fmla="*/ 22 h 26"/>
                  <a:gd name="T58" fmla="*/ 3 w 17"/>
                  <a:gd name="T59" fmla="*/ 23 h 26"/>
                  <a:gd name="T60" fmla="*/ 5 w 17"/>
                  <a:gd name="T61" fmla="*/ 23 h 26"/>
                  <a:gd name="T62" fmla="*/ 7 w 17"/>
                  <a:gd name="T63" fmla="*/ 24 h 26"/>
                  <a:gd name="T64" fmla="*/ 9 w 17"/>
                  <a:gd name="T65" fmla="*/ 23 h 26"/>
                  <a:gd name="T66" fmla="*/ 11 w 17"/>
                  <a:gd name="T67" fmla="*/ 22 h 26"/>
                  <a:gd name="T68" fmla="*/ 11 w 17"/>
                  <a:gd name="T69" fmla="*/ 21 h 26"/>
                  <a:gd name="T70" fmla="*/ 12 w 17"/>
                  <a:gd name="T71" fmla="*/ 19 h 26"/>
                  <a:gd name="T72" fmla="*/ 11 w 17"/>
                  <a:gd name="T73" fmla="*/ 18 h 26"/>
                  <a:gd name="T74" fmla="*/ 11 w 17"/>
                  <a:gd name="T75" fmla="*/ 17 h 26"/>
                  <a:gd name="T76" fmla="*/ 9 w 17"/>
                  <a:gd name="T77" fmla="*/ 16 h 26"/>
                  <a:gd name="T78" fmla="*/ 8 w 17"/>
                  <a:gd name="T79" fmla="*/ 14 h 26"/>
                  <a:gd name="T80" fmla="*/ 6 w 17"/>
                  <a:gd name="T81" fmla="*/ 13 h 26"/>
                  <a:gd name="T82" fmla="*/ 5 w 17"/>
                  <a:gd name="T83" fmla="*/ 11 h 26"/>
                  <a:gd name="T84" fmla="*/ 4 w 17"/>
                  <a:gd name="T85" fmla="*/ 9 h 26"/>
                  <a:gd name="T86" fmla="*/ 3 w 17"/>
                  <a:gd name="T87" fmla="*/ 7 h 26"/>
                  <a:gd name="T88" fmla="*/ 4 w 17"/>
                  <a:gd name="T89" fmla="*/ 5 h 26"/>
                  <a:gd name="T90" fmla="*/ 5 w 17"/>
                  <a:gd name="T91" fmla="*/ 2 h 26"/>
                  <a:gd name="T92" fmla="*/ 8 w 17"/>
                  <a:gd name="T93" fmla="*/ 1 h 26"/>
                  <a:gd name="T94" fmla="*/ 12 w 17"/>
                  <a:gd name="T95" fmla="*/ 0 h 26"/>
                  <a:gd name="T96" fmla="*/ 13 w 17"/>
                  <a:gd name="T97" fmla="*/ 0 h 26"/>
                  <a:gd name="T98" fmla="*/ 15 w 17"/>
                  <a:gd name="T99" fmla="*/ 1 h 26"/>
                  <a:gd name="T100" fmla="*/ 16 w 17"/>
                  <a:gd name="T101" fmla="*/ 1 h 26"/>
                  <a:gd name="T102" fmla="*/ 17 w 17"/>
                  <a:gd name="T103" fmla="*/ 1 h 26"/>
                  <a:gd name="T104" fmla="*/ 17 w 17"/>
                  <a:gd name="T105" fmla="*/ 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 h="26">
                    <a:moveTo>
                      <a:pt x="17" y="4"/>
                    </a:moveTo>
                    <a:cubicBezTo>
                      <a:pt x="16" y="4"/>
                      <a:pt x="16" y="4"/>
                      <a:pt x="16" y="4"/>
                    </a:cubicBezTo>
                    <a:cubicBezTo>
                      <a:pt x="15" y="4"/>
                      <a:pt x="15" y="3"/>
                      <a:pt x="14" y="3"/>
                    </a:cubicBezTo>
                    <a:cubicBezTo>
                      <a:pt x="14" y="3"/>
                      <a:pt x="13" y="3"/>
                      <a:pt x="13" y="3"/>
                    </a:cubicBezTo>
                    <a:cubicBezTo>
                      <a:pt x="12" y="3"/>
                      <a:pt x="12" y="3"/>
                      <a:pt x="11" y="3"/>
                    </a:cubicBezTo>
                    <a:cubicBezTo>
                      <a:pt x="10" y="3"/>
                      <a:pt x="10" y="3"/>
                      <a:pt x="9" y="3"/>
                    </a:cubicBezTo>
                    <a:cubicBezTo>
                      <a:pt x="8" y="3"/>
                      <a:pt x="8" y="4"/>
                      <a:pt x="8" y="4"/>
                    </a:cubicBezTo>
                    <a:cubicBezTo>
                      <a:pt x="7" y="5"/>
                      <a:pt x="7" y="5"/>
                      <a:pt x="7" y="6"/>
                    </a:cubicBezTo>
                    <a:cubicBezTo>
                      <a:pt x="7" y="6"/>
                      <a:pt x="6" y="6"/>
                      <a:pt x="6" y="7"/>
                    </a:cubicBezTo>
                    <a:cubicBezTo>
                      <a:pt x="6" y="7"/>
                      <a:pt x="6" y="8"/>
                      <a:pt x="7" y="8"/>
                    </a:cubicBezTo>
                    <a:cubicBezTo>
                      <a:pt x="7" y="9"/>
                      <a:pt x="7" y="9"/>
                      <a:pt x="7" y="10"/>
                    </a:cubicBezTo>
                    <a:cubicBezTo>
                      <a:pt x="8" y="10"/>
                      <a:pt x="8" y="11"/>
                      <a:pt x="9" y="11"/>
                    </a:cubicBezTo>
                    <a:cubicBezTo>
                      <a:pt x="9" y="11"/>
                      <a:pt x="10" y="12"/>
                      <a:pt x="10" y="12"/>
                    </a:cubicBezTo>
                    <a:cubicBezTo>
                      <a:pt x="11" y="13"/>
                      <a:pt x="12" y="13"/>
                      <a:pt x="12" y="14"/>
                    </a:cubicBezTo>
                    <a:cubicBezTo>
                      <a:pt x="13" y="14"/>
                      <a:pt x="13" y="15"/>
                      <a:pt x="14" y="15"/>
                    </a:cubicBezTo>
                    <a:cubicBezTo>
                      <a:pt x="14" y="16"/>
                      <a:pt x="14" y="17"/>
                      <a:pt x="14" y="17"/>
                    </a:cubicBezTo>
                    <a:cubicBezTo>
                      <a:pt x="15" y="18"/>
                      <a:pt x="15" y="18"/>
                      <a:pt x="15" y="19"/>
                    </a:cubicBezTo>
                    <a:cubicBezTo>
                      <a:pt x="15" y="20"/>
                      <a:pt x="15" y="20"/>
                      <a:pt x="15" y="21"/>
                    </a:cubicBezTo>
                    <a:cubicBezTo>
                      <a:pt x="15" y="21"/>
                      <a:pt x="14" y="22"/>
                      <a:pt x="14" y="22"/>
                    </a:cubicBezTo>
                    <a:cubicBezTo>
                      <a:pt x="14" y="23"/>
                      <a:pt x="14" y="23"/>
                      <a:pt x="13" y="24"/>
                    </a:cubicBezTo>
                    <a:cubicBezTo>
                      <a:pt x="13" y="24"/>
                      <a:pt x="12" y="25"/>
                      <a:pt x="12" y="25"/>
                    </a:cubicBezTo>
                    <a:cubicBezTo>
                      <a:pt x="11" y="25"/>
                      <a:pt x="10" y="26"/>
                      <a:pt x="10" y="26"/>
                    </a:cubicBezTo>
                    <a:cubicBezTo>
                      <a:pt x="9" y="26"/>
                      <a:pt x="8" y="26"/>
                      <a:pt x="6" y="26"/>
                    </a:cubicBezTo>
                    <a:cubicBezTo>
                      <a:pt x="6" y="26"/>
                      <a:pt x="5" y="26"/>
                      <a:pt x="5" y="26"/>
                    </a:cubicBezTo>
                    <a:cubicBezTo>
                      <a:pt x="4" y="26"/>
                      <a:pt x="3" y="26"/>
                      <a:pt x="3" y="26"/>
                    </a:cubicBezTo>
                    <a:cubicBezTo>
                      <a:pt x="2" y="26"/>
                      <a:pt x="2" y="25"/>
                      <a:pt x="1" y="25"/>
                    </a:cubicBezTo>
                    <a:cubicBezTo>
                      <a:pt x="1" y="25"/>
                      <a:pt x="0" y="25"/>
                      <a:pt x="0" y="25"/>
                    </a:cubicBezTo>
                    <a:cubicBezTo>
                      <a:pt x="0" y="22"/>
                      <a:pt x="0" y="22"/>
                      <a:pt x="0" y="22"/>
                    </a:cubicBezTo>
                    <a:cubicBezTo>
                      <a:pt x="1" y="22"/>
                      <a:pt x="1" y="22"/>
                      <a:pt x="2" y="22"/>
                    </a:cubicBezTo>
                    <a:cubicBezTo>
                      <a:pt x="2" y="23"/>
                      <a:pt x="3" y="23"/>
                      <a:pt x="3" y="23"/>
                    </a:cubicBezTo>
                    <a:cubicBezTo>
                      <a:pt x="4" y="23"/>
                      <a:pt x="4" y="23"/>
                      <a:pt x="5" y="23"/>
                    </a:cubicBezTo>
                    <a:cubicBezTo>
                      <a:pt x="5" y="24"/>
                      <a:pt x="6" y="24"/>
                      <a:pt x="7" y="24"/>
                    </a:cubicBezTo>
                    <a:cubicBezTo>
                      <a:pt x="8" y="24"/>
                      <a:pt x="8" y="23"/>
                      <a:pt x="9" y="23"/>
                    </a:cubicBezTo>
                    <a:cubicBezTo>
                      <a:pt x="10" y="23"/>
                      <a:pt x="10" y="23"/>
                      <a:pt x="11" y="22"/>
                    </a:cubicBezTo>
                    <a:cubicBezTo>
                      <a:pt x="11" y="22"/>
                      <a:pt x="11" y="22"/>
                      <a:pt x="11" y="21"/>
                    </a:cubicBezTo>
                    <a:cubicBezTo>
                      <a:pt x="12" y="21"/>
                      <a:pt x="12" y="20"/>
                      <a:pt x="12" y="19"/>
                    </a:cubicBezTo>
                    <a:cubicBezTo>
                      <a:pt x="12" y="19"/>
                      <a:pt x="12" y="18"/>
                      <a:pt x="11" y="18"/>
                    </a:cubicBezTo>
                    <a:cubicBezTo>
                      <a:pt x="11" y="18"/>
                      <a:pt x="11" y="17"/>
                      <a:pt x="11" y="17"/>
                    </a:cubicBezTo>
                    <a:cubicBezTo>
                      <a:pt x="10" y="16"/>
                      <a:pt x="10" y="16"/>
                      <a:pt x="9" y="16"/>
                    </a:cubicBezTo>
                    <a:cubicBezTo>
                      <a:pt x="9" y="15"/>
                      <a:pt x="8" y="15"/>
                      <a:pt x="8" y="14"/>
                    </a:cubicBezTo>
                    <a:cubicBezTo>
                      <a:pt x="7" y="14"/>
                      <a:pt x="6" y="13"/>
                      <a:pt x="6" y="13"/>
                    </a:cubicBezTo>
                    <a:cubicBezTo>
                      <a:pt x="5" y="12"/>
                      <a:pt x="5" y="12"/>
                      <a:pt x="5" y="11"/>
                    </a:cubicBezTo>
                    <a:cubicBezTo>
                      <a:pt x="4" y="11"/>
                      <a:pt x="4" y="10"/>
                      <a:pt x="4" y="9"/>
                    </a:cubicBezTo>
                    <a:cubicBezTo>
                      <a:pt x="3" y="9"/>
                      <a:pt x="3" y="8"/>
                      <a:pt x="3" y="7"/>
                    </a:cubicBezTo>
                    <a:cubicBezTo>
                      <a:pt x="3" y="6"/>
                      <a:pt x="3" y="5"/>
                      <a:pt x="4" y="5"/>
                    </a:cubicBezTo>
                    <a:cubicBezTo>
                      <a:pt x="4" y="4"/>
                      <a:pt x="5" y="3"/>
                      <a:pt x="5" y="2"/>
                    </a:cubicBezTo>
                    <a:cubicBezTo>
                      <a:pt x="6" y="2"/>
                      <a:pt x="7" y="1"/>
                      <a:pt x="8" y="1"/>
                    </a:cubicBezTo>
                    <a:cubicBezTo>
                      <a:pt x="9" y="0"/>
                      <a:pt x="10" y="0"/>
                      <a:pt x="12" y="0"/>
                    </a:cubicBezTo>
                    <a:cubicBezTo>
                      <a:pt x="12" y="0"/>
                      <a:pt x="13" y="0"/>
                      <a:pt x="13" y="0"/>
                    </a:cubicBezTo>
                    <a:cubicBezTo>
                      <a:pt x="14" y="0"/>
                      <a:pt x="14" y="0"/>
                      <a:pt x="15" y="1"/>
                    </a:cubicBezTo>
                    <a:cubicBezTo>
                      <a:pt x="15" y="1"/>
                      <a:pt x="16" y="1"/>
                      <a:pt x="16" y="1"/>
                    </a:cubicBezTo>
                    <a:cubicBezTo>
                      <a:pt x="17" y="1"/>
                      <a:pt x="17" y="1"/>
                      <a:pt x="17" y="1"/>
                    </a:cubicBezTo>
                    <a:lnTo>
                      <a:pt x="1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11" name="Freeform 231"/>
              <p:cNvSpPr>
                <a:spLocks noEditPoints="1"/>
              </p:cNvSpPr>
              <p:nvPr/>
            </p:nvSpPr>
            <p:spPr bwMode="auto">
              <a:xfrm>
                <a:off x="10076998" y="3707675"/>
                <a:ext cx="71678" cy="82585"/>
              </a:xfrm>
              <a:custGeom>
                <a:avLst/>
                <a:gdLst>
                  <a:gd name="T0" fmla="*/ 19 w 22"/>
                  <a:gd name="T1" fmla="*/ 25 h 25"/>
                  <a:gd name="T2" fmla="*/ 18 w 22"/>
                  <a:gd name="T3" fmla="*/ 18 h 25"/>
                  <a:gd name="T4" fmla="*/ 7 w 22"/>
                  <a:gd name="T5" fmla="*/ 18 h 25"/>
                  <a:gd name="T6" fmla="*/ 3 w 22"/>
                  <a:gd name="T7" fmla="*/ 25 h 25"/>
                  <a:gd name="T8" fmla="*/ 0 w 22"/>
                  <a:gd name="T9" fmla="*/ 25 h 25"/>
                  <a:gd name="T10" fmla="*/ 15 w 22"/>
                  <a:gd name="T11" fmla="*/ 0 h 25"/>
                  <a:gd name="T12" fmla="*/ 18 w 22"/>
                  <a:gd name="T13" fmla="*/ 0 h 25"/>
                  <a:gd name="T14" fmla="*/ 22 w 22"/>
                  <a:gd name="T15" fmla="*/ 25 h 25"/>
                  <a:gd name="T16" fmla="*/ 19 w 22"/>
                  <a:gd name="T17" fmla="*/ 25 h 25"/>
                  <a:gd name="T18" fmla="*/ 16 w 22"/>
                  <a:gd name="T19" fmla="*/ 4 h 25"/>
                  <a:gd name="T20" fmla="*/ 16 w 22"/>
                  <a:gd name="T21" fmla="*/ 4 h 25"/>
                  <a:gd name="T22" fmla="*/ 16 w 22"/>
                  <a:gd name="T23" fmla="*/ 4 h 25"/>
                  <a:gd name="T24" fmla="*/ 16 w 22"/>
                  <a:gd name="T25" fmla="*/ 3 h 25"/>
                  <a:gd name="T26" fmla="*/ 16 w 22"/>
                  <a:gd name="T27" fmla="*/ 3 h 25"/>
                  <a:gd name="T28" fmla="*/ 16 w 22"/>
                  <a:gd name="T29" fmla="*/ 3 h 25"/>
                  <a:gd name="T30" fmla="*/ 16 w 22"/>
                  <a:gd name="T31" fmla="*/ 3 h 25"/>
                  <a:gd name="T32" fmla="*/ 16 w 22"/>
                  <a:gd name="T33" fmla="*/ 3 h 25"/>
                  <a:gd name="T34" fmla="*/ 15 w 22"/>
                  <a:gd name="T35" fmla="*/ 4 h 25"/>
                  <a:gd name="T36" fmla="*/ 15 w 22"/>
                  <a:gd name="T37" fmla="*/ 4 h 25"/>
                  <a:gd name="T38" fmla="*/ 9 w 22"/>
                  <a:gd name="T39" fmla="*/ 15 h 25"/>
                  <a:gd name="T40" fmla="*/ 18 w 22"/>
                  <a:gd name="T41" fmla="*/ 15 h 25"/>
                  <a:gd name="T42" fmla="*/ 16 w 22"/>
                  <a:gd name="T43"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 h="25">
                    <a:moveTo>
                      <a:pt x="19" y="25"/>
                    </a:moveTo>
                    <a:cubicBezTo>
                      <a:pt x="18" y="18"/>
                      <a:pt x="18" y="18"/>
                      <a:pt x="18" y="18"/>
                    </a:cubicBezTo>
                    <a:cubicBezTo>
                      <a:pt x="7" y="18"/>
                      <a:pt x="7" y="18"/>
                      <a:pt x="7" y="18"/>
                    </a:cubicBezTo>
                    <a:cubicBezTo>
                      <a:pt x="3" y="25"/>
                      <a:pt x="3" y="25"/>
                      <a:pt x="3" y="25"/>
                    </a:cubicBezTo>
                    <a:cubicBezTo>
                      <a:pt x="0" y="25"/>
                      <a:pt x="0" y="25"/>
                      <a:pt x="0" y="25"/>
                    </a:cubicBezTo>
                    <a:cubicBezTo>
                      <a:pt x="15" y="0"/>
                      <a:pt x="15" y="0"/>
                      <a:pt x="15" y="0"/>
                    </a:cubicBezTo>
                    <a:cubicBezTo>
                      <a:pt x="18" y="0"/>
                      <a:pt x="18" y="0"/>
                      <a:pt x="18" y="0"/>
                    </a:cubicBezTo>
                    <a:cubicBezTo>
                      <a:pt x="22" y="25"/>
                      <a:pt x="22" y="25"/>
                      <a:pt x="22" y="25"/>
                    </a:cubicBezTo>
                    <a:lnTo>
                      <a:pt x="19" y="25"/>
                    </a:lnTo>
                    <a:close/>
                    <a:moveTo>
                      <a:pt x="16" y="4"/>
                    </a:moveTo>
                    <a:cubicBezTo>
                      <a:pt x="16" y="4"/>
                      <a:pt x="16" y="4"/>
                      <a:pt x="16" y="4"/>
                    </a:cubicBezTo>
                    <a:cubicBezTo>
                      <a:pt x="16" y="4"/>
                      <a:pt x="16" y="4"/>
                      <a:pt x="16" y="4"/>
                    </a:cubicBezTo>
                    <a:cubicBezTo>
                      <a:pt x="16" y="3"/>
                      <a:pt x="16" y="3"/>
                      <a:pt x="16" y="3"/>
                    </a:cubicBezTo>
                    <a:cubicBezTo>
                      <a:pt x="16" y="3"/>
                      <a:pt x="16" y="3"/>
                      <a:pt x="16" y="3"/>
                    </a:cubicBezTo>
                    <a:cubicBezTo>
                      <a:pt x="16" y="3"/>
                      <a:pt x="16" y="3"/>
                      <a:pt x="16" y="3"/>
                    </a:cubicBezTo>
                    <a:cubicBezTo>
                      <a:pt x="16" y="3"/>
                      <a:pt x="16" y="3"/>
                      <a:pt x="16" y="3"/>
                    </a:cubicBezTo>
                    <a:cubicBezTo>
                      <a:pt x="16" y="3"/>
                      <a:pt x="16" y="3"/>
                      <a:pt x="16" y="3"/>
                    </a:cubicBezTo>
                    <a:cubicBezTo>
                      <a:pt x="16" y="4"/>
                      <a:pt x="15" y="4"/>
                      <a:pt x="15" y="4"/>
                    </a:cubicBezTo>
                    <a:cubicBezTo>
                      <a:pt x="15" y="4"/>
                      <a:pt x="15" y="4"/>
                      <a:pt x="15" y="4"/>
                    </a:cubicBezTo>
                    <a:cubicBezTo>
                      <a:pt x="9" y="15"/>
                      <a:pt x="9" y="15"/>
                      <a:pt x="9" y="15"/>
                    </a:cubicBezTo>
                    <a:cubicBezTo>
                      <a:pt x="18" y="15"/>
                      <a:pt x="18" y="15"/>
                      <a:pt x="18" y="15"/>
                    </a:cubicBezTo>
                    <a:lnTo>
                      <a:pt x="1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12" name="Freeform 232"/>
              <p:cNvSpPr>
                <a:spLocks/>
              </p:cNvSpPr>
              <p:nvPr/>
            </p:nvSpPr>
            <p:spPr bwMode="auto">
              <a:xfrm>
                <a:off x="10162700" y="3707675"/>
                <a:ext cx="74795" cy="82585"/>
              </a:xfrm>
              <a:custGeom>
                <a:avLst/>
                <a:gdLst>
                  <a:gd name="T0" fmla="*/ 9 w 23"/>
                  <a:gd name="T1" fmla="*/ 12 h 25"/>
                  <a:gd name="T2" fmla="*/ 18 w 23"/>
                  <a:gd name="T3" fmla="*/ 25 h 25"/>
                  <a:gd name="T4" fmla="*/ 14 w 23"/>
                  <a:gd name="T5" fmla="*/ 25 h 25"/>
                  <a:gd name="T6" fmla="*/ 7 w 23"/>
                  <a:gd name="T7" fmla="*/ 13 h 25"/>
                  <a:gd name="T8" fmla="*/ 6 w 23"/>
                  <a:gd name="T9" fmla="*/ 13 h 25"/>
                  <a:gd name="T10" fmla="*/ 6 w 23"/>
                  <a:gd name="T11" fmla="*/ 12 h 25"/>
                  <a:gd name="T12" fmla="*/ 6 w 23"/>
                  <a:gd name="T13" fmla="*/ 12 h 25"/>
                  <a:gd name="T14" fmla="*/ 3 w 23"/>
                  <a:gd name="T15" fmla="*/ 25 h 25"/>
                  <a:gd name="T16" fmla="*/ 0 w 23"/>
                  <a:gd name="T17" fmla="*/ 25 h 25"/>
                  <a:gd name="T18" fmla="*/ 6 w 23"/>
                  <a:gd name="T19" fmla="*/ 0 h 25"/>
                  <a:gd name="T20" fmla="*/ 9 w 23"/>
                  <a:gd name="T21" fmla="*/ 0 h 25"/>
                  <a:gd name="T22" fmla="*/ 6 w 23"/>
                  <a:gd name="T23" fmla="*/ 11 h 25"/>
                  <a:gd name="T24" fmla="*/ 6 w 23"/>
                  <a:gd name="T25" fmla="*/ 11 h 25"/>
                  <a:gd name="T26" fmla="*/ 7 w 23"/>
                  <a:gd name="T27" fmla="*/ 11 h 25"/>
                  <a:gd name="T28" fmla="*/ 7 w 23"/>
                  <a:gd name="T29" fmla="*/ 11 h 25"/>
                  <a:gd name="T30" fmla="*/ 19 w 23"/>
                  <a:gd name="T31" fmla="*/ 0 h 25"/>
                  <a:gd name="T32" fmla="*/ 23 w 23"/>
                  <a:gd name="T33" fmla="*/ 0 h 25"/>
                  <a:gd name="T34" fmla="*/ 9 w 23"/>
                  <a:gd name="T35"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5">
                    <a:moveTo>
                      <a:pt x="9" y="12"/>
                    </a:moveTo>
                    <a:cubicBezTo>
                      <a:pt x="18" y="25"/>
                      <a:pt x="18" y="25"/>
                      <a:pt x="18" y="25"/>
                    </a:cubicBezTo>
                    <a:cubicBezTo>
                      <a:pt x="14" y="25"/>
                      <a:pt x="14" y="25"/>
                      <a:pt x="14" y="25"/>
                    </a:cubicBezTo>
                    <a:cubicBezTo>
                      <a:pt x="7" y="13"/>
                      <a:pt x="7" y="13"/>
                      <a:pt x="7" y="13"/>
                    </a:cubicBezTo>
                    <a:cubicBezTo>
                      <a:pt x="6" y="13"/>
                      <a:pt x="6" y="13"/>
                      <a:pt x="6" y="13"/>
                    </a:cubicBezTo>
                    <a:cubicBezTo>
                      <a:pt x="6" y="13"/>
                      <a:pt x="6" y="13"/>
                      <a:pt x="6" y="12"/>
                    </a:cubicBezTo>
                    <a:cubicBezTo>
                      <a:pt x="6" y="12"/>
                      <a:pt x="6" y="12"/>
                      <a:pt x="6" y="12"/>
                    </a:cubicBezTo>
                    <a:cubicBezTo>
                      <a:pt x="3" y="25"/>
                      <a:pt x="3" y="25"/>
                      <a:pt x="3" y="25"/>
                    </a:cubicBezTo>
                    <a:cubicBezTo>
                      <a:pt x="0" y="25"/>
                      <a:pt x="0" y="25"/>
                      <a:pt x="0" y="25"/>
                    </a:cubicBezTo>
                    <a:cubicBezTo>
                      <a:pt x="6" y="0"/>
                      <a:pt x="6" y="0"/>
                      <a:pt x="6" y="0"/>
                    </a:cubicBezTo>
                    <a:cubicBezTo>
                      <a:pt x="9" y="0"/>
                      <a:pt x="9" y="0"/>
                      <a:pt x="9" y="0"/>
                    </a:cubicBezTo>
                    <a:cubicBezTo>
                      <a:pt x="6" y="11"/>
                      <a:pt x="6" y="11"/>
                      <a:pt x="6" y="11"/>
                    </a:cubicBezTo>
                    <a:cubicBezTo>
                      <a:pt x="6" y="11"/>
                      <a:pt x="6" y="11"/>
                      <a:pt x="6" y="11"/>
                    </a:cubicBezTo>
                    <a:cubicBezTo>
                      <a:pt x="6" y="11"/>
                      <a:pt x="7" y="11"/>
                      <a:pt x="7" y="11"/>
                    </a:cubicBezTo>
                    <a:cubicBezTo>
                      <a:pt x="7" y="11"/>
                      <a:pt x="7" y="11"/>
                      <a:pt x="7" y="11"/>
                    </a:cubicBezTo>
                    <a:cubicBezTo>
                      <a:pt x="19" y="0"/>
                      <a:pt x="19" y="0"/>
                      <a:pt x="19" y="0"/>
                    </a:cubicBezTo>
                    <a:cubicBezTo>
                      <a:pt x="23" y="0"/>
                      <a:pt x="23" y="0"/>
                      <a:pt x="23" y="0"/>
                    </a:cubicBezTo>
                    <a:lnTo>
                      <a:pt x="9"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613" name="Freeform 233"/>
              <p:cNvSpPr>
                <a:spLocks noEditPoints="1"/>
              </p:cNvSpPr>
              <p:nvPr/>
            </p:nvSpPr>
            <p:spPr bwMode="auto">
              <a:xfrm>
                <a:off x="10225029" y="3707675"/>
                <a:ext cx="74795" cy="82585"/>
              </a:xfrm>
              <a:custGeom>
                <a:avLst/>
                <a:gdLst>
                  <a:gd name="T0" fmla="*/ 20 w 23"/>
                  <a:gd name="T1" fmla="*/ 25 h 25"/>
                  <a:gd name="T2" fmla="*/ 19 w 23"/>
                  <a:gd name="T3" fmla="*/ 18 h 25"/>
                  <a:gd name="T4" fmla="*/ 8 w 23"/>
                  <a:gd name="T5" fmla="*/ 18 h 25"/>
                  <a:gd name="T6" fmla="*/ 4 w 23"/>
                  <a:gd name="T7" fmla="*/ 25 h 25"/>
                  <a:gd name="T8" fmla="*/ 0 w 23"/>
                  <a:gd name="T9" fmla="*/ 25 h 25"/>
                  <a:gd name="T10" fmla="*/ 15 w 23"/>
                  <a:gd name="T11" fmla="*/ 0 h 25"/>
                  <a:gd name="T12" fmla="*/ 18 w 23"/>
                  <a:gd name="T13" fmla="*/ 0 h 25"/>
                  <a:gd name="T14" fmla="*/ 23 w 23"/>
                  <a:gd name="T15" fmla="*/ 25 h 25"/>
                  <a:gd name="T16" fmla="*/ 20 w 23"/>
                  <a:gd name="T17" fmla="*/ 25 h 25"/>
                  <a:gd name="T18" fmla="*/ 16 w 23"/>
                  <a:gd name="T19" fmla="*/ 4 h 25"/>
                  <a:gd name="T20" fmla="*/ 16 w 23"/>
                  <a:gd name="T21" fmla="*/ 4 h 25"/>
                  <a:gd name="T22" fmla="*/ 16 w 23"/>
                  <a:gd name="T23" fmla="*/ 4 h 25"/>
                  <a:gd name="T24" fmla="*/ 16 w 23"/>
                  <a:gd name="T25" fmla="*/ 3 h 25"/>
                  <a:gd name="T26" fmla="*/ 16 w 23"/>
                  <a:gd name="T27" fmla="*/ 3 h 25"/>
                  <a:gd name="T28" fmla="*/ 16 w 23"/>
                  <a:gd name="T29" fmla="*/ 3 h 25"/>
                  <a:gd name="T30" fmla="*/ 16 w 23"/>
                  <a:gd name="T31" fmla="*/ 3 h 25"/>
                  <a:gd name="T32" fmla="*/ 16 w 23"/>
                  <a:gd name="T33" fmla="*/ 3 h 25"/>
                  <a:gd name="T34" fmla="*/ 16 w 23"/>
                  <a:gd name="T35" fmla="*/ 4 h 25"/>
                  <a:gd name="T36" fmla="*/ 16 w 23"/>
                  <a:gd name="T37" fmla="*/ 4 h 25"/>
                  <a:gd name="T38" fmla="*/ 9 w 23"/>
                  <a:gd name="T39" fmla="*/ 15 h 25"/>
                  <a:gd name="T40" fmla="*/ 18 w 23"/>
                  <a:gd name="T41" fmla="*/ 15 h 25"/>
                  <a:gd name="T42" fmla="*/ 16 w 23"/>
                  <a:gd name="T43"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25">
                    <a:moveTo>
                      <a:pt x="20" y="25"/>
                    </a:moveTo>
                    <a:cubicBezTo>
                      <a:pt x="19" y="18"/>
                      <a:pt x="19" y="18"/>
                      <a:pt x="19" y="18"/>
                    </a:cubicBezTo>
                    <a:cubicBezTo>
                      <a:pt x="8" y="18"/>
                      <a:pt x="8" y="18"/>
                      <a:pt x="8" y="18"/>
                    </a:cubicBezTo>
                    <a:cubicBezTo>
                      <a:pt x="4" y="25"/>
                      <a:pt x="4" y="25"/>
                      <a:pt x="4" y="25"/>
                    </a:cubicBezTo>
                    <a:cubicBezTo>
                      <a:pt x="0" y="25"/>
                      <a:pt x="0" y="25"/>
                      <a:pt x="0" y="25"/>
                    </a:cubicBezTo>
                    <a:cubicBezTo>
                      <a:pt x="15" y="0"/>
                      <a:pt x="15" y="0"/>
                      <a:pt x="15" y="0"/>
                    </a:cubicBezTo>
                    <a:cubicBezTo>
                      <a:pt x="18" y="0"/>
                      <a:pt x="18" y="0"/>
                      <a:pt x="18" y="0"/>
                    </a:cubicBezTo>
                    <a:cubicBezTo>
                      <a:pt x="23" y="25"/>
                      <a:pt x="23" y="25"/>
                      <a:pt x="23" y="25"/>
                    </a:cubicBezTo>
                    <a:lnTo>
                      <a:pt x="20" y="25"/>
                    </a:lnTo>
                    <a:close/>
                    <a:moveTo>
                      <a:pt x="16" y="4"/>
                    </a:moveTo>
                    <a:cubicBezTo>
                      <a:pt x="16" y="4"/>
                      <a:pt x="16" y="4"/>
                      <a:pt x="16" y="4"/>
                    </a:cubicBezTo>
                    <a:cubicBezTo>
                      <a:pt x="16" y="4"/>
                      <a:pt x="16" y="4"/>
                      <a:pt x="16" y="4"/>
                    </a:cubicBezTo>
                    <a:cubicBezTo>
                      <a:pt x="16" y="3"/>
                      <a:pt x="16" y="3"/>
                      <a:pt x="16" y="3"/>
                    </a:cubicBezTo>
                    <a:cubicBezTo>
                      <a:pt x="16" y="3"/>
                      <a:pt x="16" y="3"/>
                      <a:pt x="16" y="3"/>
                    </a:cubicBezTo>
                    <a:cubicBezTo>
                      <a:pt x="16" y="3"/>
                      <a:pt x="16" y="3"/>
                      <a:pt x="16" y="3"/>
                    </a:cubicBezTo>
                    <a:cubicBezTo>
                      <a:pt x="16" y="3"/>
                      <a:pt x="16" y="3"/>
                      <a:pt x="16" y="3"/>
                    </a:cubicBezTo>
                    <a:cubicBezTo>
                      <a:pt x="16" y="3"/>
                      <a:pt x="16" y="3"/>
                      <a:pt x="16" y="3"/>
                    </a:cubicBezTo>
                    <a:cubicBezTo>
                      <a:pt x="16" y="4"/>
                      <a:pt x="16" y="4"/>
                      <a:pt x="16" y="4"/>
                    </a:cubicBezTo>
                    <a:cubicBezTo>
                      <a:pt x="16" y="4"/>
                      <a:pt x="16" y="4"/>
                      <a:pt x="16" y="4"/>
                    </a:cubicBezTo>
                    <a:cubicBezTo>
                      <a:pt x="9" y="15"/>
                      <a:pt x="9" y="15"/>
                      <a:pt x="9" y="15"/>
                    </a:cubicBezTo>
                    <a:cubicBezTo>
                      <a:pt x="18" y="15"/>
                      <a:pt x="18" y="15"/>
                      <a:pt x="18" y="15"/>
                    </a:cubicBezTo>
                    <a:lnTo>
                      <a:pt x="1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grpSp>
        <p:sp>
          <p:nvSpPr>
            <p:cNvPr id="800" name="Freeform 187"/>
            <p:cNvSpPr>
              <a:spLocks/>
            </p:cNvSpPr>
            <p:nvPr/>
          </p:nvSpPr>
          <p:spPr bwMode="auto">
            <a:xfrm>
              <a:off x="7639977" y="2919583"/>
              <a:ext cx="87650" cy="60770"/>
            </a:xfrm>
            <a:custGeom>
              <a:avLst/>
              <a:gdLst>
                <a:gd name="T0" fmla="*/ 36 w 36"/>
                <a:gd name="T1" fmla="*/ 0 h 25"/>
                <a:gd name="T2" fmla="*/ 29 w 36"/>
                <a:gd name="T3" fmla="*/ 25 h 25"/>
                <a:gd name="T4" fmla="*/ 23 w 36"/>
                <a:gd name="T5" fmla="*/ 25 h 25"/>
                <a:gd name="T6" fmla="*/ 18 w 36"/>
                <a:gd name="T7" fmla="*/ 9 h 25"/>
                <a:gd name="T8" fmla="*/ 18 w 36"/>
                <a:gd name="T9" fmla="*/ 6 h 25"/>
                <a:gd name="T10" fmla="*/ 18 w 36"/>
                <a:gd name="T11" fmla="*/ 6 h 25"/>
                <a:gd name="T12" fmla="*/ 17 w 36"/>
                <a:gd name="T13" fmla="*/ 9 h 25"/>
                <a:gd name="T14" fmla="*/ 13 w 36"/>
                <a:gd name="T15" fmla="*/ 25 h 25"/>
                <a:gd name="T16" fmla="*/ 7 w 36"/>
                <a:gd name="T17" fmla="*/ 25 h 25"/>
                <a:gd name="T18" fmla="*/ 0 w 36"/>
                <a:gd name="T19" fmla="*/ 0 h 25"/>
                <a:gd name="T20" fmla="*/ 6 w 36"/>
                <a:gd name="T21" fmla="*/ 0 h 25"/>
                <a:gd name="T22" fmla="*/ 10 w 36"/>
                <a:gd name="T23" fmla="*/ 17 h 25"/>
                <a:gd name="T24" fmla="*/ 10 w 36"/>
                <a:gd name="T25" fmla="*/ 20 h 25"/>
                <a:gd name="T26" fmla="*/ 10 w 36"/>
                <a:gd name="T27" fmla="*/ 20 h 25"/>
                <a:gd name="T28" fmla="*/ 11 w 36"/>
                <a:gd name="T29" fmla="*/ 17 h 25"/>
                <a:gd name="T30" fmla="*/ 15 w 36"/>
                <a:gd name="T31" fmla="*/ 0 h 25"/>
                <a:gd name="T32" fmla="*/ 21 w 36"/>
                <a:gd name="T33" fmla="*/ 0 h 25"/>
                <a:gd name="T34" fmla="*/ 25 w 36"/>
                <a:gd name="T35" fmla="*/ 17 h 25"/>
                <a:gd name="T36" fmla="*/ 26 w 36"/>
                <a:gd name="T37" fmla="*/ 20 h 25"/>
                <a:gd name="T38" fmla="*/ 26 w 36"/>
                <a:gd name="T39" fmla="*/ 20 h 25"/>
                <a:gd name="T40" fmla="*/ 26 w 36"/>
                <a:gd name="T41" fmla="*/ 17 h 25"/>
                <a:gd name="T42" fmla="*/ 30 w 36"/>
                <a:gd name="T43" fmla="*/ 0 h 25"/>
                <a:gd name="T44" fmla="*/ 36 w 36"/>
                <a:gd name="T4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5">
                  <a:moveTo>
                    <a:pt x="36" y="0"/>
                  </a:moveTo>
                  <a:cubicBezTo>
                    <a:pt x="29" y="25"/>
                    <a:pt x="29" y="25"/>
                    <a:pt x="29" y="25"/>
                  </a:cubicBezTo>
                  <a:cubicBezTo>
                    <a:pt x="23" y="25"/>
                    <a:pt x="23" y="25"/>
                    <a:pt x="23" y="25"/>
                  </a:cubicBezTo>
                  <a:cubicBezTo>
                    <a:pt x="18" y="9"/>
                    <a:pt x="18" y="9"/>
                    <a:pt x="18" y="9"/>
                  </a:cubicBezTo>
                  <a:cubicBezTo>
                    <a:pt x="18" y="8"/>
                    <a:pt x="18" y="7"/>
                    <a:pt x="18" y="6"/>
                  </a:cubicBezTo>
                  <a:cubicBezTo>
                    <a:pt x="18" y="6"/>
                    <a:pt x="18" y="6"/>
                    <a:pt x="18" y="6"/>
                  </a:cubicBezTo>
                  <a:cubicBezTo>
                    <a:pt x="18" y="7"/>
                    <a:pt x="18" y="8"/>
                    <a:pt x="17" y="9"/>
                  </a:cubicBezTo>
                  <a:cubicBezTo>
                    <a:pt x="13" y="25"/>
                    <a:pt x="13" y="25"/>
                    <a:pt x="13" y="25"/>
                  </a:cubicBezTo>
                  <a:cubicBezTo>
                    <a:pt x="7" y="25"/>
                    <a:pt x="7" y="25"/>
                    <a:pt x="7" y="25"/>
                  </a:cubicBezTo>
                  <a:cubicBezTo>
                    <a:pt x="0" y="0"/>
                    <a:pt x="0" y="0"/>
                    <a:pt x="0" y="0"/>
                  </a:cubicBezTo>
                  <a:cubicBezTo>
                    <a:pt x="6" y="0"/>
                    <a:pt x="6" y="0"/>
                    <a:pt x="6" y="0"/>
                  </a:cubicBezTo>
                  <a:cubicBezTo>
                    <a:pt x="10" y="17"/>
                    <a:pt x="10" y="17"/>
                    <a:pt x="10" y="17"/>
                  </a:cubicBezTo>
                  <a:cubicBezTo>
                    <a:pt x="10" y="17"/>
                    <a:pt x="10" y="18"/>
                    <a:pt x="10" y="20"/>
                  </a:cubicBezTo>
                  <a:cubicBezTo>
                    <a:pt x="10" y="20"/>
                    <a:pt x="10" y="20"/>
                    <a:pt x="10" y="20"/>
                  </a:cubicBezTo>
                  <a:cubicBezTo>
                    <a:pt x="10" y="19"/>
                    <a:pt x="10" y="18"/>
                    <a:pt x="11" y="17"/>
                  </a:cubicBezTo>
                  <a:cubicBezTo>
                    <a:pt x="15" y="0"/>
                    <a:pt x="15" y="0"/>
                    <a:pt x="15" y="0"/>
                  </a:cubicBezTo>
                  <a:cubicBezTo>
                    <a:pt x="21" y="0"/>
                    <a:pt x="21" y="0"/>
                    <a:pt x="21" y="0"/>
                  </a:cubicBezTo>
                  <a:cubicBezTo>
                    <a:pt x="25" y="17"/>
                    <a:pt x="25" y="17"/>
                    <a:pt x="25" y="17"/>
                  </a:cubicBezTo>
                  <a:cubicBezTo>
                    <a:pt x="26" y="18"/>
                    <a:pt x="26" y="18"/>
                    <a:pt x="26" y="20"/>
                  </a:cubicBezTo>
                  <a:cubicBezTo>
                    <a:pt x="26" y="20"/>
                    <a:pt x="26" y="20"/>
                    <a:pt x="26" y="20"/>
                  </a:cubicBezTo>
                  <a:cubicBezTo>
                    <a:pt x="26" y="19"/>
                    <a:pt x="26" y="18"/>
                    <a:pt x="26" y="17"/>
                  </a:cubicBezTo>
                  <a:cubicBezTo>
                    <a:pt x="30" y="0"/>
                    <a:pt x="30" y="0"/>
                    <a:pt x="30" y="0"/>
                  </a:cubicBezTo>
                  <a:lnTo>
                    <a:pt x="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802" name="Freeform 188"/>
            <p:cNvSpPr>
              <a:spLocks/>
            </p:cNvSpPr>
            <p:nvPr/>
          </p:nvSpPr>
          <p:spPr bwMode="auto">
            <a:xfrm>
              <a:off x="7735807" y="2919583"/>
              <a:ext cx="36229" cy="60770"/>
            </a:xfrm>
            <a:custGeom>
              <a:avLst/>
              <a:gdLst>
                <a:gd name="T0" fmla="*/ 31 w 31"/>
                <a:gd name="T1" fmla="*/ 52 h 52"/>
                <a:gd name="T2" fmla="*/ 0 w 31"/>
                <a:gd name="T3" fmla="*/ 52 h 52"/>
                <a:gd name="T4" fmla="*/ 0 w 31"/>
                <a:gd name="T5" fmla="*/ 0 h 52"/>
                <a:gd name="T6" fmla="*/ 31 w 31"/>
                <a:gd name="T7" fmla="*/ 0 h 52"/>
                <a:gd name="T8" fmla="*/ 31 w 31"/>
                <a:gd name="T9" fmla="*/ 10 h 52"/>
                <a:gd name="T10" fmla="*/ 12 w 31"/>
                <a:gd name="T11" fmla="*/ 10 h 52"/>
                <a:gd name="T12" fmla="*/ 12 w 31"/>
                <a:gd name="T13" fmla="*/ 21 h 52"/>
                <a:gd name="T14" fmla="*/ 29 w 31"/>
                <a:gd name="T15" fmla="*/ 21 h 52"/>
                <a:gd name="T16" fmla="*/ 29 w 31"/>
                <a:gd name="T17" fmla="*/ 31 h 52"/>
                <a:gd name="T18" fmla="*/ 12 w 31"/>
                <a:gd name="T19" fmla="*/ 31 h 52"/>
                <a:gd name="T20" fmla="*/ 12 w 31"/>
                <a:gd name="T21" fmla="*/ 44 h 52"/>
                <a:gd name="T22" fmla="*/ 31 w 31"/>
                <a:gd name="T23" fmla="*/ 44 h 52"/>
                <a:gd name="T24" fmla="*/ 31 w 31"/>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52">
                  <a:moveTo>
                    <a:pt x="31" y="52"/>
                  </a:moveTo>
                  <a:lnTo>
                    <a:pt x="0" y="52"/>
                  </a:lnTo>
                  <a:lnTo>
                    <a:pt x="0" y="0"/>
                  </a:lnTo>
                  <a:lnTo>
                    <a:pt x="31" y="0"/>
                  </a:lnTo>
                  <a:lnTo>
                    <a:pt x="31" y="10"/>
                  </a:lnTo>
                  <a:lnTo>
                    <a:pt x="12" y="10"/>
                  </a:lnTo>
                  <a:lnTo>
                    <a:pt x="12" y="21"/>
                  </a:lnTo>
                  <a:lnTo>
                    <a:pt x="29" y="21"/>
                  </a:lnTo>
                  <a:lnTo>
                    <a:pt x="29" y="31"/>
                  </a:lnTo>
                  <a:lnTo>
                    <a:pt x="12" y="31"/>
                  </a:lnTo>
                  <a:lnTo>
                    <a:pt x="12" y="44"/>
                  </a:lnTo>
                  <a:lnTo>
                    <a:pt x="31" y="44"/>
                  </a:lnTo>
                  <a:lnTo>
                    <a:pt x="31"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803" name="Freeform 189"/>
            <p:cNvSpPr>
              <a:spLocks/>
            </p:cNvSpPr>
            <p:nvPr/>
          </p:nvSpPr>
          <p:spPr bwMode="auto">
            <a:xfrm>
              <a:off x="7782554" y="2919583"/>
              <a:ext cx="40903" cy="63107"/>
            </a:xfrm>
            <a:custGeom>
              <a:avLst/>
              <a:gdLst>
                <a:gd name="T0" fmla="*/ 0 w 17"/>
                <a:gd name="T1" fmla="*/ 24 h 26"/>
                <a:gd name="T2" fmla="*/ 0 w 17"/>
                <a:gd name="T3" fmla="*/ 19 h 26"/>
                <a:gd name="T4" fmla="*/ 3 w 17"/>
                <a:gd name="T5" fmla="*/ 21 h 26"/>
                <a:gd name="T6" fmla="*/ 7 w 17"/>
                <a:gd name="T7" fmla="*/ 21 h 26"/>
                <a:gd name="T8" fmla="*/ 9 w 17"/>
                <a:gd name="T9" fmla="*/ 21 h 26"/>
                <a:gd name="T10" fmla="*/ 10 w 17"/>
                <a:gd name="T11" fmla="*/ 20 h 26"/>
                <a:gd name="T12" fmla="*/ 11 w 17"/>
                <a:gd name="T13" fmla="*/ 20 h 26"/>
                <a:gd name="T14" fmla="*/ 11 w 17"/>
                <a:gd name="T15" fmla="*/ 19 h 26"/>
                <a:gd name="T16" fmla="*/ 11 w 17"/>
                <a:gd name="T17" fmla="*/ 17 h 26"/>
                <a:gd name="T18" fmla="*/ 9 w 17"/>
                <a:gd name="T19" fmla="*/ 16 h 26"/>
                <a:gd name="T20" fmla="*/ 8 w 17"/>
                <a:gd name="T21" fmla="*/ 15 h 26"/>
                <a:gd name="T22" fmla="*/ 6 w 17"/>
                <a:gd name="T23" fmla="*/ 14 h 26"/>
                <a:gd name="T24" fmla="*/ 1 w 17"/>
                <a:gd name="T25" fmla="*/ 11 h 26"/>
                <a:gd name="T26" fmla="*/ 0 w 17"/>
                <a:gd name="T27" fmla="*/ 7 h 26"/>
                <a:gd name="T28" fmla="*/ 0 w 17"/>
                <a:gd name="T29" fmla="*/ 4 h 26"/>
                <a:gd name="T30" fmla="*/ 3 w 17"/>
                <a:gd name="T31" fmla="*/ 1 h 26"/>
                <a:gd name="T32" fmla="*/ 6 w 17"/>
                <a:gd name="T33" fmla="*/ 0 h 26"/>
                <a:gd name="T34" fmla="*/ 10 w 17"/>
                <a:gd name="T35" fmla="*/ 0 h 26"/>
                <a:gd name="T36" fmla="*/ 13 w 17"/>
                <a:gd name="T37" fmla="*/ 0 h 26"/>
                <a:gd name="T38" fmla="*/ 16 w 17"/>
                <a:gd name="T39" fmla="*/ 1 h 26"/>
                <a:gd name="T40" fmla="*/ 16 w 17"/>
                <a:gd name="T41" fmla="*/ 6 h 26"/>
                <a:gd name="T42" fmla="*/ 14 w 17"/>
                <a:gd name="T43" fmla="*/ 5 h 26"/>
                <a:gd name="T44" fmla="*/ 13 w 17"/>
                <a:gd name="T45" fmla="*/ 4 h 26"/>
                <a:gd name="T46" fmla="*/ 11 w 17"/>
                <a:gd name="T47" fmla="*/ 4 h 26"/>
                <a:gd name="T48" fmla="*/ 10 w 17"/>
                <a:gd name="T49" fmla="*/ 4 h 26"/>
                <a:gd name="T50" fmla="*/ 8 w 17"/>
                <a:gd name="T51" fmla="*/ 4 h 26"/>
                <a:gd name="T52" fmla="*/ 7 w 17"/>
                <a:gd name="T53" fmla="*/ 5 h 26"/>
                <a:gd name="T54" fmla="*/ 6 w 17"/>
                <a:gd name="T55" fmla="*/ 6 h 26"/>
                <a:gd name="T56" fmla="*/ 6 w 17"/>
                <a:gd name="T57" fmla="*/ 7 h 26"/>
                <a:gd name="T58" fmla="*/ 6 w 17"/>
                <a:gd name="T59" fmla="*/ 8 h 26"/>
                <a:gd name="T60" fmla="*/ 7 w 17"/>
                <a:gd name="T61" fmla="*/ 9 h 26"/>
                <a:gd name="T62" fmla="*/ 8 w 17"/>
                <a:gd name="T63" fmla="*/ 10 h 26"/>
                <a:gd name="T64" fmla="*/ 10 w 17"/>
                <a:gd name="T65" fmla="*/ 10 h 26"/>
                <a:gd name="T66" fmla="*/ 13 w 17"/>
                <a:gd name="T67" fmla="*/ 12 h 26"/>
                <a:gd name="T68" fmla="*/ 15 w 17"/>
                <a:gd name="T69" fmla="*/ 13 h 26"/>
                <a:gd name="T70" fmla="*/ 17 w 17"/>
                <a:gd name="T71" fmla="*/ 15 h 26"/>
                <a:gd name="T72" fmla="*/ 17 w 17"/>
                <a:gd name="T73" fmla="*/ 18 h 26"/>
                <a:gd name="T74" fmla="*/ 16 w 17"/>
                <a:gd name="T75" fmla="*/ 22 h 26"/>
                <a:gd name="T76" fmla="*/ 14 w 17"/>
                <a:gd name="T77" fmla="*/ 24 h 26"/>
                <a:gd name="T78" fmla="*/ 11 w 17"/>
                <a:gd name="T79" fmla="*/ 25 h 26"/>
                <a:gd name="T80" fmla="*/ 7 w 17"/>
                <a:gd name="T81" fmla="*/ 26 h 26"/>
                <a:gd name="T82" fmla="*/ 3 w 17"/>
                <a:gd name="T83" fmla="*/ 25 h 26"/>
                <a:gd name="T84" fmla="*/ 0 w 17"/>
                <a:gd name="T85"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26">
                  <a:moveTo>
                    <a:pt x="0" y="24"/>
                  </a:moveTo>
                  <a:cubicBezTo>
                    <a:pt x="0" y="19"/>
                    <a:pt x="0" y="19"/>
                    <a:pt x="0" y="19"/>
                  </a:cubicBezTo>
                  <a:cubicBezTo>
                    <a:pt x="1" y="19"/>
                    <a:pt x="2" y="20"/>
                    <a:pt x="3" y="21"/>
                  </a:cubicBezTo>
                  <a:cubicBezTo>
                    <a:pt x="4" y="21"/>
                    <a:pt x="6" y="21"/>
                    <a:pt x="7" y="21"/>
                  </a:cubicBezTo>
                  <a:cubicBezTo>
                    <a:pt x="7" y="21"/>
                    <a:pt x="8" y="21"/>
                    <a:pt x="9" y="21"/>
                  </a:cubicBezTo>
                  <a:cubicBezTo>
                    <a:pt x="9" y="21"/>
                    <a:pt x="10" y="21"/>
                    <a:pt x="10" y="20"/>
                  </a:cubicBezTo>
                  <a:cubicBezTo>
                    <a:pt x="10" y="20"/>
                    <a:pt x="11" y="20"/>
                    <a:pt x="11" y="20"/>
                  </a:cubicBezTo>
                  <a:cubicBezTo>
                    <a:pt x="11" y="19"/>
                    <a:pt x="11" y="19"/>
                    <a:pt x="11" y="19"/>
                  </a:cubicBezTo>
                  <a:cubicBezTo>
                    <a:pt x="11" y="18"/>
                    <a:pt x="11" y="18"/>
                    <a:pt x="11" y="17"/>
                  </a:cubicBezTo>
                  <a:cubicBezTo>
                    <a:pt x="10" y="17"/>
                    <a:pt x="10" y="17"/>
                    <a:pt x="9" y="16"/>
                  </a:cubicBezTo>
                  <a:cubicBezTo>
                    <a:pt x="9" y="16"/>
                    <a:pt x="8" y="16"/>
                    <a:pt x="8" y="15"/>
                  </a:cubicBezTo>
                  <a:cubicBezTo>
                    <a:pt x="7" y="15"/>
                    <a:pt x="6" y="15"/>
                    <a:pt x="6" y="14"/>
                  </a:cubicBezTo>
                  <a:cubicBezTo>
                    <a:pt x="4" y="14"/>
                    <a:pt x="2" y="13"/>
                    <a:pt x="1" y="11"/>
                  </a:cubicBezTo>
                  <a:cubicBezTo>
                    <a:pt x="0" y="10"/>
                    <a:pt x="0" y="9"/>
                    <a:pt x="0" y="7"/>
                  </a:cubicBezTo>
                  <a:cubicBezTo>
                    <a:pt x="0" y="6"/>
                    <a:pt x="0" y="5"/>
                    <a:pt x="0" y="4"/>
                  </a:cubicBezTo>
                  <a:cubicBezTo>
                    <a:pt x="1" y="3"/>
                    <a:pt x="2" y="2"/>
                    <a:pt x="3" y="1"/>
                  </a:cubicBezTo>
                  <a:cubicBezTo>
                    <a:pt x="4" y="1"/>
                    <a:pt x="5" y="0"/>
                    <a:pt x="6" y="0"/>
                  </a:cubicBezTo>
                  <a:cubicBezTo>
                    <a:pt x="7" y="0"/>
                    <a:pt x="8" y="0"/>
                    <a:pt x="10" y="0"/>
                  </a:cubicBezTo>
                  <a:cubicBezTo>
                    <a:pt x="11" y="0"/>
                    <a:pt x="12" y="0"/>
                    <a:pt x="13" y="0"/>
                  </a:cubicBezTo>
                  <a:cubicBezTo>
                    <a:pt x="14" y="0"/>
                    <a:pt x="15" y="0"/>
                    <a:pt x="16" y="1"/>
                  </a:cubicBezTo>
                  <a:cubicBezTo>
                    <a:pt x="16" y="6"/>
                    <a:pt x="16" y="6"/>
                    <a:pt x="16" y="6"/>
                  </a:cubicBezTo>
                  <a:cubicBezTo>
                    <a:pt x="15" y="6"/>
                    <a:pt x="15" y="5"/>
                    <a:pt x="14" y="5"/>
                  </a:cubicBezTo>
                  <a:cubicBezTo>
                    <a:pt x="14" y="5"/>
                    <a:pt x="13" y="5"/>
                    <a:pt x="13" y="4"/>
                  </a:cubicBezTo>
                  <a:cubicBezTo>
                    <a:pt x="12" y="4"/>
                    <a:pt x="12" y="4"/>
                    <a:pt x="11" y="4"/>
                  </a:cubicBezTo>
                  <a:cubicBezTo>
                    <a:pt x="11" y="4"/>
                    <a:pt x="10" y="4"/>
                    <a:pt x="10" y="4"/>
                  </a:cubicBezTo>
                  <a:cubicBezTo>
                    <a:pt x="9" y="4"/>
                    <a:pt x="9" y="4"/>
                    <a:pt x="8" y="4"/>
                  </a:cubicBezTo>
                  <a:cubicBezTo>
                    <a:pt x="8" y="4"/>
                    <a:pt x="7" y="5"/>
                    <a:pt x="7" y="5"/>
                  </a:cubicBezTo>
                  <a:cubicBezTo>
                    <a:pt x="6" y="5"/>
                    <a:pt x="6" y="5"/>
                    <a:pt x="6" y="6"/>
                  </a:cubicBezTo>
                  <a:cubicBezTo>
                    <a:pt x="6" y="6"/>
                    <a:pt x="6" y="6"/>
                    <a:pt x="6" y="7"/>
                  </a:cubicBezTo>
                  <a:cubicBezTo>
                    <a:pt x="6" y="7"/>
                    <a:pt x="6" y="7"/>
                    <a:pt x="6" y="8"/>
                  </a:cubicBezTo>
                  <a:cubicBezTo>
                    <a:pt x="6" y="8"/>
                    <a:pt x="7" y="8"/>
                    <a:pt x="7" y="9"/>
                  </a:cubicBezTo>
                  <a:cubicBezTo>
                    <a:pt x="7" y="9"/>
                    <a:pt x="8" y="9"/>
                    <a:pt x="8" y="10"/>
                  </a:cubicBezTo>
                  <a:cubicBezTo>
                    <a:pt x="9" y="10"/>
                    <a:pt x="10" y="10"/>
                    <a:pt x="10" y="10"/>
                  </a:cubicBezTo>
                  <a:cubicBezTo>
                    <a:pt x="11" y="11"/>
                    <a:pt x="12" y="11"/>
                    <a:pt x="13" y="12"/>
                  </a:cubicBezTo>
                  <a:cubicBezTo>
                    <a:pt x="14" y="12"/>
                    <a:pt x="15" y="13"/>
                    <a:pt x="15" y="13"/>
                  </a:cubicBezTo>
                  <a:cubicBezTo>
                    <a:pt x="16" y="14"/>
                    <a:pt x="16" y="15"/>
                    <a:pt x="17" y="15"/>
                  </a:cubicBezTo>
                  <a:cubicBezTo>
                    <a:pt x="17" y="16"/>
                    <a:pt x="17" y="17"/>
                    <a:pt x="17" y="18"/>
                  </a:cubicBezTo>
                  <a:cubicBezTo>
                    <a:pt x="17" y="20"/>
                    <a:pt x="17" y="21"/>
                    <a:pt x="16" y="22"/>
                  </a:cubicBezTo>
                  <a:cubicBezTo>
                    <a:pt x="16" y="23"/>
                    <a:pt x="15" y="23"/>
                    <a:pt x="14" y="24"/>
                  </a:cubicBezTo>
                  <a:cubicBezTo>
                    <a:pt x="13" y="25"/>
                    <a:pt x="12" y="25"/>
                    <a:pt x="11" y="25"/>
                  </a:cubicBezTo>
                  <a:cubicBezTo>
                    <a:pt x="10" y="26"/>
                    <a:pt x="8" y="26"/>
                    <a:pt x="7" y="26"/>
                  </a:cubicBezTo>
                  <a:cubicBezTo>
                    <a:pt x="6" y="26"/>
                    <a:pt x="4" y="26"/>
                    <a:pt x="3" y="25"/>
                  </a:cubicBezTo>
                  <a:cubicBezTo>
                    <a:pt x="2" y="25"/>
                    <a:pt x="1" y="25"/>
                    <a:pt x="0"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804" name="Freeform 190"/>
            <p:cNvSpPr>
              <a:spLocks/>
            </p:cNvSpPr>
            <p:nvPr/>
          </p:nvSpPr>
          <p:spPr bwMode="auto">
            <a:xfrm>
              <a:off x="7828131" y="2919583"/>
              <a:ext cx="49084" cy="60770"/>
            </a:xfrm>
            <a:custGeom>
              <a:avLst/>
              <a:gdLst>
                <a:gd name="T0" fmla="*/ 42 w 42"/>
                <a:gd name="T1" fmla="*/ 10 h 52"/>
                <a:gd name="T2" fmla="*/ 28 w 42"/>
                <a:gd name="T3" fmla="*/ 10 h 52"/>
                <a:gd name="T4" fmla="*/ 28 w 42"/>
                <a:gd name="T5" fmla="*/ 52 h 52"/>
                <a:gd name="T6" fmla="*/ 15 w 42"/>
                <a:gd name="T7" fmla="*/ 52 h 52"/>
                <a:gd name="T8" fmla="*/ 15 w 42"/>
                <a:gd name="T9" fmla="*/ 10 h 52"/>
                <a:gd name="T10" fmla="*/ 0 w 42"/>
                <a:gd name="T11" fmla="*/ 10 h 52"/>
                <a:gd name="T12" fmla="*/ 0 w 42"/>
                <a:gd name="T13" fmla="*/ 0 h 52"/>
                <a:gd name="T14" fmla="*/ 42 w 42"/>
                <a:gd name="T15" fmla="*/ 0 h 52"/>
                <a:gd name="T16" fmla="*/ 42 w 42"/>
                <a:gd name="T17"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52">
                  <a:moveTo>
                    <a:pt x="42" y="10"/>
                  </a:moveTo>
                  <a:lnTo>
                    <a:pt x="28" y="10"/>
                  </a:lnTo>
                  <a:lnTo>
                    <a:pt x="28" y="52"/>
                  </a:lnTo>
                  <a:lnTo>
                    <a:pt x="15" y="52"/>
                  </a:lnTo>
                  <a:lnTo>
                    <a:pt x="15" y="10"/>
                  </a:lnTo>
                  <a:lnTo>
                    <a:pt x="0" y="10"/>
                  </a:lnTo>
                  <a:lnTo>
                    <a:pt x="0" y="0"/>
                  </a:lnTo>
                  <a:lnTo>
                    <a:pt x="42" y="0"/>
                  </a:lnTo>
                  <a:lnTo>
                    <a:pt x="4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grpSp>
      <p:grpSp>
        <p:nvGrpSpPr>
          <p:cNvPr id="9" name="Group 8"/>
          <p:cNvGrpSpPr/>
          <p:nvPr/>
        </p:nvGrpSpPr>
        <p:grpSpPr>
          <a:xfrm>
            <a:off x="9934032" y="4797978"/>
            <a:ext cx="1066729" cy="380358"/>
            <a:chOff x="7609522" y="3920558"/>
            <a:chExt cx="871824" cy="310862"/>
          </a:xfrm>
        </p:grpSpPr>
        <p:grpSp>
          <p:nvGrpSpPr>
            <p:cNvPr id="577" name="Australia East"/>
            <p:cNvGrpSpPr/>
            <p:nvPr/>
          </p:nvGrpSpPr>
          <p:grpSpPr>
            <a:xfrm>
              <a:off x="7609522" y="3920558"/>
              <a:ext cx="871824" cy="310862"/>
              <a:chOff x="10162700" y="4890350"/>
              <a:chExt cx="1162432" cy="414482"/>
            </a:xfrm>
          </p:grpSpPr>
          <p:sp>
            <p:nvSpPr>
              <p:cNvPr id="578" name="Rectangle 36"/>
              <p:cNvSpPr>
                <a:spLocks noChangeArrowheads="1"/>
              </p:cNvSpPr>
              <p:nvPr/>
            </p:nvSpPr>
            <p:spPr bwMode="auto">
              <a:xfrm>
                <a:off x="10162700" y="4890350"/>
                <a:ext cx="1162432" cy="414482"/>
              </a:xfrm>
              <a:prstGeom prst="rect">
                <a:avLst/>
              </a:prstGeom>
              <a:solidFill>
                <a:srgbClr val="0073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79" name="Freeform 200"/>
              <p:cNvSpPr>
                <a:spLocks noEditPoints="1"/>
              </p:cNvSpPr>
              <p:nvPr/>
            </p:nvSpPr>
            <p:spPr bwMode="auto">
              <a:xfrm>
                <a:off x="10253077" y="4985400"/>
                <a:ext cx="82586" cy="84143"/>
              </a:xfrm>
              <a:custGeom>
                <a:avLst/>
                <a:gdLst>
                  <a:gd name="T0" fmla="*/ 25 w 25"/>
                  <a:gd name="T1" fmla="*/ 26 h 26"/>
                  <a:gd name="T2" fmla="*/ 19 w 25"/>
                  <a:gd name="T3" fmla="*/ 26 h 26"/>
                  <a:gd name="T4" fmla="*/ 17 w 25"/>
                  <a:gd name="T5" fmla="*/ 20 h 26"/>
                  <a:gd name="T6" fmla="*/ 8 w 25"/>
                  <a:gd name="T7" fmla="*/ 20 h 26"/>
                  <a:gd name="T8" fmla="*/ 7 w 25"/>
                  <a:gd name="T9" fmla="*/ 26 h 26"/>
                  <a:gd name="T10" fmla="*/ 0 w 25"/>
                  <a:gd name="T11" fmla="*/ 26 h 26"/>
                  <a:gd name="T12" fmla="*/ 10 w 25"/>
                  <a:gd name="T13" fmla="*/ 0 h 26"/>
                  <a:gd name="T14" fmla="*/ 16 w 25"/>
                  <a:gd name="T15" fmla="*/ 0 h 26"/>
                  <a:gd name="T16" fmla="*/ 25 w 25"/>
                  <a:gd name="T17" fmla="*/ 26 h 26"/>
                  <a:gd name="T18" fmla="*/ 16 w 25"/>
                  <a:gd name="T19" fmla="*/ 16 h 26"/>
                  <a:gd name="T20" fmla="*/ 13 w 25"/>
                  <a:gd name="T21" fmla="*/ 7 h 26"/>
                  <a:gd name="T22" fmla="*/ 13 w 25"/>
                  <a:gd name="T23" fmla="*/ 5 h 26"/>
                  <a:gd name="T24" fmla="*/ 13 w 25"/>
                  <a:gd name="T25" fmla="*/ 5 h 26"/>
                  <a:gd name="T26" fmla="*/ 12 w 25"/>
                  <a:gd name="T27" fmla="*/ 7 h 26"/>
                  <a:gd name="T28" fmla="*/ 10 w 25"/>
                  <a:gd name="T29" fmla="*/ 16 h 26"/>
                  <a:gd name="T30" fmla="*/ 16 w 25"/>
                  <a:gd name="T3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26">
                    <a:moveTo>
                      <a:pt x="25" y="26"/>
                    </a:moveTo>
                    <a:cubicBezTo>
                      <a:pt x="19" y="26"/>
                      <a:pt x="19" y="26"/>
                      <a:pt x="19" y="26"/>
                    </a:cubicBezTo>
                    <a:cubicBezTo>
                      <a:pt x="17" y="20"/>
                      <a:pt x="17" y="20"/>
                      <a:pt x="17" y="20"/>
                    </a:cubicBezTo>
                    <a:cubicBezTo>
                      <a:pt x="8" y="20"/>
                      <a:pt x="8" y="20"/>
                      <a:pt x="8" y="20"/>
                    </a:cubicBezTo>
                    <a:cubicBezTo>
                      <a:pt x="7" y="26"/>
                      <a:pt x="7" y="26"/>
                      <a:pt x="7" y="26"/>
                    </a:cubicBezTo>
                    <a:cubicBezTo>
                      <a:pt x="0" y="26"/>
                      <a:pt x="0" y="26"/>
                      <a:pt x="0" y="26"/>
                    </a:cubicBezTo>
                    <a:cubicBezTo>
                      <a:pt x="10" y="0"/>
                      <a:pt x="10" y="0"/>
                      <a:pt x="10" y="0"/>
                    </a:cubicBezTo>
                    <a:cubicBezTo>
                      <a:pt x="16" y="0"/>
                      <a:pt x="16" y="0"/>
                      <a:pt x="16" y="0"/>
                    </a:cubicBezTo>
                    <a:lnTo>
                      <a:pt x="25" y="26"/>
                    </a:lnTo>
                    <a:close/>
                    <a:moveTo>
                      <a:pt x="16" y="16"/>
                    </a:moveTo>
                    <a:cubicBezTo>
                      <a:pt x="13" y="7"/>
                      <a:pt x="13" y="7"/>
                      <a:pt x="13" y="7"/>
                    </a:cubicBezTo>
                    <a:cubicBezTo>
                      <a:pt x="13" y="7"/>
                      <a:pt x="13" y="6"/>
                      <a:pt x="13" y="5"/>
                    </a:cubicBezTo>
                    <a:cubicBezTo>
                      <a:pt x="13" y="5"/>
                      <a:pt x="13" y="5"/>
                      <a:pt x="13" y="5"/>
                    </a:cubicBezTo>
                    <a:cubicBezTo>
                      <a:pt x="13" y="6"/>
                      <a:pt x="13" y="6"/>
                      <a:pt x="12" y="7"/>
                    </a:cubicBezTo>
                    <a:cubicBezTo>
                      <a:pt x="10" y="16"/>
                      <a:pt x="10" y="16"/>
                      <a:pt x="10" y="16"/>
                    </a:cubicBezTo>
                    <a:lnTo>
                      <a:pt x="1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80" name="Freeform 201"/>
              <p:cNvSpPr>
                <a:spLocks/>
              </p:cNvSpPr>
              <p:nvPr/>
            </p:nvSpPr>
            <p:spPr bwMode="auto">
              <a:xfrm>
                <a:off x="10345012" y="4985400"/>
                <a:ext cx="68562" cy="84143"/>
              </a:xfrm>
              <a:custGeom>
                <a:avLst/>
                <a:gdLst>
                  <a:gd name="T0" fmla="*/ 21 w 21"/>
                  <a:gd name="T1" fmla="*/ 15 h 26"/>
                  <a:gd name="T2" fmla="*/ 10 w 21"/>
                  <a:gd name="T3" fmla="*/ 26 h 26"/>
                  <a:gd name="T4" fmla="*/ 0 w 21"/>
                  <a:gd name="T5" fmla="*/ 15 h 26"/>
                  <a:gd name="T6" fmla="*/ 0 w 21"/>
                  <a:gd name="T7" fmla="*/ 0 h 26"/>
                  <a:gd name="T8" fmla="*/ 6 w 21"/>
                  <a:gd name="T9" fmla="*/ 0 h 26"/>
                  <a:gd name="T10" fmla="*/ 6 w 21"/>
                  <a:gd name="T11" fmla="*/ 15 h 26"/>
                  <a:gd name="T12" fmla="*/ 11 w 21"/>
                  <a:gd name="T13" fmla="*/ 21 h 26"/>
                  <a:gd name="T14" fmla="*/ 15 w 21"/>
                  <a:gd name="T15" fmla="*/ 15 h 26"/>
                  <a:gd name="T16" fmla="*/ 15 w 21"/>
                  <a:gd name="T17" fmla="*/ 0 h 26"/>
                  <a:gd name="T18" fmla="*/ 21 w 21"/>
                  <a:gd name="T19" fmla="*/ 0 h 26"/>
                  <a:gd name="T20" fmla="*/ 21 w 21"/>
                  <a:gd name="T21"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6">
                    <a:moveTo>
                      <a:pt x="21" y="15"/>
                    </a:moveTo>
                    <a:cubicBezTo>
                      <a:pt x="21" y="22"/>
                      <a:pt x="17" y="26"/>
                      <a:pt x="10" y="26"/>
                    </a:cubicBezTo>
                    <a:cubicBezTo>
                      <a:pt x="4" y="26"/>
                      <a:pt x="0" y="22"/>
                      <a:pt x="0" y="15"/>
                    </a:cubicBezTo>
                    <a:cubicBezTo>
                      <a:pt x="0" y="0"/>
                      <a:pt x="0" y="0"/>
                      <a:pt x="0" y="0"/>
                    </a:cubicBezTo>
                    <a:cubicBezTo>
                      <a:pt x="6" y="0"/>
                      <a:pt x="6" y="0"/>
                      <a:pt x="6" y="0"/>
                    </a:cubicBezTo>
                    <a:cubicBezTo>
                      <a:pt x="6" y="15"/>
                      <a:pt x="6" y="15"/>
                      <a:pt x="6" y="15"/>
                    </a:cubicBezTo>
                    <a:cubicBezTo>
                      <a:pt x="6" y="19"/>
                      <a:pt x="7" y="21"/>
                      <a:pt x="11" y="21"/>
                    </a:cubicBezTo>
                    <a:cubicBezTo>
                      <a:pt x="14" y="21"/>
                      <a:pt x="15" y="19"/>
                      <a:pt x="15" y="15"/>
                    </a:cubicBezTo>
                    <a:cubicBezTo>
                      <a:pt x="15" y="0"/>
                      <a:pt x="15" y="0"/>
                      <a:pt x="15" y="0"/>
                    </a:cubicBezTo>
                    <a:cubicBezTo>
                      <a:pt x="21" y="0"/>
                      <a:pt x="21" y="0"/>
                      <a:pt x="21" y="0"/>
                    </a:cubicBezTo>
                    <a:lnTo>
                      <a:pt x="2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81" name="Freeform 202"/>
              <p:cNvSpPr>
                <a:spLocks/>
              </p:cNvSpPr>
              <p:nvPr/>
            </p:nvSpPr>
            <p:spPr bwMode="auto">
              <a:xfrm>
                <a:off x="10430714" y="4985400"/>
                <a:ext cx="54538" cy="84143"/>
              </a:xfrm>
              <a:custGeom>
                <a:avLst/>
                <a:gdLst>
                  <a:gd name="T0" fmla="*/ 0 w 17"/>
                  <a:gd name="T1" fmla="*/ 25 h 26"/>
                  <a:gd name="T2" fmla="*/ 0 w 17"/>
                  <a:gd name="T3" fmla="*/ 19 h 26"/>
                  <a:gd name="T4" fmla="*/ 3 w 17"/>
                  <a:gd name="T5" fmla="*/ 21 h 26"/>
                  <a:gd name="T6" fmla="*/ 7 w 17"/>
                  <a:gd name="T7" fmla="*/ 22 h 26"/>
                  <a:gd name="T8" fmla="*/ 9 w 17"/>
                  <a:gd name="T9" fmla="*/ 21 h 26"/>
                  <a:gd name="T10" fmla="*/ 10 w 17"/>
                  <a:gd name="T11" fmla="*/ 21 h 26"/>
                  <a:gd name="T12" fmla="*/ 11 w 17"/>
                  <a:gd name="T13" fmla="*/ 20 h 26"/>
                  <a:gd name="T14" fmla="*/ 11 w 17"/>
                  <a:gd name="T15" fmla="*/ 19 h 26"/>
                  <a:gd name="T16" fmla="*/ 11 w 17"/>
                  <a:gd name="T17" fmla="*/ 18 h 26"/>
                  <a:gd name="T18" fmla="*/ 9 w 17"/>
                  <a:gd name="T19" fmla="*/ 17 h 26"/>
                  <a:gd name="T20" fmla="*/ 8 w 17"/>
                  <a:gd name="T21" fmla="*/ 16 h 26"/>
                  <a:gd name="T22" fmla="*/ 6 w 17"/>
                  <a:gd name="T23" fmla="*/ 15 h 26"/>
                  <a:gd name="T24" fmla="*/ 1 w 17"/>
                  <a:gd name="T25" fmla="*/ 12 h 26"/>
                  <a:gd name="T26" fmla="*/ 0 w 17"/>
                  <a:gd name="T27" fmla="*/ 7 h 26"/>
                  <a:gd name="T28" fmla="*/ 0 w 17"/>
                  <a:gd name="T29" fmla="*/ 4 h 26"/>
                  <a:gd name="T30" fmla="*/ 3 w 17"/>
                  <a:gd name="T31" fmla="*/ 2 h 26"/>
                  <a:gd name="T32" fmla="*/ 6 w 17"/>
                  <a:gd name="T33" fmla="*/ 0 h 26"/>
                  <a:gd name="T34" fmla="*/ 10 w 17"/>
                  <a:gd name="T35" fmla="*/ 0 h 26"/>
                  <a:gd name="T36" fmla="*/ 13 w 17"/>
                  <a:gd name="T37" fmla="*/ 0 h 26"/>
                  <a:gd name="T38" fmla="*/ 16 w 17"/>
                  <a:gd name="T39" fmla="*/ 1 h 26"/>
                  <a:gd name="T40" fmla="*/ 16 w 17"/>
                  <a:gd name="T41" fmla="*/ 6 h 26"/>
                  <a:gd name="T42" fmla="*/ 14 w 17"/>
                  <a:gd name="T43" fmla="*/ 5 h 26"/>
                  <a:gd name="T44" fmla="*/ 13 w 17"/>
                  <a:gd name="T45" fmla="*/ 5 h 26"/>
                  <a:gd name="T46" fmla="*/ 11 w 17"/>
                  <a:gd name="T47" fmla="*/ 5 h 26"/>
                  <a:gd name="T48" fmla="*/ 10 w 17"/>
                  <a:gd name="T49" fmla="*/ 4 h 26"/>
                  <a:gd name="T50" fmla="*/ 8 w 17"/>
                  <a:gd name="T51" fmla="*/ 5 h 26"/>
                  <a:gd name="T52" fmla="*/ 7 w 17"/>
                  <a:gd name="T53" fmla="*/ 5 h 26"/>
                  <a:gd name="T54" fmla="*/ 6 w 17"/>
                  <a:gd name="T55" fmla="*/ 6 h 26"/>
                  <a:gd name="T56" fmla="*/ 6 w 17"/>
                  <a:gd name="T57" fmla="*/ 7 h 26"/>
                  <a:gd name="T58" fmla="*/ 6 w 17"/>
                  <a:gd name="T59" fmla="*/ 8 h 26"/>
                  <a:gd name="T60" fmla="*/ 7 w 17"/>
                  <a:gd name="T61" fmla="*/ 9 h 26"/>
                  <a:gd name="T62" fmla="*/ 8 w 17"/>
                  <a:gd name="T63" fmla="*/ 10 h 26"/>
                  <a:gd name="T64" fmla="*/ 10 w 17"/>
                  <a:gd name="T65" fmla="*/ 11 h 26"/>
                  <a:gd name="T66" fmla="*/ 13 w 17"/>
                  <a:gd name="T67" fmla="*/ 12 h 26"/>
                  <a:gd name="T68" fmla="*/ 15 w 17"/>
                  <a:gd name="T69" fmla="*/ 14 h 26"/>
                  <a:gd name="T70" fmla="*/ 17 w 17"/>
                  <a:gd name="T71" fmla="*/ 16 h 26"/>
                  <a:gd name="T72" fmla="*/ 17 w 17"/>
                  <a:gd name="T73" fmla="*/ 19 h 26"/>
                  <a:gd name="T74" fmla="*/ 16 w 17"/>
                  <a:gd name="T75" fmla="*/ 22 h 26"/>
                  <a:gd name="T76" fmla="*/ 14 w 17"/>
                  <a:gd name="T77" fmla="*/ 24 h 26"/>
                  <a:gd name="T78" fmla="*/ 11 w 17"/>
                  <a:gd name="T79" fmla="*/ 26 h 26"/>
                  <a:gd name="T80" fmla="*/ 7 w 17"/>
                  <a:gd name="T81" fmla="*/ 26 h 26"/>
                  <a:gd name="T82" fmla="*/ 3 w 17"/>
                  <a:gd name="T83" fmla="*/ 26 h 26"/>
                  <a:gd name="T84" fmla="*/ 0 w 17"/>
                  <a:gd name="T85"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26">
                    <a:moveTo>
                      <a:pt x="0" y="25"/>
                    </a:moveTo>
                    <a:cubicBezTo>
                      <a:pt x="0" y="19"/>
                      <a:pt x="0" y="19"/>
                      <a:pt x="0" y="19"/>
                    </a:cubicBezTo>
                    <a:cubicBezTo>
                      <a:pt x="1" y="20"/>
                      <a:pt x="2" y="21"/>
                      <a:pt x="3" y="21"/>
                    </a:cubicBezTo>
                    <a:cubicBezTo>
                      <a:pt x="4" y="21"/>
                      <a:pt x="6" y="22"/>
                      <a:pt x="7" y="22"/>
                    </a:cubicBezTo>
                    <a:cubicBezTo>
                      <a:pt x="7" y="22"/>
                      <a:pt x="8" y="22"/>
                      <a:pt x="9" y="21"/>
                    </a:cubicBezTo>
                    <a:cubicBezTo>
                      <a:pt x="9" y="21"/>
                      <a:pt x="10" y="21"/>
                      <a:pt x="10" y="21"/>
                    </a:cubicBezTo>
                    <a:cubicBezTo>
                      <a:pt x="10" y="21"/>
                      <a:pt x="11" y="20"/>
                      <a:pt x="11" y="20"/>
                    </a:cubicBezTo>
                    <a:cubicBezTo>
                      <a:pt x="11" y="20"/>
                      <a:pt x="11" y="19"/>
                      <a:pt x="11" y="19"/>
                    </a:cubicBezTo>
                    <a:cubicBezTo>
                      <a:pt x="11" y="19"/>
                      <a:pt x="11" y="18"/>
                      <a:pt x="11" y="18"/>
                    </a:cubicBezTo>
                    <a:cubicBezTo>
                      <a:pt x="10" y="17"/>
                      <a:pt x="10" y="17"/>
                      <a:pt x="9" y="17"/>
                    </a:cubicBezTo>
                    <a:cubicBezTo>
                      <a:pt x="9" y="16"/>
                      <a:pt x="8" y="16"/>
                      <a:pt x="8" y="16"/>
                    </a:cubicBezTo>
                    <a:cubicBezTo>
                      <a:pt x="7" y="15"/>
                      <a:pt x="6" y="15"/>
                      <a:pt x="6" y="15"/>
                    </a:cubicBezTo>
                    <a:cubicBezTo>
                      <a:pt x="4" y="14"/>
                      <a:pt x="2" y="13"/>
                      <a:pt x="1" y="12"/>
                    </a:cubicBezTo>
                    <a:cubicBezTo>
                      <a:pt x="0" y="11"/>
                      <a:pt x="0" y="9"/>
                      <a:pt x="0" y="7"/>
                    </a:cubicBezTo>
                    <a:cubicBezTo>
                      <a:pt x="0" y="6"/>
                      <a:pt x="0" y="5"/>
                      <a:pt x="0" y="4"/>
                    </a:cubicBezTo>
                    <a:cubicBezTo>
                      <a:pt x="1" y="3"/>
                      <a:pt x="2" y="2"/>
                      <a:pt x="3" y="2"/>
                    </a:cubicBezTo>
                    <a:cubicBezTo>
                      <a:pt x="4" y="1"/>
                      <a:pt x="5" y="1"/>
                      <a:pt x="6" y="0"/>
                    </a:cubicBezTo>
                    <a:cubicBezTo>
                      <a:pt x="7" y="0"/>
                      <a:pt x="8" y="0"/>
                      <a:pt x="10" y="0"/>
                    </a:cubicBezTo>
                    <a:cubicBezTo>
                      <a:pt x="11" y="0"/>
                      <a:pt x="12" y="0"/>
                      <a:pt x="13" y="0"/>
                    </a:cubicBezTo>
                    <a:cubicBezTo>
                      <a:pt x="14" y="0"/>
                      <a:pt x="15" y="1"/>
                      <a:pt x="16" y="1"/>
                    </a:cubicBezTo>
                    <a:cubicBezTo>
                      <a:pt x="16" y="6"/>
                      <a:pt x="16" y="6"/>
                      <a:pt x="16" y="6"/>
                    </a:cubicBezTo>
                    <a:cubicBezTo>
                      <a:pt x="15" y="6"/>
                      <a:pt x="15" y="6"/>
                      <a:pt x="14" y="5"/>
                    </a:cubicBezTo>
                    <a:cubicBezTo>
                      <a:pt x="14" y="5"/>
                      <a:pt x="13" y="5"/>
                      <a:pt x="13" y="5"/>
                    </a:cubicBezTo>
                    <a:cubicBezTo>
                      <a:pt x="12" y="5"/>
                      <a:pt x="12" y="5"/>
                      <a:pt x="11" y="5"/>
                    </a:cubicBezTo>
                    <a:cubicBezTo>
                      <a:pt x="11" y="4"/>
                      <a:pt x="10" y="4"/>
                      <a:pt x="10" y="4"/>
                    </a:cubicBezTo>
                    <a:cubicBezTo>
                      <a:pt x="9" y="4"/>
                      <a:pt x="9" y="5"/>
                      <a:pt x="8" y="5"/>
                    </a:cubicBezTo>
                    <a:cubicBezTo>
                      <a:pt x="8" y="5"/>
                      <a:pt x="7" y="5"/>
                      <a:pt x="7" y="5"/>
                    </a:cubicBezTo>
                    <a:cubicBezTo>
                      <a:pt x="6" y="5"/>
                      <a:pt x="6" y="6"/>
                      <a:pt x="6" y="6"/>
                    </a:cubicBezTo>
                    <a:cubicBezTo>
                      <a:pt x="6" y="6"/>
                      <a:pt x="6" y="7"/>
                      <a:pt x="6" y="7"/>
                    </a:cubicBezTo>
                    <a:cubicBezTo>
                      <a:pt x="6" y="7"/>
                      <a:pt x="6" y="8"/>
                      <a:pt x="6" y="8"/>
                    </a:cubicBezTo>
                    <a:cubicBezTo>
                      <a:pt x="6" y="8"/>
                      <a:pt x="7" y="9"/>
                      <a:pt x="7" y="9"/>
                    </a:cubicBezTo>
                    <a:cubicBezTo>
                      <a:pt x="7" y="9"/>
                      <a:pt x="8" y="10"/>
                      <a:pt x="8" y="10"/>
                    </a:cubicBezTo>
                    <a:cubicBezTo>
                      <a:pt x="9" y="10"/>
                      <a:pt x="10" y="11"/>
                      <a:pt x="10" y="11"/>
                    </a:cubicBezTo>
                    <a:cubicBezTo>
                      <a:pt x="11" y="11"/>
                      <a:pt x="12" y="12"/>
                      <a:pt x="13" y="12"/>
                    </a:cubicBezTo>
                    <a:cubicBezTo>
                      <a:pt x="14" y="13"/>
                      <a:pt x="15" y="13"/>
                      <a:pt x="15" y="14"/>
                    </a:cubicBezTo>
                    <a:cubicBezTo>
                      <a:pt x="16" y="14"/>
                      <a:pt x="16" y="15"/>
                      <a:pt x="17" y="16"/>
                    </a:cubicBezTo>
                    <a:cubicBezTo>
                      <a:pt x="17" y="17"/>
                      <a:pt x="17" y="18"/>
                      <a:pt x="17" y="19"/>
                    </a:cubicBezTo>
                    <a:cubicBezTo>
                      <a:pt x="17" y="20"/>
                      <a:pt x="17" y="21"/>
                      <a:pt x="16" y="22"/>
                    </a:cubicBezTo>
                    <a:cubicBezTo>
                      <a:pt x="16" y="23"/>
                      <a:pt x="15" y="24"/>
                      <a:pt x="14" y="24"/>
                    </a:cubicBezTo>
                    <a:cubicBezTo>
                      <a:pt x="13" y="25"/>
                      <a:pt x="12" y="25"/>
                      <a:pt x="11" y="26"/>
                    </a:cubicBezTo>
                    <a:cubicBezTo>
                      <a:pt x="10" y="26"/>
                      <a:pt x="8" y="26"/>
                      <a:pt x="7" y="26"/>
                    </a:cubicBezTo>
                    <a:cubicBezTo>
                      <a:pt x="6" y="26"/>
                      <a:pt x="4" y="26"/>
                      <a:pt x="3" y="26"/>
                    </a:cubicBezTo>
                    <a:cubicBezTo>
                      <a:pt x="2" y="25"/>
                      <a:pt x="1" y="25"/>
                      <a:pt x="0"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82" name="Freeform 203"/>
              <p:cNvSpPr>
                <a:spLocks/>
              </p:cNvSpPr>
              <p:nvPr/>
            </p:nvSpPr>
            <p:spPr bwMode="auto">
              <a:xfrm>
                <a:off x="10491484" y="4985400"/>
                <a:ext cx="65445" cy="84143"/>
              </a:xfrm>
              <a:custGeom>
                <a:avLst/>
                <a:gdLst>
                  <a:gd name="T0" fmla="*/ 42 w 42"/>
                  <a:gd name="T1" fmla="*/ 10 h 54"/>
                  <a:gd name="T2" fmla="*/ 28 w 42"/>
                  <a:gd name="T3" fmla="*/ 10 h 54"/>
                  <a:gd name="T4" fmla="*/ 28 w 42"/>
                  <a:gd name="T5" fmla="*/ 54 h 54"/>
                  <a:gd name="T6" fmla="*/ 15 w 42"/>
                  <a:gd name="T7" fmla="*/ 54 h 54"/>
                  <a:gd name="T8" fmla="*/ 15 w 42"/>
                  <a:gd name="T9" fmla="*/ 10 h 54"/>
                  <a:gd name="T10" fmla="*/ 0 w 42"/>
                  <a:gd name="T11" fmla="*/ 10 h 54"/>
                  <a:gd name="T12" fmla="*/ 0 w 42"/>
                  <a:gd name="T13" fmla="*/ 0 h 54"/>
                  <a:gd name="T14" fmla="*/ 42 w 42"/>
                  <a:gd name="T15" fmla="*/ 0 h 54"/>
                  <a:gd name="T16" fmla="*/ 42 w 42"/>
                  <a:gd name="T17"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54">
                    <a:moveTo>
                      <a:pt x="42" y="10"/>
                    </a:moveTo>
                    <a:lnTo>
                      <a:pt x="28" y="10"/>
                    </a:lnTo>
                    <a:lnTo>
                      <a:pt x="28" y="54"/>
                    </a:lnTo>
                    <a:lnTo>
                      <a:pt x="15" y="54"/>
                    </a:lnTo>
                    <a:lnTo>
                      <a:pt x="15" y="10"/>
                    </a:lnTo>
                    <a:lnTo>
                      <a:pt x="0" y="10"/>
                    </a:lnTo>
                    <a:lnTo>
                      <a:pt x="0" y="0"/>
                    </a:lnTo>
                    <a:lnTo>
                      <a:pt x="42" y="0"/>
                    </a:lnTo>
                    <a:lnTo>
                      <a:pt x="4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83" name="Freeform 204"/>
              <p:cNvSpPr>
                <a:spLocks noEditPoints="1"/>
              </p:cNvSpPr>
              <p:nvPr/>
            </p:nvSpPr>
            <p:spPr bwMode="auto">
              <a:xfrm>
                <a:off x="10570953" y="4985400"/>
                <a:ext cx="68562" cy="84143"/>
              </a:xfrm>
              <a:custGeom>
                <a:avLst/>
                <a:gdLst>
                  <a:gd name="T0" fmla="*/ 21 w 21"/>
                  <a:gd name="T1" fmla="*/ 26 h 26"/>
                  <a:gd name="T2" fmla="*/ 15 w 21"/>
                  <a:gd name="T3" fmla="*/ 26 h 26"/>
                  <a:gd name="T4" fmla="*/ 11 w 21"/>
                  <a:gd name="T5" fmla="*/ 19 h 26"/>
                  <a:gd name="T6" fmla="*/ 10 w 21"/>
                  <a:gd name="T7" fmla="*/ 18 h 26"/>
                  <a:gd name="T8" fmla="*/ 9 w 21"/>
                  <a:gd name="T9" fmla="*/ 17 h 26"/>
                  <a:gd name="T10" fmla="*/ 8 w 21"/>
                  <a:gd name="T11" fmla="*/ 16 h 26"/>
                  <a:gd name="T12" fmla="*/ 8 w 21"/>
                  <a:gd name="T13" fmla="*/ 16 h 26"/>
                  <a:gd name="T14" fmla="*/ 6 w 21"/>
                  <a:gd name="T15" fmla="*/ 16 h 26"/>
                  <a:gd name="T16" fmla="*/ 6 w 21"/>
                  <a:gd name="T17" fmla="*/ 26 h 26"/>
                  <a:gd name="T18" fmla="*/ 0 w 21"/>
                  <a:gd name="T19" fmla="*/ 26 h 26"/>
                  <a:gd name="T20" fmla="*/ 0 w 21"/>
                  <a:gd name="T21" fmla="*/ 0 h 26"/>
                  <a:gd name="T22" fmla="*/ 9 w 21"/>
                  <a:gd name="T23" fmla="*/ 0 h 26"/>
                  <a:gd name="T24" fmla="*/ 18 w 21"/>
                  <a:gd name="T25" fmla="*/ 7 h 26"/>
                  <a:gd name="T26" fmla="*/ 18 w 21"/>
                  <a:gd name="T27" fmla="*/ 10 h 26"/>
                  <a:gd name="T28" fmla="*/ 17 w 21"/>
                  <a:gd name="T29" fmla="*/ 12 h 26"/>
                  <a:gd name="T30" fmla="*/ 15 w 21"/>
                  <a:gd name="T31" fmla="*/ 13 h 26"/>
                  <a:gd name="T32" fmla="*/ 13 w 21"/>
                  <a:gd name="T33" fmla="*/ 14 h 26"/>
                  <a:gd name="T34" fmla="*/ 13 w 21"/>
                  <a:gd name="T35" fmla="*/ 14 h 26"/>
                  <a:gd name="T36" fmla="*/ 14 w 21"/>
                  <a:gd name="T37" fmla="*/ 15 h 26"/>
                  <a:gd name="T38" fmla="*/ 15 w 21"/>
                  <a:gd name="T39" fmla="*/ 16 h 26"/>
                  <a:gd name="T40" fmla="*/ 16 w 21"/>
                  <a:gd name="T41" fmla="*/ 17 h 26"/>
                  <a:gd name="T42" fmla="*/ 17 w 21"/>
                  <a:gd name="T43" fmla="*/ 18 h 26"/>
                  <a:gd name="T44" fmla="*/ 21 w 21"/>
                  <a:gd name="T45" fmla="*/ 26 h 26"/>
                  <a:gd name="T46" fmla="*/ 6 w 21"/>
                  <a:gd name="T47" fmla="*/ 5 h 26"/>
                  <a:gd name="T48" fmla="*/ 6 w 21"/>
                  <a:gd name="T49" fmla="*/ 12 h 26"/>
                  <a:gd name="T50" fmla="*/ 8 w 21"/>
                  <a:gd name="T51" fmla="*/ 12 h 26"/>
                  <a:gd name="T52" fmla="*/ 11 w 21"/>
                  <a:gd name="T53" fmla="*/ 11 h 26"/>
                  <a:gd name="T54" fmla="*/ 13 w 21"/>
                  <a:gd name="T55" fmla="*/ 8 h 26"/>
                  <a:gd name="T56" fmla="*/ 9 w 21"/>
                  <a:gd name="T57" fmla="*/ 5 h 26"/>
                  <a:gd name="T58" fmla="*/ 6 w 21"/>
                  <a:gd name="T59"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1" h="26">
                    <a:moveTo>
                      <a:pt x="21" y="26"/>
                    </a:moveTo>
                    <a:cubicBezTo>
                      <a:pt x="15" y="26"/>
                      <a:pt x="15" y="26"/>
                      <a:pt x="15" y="26"/>
                    </a:cubicBezTo>
                    <a:cubicBezTo>
                      <a:pt x="11" y="19"/>
                      <a:pt x="11" y="19"/>
                      <a:pt x="11" y="19"/>
                    </a:cubicBezTo>
                    <a:cubicBezTo>
                      <a:pt x="11" y="19"/>
                      <a:pt x="10" y="18"/>
                      <a:pt x="10" y="18"/>
                    </a:cubicBezTo>
                    <a:cubicBezTo>
                      <a:pt x="10" y="17"/>
                      <a:pt x="10" y="17"/>
                      <a:pt x="9" y="17"/>
                    </a:cubicBezTo>
                    <a:cubicBezTo>
                      <a:pt x="9" y="17"/>
                      <a:pt x="9" y="16"/>
                      <a:pt x="8" y="16"/>
                    </a:cubicBezTo>
                    <a:cubicBezTo>
                      <a:pt x="8" y="16"/>
                      <a:pt x="8" y="16"/>
                      <a:pt x="8" y="16"/>
                    </a:cubicBezTo>
                    <a:cubicBezTo>
                      <a:pt x="6" y="16"/>
                      <a:pt x="6" y="16"/>
                      <a:pt x="6" y="16"/>
                    </a:cubicBezTo>
                    <a:cubicBezTo>
                      <a:pt x="6" y="26"/>
                      <a:pt x="6" y="26"/>
                      <a:pt x="6" y="26"/>
                    </a:cubicBezTo>
                    <a:cubicBezTo>
                      <a:pt x="0" y="26"/>
                      <a:pt x="0" y="26"/>
                      <a:pt x="0" y="26"/>
                    </a:cubicBezTo>
                    <a:cubicBezTo>
                      <a:pt x="0" y="0"/>
                      <a:pt x="0" y="0"/>
                      <a:pt x="0" y="0"/>
                    </a:cubicBezTo>
                    <a:cubicBezTo>
                      <a:pt x="9" y="0"/>
                      <a:pt x="9" y="0"/>
                      <a:pt x="9" y="0"/>
                    </a:cubicBezTo>
                    <a:cubicBezTo>
                      <a:pt x="15" y="0"/>
                      <a:pt x="18" y="3"/>
                      <a:pt x="18" y="7"/>
                    </a:cubicBezTo>
                    <a:cubicBezTo>
                      <a:pt x="18" y="8"/>
                      <a:pt x="18" y="9"/>
                      <a:pt x="18" y="10"/>
                    </a:cubicBezTo>
                    <a:cubicBezTo>
                      <a:pt x="18" y="10"/>
                      <a:pt x="17" y="11"/>
                      <a:pt x="17" y="12"/>
                    </a:cubicBezTo>
                    <a:cubicBezTo>
                      <a:pt x="16" y="12"/>
                      <a:pt x="16" y="13"/>
                      <a:pt x="15" y="13"/>
                    </a:cubicBezTo>
                    <a:cubicBezTo>
                      <a:pt x="14" y="14"/>
                      <a:pt x="14" y="14"/>
                      <a:pt x="13" y="14"/>
                    </a:cubicBezTo>
                    <a:cubicBezTo>
                      <a:pt x="13" y="14"/>
                      <a:pt x="13" y="14"/>
                      <a:pt x="13" y="14"/>
                    </a:cubicBezTo>
                    <a:cubicBezTo>
                      <a:pt x="13" y="14"/>
                      <a:pt x="14" y="15"/>
                      <a:pt x="14" y="15"/>
                    </a:cubicBezTo>
                    <a:cubicBezTo>
                      <a:pt x="14" y="15"/>
                      <a:pt x="15" y="16"/>
                      <a:pt x="15" y="16"/>
                    </a:cubicBezTo>
                    <a:cubicBezTo>
                      <a:pt x="15" y="16"/>
                      <a:pt x="16" y="17"/>
                      <a:pt x="16" y="17"/>
                    </a:cubicBezTo>
                    <a:cubicBezTo>
                      <a:pt x="16" y="17"/>
                      <a:pt x="16" y="18"/>
                      <a:pt x="17" y="18"/>
                    </a:cubicBezTo>
                    <a:lnTo>
                      <a:pt x="21" y="26"/>
                    </a:lnTo>
                    <a:close/>
                    <a:moveTo>
                      <a:pt x="6" y="5"/>
                    </a:moveTo>
                    <a:cubicBezTo>
                      <a:pt x="6" y="12"/>
                      <a:pt x="6" y="12"/>
                      <a:pt x="6" y="12"/>
                    </a:cubicBezTo>
                    <a:cubicBezTo>
                      <a:pt x="8" y="12"/>
                      <a:pt x="8" y="12"/>
                      <a:pt x="8" y="12"/>
                    </a:cubicBezTo>
                    <a:cubicBezTo>
                      <a:pt x="10" y="12"/>
                      <a:pt x="11" y="11"/>
                      <a:pt x="11" y="11"/>
                    </a:cubicBezTo>
                    <a:cubicBezTo>
                      <a:pt x="12" y="10"/>
                      <a:pt x="13" y="9"/>
                      <a:pt x="13" y="8"/>
                    </a:cubicBezTo>
                    <a:cubicBezTo>
                      <a:pt x="13" y="6"/>
                      <a:pt x="11" y="5"/>
                      <a:pt x="9" y="5"/>
                    </a:cubicBezTo>
                    <a:lnTo>
                      <a:pt x="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84" name="Freeform 205"/>
              <p:cNvSpPr>
                <a:spLocks noEditPoints="1"/>
              </p:cNvSpPr>
              <p:nvPr/>
            </p:nvSpPr>
            <p:spPr bwMode="auto">
              <a:xfrm>
                <a:off x="10642632" y="4985400"/>
                <a:ext cx="81027" cy="84143"/>
              </a:xfrm>
              <a:custGeom>
                <a:avLst/>
                <a:gdLst>
                  <a:gd name="T0" fmla="*/ 25 w 25"/>
                  <a:gd name="T1" fmla="*/ 26 h 26"/>
                  <a:gd name="T2" fmla="*/ 18 w 25"/>
                  <a:gd name="T3" fmla="*/ 26 h 26"/>
                  <a:gd name="T4" fmla="*/ 17 w 25"/>
                  <a:gd name="T5" fmla="*/ 20 h 26"/>
                  <a:gd name="T6" fmla="*/ 8 w 25"/>
                  <a:gd name="T7" fmla="*/ 20 h 26"/>
                  <a:gd name="T8" fmla="*/ 6 w 25"/>
                  <a:gd name="T9" fmla="*/ 26 h 26"/>
                  <a:gd name="T10" fmla="*/ 0 w 25"/>
                  <a:gd name="T11" fmla="*/ 26 h 26"/>
                  <a:gd name="T12" fmla="*/ 9 w 25"/>
                  <a:gd name="T13" fmla="*/ 0 h 26"/>
                  <a:gd name="T14" fmla="*/ 16 w 25"/>
                  <a:gd name="T15" fmla="*/ 0 h 26"/>
                  <a:gd name="T16" fmla="*/ 25 w 25"/>
                  <a:gd name="T17" fmla="*/ 26 h 26"/>
                  <a:gd name="T18" fmla="*/ 15 w 25"/>
                  <a:gd name="T19" fmla="*/ 16 h 26"/>
                  <a:gd name="T20" fmla="*/ 13 w 25"/>
                  <a:gd name="T21" fmla="*/ 7 h 26"/>
                  <a:gd name="T22" fmla="*/ 12 w 25"/>
                  <a:gd name="T23" fmla="*/ 5 h 26"/>
                  <a:gd name="T24" fmla="*/ 12 w 25"/>
                  <a:gd name="T25" fmla="*/ 5 h 26"/>
                  <a:gd name="T26" fmla="*/ 12 w 25"/>
                  <a:gd name="T27" fmla="*/ 7 h 26"/>
                  <a:gd name="T28" fmla="*/ 9 w 25"/>
                  <a:gd name="T29" fmla="*/ 16 h 26"/>
                  <a:gd name="T30" fmla="*/ 15 w 25"/>
                  <a:gd name="T3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26">
                    <a:moveTo>
                      <a:pt x="25" y="26"/>
                    </a:moveTo>
                    <a:cubicBezTo>
                      <a:pt x="18" y="26"/>
                      <a:pt x="18" y="26"/>
                      <a:pt x="18" y="26"/>
                    </a:cubicBezTo>
                    <a:cubicBezTo>
                      <a:pt x="17" y="20"/>
                      <a:pt x="17" y="20"/>
                      <a:pt x="17" y="20"/>
                    </a:cubicBezTo>
                    <a:cubicBezTo>
                      <a:pt x="8" y="20"/>
                      <a:pt x="8" y="20"/>
                      <a:pt x="8" y="20"/>
                    </a:cubicBezTo>
                    <a:cubicBezTo>
                      <a:pt x="6" y="26"/>
                      <a:pt x="6" y="26"/>
                      <a:pt x="6" y="26"/>
                    </a:cubicBezTo>
                    <a:cubicBezTo>
                      <a:pt x="0" y="26"/>
                      <a:pt x="0" y="26"/>
                      <a:pt x="0" y="26"/>
                    </a:cubicBezTo>
                    <a:cubicBezTo>
                      <a:pt x="9" y="0"/>
                      <a:pt x="9" y="0"/>
                      <a:pt x="9" y="0"/>
                    </a:cubicBezTo>
                    <a:cubicBezTo>
                      <a:pt x="16" y="0"/>
                      <a:pt x="16" y="0"/>
                      <a:pt x="16" y="0"/>
                    </a:cubicBezTo>
                    <a:lnTo>
                      <a:pt x="25" y="26"/>
                    </a:lnTo>
                    <a:close/>
                    <a:moveTo>
                      <a:pt x="15" y="16"/>
                    </a:moveTo>
                    <a:cubicBezTo>
                      <a:pt x="13" y="7"/>
                      <a:pt x="13" y="7"/>
                      <a:pt x="13" y="7"/>
                    </a:cubicBezTo>
                    <a:cubicBezTo>
                      <a:pt x="12" y="7"/>
                      <a:pt x="12" y="6"/>
                      <a:pt x="12" y="5"/>
                    </a:cubicBezTo>
                    <a:cubicBezTo>
                      <a:pt x="12" y="5"/>
                      <a:pt x="12" y="5"/>
                      <a:pt x="12" y="5"/>
                    </a:cubicBezTo>
                    <a:cubicBezTo>
                      <a:pt x="12" y="6"/>
                      <a:pt x="12" y="6"/>
                      <a:pt x="12" y="7"/>
                    </a:cubicBezTo>
                    <a:cubicBezTo>
                      <a:pt x="9" y="16"/>
                      <a:pt x="9" y="16"/>
                      <a:pt x="9" y="16"/>
                    </a:cubicBezTo>
                    <a:lnTo>
                      <a:pt x="15"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85" name="Freeform 206"/>
              <p:cNvSpPr>
                <a:spLocks/>
              </p:cNvSpPr>
              <p:nvPr/>
            </p:nvSpPr>
            <p:spPr bwMode="auto">
              <a:xfrm>
                <a:off x="10734567" y="4985400"/>
                <a:ext cx="48305" cy="84143"/>
              </a:xfrm>
              <a:custGeom>
                <a:avLst/>
                <a:gdLst>
                  <a:gd name="T0" fmla="*/ 31 w 31"/>
                  <a:gd name="T1" fmla="*/ 54 h 54"/>
                  <a:gd name="T2" fmla="*/ 0 w 31"/>
                  <a:gd name="T3" fmla="*/ 54 h 54"/>
                  <a:gd name="T4" fmla="*/ 0 w 31"/>
                  <a:gd name="T5" fmla="*/ 0 h 54"/>
                  <a:gd name="T6" fmla="*/ 12 w 31"/>
                  <a:gd name="T7" fmla="*/ 0 h 54"/>
                  <a:gd name="T8" fmla="*/ 12 w 31"/>
                  <a:gd name="T9" fmla="*/ 44 h 54"/>
                  <a:gd name="T10" fmla="*/ 31 w 31"/>
                  <a:gd name="T11" fmla="*/ 44 h 54"/>
                  <a:gd name="T12" fmla="*/ 31 w 31"/>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31" h="54">
                    <a:moveTo>
                      <a:pt x="31" y="54"/>
                    </a:moveTo>
                    <a:lnTo>
                      <a:pt x="0" y="54"/>
                    </a:lnTo>
                    <a:lnTo>
                      <a:pt x="0" y="0"/>
                    </a:lnTo>
                    <a:lnTo>
                      <a:pt x="12" y="0"/>
                    </a:lnTo>
                    <a:lnTo>
                      <a:pt x="12" y="44"/>
                    </a:lnTo>
                    <a:lnTo>
                      <a:pt x="31" y="44"/>
                    </a:lnTo>
                    <a:lnTo>
                      <a:pt x="31"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86" name="Rectangle 207"/>
              <p:cNvSpPr>
                <a:spLocks noChangeArrowheads="1"/>
              </p:cNvSpPr>
              <p:nvPr/>
            </p:nvSpPr>
            <p:spPr bwMode="auto">
              <a:xfrm>
                <a:off x="10795337" y="4985400"/>
                <a:ext cx="20257" cy="841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87" name="Freeform 208"/>
              <p:cNvSpPr>
                <a:spLocks noEditPoints="1"/>
              </p:cNvSpPr>
              <p:nvPr/>
            </p:nvSpPr>
            <p:spPr bwMode="auto">
              <a:xfrm>
                <a:off x="10824943" y="4985400"/>
                <a:ext cx="82586" cy="84143"/>
              </a:xfrm>
              <a:custGeom>
                <a:avLst/>
                <a:gdLst>
                  <a:gd name="T0" fmla="*/ 25 w 25"/>
                  <a:gd name="T1" fmla="*/ 26 h 26"/>
                  <a:gd name="T2" fmla="*/ 19 w 25"/>
                  <a:gd name="T3" fmla="*/ 26 h 26"/>
                  <a:gd name="T4" fmla="*/ 17 w 25"/>
                  <a:gd name="T5" fmla="*/ 20 h 26"/>
                  <a:gd name="T6" fmla="*/ 8 w 25"/>
                  <a:gd name="T7" fmla="*/ 20 h 26"/>
                  <a:gd name="T8" fmla="*/ 7 w 25"/>
                  <a:gd name="T9" fmla="*/ 26 h 26"/>
                  <a:gd name="T10" fmla="*/ 0 w 25"/>
                  <a:gd name="T11" fmla="*/ 26 h 26"/>
                  <a:gd name="T12" fmla="*/ 10 w 25"/>
                  <a:gd name="T13" fmla="*/ 0 h 26"/>
                  <a:gd name="T14" fmla="*/ 16 w 25"/>
                  <a:gd name="T15" fmla="*/ 0 h 26"/>
                  <a:gd name="T16" fmla="*/ 25 w 25"/>
                  <a:gd name="T17" fmla="*/ 26 h 26"/>
                  <a:gd name="T18" fmla="*/ 16 w 25"/>
                  <a:gd name="T19" fmla="*/ 16 h 26"/>
                  <a:gd name="T20" fmla="*/ 13 w 25"/>
                  <a:gd name="T21" fmla="*/ 7 h 26"/>
                  <a:gd name="T22" fmla="*/ 13 w 25"/>
                  <a:gd name="T23" fmla="*/ 5 h 26"/>
                  <a:gd name="T24" fmla="*/ 13 w 25"/>
                  <a:gd name="T25" fmla="*/ 5 h 26"/>
                  <a:gd name="T26" fmla="*/ 12 w 25"/>
                  <a:gd name="T27" fmla="*/ 7 h 26"/>
                  <a:gd name="T28" fmla="*/ 10 w 25"/>
                  <a:gd name="T29" fmla="*/ 16 h 26"/>
                  <a:gd name="T30" fmla="*/ 16 w 25"/>
                  <a:gd name="T3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26">
                    <a:moveTo>
                      <a:pt x="25" y="26"/>
                    </a:moveTo>
                    <a:cubicBezTo>
                      <a:pt x="19" y="26"/>
                      <a:pt x="19" y="26"/>
                      <a:pt x="19" y="26"/>
                    </a:cubicBezTo>
                    <a:cubicBezTo>
                      <a:pt x="17" y="20"/>
                      <a:pt x="17" y="20"/>
                      <a:pt x="17" y="20"/>
                    </a:cubicBezTo>
                    <a:cubicBezTo>
                      <a:pt x="8" y="20"/>
                      <a:pt x="8" y="20"/>
                      <a:pt x="8" y="20"/>
                    </a:cubicBezTo>
                    <a:cubicBezTo>
                      <a:pt x="7" y="26"/>
                      <a:pt x="7" y="26"/>
                      <a:pt x="7" y="26"/>
                    </a:cubicBezTo>
                    <a:cubicBezTo>
                      <a:pt x="0" y="26"/>
                      <a:pt x="0" y="26"/>
                      <a:pt x="0" y="26"/>
                    </a:cubicBezTo>
                    <a:cubicBezTo>
                      <a:pt x="10" y="0"/>
                      <a:pt x="10" y="0"/>
                      <a:pt x="10" y="0"/>
                    </a:cubicBezTo>
                    <a:cubicBezTo>
                      <a:pt x="16" y="0"/>
                      <a:pt x="16" y="0"/>
                      <a:pt x="16" y="0"/>
                    </a:cubicBezTo>
                    <a:lnTo>
                      <a:pt x="25" y="26"/>
                    </a:lnTo>
                    <a:close/>
                    <a:moveTo>
                      <a:pt x="16" y="16"/>
                    </a:moveTo>
                    <a:cubicBezTo>
                      <a:pt x="13" y="7"/>
                      <a:pt x="13" y="7"/>
                      <a:pt x="13" y="7"/>
                    </a:cubicBezTo>
                    <a:cubicBezTo>
                      <a:pt x="13" y="7"/>
                      <a:pt x="13" y="6"/>
                      <a:pt x="13" y="5"/>
                    </a:cubicBezTo>
                    <a:cubicBezTo>
                      <a:pt x="13" y="5"/>
                      <a:pt x="13" y="5"/>
                      <a:pt x="13" y="5"/>
                    </a:cubicBezTo>
                    <a:cubicBezTo>
                      <a:pt x="13" y="6"/>
                      <a:pt x="13" y="6"/>
                      <a:pt x="12" y="7"/>
                    </a:cubicBezTo>
                    <a:cubicBezTo>
                      <a:pt x="10" y="16"/>
                      <a:pt x="10" y="16"/>
                      <a:pt x="10" y="16"/>
                    </a:cubicBezTo>
                    <a:lnTo>
                      <a:pt x="1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88" name="Freeform 209"/>
              <p:cNvSpPr>
                <a:spLocks/>
              </p:cNvSpPr>
              <p:nvPr/>
            </p:nvSpPr>
            <p:spPr bwMode="auto">
              <a:xfrm>
                <a:off x="10952717" y="4985400"/>
                <a:ext cx="51421" cy="84143"/>
              </a:xfrm>
              <a:custGeom>
                <a:avLst/>
                <a:gdLst>
                  <a:gd name="T0" fmla="*/ 33 w 33"/>
                  <a:gd name="T1" fmla="*/ 54 h 54"/>
                  <a:gd name="T2" fmla="*/ 0 w 33"/>
                  <a:gd name="T3" fmla="*/ 54 h 54"/>
                  <a:gd name="T4" fmla="*/ 0 w 33"/>
                  <a:gd name="T5" fmla="*/ 0 h 54"/>
                  <a:gd name="T6" fmla="*/ 31 w 33"/>
                  <a:gd name="T7" fmla="*/ 0 h 54"/>
                  <a:gd name="T8" fmla="*/ 31 w 33"/>
                  <a:gd name="T9" fmla="*/ 10 h 54"/>
                  <a:gd name="T10" fmla="*/ 13 w 33"/>
                  <a:gd name="T11" fmla="*/ 10 h 54"/>
                  <a:gd name="T12" fmla="*/ 13 w 33"/>
                  <a:gd name="T13" fmla="*/ 23 h 54"/>
                  <a:gd name="T14" fmla="*/ 29 w 33"/>
                  <a:gd name="T15" fmla="*/ 23 h 54"/>
                  <a:gd name="T16" fmla="*/ 29 w 33"/>
                  <a:gd name="T17" fmla="*/ 31 h 54"/>
                  <a:gd name="T18" fmla="*/ 13 w 33"/>
                  <a:gd name="T19" fmla="*/ 31 h 54"/>
                  <a:gd name="T20" fmla="*/ 13 w 33"/>
                  <a:gd name="T21" fmla="*/ 44 h 54"/>
                  <a:gd name="T22" fmla="*/ 33 w 33"/>
                  <a:gd name="T23" fmla="*/ 44 h 54"/>
                  <a:gd name="T24" fmla="*/ 33 w 33"/>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54">
                    <a:moveTo>
                      <a:pt x="33" y="54"/>
                    </a:moveTo>
                    <a:lnTo>
                      <a:pt x="0" y="54"/>
                    </a:lnTo>
                    <a:lnTo>
                      <a:pt x="0" y="0"/>
                    </a:lnTo>
                    <a:lnTo>
                      <a:pt x="31" y="0"/>
                    </a:lnTo>
                    <a:lnTo>
                      <a:pt x="31" y="10"/>
                    </a:lnTo>
                    <a:lnTo>
                      <a:pt x="13" y="10"/>
                    </a:lnTo>
                    <a:lnTo>
                      <a:pt x="13" y="23"/>
                    </a:lnTo>
                    <a:lnTo>
                      <a:pt x="29" y="23"/>
                    </a:lnTo>
                    <a:lnTo>
                      <a:pt x="29" y="31"/>
                    </a:lnTo>
                    <a:lnTo>
                      <a:pt x="13" y="31"/>
                    </a:lnTo>
                    <a:lnTo>
                      <a:pt x="13" y="44"/>
                    </a:lnTo>
                    <a:lnTo>
                      <a:pt x="33" y="44"/>
                    </a:lnTo>
                    <a:lnTo>
                      <a:pt x="33"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89" name="Freeform 210"/>
              <p:cNvSpPr>
                <a:spLocks noEditPoints="1"/>
              </p:cNvSpPr>
              <p:nvPr/>
            </p:nvSpPr>
            <p:spPr bwMode="auto">
              <a:xfrm>
                <a:off x="11011930" y="4985400"/>
                <a:ext cx="81027" cy="84143"/>
              </a:xfrm>
              <a:custGeom>
                <a:avLst/>
                <a:gdLst>
                  <a:gd name="T0" fmla="*/ 25 w 25"/>
                  <a:gd name="T1" fmla="*/ 26 h 26"/>
                  <a:gd name="T2" fmla="*/ 19 w 25"/>
                  <a:gd name="T3" fmla="*/ 26 h 26"/>
                  <a:gd name="T4" fmla="*/ 17 w 25"/>
                  <a:gd name="T5" fmla="*/ 20 h 26"/>
                  <a:gd name="T6" fmla="*/ 8 w 25"/>
                  <a:gd name="T7" fmla="*/ 20 h 26"/>
                  <a:gd name="T8" fmla="*/ 6 w 25"/>
                  <a:gd name="T9" fmla="*/ 26 h 26"/>
                  <a:gd name="T10" fmla="*/ 0 w 25"/>
                  <a:gd name="T11" fmla="*/ 26 h 26"/>
                  <a:gd name="T12" fmla="*/ 9 w 25"/>
                  <a:gd name="T13" fmla="*/ 0 h 26"/>
                  <a:gd name="T14" fmla="*/ 16 w 25"/>
                  <a:gd name="T15" fmla="*/ 0 h 26"/>
                  <a:gd name="T16" fmla="*/ 25 w 25"/>
                  <a:gd name="T17" fmla="*/ 26 h 26"/>
                  <a:gd name="T18" fmla="*/ 16 w 25"/>
                  <a:gd name="T19" fmla="*/ 16 h 26"/>
                  <a:gd name="T20" fmla="*/ 13 w 25"/>
                  <a:gd name="T21" fmla="*/ 7 h 26"/>
                  <a:gd name="T22" fmla="*/ 12 w 25"/>
                  <a:gd name="T23" fmla="*/ 5 h 26"/>
                  <a:gd name="T24" fmla="*/ 12 w 25"/>
                  <a:gd name="T25" fmla="*/ 5 h 26"/>
                  <a:gd name="T26" fmla="*/ 12 w 25"/>
                  <a:gd name="T27" fmla="*/ 7 h 26"/>
                  <a:gd name="T28" fmla="*/ 9 w 25"/>
                  <a:gd name="T29" fmla="*/ 16 h 26"/>
                  <a:gd name="T30" fmla="*/ 16 w 25"/>
                  <a:gd name="T3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26">
                    <a:moveTo>
                      <a:pt x="25" y="26"/>
                    </a:moveTo>
                    <a:cubicBezTo>
                      <a:pt x="19" y="26"/>
                      <a:pt x="19" y="26"/>
                      <a:pt x="19" y="26"/>
                    </a:cubicBezTo>
                    <a:cubicBezTo>
                      <a:pt x="17" y="20"/>
                      <a:pt x="17" y="20"/>
                      <a:pt x="17" y="20"/>
                    </a:cubicBezTo>
                    <a:cubicBezTo>
                      <a:pt x="8" y="20"/>
                      <a:pt x="8" y="20"/>
                      <a:pt x="8" y="20"/>
                    </a:cubicBezTo>
                    <a:cubicBezTo>
                      <a:pt x="6" y="26"/>
                      <a:pt x="6" y="26"/>
                      <a:pt x="6" y="26"/>
                    </a:cubicBezTo>
                    <a:cubicBezTo>
                      <a:pt x="0" y="26"/>
                      <a:pt x="0" y="26"/>
                      <a:pt x="0" y="26"/>
                    </a:cubicBezTo>
                    <a:cubicBezTo>
                      <a:pt x="9" y="0"/>
                      <a:pt x="9" y="0"/>
                      <a:pt x="9" y="0"/>
                    </a:cubicBezTo>
                    <a:cubicBezTo>
                      <a:pt x="16" y="0"/>
                      <a:pt x="16" y="0"/>
                      <a:pt x="16" y="0"/>
                    </a:cubicBezTo>
                    <a:lnTo>
                      <a:pt x="25" y="26"/>
                    </a:lnTo>
                    <a:close/>
                    <a:moveTo>
                      <a:pt x="16" y="16"/>
                    </a:moveTo>
                    <a:cubicBezTo>
                      <a:pt x="13" y="7"/>
                      <a:pt x="13" y="7"/>
                      <a:pt x="13" y="7"/>
                    </a:cubicBezTo>
                    <a:cubicBezTo>
                      <a:pt x="13" y="7"/>
                      <a:pt x="12" y="6"/>
                      <a:pt x="12" y="5"/>
                    </a:cubicBezTo>
                    <a:cubicBezTo>
                      <a:pt x="12" y="5"/>
                      <a:pt x="12" y="5"/>
                      <a:pt x="12" y="5"/>
                    </a:cubicBezTo>
                    <a:cubicBezTo>
                      <a:pt x="12" y="6"/>
                      <a:pt x="12" y="6"/>
                      <a:pt x="12" y="7"/>
                    </a:cubicBezTo>
                    <a:cubicBezTo>
                      <a:pt x="9" y="16"/>
                      <a:pt x="9" y="16"/>
                      <a:pt x="9" y="16"/>
                    </a:cubicBezTo>
                    <a:lnTo>
                      <a:pt x="1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90" name="Freeform 211"/>
              <p:cNvSpPr>
                <a:spLocks/>
              </p:cNvSpPr>
              <p:nvPr/>
            </p:nvSpPr>
            <p:spPr bwMode="auto">
              <a:xfrm>
                <a:off x="11099190" y="4985400"/>
                <a:ext cx="59212" cy="84143"/>
              </a:xfrm>
              <a:custGeom>
                <a:avLst/>
                <a:gdLst>
                  <a:gd name="T0" fmla="*/ 0 w 18"/>
                  <a:gd name="T1" fmla="*/ 25 h 26"/>
                  <a:gd name="T2" fmla="*/ 0 w 18"/>
                  <a:gd name="T3" fmla="*/ 19 h 26"/>
                  <a:gd name="T4" fmla="*/ 4 w 18"/>
                  <a:gd name="T5" fmla="*/ 21 h 26"/>
                  <a:gd name="T6" fmla="*/ 7 w 18"/>
                  <a:gd name="T7" fmla="*/ 22 h 26"/>
                  <a:gd name="T8" fmla="*/ 9 w 18"/>
                  <a:gd name="T9" fmla="*/ 21 h 26"/>
                  <a:gd name="T10" fmla="*/ 10 w 18"/>
                  <a:gd name="T11" fmla="*/ 21 h 26"/>
                  <a:gd name="T12" fmla="*/ 11 w 18"/>
                  <a:gd name="T13" fmla="*/ 20 h 26"/>
                  <a:gd name="T14" fmla="*/ 12 w 18"/>
                  <a:gd name="T15" fmla="*/ 19 h 26"/>
                  <a:gd name="T16" fmla="*/ 11 w 18"/>
                  <a:gd name="T17" fmla="*/ 18 h 26"/>
                  <a:gd name="T18" fmla="*/ 10 w 18"/>
                  <a:gd name="T19" fmla="*/ 17 h 26"/>
                  <a:gd name="T20" fmla="*/ 8 w 18"/>
                  <a:gd name="T21" fmla="*/ 16 h 26"/>
                  <a:gd name="T22" fmla="*/ 6 w 18"/>
                  <a:gd name="T23" fmla="*/ 15 h 26"/>
                  <a:gd name="T24" fmla="*/ 2 w 18"/>
                  <a:gd name="T25" fmla="*/ 12 h 26"/>
                  <a:gd name="T26" fmla="*/ 0 w 18"/>
                  <a:gd name="T27" fmla="*/ 7 h 26"/>
                  <a:gd name="T28" fmla="*/ 1 w 18"/>
                  <a:gd name="T29" fmla="*/ 4 h 26"/>
                  <a:gd name="T30" fmla="*/ 3 w 18"/>
                  <a:gd name="T31" fmla="*/ 2 h 26"/>
                  <a:gd name="T32" fmla="*/ 6 w 18"/>
                  <a:gd name="T33" fmla="*/ 0 h 26"/>
                  <a:gd name="T34" fmla="*/ 10 w 18"/>
                  <a:gd name="T35" fmla="*/ 0 h 26"/>
                  <a:gd name="T36" fmla="*/ 14 w 18"/>
                  <a:gd name="T37" fmla="*/ 0 h 26"/>
                  <a:gd name="T38" fmla="*/ 16 w 18"/>
                  <a:gd name="T39" fmla="*/ 1 h 26"/>
                  <a:gd name="T40" fmla="*/ 16 w 18"/>
                  <a:gd name="T41" fmla="*/ 6 h 26"/>
                  <a:gd name="T42" fmla="*/ 15 w 18"/>
                  <a:gd name="T43" fmla="*/ 5 h 26"/>
                  <a:gd name="T44" fmla="*/ 13 w 18"/>
                  <a:gd name="T45" fmla="*/ 5 h 26"/>
                  <a:gd name="T46" fmla="*/ 12 w 18"/>
                  <a:gd name="T47" fmla="*/ 5 h 26"/>
                  <a:gd name="T48" fmla="*/ 10 w 18"/>
                  <a:gd name="T49" fmla="*/ 4 h 26"/>
                  <a:gd name="T50" fmla="*/ 9 w 18"/>
                  <a:gd name="T51" fmla="*/ 5 h 26"/>
                  <a:gd name="T52" fmla="*/ 7 w 18"/>
                  <a:gd name="T53" fmla="*/ 5 h 26"/>
                  <a:gd name="T54" fmla="*/ 6 w 18"/>
                  <a:gd name="T55" fmla="*/ 6 h 26"/>
                  <a:gd name="T56" fmla="*/ 6 w 18"/>
                  <a:gd name="T57" fmla="*/ 7 h 26"/>
                  <a:gd name="T58" fmla="*/ 7 w 18"/>
                  <a:gd name="T59" fmla="*/ 8 h 26"/>
                  <a:gd name="T60" fmla="*/ 7 w 18"/>
                  <a:gd name="T61" fmla="*/ 9 h 26"/>
                  <a:gd name="T62" fmla="*/ 9 w 18"/>
                  <a:gd name="T63" fmla="*/ 10 h 26"/>
                  <a:gd name="T64" fmla="*/ 11 w 18"/>
                  <a:gd name="T65" fmla="*/ 11 h 26"/>
                  <a:gd name="T66" fmla="*/ 14 w 18"/>
                  <a:gd name="T67" fmla="*/ 12 h 26"/>
                  <a:gd name="T68" fmla="*/ 16 w 18"/>
                  <a:gd name="T69" fmla="*/ 14 h 26"/>
                  <a:gd name="T70" fmla="*/ 17 w 18"/>
                  <a:gd name="T71" fmla="*/ 16 h 26"/>
                  <a:gd name="T72" fmla="*/ 18 w 18"/>
                  <a:gd name="T73" fmla="*/ 19 h 26"/>
                  <a:gd name="T74" fmla="*/ 17 w 18"/>
                  <a:gd name="T75" fmla="*/ 22 h 26"/>
                  <a:gd name="T76" fmla="*/ 15 w 18"/>
                  <a:gd name="T77" fmla="*/ 24 h 26"/>
                  <a:gd name="T78" fmla="*/ 11 w 18"/>
                  <a:gd name="T79" fmla="*/ 26 h 26"/>
                  <a:gd name="T80" fmla="*/ 8 w 18"/>
                  <a:gd name="T81" fmla="*/ 26 h 26"/>
                  <a:gd name="T82" fmla="*/ 4 w 18"/>
                  <a:gd name="T83" fmla="*/ 26 h 26"/>
                  <a:gd name="T84" fmla="*/ 0 w 18"/>
                  <a:gd name="T85"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 h="26">
                    <a:moveTo>
                      <a:pt x="0" y="25"/>
                    </a:moveTo>
                    <a:cubicBezTo>
                      <a:pt x="0" y="19"/>
                      <a:pt x="0" y="19"/>
                      <a:pt x="0" y="19"/>
                    </a:cubicBezTo>
                    <a:cubicBezTo>
                      <a:pt x="1" y="20"/>
                      <a:pt x="2" y="21"/>
                      <a:pt x="4" y="21"/>
                    </a:cubicBezTo>
                    <a:cubicBezTo>
                      <a:pt x="5" y="21"/>
                      <a:pt x="6" y="22"/>
                      <a:pt x="7" y="22"/>
                    </a:cubicBezTo>
                    <a:cubicBezTo>
                      <a:pt x="8" y="22"/>
                      <a:pt x="9" y="22"/>
                      <a:pt x="9" y="21"/>
                    </a:cubicBezTo>
                    <a:cubicBezTo>
                      <a:pt x="10" y="21"/>
                      <a:pt x="10" y="21"/>
                      <a:pt x="10" y="21"/>
                    </a:cubicBezTo>
                    <a:cubicBezTo>
                      <a:pt x="11" y="21"/>
                      <a:pt x="11" y="20"/>
                      <a:pt x="11" y="20"/>
                    </a:cubicBezTo>
                    <a:cubicBezTo>
                      <a:pt x="11" y="20"/>
                      <a:pt x="12" y="19"/>
                      <a:pt x="12" y="19"/>
                    </a:cubicBezTo>
                    <a:cubicBezTo>
                      <a:pt x="12" y="19"/>
                      <a:pt x="11" y="18"/>
                      <a:pt x="11" y="18"/>
                    </a:cubicBezTo>
                    <a:cubicBezTo>
                      <a:pt x="11" y="17"/>
                      <a:pt x="10" y="17"/>
                      <a:pt x="10" y="17"/>
                    </a:cubicBezTo>
                    <a:cubicBezTo>
                      <a:pt x="9" y="16"/>
                      <a:pt x="9" y="16"/>
                      <a:pt x="8" y="16"/>
                    </a:cubicBezTo>
                    <a:cubicBezTo>
                      <a:pt x="8" y="15"/>
                      <a:pt x="7" y="15"/>
                      <a:pt x="6" y="15"/>
                    </a:cubicBezTo>
                    <a:cubicBezTo>
                      <a:pt x="4" y="14"/>
                      <a:pt x="3" y="13"/>
                      <a:pt x="2" y="12"/>
                    </a:cubicBezTo>
                    <a:cubicBezTo>
                      <a:pt x="1" y="11"/>
                      <a:pt x="0" y="9"/>
                      <a:pt x="0" y="7"/>
                    </a:cubicBezTo>
                    <a:cubicBezTo>
                      <a:pt x="0" y="6"/>
                      <a:pt x="0" y="5"/>
                      <a:pt x="1" y="4"/>
                    </a:cubicBezTo>
                    <a:cubicBezTo>
                      <a:pt x="2" y="3"/>
                      <a:pt x="2" y="2"/>
                      <a:pt x="3" y="2"/>
                    </a:cubicBezTo>
                    <a:cubicBezTo>
                      <a:pt x="4" y="1"/>
                      <a:pt x="5" y="1"/>
                      <a:pt x="6" y="0"/>
                    </a:cubicBezTo>
                    <a:cubicBezTo>
                      <a:pt x="8" y="0"/>
                      <a:pt x="9" y="0"/>
                      <a:pt x="10" y="0"/>
                    </a:cubicBezTo>
                    <a:cubicBezTo>
                      <a:pt x="11" y="0"/>
                      <a:pt x="13" y="0"/>
                      <a:pt x="14" y="0"/>
                    </a:cubicBezTo>
                    <a:cubicBezTo>
                      <a:pt x="15" y="0"/>
                      <a:pt x="16" y="1"/>
                      <a:pt x="16" y="1"/>
                    </a:cubicBezTo>
                    <a:cubicBezTo>
                      <a:pt x="16" y="6"/>
                      <a:pt x="16" y="6"/>
                      <a:pt x="16" y="6"/>
                    </a:cubicBezTo>
                    <a:cubicBezTo>
                      <a:pt x="16" y="6"/>
                      <a:pt x="16" y="6"/>
                      <a:pt x="15" y="5"/>
                    </a:cubicBezTo>
                    <a:cubicBezTo>
                      <a:pt x="15" y="5"/>
                      <a:pt x="14" y="5"/>
                      <a:pt x="13" y="5"/>
                    </a:cubicBezTo>
                    <a:cubicBezTo>
                      <a:pt x="13" y="5"/>
                      <a:pt x="12" y="5"/>
                      <a:pt x="12" y="5"/>
                    </a:cubicBezTo>
                    <a:cubicBezTo>
                      <a:pt x="11" y="4"/>
                      <a:pt x="11" y="4"/>
                      <a:pt x="10" y="4"/>
                    </a:cubicBezTo>
                    <a:cubicBezTo>
                      <a:pt x="10" y="4"/>
                      <a:pt x="9" y="5"/>
                      <a:pt x="9" y="5"/>
                    </a:cubicBezTo>
                    <a:cubicBezTo>
                      <a:pt x="8" y="5"/>
                      <a:pt x="8" y="5"/>
                      <a:pt x="7" y="5"/>
                    </a:cubicBezTo>
                    <a:cubicBezTo>
                      <a:pt x="7" y="5"/>
                      <a:pt x="7" y="6"/>
                      <a:pt x="6" y="6"/>
                    </a:cubicBezTo>
                    <a:cubicBezTo>
                      <a:pt x="6" y="6"/>
                      <a:pt x="6" y="7"/>
                      <a:pt x="6" y="7"/>
                    </a:cubicBezTo>
                    <a:cubicBezTo>
                      <a:pt x="6" y="7"/>
                      <a:pt x="6" y="8"/>
                      <a:pt x="7" y="8"/>
                    </a:cubicBezTo>
                    <a:cubicBezTo>
                      <a:pt x="7" y="8"/>
                      <a:pt x="7" y="9"/>
                      <a:pt x="7" y="9"/>
                    </a:cubicBezTo>
                    <a:cubicBezTo>
                      <a:pt x="8" y="9"/>
                      <a:pt x="8" y="10"/>
                      <a:pt x="9" y="10"/>
                    </a:cubicBezTo>
                    <a:cubicBezTo>
                      <a:pt x="10" y="10"/>
                      <a:pt x="10" y="11"/>
                      <a:pt x="11" y="11"/>
                    </a:cubicBezTo>
                    <a:cubicBezTo>
                      <a:pt x="12" y="11"/>
                      <a:pt x="13" y="12"/>
                      <a:pt x="14" y="12"/>
                    </a:cubicBezTo>
                    <a:cubicBezTo>
                      <a:pt x="14" y="13"/>
                      <a:pt x="15" y="13"/>
                      <a:pt x="16" y="14"/>
                    </a:cubicBezTo>
                    <a:cubicBezTo>
                      <a:pt x="16" y="14"/>
                      <a:pt x="17" y="15"/>
                      <a:pt x="17" y="16"/>
                    </a:cubicBezTo>
                    <a:cubicBezTo>
                      <a:pt x="17" y="17"/>
                      <a:pt x="18" y="18"/>
                      <a:pt x="18" y="19"/>
                    </a:cubicBezTo>
                    <a:cubicBezTo>
                      <a:pt x="18" y="20"/>
                      <a:pt x="17" y="21"/>
                      <a:pt x="17" y="22"/>
                    </a:cubicBezTo>
                    <a:cubicBezTo>
                      <a:pt x="16" y="23"/>
                      <a:pt x="15" y="24"/>
                      <a:pt x="15" y="24"/>
                    </a:cubicBezTo>
                    <a:cubicBezTo>
                      <a:pt x="14" y="25"/>
                      <a:pt x="13" y="25"/>
                      <a:pt x="11" y="26"/>
                    </a:cubicBezTo>
                    <a:cubicBezTo>
                      <a:pt x="10" y="26"/>
                      <a:pt x="9" y="26"/>
                      <a:pt x="8" y="26"/>
                    </a:cubicBezTo>
                    <a:cubicBezTo>
                      <a:pt x="6" y="26"/>
                      <a:pt x="5" y="26"/>
                      <a:pt x="4" y="26"/>
                    </a:cubicBezTo>
                    <a:cubicBezTo>
                      <a:pt x="2" y="25"/>
                      <a:pt x="1" y="25"/>
                      <a:pt x="0"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91" name="Freeform 212"/>
              <p:cNvSpPr>
                <a:spLocks/>
              </p:cNvSpPr>
              <p:nvPr/>
            </p:nvSpPr>
            <p:spPr bwMode="auto">
              <a:xfrm>
                <a:off x="11164635" y="4985400"/>
                <a:ext cx="65445" cy="84143"/>
              </a:xfrm>
              <a:custGeom>
                <a:avLst/>
                <a:gdLst>
                  <a:gd name="T0" fmla="*/ 42 w 42"/>
                  <a:gd name="T1" fmla="*/ 10 h 54"/>
                  <a:gd name="T2" fmla="*/ 27 w 42"/>
                  <a:gd name="T3" fmla="*/ 10 h 54"/>
                  <a:gd name="T4" fmla="*/ 27 w 42"/>
                  <a:gd name="T5" fmla="*/ 54 h 54"/>
                  <a:gd name="T6" fmla="*/ 15 w 42"/>
                  <a:gd name="T7" fmla="*/ 54 h 54"/>
                  <a:gd name="T8" fmla="*/ 15 w 42"/>
                  <a:gd name="T9" fmla="*/ 10 h 54"/>
                  <a:gd name="T10" fmla="*/ 0 w 42"/>
                  <a:gd name="T11" fmla="*/ 10 h 54"/>
                  <a:gd name="T12" fmla="*/ 0 w 42"/>
                  <a:gd name="T13" fmla="*/ 0 h 54"/>
                  <a:gd name="T14" fmla="*/ 42 w 42"/>
                  <a:gd name="T15" fmla="*/ 0 h 54"/>
                  <a:gd name="T16" fmla="*/ 42 w 42"/>
                  <a:gd name="T17"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54">
                    <a:moveTo>
                      <a:pt x="42" y="10"/>
                    </a:moveTo>
                    <a:lnTo>
                      <a:pt x="27" y="10"/>
                    </a:lnTo>
                    <a:lnTo>
                      <a:pt x="27" y="54"/>
                    </a:lnTo>
                    <a:lnTo>
                      <a:pt x="15" y="54"/>
                    </a:lnTo>
                    <a:lnTo>
                      <a:pt x="15" y="10"/>
                    </a:lnTo>
                    <a:lnTo>
                      <a:pt x="0" y="10"/>
                    </a:lnTo>
                    <a:lnTo>
                      <a:pt x="0" y="0"/>
                    </a:lnTo>
                    <a:lnTo>
                      <a:pt x="42" y="0"/>
                    </a:lnTo>
                    <a:lnTo>
                      <a:pt x="4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grpSp>
        <p:pic>
          <p:nvPicPr>
            <p:cNvPr id="7" name="Picture 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672614" y="4086860"/>
              <a:ext cx="742048" cy="87300"/>
            </a:xfrm>
            <a:prstGeom prst="rect">
              <a:avLst/>
            </a:prstGeom>
          </p:spPr>
        </p:pic>
      </p:grpSp>
      <p:grpSp>
        <p:nvGrpSpPr>
          <p:cNvPr id="11" name="Group 10"/>
          <p:cNvGrpSpPr/>
          <p:nvPr/>
        </p:nvGrpSpPr>
        <p:grpSpPr>
          <a:xfrm>
            <a:off x="8278494" y="5751791"/>
            <a:ext cx="1421350" cy="380358"/>
            <a:chOff x="6256471" y="4700098"/>
            <a:chExt cx="1161651" cy="310862"/>
          </a:xfrm>
        </p:grpSpPr>
        <p:grpSp>
          <p:nvGrpSpPr>
            <p:cNvPr id="553" name="Australia West"/>
            <p:cNvGrpSpPr/>
            <p:nvPr/>
          </p:nvGrpSpPr>
          <p:grpSpPr>
            <a:xfrm>
              <a:off x="6256471" y="4700098"/>
              <a:ext cx="1161651" cy="310862"/>
              <a:chOff x="8352086" y="5951589"/>
              <a:chExt cx="1548876" cy="414489"/>
            </a:xfrm>
          </p:grpSpPr>
          <p:sp>
            <p:nvSpPr>
              <p:cNvPr id="554" name="Rectangle 33"/>
              <p:cNvSpPr>
                <a:spLocks noChangeArrowheads="1"/>
              </p:cNvSpPr>
              <p:nvPr/>
            </p:nvSpPr>
            <p:spPr bwMode="auto">
              <a:xfrm>
                <a:off x="8352086" y="5951589"/>
                <a:ext cx="1548876" cy="414489"/>
              </a:xfrm>
              <a:prstGeom prst="rect">
                <a:avLst/>
              </a:prstGeom>
              <a:solidFill>
                <a:srgbClr val="0073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55" name="Freeform 178"/>
              <p:cNvSpPr>
                <a:spLocks noEditPoints="1"/>
              </p:cNvSpPr>
              <p:nvPr/>
            </p:nvSpPr>
            <p:spPr bwMode="auto">
              <a:xfrm>
                <a:off x="8402746" y="6046641"/>
                <a:ext cx="77911" cy="81028"/>
              </a:xfrm>
              <a:custGeom>
                <a:avLst/>
                <a:gdLst>
                  <a:gd name="T0" fmla="*/ 24 w 24"/>
                  <a:gd name="T1" fmla="*/ 25 h 25"/>
                  <a:gd name="T2" fmla="*/ 18 w 24"/>
                  <a:gd name="T3" fmla="*/ 25 h 25"/>
                  <a:gd name="T4" fmla="*/ 16 w 24"/>
                  <a:gd name="T5" fmla="*/ 20 h 25"/>
                  <a:gd name="T6" fmla="*/ 7 w 24"/>
                  <a:gd name="T7" fmla="*/ 20 h 25"/>
                  <a:gd name="T8" fmla="*/ 6 w 24"/>
                  <a:gd name="T9" fmla="*/ 25 h 25"/>
                  <a:gd name="T10" fmla="*/ 0 w 24"/>
                  <a:gd name="T11" fmla="*/ 25 h 25"/>
                  <a:gd name="T12" fmla="*/ 9 w 24"/>
                  <a:gd name="T13" fmla="*/ 0 h 25"/>
                  <a:gd name="T14" fmla="*/ 15 w 24"/>
                  <a:gd name="T15" fmla="*/ 0 h 25"/>
                  <a:gd name="T16" fmla="*/ 24 w 24"/>
                  <a:gd name="T17" fmla="*/ 25 h 25"/>
                  <a:gd name="T18" fmla="*/ 15 w 24"/>
                  <a:gd name="T19" fmla="*/ 15 h 25"/>
                  <a:gd name="T20" fmla="*/ 12 w 24"/>
                  <a:gd name="T21" fmla="*/ 7 h 25"/>
                  <a:gd name="T22" fmla="*/ 12 w 24"/>
                  <a:gd name="T23" fmla="*/ 4 h 25"/>
                  <a:gd name="T24" fmla="*/ 12 w 24"/>
                  <a:gd name="T25" fmla="*/ 4 h 25"/>
                  <a:gd name="T26" fmla="*/ 11 w 24"/>
                  <a:gd name="T27" fmla="*/ 7 h 25"/>
                  <a:gd name="T28" fmla="*/ 9 w 24"/>
                  <a:gd name="T29" fmla="*/ 15 h 25"/>
                  <a:gd name="T30" fmla="*/ 15 w 24"/>
                  <a:gd name="T31"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5">
                    <a:moveTo>
                      <a:pt x="24" y="25"/>
                    </a:moveTo>
                    <a:cubicBezTo>
                      <a:pt x="18" y="25"/>
                      <a:pt x="18" y="25"/>
                      <a:pt x="18" y="25"/>
                    </a:cubicBezTo>
                    <a:cubicBezTo>
                      <a:pt x="16" y="20"/>
                      <a:pt x="16" y="20"/>
                      <a:pt x="16" y="20"/>
                    </a:cubicBezTo>
                    <a:cubicBezTo>
                      <a:pt x="7" y="20"/>
                      <a:pt x="7" y="20"/>
                      <a:pt x="7" y="20"/>
                    </a:cubicBezTo>
                    <a:cubicBezTo>
                      <a:pt x="6" y="25"/>
                      <a:pt x="6" y="25"/>
                      <a:pt x="6" y="25"/>
                    </a:cubicBezTo>
                    <a:cubicBezTo>
                      <a:pt x="0" y="25"/>
                      <a:pt x="0" y="25"/>
                      <a:pt x="0" y="25"/>
                    </a:cubicBezTo>
                    <a:cubicBezTo>
                      <a:pt x="9" y="0"/>
                      <a:pt x="9" y="0"/>
                      <a:pt x="9" y="0"/>
                    </a:cubicBezTo>
                    <a:cubicBezTo>
                      <a:pt x="15" y="0"/>
                      <a:pt x="15" y="0"/>
                      <a:pt x="15" y="0"/>
                    </a:cubicBezTo>
                    <a:lnTo>
                      <a:pt x="24" y="25"/>
                    </a:lnTo>
                    <a:close/>
                    <a:moveTo>
                      <a:pt x="15" y="15"/>
                    </a:moveTo>
                    <a:cubicBezTo>
                      <a:pt x="12" y="7"/>
                      <a:pt x="12" y="7"/>
                      <a:pt x="12" y="7"/>
                    </a:cubicBezTo>
                    <a:cubicBezTo>
                      <a:pt x="12" y="6"/>
                      <a:pt x="12" y="5"/>
                      <a:pt x="12" y="4"/>
                    </a:cubicBezTo>
                    <a:cubicBezTo>
                      <a:pt x="12" y="4"/>
                      <a:pt x="12" y="4"/>
                      <a:pt x="12" y="4"/>
                    </a:cubicBezTo>
                    <a:cubicBezTo>
                      <a:pt x="12" y="5"/>
                      <a:pt x="12" y="6"/>
                      <a:pt x="11" y="7"/>
                    </a:cubicBezTo>
                    <a:cubicBezTo>
                      <a:pt x="9" y="15"/>
                      <a:pt x="9" y="15"/>
                      <a:pt x="9" y="15"/>
                    </a:cubicBez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56" name="Freeform 179"/>
              <p:cNvSpPr>
                <a:spLocks/>
              </p:cNvSpPr>
              <p:nvPr/>
            </p:nvSpPr>
            <p:spPr bwMode="auto">
              <a:xfrm>
                <a:off x="8490009" y="6046593"/>
                <a:ext cx="68562" cy="84143"/>
              </a:xfrm>
              <a:custGeom>
                <a:avLst/>
                <a:gdLst>
                  <a:gd name="T0" fmla="*/ 21 w 21"/>
                  <a:gd name="T1" fmla="*/ 14 h 26"/>
                  <a:gd name="T2" fmla="*/ 10 w 21"/>
                  <a:gd name="T3" fmla="*/ 26 h 26"/>
                  <a:gd name="T4" fmla="*/ 0 w 21"/>
                  <a:gd name="T5" fmla="*/ 15 h 26"/>
                  <a:gd name="T6" fmla="*/ 0 w 21"/>
                  <a:gd name="T7" fmla="*/ 0 h 26"/>
                  <a:gd name="T8" fmla="*/ 6 w 21"/>
                  <a:gd name="T9" fmla="*/ 0 h 26"/>
                  <a:gd name="T10" fmla="*/ 6 w 21"/>
                  <a:gd name="T11" fmla="*/ 15 h 26"/>
                  <a:gd name="T12" fmla="*/ 11 w 21"/>
                  <a:gd name="T13" fmla="*/ 21 h 26"/>
                  <a:gd name="T14" fmla="*/ 15 w 21"/>
                  <a:gd name="T15" fmla="*/ 15 h 26"/>
                  <a:gd name="T16" fmla="*/ 15 w 21"/>
                  <a:gd name="T17" fmla="*/ 0 h 26"/>
                  <a:gd name="T18" fmla="*/ 21 w 21"/>
                  <a:gd name="T19" fmla="*/ 0 h 26"/>
                  <a:gd name="T20" fmla="*/ 21 w 21"/>
                  <a:gd name="T21"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6">
                    <a:moveTo>
                      <a:pt x="21" y="14"/>
                    </a:moveTo>
                    <a:cubicBezTo>
                      <a:pt x="21" y="22"/>
                      <a:pt x="18" y="26"/>
                      <a:pt x="10" y="26"/>
                    </a:cubicBezTo>
                    <a:cubicBezTo>
                      <a:pt x="4" y="26"/>
                      <a:pt x="0" y="22"/>
                      <a:pt x="0" y="15"/>
                    </a:cubicBezTo>
                    <a:cubicBezTo>
                      <a:pt x="0" y="0"/>
                      <a:pt x="0" y="0"/>
                      <a:pt x="0" y="0"/>
                    </a:cubicBezTo>
                    <a:cubicBezTo>
                      <a:pt x="6" y="0"/>
                      <a:pt x="6" y="0"/>
                      <a:pt x="6" y="0"/>
                    </a:cubicBezTo>
                    <a:cubicBezTo>
                      <a:pt x="6" y="15"/>
                      <a:pt x="6" y="15"/>
                      <a:pt x="6" y="15"/>
                    </a:cubicBezTo>
                    <a:cubicBezTo>
                      <a:pt x="6" y="19"/>
                      <a:pt x="7" y="21"/>
                      <a:pt x="11" y="21"/>
                    </a:cubicBezTo>
                    <a:cubicBezTo>
                      <a:pt x="14" y="21"/>
                      <a:pt x="15" y="19"/>
                      <a:pt x="15" y="15"/>
                    </a:cubicBezTo>
                    <a:cubicBezTo>
                      <a:pt x="15" y="0"/>
                      <a:pt x="15" y="0"/>
                      <a:pt x="15" y="0"/>
                    </a:cubicBezTo>
                    <a:cubicBezTo>
                      <a:pt x="21" y="0"/>
                      <a:pt x="21" y="0"/>
                      <a:pt x="21" y="0"/>
                    </a:cubicBezTo>
                    <a:lnTo>
                      <a:pt x="21"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57" name="Freeform 180"/>
              <p:cNvSpPr>
                <a:spLocks/>
              </p:cNvSpPr>
              <p:nvPr/>
            </p:nvSpPr>
            <p:spPr bwMode="auto">
              <a:xfrm>
                <a:off x="8575720" y="6046571"/>
                <a:ext cx="56096" cy="84143"/>
              </a:xfrm>
              <a:custGeom>
                <a:avLst/>
                <a:gdLst>
                  <a:gd name="T0" fmla="*/ 0 w 17"/>
                  <a:gd name="T1" fmla="*/ 24 h 26"/>
                  <a:gd name="T2" fmla="*/ 0 w 17"/>
                  <a:gd name="T3" fmla="*/ 19 h 26"/>
                  <a:gd name="T4" fmla="*/ 3 w 17"/>
                  <a:gd name="T5" fmla="*/ 21 h 26"/>
                  <a:gd name="T6" fmla="*/ 7 w 17"/>
                  <a:gd name="T7" fmla="*/ 21 h 26"/>
                  <a:gd name="T8" fmla="*/ 9 w 17"/>
                  <a:gd name="T9" fmla="*/ 21 h 26"/>
                  <a:gd name="T10" fmla="*/ 10 w 17"/>
                  <a:gd name="T11" fmla="*/ 20 h 26"/>
                  <a:gd name="T12" fmla="*/ 11 w 17"/>
                  <a:gd name="T13" fmla="*/ 20 h 26"/>
                  <a:gd name="T14" fmla="*/ 11 w 17"/>
                  <a:gd name="T15" fmla="*/ 19 h 26"/>
                  <a:gd name="T16" fmla="*/ 11 w 17"/>
                  <a:gd name="T17" fmla="*/ 17 h 26"/>
                  <a:gd name="T18" fmla="*/ 10 w 17"/>
                  <a:gd name="T19" fmla="*/ 16 h 26"/>
                  <a:gd name="T20" fmla="*/ 8 w 17"/>
                  <a:gd name="T21" fmla="*/ 15 h 26"/>
                  <a:gd name="T22" fmla="*/ 6 w 17"/>
                  <a:gd name="T23" fmla="*/ 14 h 26"/>
                  <a:gd name="T24" fmla="*/ 1 w 17"/>
                  <a:gd name="T25" fmla="*/ 11 h 26"/>
                  <a:gd name="T26" fmla="*/ 0 w 17"/>
                  <a:gd name="T27" fmla="*/ 7 h 26"/>
                  <a:gd name="T28" fmla="*/ 1 w 17"/>
                  <a:gd name="T29" fmla="*/ 4 h 26"/>
                  <a:gd name="T30" fmla="*/ 3 w 17"/>
                  <a:gd name="T31" fmla="*/ 1 h 26"/>
                  <a:gd name="T32" fmla="*/ 6 w 17"/>
                  <a:gd name="T33" fmla="*/ 0 h 26"/>
                  <a:gd name="T34" fmla="*/ 10 w 17"/>
                  <a:gd name="T35" fmla="*/ 0 h 26"/>
                  <a:gd name="T36" fmla="*/ 13 w 17"/>
                  <a:gd name="T37" fmla="*/ 0 h 26"/>
                  <a:gd name="T38" fmla="*/ 16 w 17"/>
                  <a:gd name="T39" fmla="*/ 1 h 26"/>
                  <a:gd name="T40" fmla="*/ 16 w 17"/>
                  <a:gd name="T41" fmla="*/ 6 h 26"/>
                  <a:gd name="T42" fmla="*/ 15 w 17"/>
                  <a:gd name="T43" fmla="*/ 5 h 26"/>
                  <a:gd name="T44" fmla="*/ 13 w 17"/>
                  <a:gd name="T45" fmla="*/ 4 h 26"/>
                  <a:gd name="T46" fmla="*/ 12 w 17"/>
                  <a:gd name="T47" fmla="*/ 4 h 26"/>
                  <a:gd name="T48" fmla="*/ 10 w 17"/>
                  <a:gd name="T49" fmla="*/ 4 h 26"/>
                  <a:gd name="T50" fmla="*/ 8 w 17"/>
                  <a:gd name="T51" fmla="*/ 4 h 26"/>
                  <a:gd name="T52" fmla="*/ 7 w 17"/>
                  <a:gd name="T53" fmla="*/ 5 h 26"/>
                  <a:gd name="T54" fmla="*/ 6 w 17"/>
                  <a:gd name="T55" fmla="*/ 6 h 26"/>
                  <a:gd name="T56" fmla="*/ 6 w 17"/>
                  <a:gd name="T57" fmla="*/ 7 h 26"/>
                  <a:gd name="T58" fmla="*/ 6 w 17"/>
                  <a:gd name="T59" fmla="*/ 8 h 26"/>
                  <a:gd name="T60" fmla="*/ 7 w 17"/>
                  <a:gd name="T61" fmla="*/ 9 h 26"/>
                  <a:gd name="T62" fmla="*/ 9 w 17"/>
                  <a:gd name="T63" fmla="*/ 10 h 26"/>
                  <a:gd name="T64" fmla="*/ 11 w 17"/>
                  <a:gd name="T65" fmla="*/ 10 h 26"/>
                  <a:gd name="T66" fmla="*/ 13 w 17"/>
                  <a:gd name="T67" fmla="*/ 12 h 26"/>
                  <a:gd name="T68" fmla="*/ 15 w 17"/>
                  <a:gd name="T69" fmla="*/ 13 h 26"/>
                  <a:gd name="T70" fmla="*/ 17 w 17"/>
                  <a:gd name="T71" fmla="*/ 15 h 26"/>
                  <a:gd name="T72" fmla="*/ 17 w 17"/>
                  <a:gd name="T73" fmla="*/ 18 h 26"/>
                  <a:gd name="T74" fmla="*/ 16 w 17"/>
                  <a:gd name="T75" fmla="*/ 22 h 26"/>
                  <a:gd name="T76" fmla="*/ 14 w 17"/>
                  <a:gd name="T77" fmla="*/ 24 h 26"/>
                  <a:gd name="T78" fmla="*/ 11 w 17"/>
                  <a:gd name="T79" fmla="*/ 25 h 26"/>
                  <a:gd name="T80" fmla="*/ 7 w 17"/>
                  <a:gd name="T81" fmla="*/ 26 h 26"/>
                  <a:gd name="T82" fmla="*/ 3 w 17"/>
                  <a:gd name="T83" fmla="*/ 25 h 26"/>
                  <a:gd name="T84" fmla="*/ 0 w 17"/>
                  <a:gd name="T85"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26">
                    <a:moveTo>
                      <a:pt x="0" y="24"/>
                    </a:moveTo>
                    <a:cubicBezTo>
                      <a:pt x="0" y="19"/>
                      <a:pt x="0" y="19"/>
                      <a:pt x="0" y="19"/>
                    </a:cubicBezTo>
                    <a:cubicBezTo>
                      <a:pt x="1" y="19"/>
                      <a:pt x="2" y="20"/>
                      <a:pt x="3" y="21"/>
                    </a:cubicBezTo>
                    <a:cubicBezTo>
                      <a:pt x="4" y="21"/>
                      <a:pt x="6" y="21"/>
                      <a:pt x="7" y="21"/>
                    </a:cubicBezTo>
                    <a:cubicBezTo>
                      <a:pt x="8" y="21"/>
                      <a:pt x="8" y="21"/>
                      <a:pt x="9" y="21"/>
                    </a:cubicBezTo>
                    <a:cubicBezTo>
                      <a:pt x="9" y="21"/>
                      <a:pt x="10" y="21"/>
                      <a:pt x="10" y="20"/>
                    </a:cubicBezTo>
                    <a:cubicBezTo>
                      <a:pt x="10" y="20"/>
                      <a:pt x="11" y="20"/>
                      <a:pt x="11" y="20"/>
                    </a:cubicBezTo>
                    <a:cubicBezTo>
                      <a:pt x="11" y="19"/>
                      <a:pt x="11" y="19"/>
                      <a:pt x="11" y="19"/>
                    </a:cubicBezTo>
                    <a:cubicBezTo>
                      <a:pt x="11" y="18"/>
                      <a:pt x="11" y="18"/>
                      <a:pt x="11" y="17"/>
                    </a:cubicBezTo>
                    <a:cubicBezTo>
                      <a:pt x="10" y="17"/>
                      <a:pt x="10" y="17"/>
                      <a:pt x="10" y="16"/>
                    </a:cubicBezTo>
                    <a:cubicBezTo>
                      <a:pt x="9" y="16"/>
                      <a:pt x="8" y="16"/>
                      <a:pt x="8" y="15"/>
                    </a:cubicBezTo>
                    <a:cubicBezTo>
                      <a:pt x="7" y="15"/>
                      <a:pt x="6" y="15"/>
                      <a:pt x="6" y="14"/>
                    </a:cubicBezTo>
                    <a:cubicBezTo>
                      <a:pt x="4" y="14"/>
                      <a:pt x="2" y="13"/>
                      <a:pt x="1" y="11"/>
                    </a:cubicBezTo>
                    <a:cubicBezTo>
                      <a:pt x="0" y="10"/>
                      <a:pt x="0" y="9"/>
                      <a:pt x="0" y="7"/>
                    </a:cubicBezTo>
                    <a:cubicBezTo>
                      <a:pt x="0" y="6"/>
                      <a:pt x="0" y="5"/>
                      <a:pt x="1" y="4"/>
                    </a:cubicBezTo>
                    <a:cubicBezTo>
                      <a:pt x="1" y="3"/>
                      <a:pt x="2" y="2"/>
                      <a:pt x="3" y="1"/>
                    </a:cubicBezTo>
                    <a:cubicBezTo>
                      <a:pt x="4" y="1"/>
                      <a:pt x="5" y="0"/>
                      <a:pt x="6" y="0"/>
                    </a:cubicBezTo>
                    <a:cubicBezTo>
                      <a:pt x="7" y="0"/>
                      <a:pt x="8" y="0"/>
                      <a:pt x="10" y="0"/>
                    </a:cubicBezTo>
                    <a:cubicBezTo>
                      <a:pt x="11" y="0"/>
                      <a:pt x="12" y="0"/>
                      <a:pt x="13" y="0"/>
                    </a:cubicBezTo>
                    <a:cubicBezTo>
                      <a:pt x="14" y="0"/>
                      <a:pt x="15" y="0"/>
                      <a:pt x="16" y="1"/>
                    </a:cubicBezTo>
                    <a:cubicBezTo>
                      <a:pt x="16" y="6"/>
                      <a:pt x="16" y="6"/>
                      <a:pt x="16" y="6"/>
                    </a:cubicBezTo>
                    <a:cubicBezTo>
                      <a:pt x="16" y="6"/>
                      <a:pt x="15" y="5"/>
                      <a:pt x="15" y="5"/>
                    </a:cubicBezTo>
                    <a:cubicBezTo>
                      <a:pt x="14" y="5"/>
                      <a:pt x="14" y="5"/>
                      <a:pt x="13" y="4"/>
                    </a:cubicBezTo>
                    <a:cubicBezTo>
                      <a:pt x="13" y="4"/>
                      <a:pt x="12" y="4"/>
                      <a:pt x="12" y="4"/>
                    </a:cubicBezTo>
                    <a:cubicBezTo>
                      <a:pt x="11" y="4"/>
                      <a:pt x="10" y="4"/>
                      <a:pt x="10" y="4"/>
                    </a:cubicBezTo>
                    <a:cubicBezTo>
                      <a:pt x="9" y="4"/>
                      <a:pt x="9" y="4"/>
                      <a:pt x="8" y="4"/>
                    </a:cubicBezTo>
                    <a:cubicBezTo>
                      <a:pt x="8" y="4"/>
                      <a:pt x="7" y="5"/>
                      <a:pt x="7" y="5"/>
                    </a:cubicBezTo>
                    <a:cubicBezTo>
                      <a:pt x="7" y="5"/>
                      <a:pt x="6" y="5"/>
                      <a:pt x="6" y="6"/>
                    </a:cubicBezTo>
                    <a:cubicBezTo>
                      <a:pt x="6" y="6"/>
                      <a:pt x="6" y="6"/>
                      <a:pt x="6" y="7"/>
                    </a:cubicBezTo>
                    <a:cubicBezTo>
                      <a:pt x="6" y="7"/>
                      <a:pt x="6" y="7"/>
                      <a:pt x="6" y="8"/>
                    </a:cubicBezTo>
                    <a:cubicBezTo>
                      <a:pt x="6" y="8"/>
                      <a:pt x="7" y="8"/>
                      <a:pt x="7" y="9"/>
                    </a:cubicBezTo>
                    <a:cubicBezTo>
                      <a:pt x="7" y="9"/>
                      <a:pt x="8" y="9"/>
                      <a:pt x="9" y="10"/>
                    </a:cubicBezTo>
                    <a:cubicBezTo>
                      <a:pt x="9" y="10"/>
                      <a:pt x="10" y="10"/>
                      <a:pt x="11" y="10"/>
                    </a:cubicBezTo>
                    <a:cubicBezTo>
                      <a:pt x="12" y="11"/>
                      <a:pt x="12" y="11"/>
                      <a:pt x="13" y="12"/>
                    </a:cubicBezTo>
                    <a:cubicBezTo>
                      <a:pt x="14" y="12"/>
                      <a:pt x="15" y="13"/>
                      <a:pt x="15" y="13"/>
                    </a:cubicBezTo>
                    <a:cubicBezTo>
                      <a:pt x="16" y="14"/>
                      <a:pt x="16" y="15"/>
                      <a:pt x="17" y="15"/>
                    </a:cubicBezTo>
                    <a:cubicBezTo>
                      <a:pt x="17" y="16"/>
                      <a:pt x="17" y="17"/>
                      <a:pt x="17" y="18"/>
                    </a:cubicBezTo>
                    <a:cubicBezTo>
                      <a:pt x="17" y="20"/>
                      <a:pt x="17" y="21"/>
                      <a:pt x="16" y="22"/>
                    </a:cubicBezTo>
                    <a:cubicBezTo>
                      <a:pt x="16" y="23"/>
                      <a:pt x="15" y="23"/>
                      <a:pt x="14" y="24"/>
                    </a:cubicBezTo>
                    <a:cubicBezTo>
                      <a:pt x="13" y="25"/>
                      <a:pt x="12" y="25"/>
                      <a:pt x="11" y="25"/>
                    </a:cubicBezTo>
                    <a:cubicBezTo>
                      <a:pt x="10" y="26"/>
                      <a:pt x="8" y="26"/>
                      <a:pt x="7" y="26"/>
                    </a:cubicBezTo>
                    <a:cubicBezTo>
                      <a:pt x="6" y="26"/>
                      <a:pt x="4" y="26"/>
                      <a:pt x="3" y="25"/>
                    </a:cubicBezTo>
                    <a:cubicBezTo>
                      <a:pt x="2" y="25"/>
                      <a:pt x="1" y="25"/>
                      <a:pt x="0"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58" name="Freeform 181"/>
              <p:cNvSpPr>
                <a:spLocks/>
              </p:cNvSpPr>
              <p:nvPr/>
            </p:nvSpPr>
            <p:spPr bwMode="auto">
              <a:xfrm>
                <a:off x="8638044" y="6046571"/>
                <a:ext cx="65446" cy="81027"/>
              </a:xfrm>
              <a:custGeom>
                <a:avLst/>
                <a:gdLst>
                  <a:gd name="T0" fmla="*/ 42 w 42"/>
                  <a:gd name="T1" fmla="*/ 10 h 52"/>
                  <a:gd name="T2" fmla="*/ 27 w 42"/>
                  <a:gd name="T3" fmla="*/ 10 h 52"/>
                  <a:gd name="T4" fmla="*/ 27 w 42"/>
                  <a:gd name="T5" fmla="*/ 52 h 52"/>
                  <a:gd name="T6" fmla="*/ 16 w 42"/>
                  <a:gd name="T7" fmla="*/ 52 h 52"/>
                  <a:gd name="T8" fmla="*/ 16 w 42"/>
                  <a:gd name="T9" fmla="*/ 10 h 52"/>
                  <a:gd name="T10" fmla="*/ 0 w 42"/>
                  <a:gd name="T11" fmla="*/ 10 h 52"/>
                  <a:gd name="T12" fmla="*/ 0 w 42"/>
                  <a:gd name="T13" fmla="*/ 0 h 52"/>
                  <a:gd name="T14" fmla="*/ 42 w 42"/>
                  <a:gd name="T15" fmla="*/ 0 h 52"/>
                  <a:gd name="T16" fmla="*/ 42 w 42"/>
                  <a:gd name="T17" fmla="*/ 1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52">
                    <a:moveTo>
                      <a:pt x="42" y="10"/>
                    </a:moveTo>
                    <a:lnTo>
                      <a:pt x="27" y="10"/>
                    </a:lnTo>
                    <a:lnTo>
                      <a:pt x="27" y="52"/>
                    </a:lnTo>
                    <a:lnTo>
                      <a:pt x="16" y="52"/>
                    </a:lnTo>
                    <a:lnTo>
                      <a:pt x="16" y="10"/>
                    </a:lnTo>
                    <a:lnTo>
                      <a:pt x="0" y="10"/>
                    </a:lnTo>
                    <a:lnTo>
                      <a:pt x="0" y="0"/>
                    </a:lnTo>
                    <a:lnTo>
                      <a:pt x="42" y="0"/>
                    </a:lnTo>
                    <a:lnTo>
                      <a:pt x="4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59" name="Freeform 182"/>
              <p:cNvSpPr>
                <a:spLocks noEditPoints="1"/>
              </p:cNvSpPr>
              <p:nvPr/>
            </p:nvSpPr>
            <p:spPr bwMode="auto">
              <a:xfrm>
                <a:off x="8715958" y="6046571"/>
                <a:ext cx="71678" cy="81027"/>
              </a:xfrm>
              <a:custGeom>
                <a:avLst/>
                <a:gdLst>
                  <a:gd name="T0" fmla="*/ 22 w 22"/>
                  <a:gd name="T1" fmla="*/ 25 h 25"/>
                  <a:gd name="T2" fmla="*/ 15 w 22"/>
                  <a:gd name="T3" fmla="*/ 25 h 25"/>
                  <a:gd name="T4" fmla="*/ 11 w 22"/>
                  <a:gd name="T5" fmla="*/ 19 h 25"/>
                  <a:gd name="T6" fmla="*/ 10 w 22"/>
                  <a:gd name="T7" fmla="*/ 17 h 25"/>
                  <a:gd name="T8" fmla="*/ 9 w 22"/>
                  <a:gd name="T9" fmla="*/ 16 h 25"/>
                  <a:gd name="T10" fmla="*/ 9 w 22"/>
                  <a:gd name="T11" fmla="*/ 16 h 25"/>
                  <a:gd name="T12" fmla="*/ 8 w 22"/>
                  <a:gd name="T13" fmla="*/ 16 h 25"/>
                  <a:gd name="T14" fmla="*/ 6 w 22"/>
                  <a:gd name="T15" fmla="*/ 16 h 25"/>
                  <a:gd name="T16" fmla="*/ 6 w 22"/>
                  <a:gd name="T17" fmla="*/ 25 h 25"/>
                  <a:gd name="T18" fmla="*/ 0 w 22"/>
                  <a:gd name="T19" fmla="*/ 25 h 25"/>
                  <a:gd name="T20" fmla="*/ 0 w 22"/>
                  <a:gd name="T21" fmla="*/ 0 h 25"/>
                  <a:gd name="T22" fmla="*/ 9 w 22"/>
                  <a:gd name="T23" fmla="*/ 0 h 25"/>
                  <a:gd name="T24" fmla="*/ 19 w 22"/>
                  <a:gd name="T25" fmla="*/ 7 h 25"/>
                  <a:gd name="T26" fmla="*/ 18 w 22"/>
                  <a:gd name="T27" fmla="*/ 9 h 25"/>
                  <a:gd name="T28" fmla="*/ 17 w 22"/>
                  <a:gd name="T29" fmla="*/ 11 h 25"/>
                  <a:gd name="T30" fmla="*/ 15 w 22"/>
                  <a:gd name="T31" fmla="*/ 13 h 25"/>
                  <a:gd name="T32" fmla="*/ 13 w 22"/>
                  <a:gd name="T33" fmla="*/ 14 h 25"/>
                  <a:gd name="T34" fmla="*/ 13 w 22"/>
                  <a:gd name="T35" fmla="*/ 14 h 25"/>
                  <a:gd name="T36" fmla="*/ 14 w 22"/>
                  <a:gd name="T37" fmla="*/ 15 h 25"/>
                  <a:gd name="T38" fmla="*/ 15 w 22"/>
                  <a:gd name="T39" fmla="*/ 15 h 25"/>
                  <a:gd name="T40" fmla="*/ 16 w 22"/>
                  <a:gd name="T41" fmla="*/ 17 h 25"/>
                  <a:gd name="T42" fmla="*/ 17 w 22"/>
                  <a:gd name="T43" fmla="*/ 18 h 25"/>
                  <a:gd name="T44" fmla="*/ 22 w 22"/>
                  <a:gd name="T45" fmla="*/ 25 h 25"/>
                  <a:gd name="T46" fmla="*/ 6 w 22"/>
                  <a:gd name="T47" fmla="*/ 4 h 25"/>
                  <a:gd name="T48" fmla="*/ 6 w 22"/>
                  <a:gd name="T49" fmla="*/ 11 h 25"/>
                  <a:gd name="T50" fmla="*/ 9 w 22"/>
                  <a:gd name="T51" fmla="*/ 11 h 25"/>
                  <a:gd name="T52" fmla="*/ 11 w 22"/>
                  <a:gd name="T53" fmla="*/ 10 h 25"/>
                  <a:gd name="T54" fmla="*/ 13 w 22"/>
                  <a:gd name="T55" fmla="*/ 8 h 25"/>
                  <a:gd name="T56" fmla="*/ 9 w 22"/>
                  <a:gd name="T57" fmla="*/ 4 h 25"/>
                  <a:gd name="T58" fmla="*/ 6 w 22"/>
                  <a:gd name="T5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25">
                    <a:moveTo>
                      <a:pt x="22" y="25"/>
                    </a:moveTo>
                    <a:cubicBezTo>
                      <a:pt x="15" y="25"/>
                      <a:pt x="15" y="25"/>
                      <a:pt x="15" y="25"/>
                    </a:cubicBezTo>
                    <a:cubicBezTo>
                      <a:pt x="11" y="19"/>
                      <a:pt x="11" y="19"/>
                      <a:pt x="11" y="19"/>
                    </a:cubicBezTo>
                    <a:cubicBezTo>
                      <a:pt x="11" y="18"/>
                      <a:pt x="11" y="18"/>
                      <a:pt x="10" y="17"/>
                    </a:cubicBezTo>
                    <a:cubicBezTo>
                      <a:pt x="10" y="17"/>
                      <a:pt x="10" y="17"/>
                      <a:pt x="9" y="16"/>
                    </a:cubicBezTo>
                    <a:cubicBezTo>
                      <a:pt x="9" y="16"/>
                      <a:pt x="9" y="16"/>
                      <a:pt x="9" y="16"/>
                    </a:cubicBezTo>
                    <a:cubicBezTo>
                      <a:pt x="8" y="16"/>
                      <a:pt x="8" y="16"/>
                      <a:pt x="8" y="16"/>
                    </a:cubicBezTo>
                    <a:cubicBezTo>
                      <a:pt x="6" y="16"/>
                      <a:pt x="6" y="16"/>
                      <a:pt x="6" y="16"/>
                    </a:cubicBezTo>
                    <a:cubicBezTo>
                      <a:pt x="6" y="25"/>
                      <a:pt x="6" y="25"/>
                      <a:pt x="6" y="25"/>
                    </a:cubicBezTo>
                    <a:cubicBezTo>
                      <a:pt x="0" y="25"/>
                      <a:pt x="0" y="25"/>
                      <a:pt x="0" y="25"/>
                    </a:cubicBezTo>
                    <a:cubicBezTo>
                      <a:pt x="0" y="0"/>
                      <a:pt x="0" y="0"/>
                      <a:pt x="0" y="0"/>
                    </a:cubicBezTo>
                    <a:cubicBezTo>
                      <a:pt x="9" y="0"/>
                      <a:pt x="9" y="0"/>
                      <a:pt x="9" y="0"/>
                    </a:cubicBezTo>
                    <a:cubicBezTo>
                      <a:pt x="16" y="0"/>
                      <a:pt x="19" y="2"/>
                      <a:pt x="19" y="7"/>
                    </a:cubicBezTo>
                    <a:cubicBezTo>
                      <a:pt x="19" y="8"/>
                      <a:pt x="18" y="9"/>
                      <a:pt x="18" y="9"/>
                    </a:cubicBezTo>
                    <a:cubicBezTo>
                      <a:pt x="18" y="10"/>
                      <a:pt x="18" y="11"/>
                      <a:pt x="17" y="11"/>
                    </a:cubicBezTo>
                    <a:cubicBezTo>
                      <a:pt x="17" y="12"/>
                      <a:pt x="16" y="12"/>
                      <a:pt x="15" y="13"/>
                    </a:cubicBezTo>
                    <a:cubicBezTo>
                      <a:pt x="15" y="13"/>
                      <a:pt x="14" y="14"/>
                      <a:pt x="13" y="14"/>
                    </a:cubicBezTo>
                    <a:cubicBezTo>
                      <a:pt x="13" y="14"/>
                      <a:pt x="13" y="14"/>
                      <a:pt x="13" y="14"/>
                    </a:cubicBezTo>
                    <a:cubicBezTo>
                      <a:pt x="13" y="14"/>
                      <a:pt x="14" y="14"/>
                      <a:pt x="14" y="15"/>
                    </a:cubicBezTo>
                    <a:cubicBezTo>
                      <a:pt x="14" y="15"/>
                      <a:pt x="15" y="15"/>
                      <a:pt x="15" y="15"/>
                    </a:cubicBezTo>
                    <a:cubicBezTo>
                      <a:pt x="15" y="16"/>
                      <a:pt x="16" y="16"/>
                      <a:pt x="16" y="17"/>
                    </a:cubicBezTo>
                    <a:cubicBezTo>
                      <a:pt x="16" y="17"/>
                      <a:pt x="17" y="17"/>
                      <a:pt x="17" y="18"/>
                    </a:cubicBezTo>
                    <a:lnTo>
                      <a:pt x="22" y="25"/>
                    </a:lnTo>
                    <a:close/>
                    <a:moveTo>
                      <a:pt x="6" y="4"/>
                    </a:moveTo>
                    <a:cubicBezTo>
                      <a:pt x="6" y="11"/>
                      <a:pt x="6" y="11"/>
                      <a:pt x="6" y="11"/>
                    </a:cubicBezTo>
                    <a:cubicBezTo>
                      <a:pt x="9" y="11"/>
                      <a:pt x="9" y="11"/>
                      <a:pt x="9" y="11"/>
                    </a:cubicBezTo>
                    <a:cubicBezTo>
                      <a:pt x="10" y="11"/>
                      <a:pt x="11" y="11"/>
                      <a:pt x="11" y="10"/>
                    </a:cubicBezTo>
                    <a:cubicBezTo>
                      <a:pt x="12" y="9"/>
                      <a:pt x="13" y="9"/>
                      <a:pt x="13" y="8"/>
                    </a:cubicBezTo>
                    <a:cubicBezTo>
                      <a:pt x="13" y="5"/>
                      <a:pt x="11" y="4"/>
                      <a:pt x="9" y="4"/>
                    </a:cubicBezTo>
                    <a:lnTo>
                      <a:pt x="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60" name="Freeform 183"/>
              <p:cNvSpPr>
                <a:spLocks noEditPoints="1"/>
              </p:cNvSpPr>
              <p:nvPr/>
            </p:nvSpPr>
            <p:spPr bwMode="auto">
              <a:xfrm>
                <a:off x="8787633" y="6046571"/>
                <a:ext cx="82586" cy="81027"/>
              </a:xfrm>
              <a:custGeom>
                <a:avLst/>
                <a:gdLst>
                  <a:gd name="T0" fmla="*/ 25 w 25"/>
                  <a:gd name="T1" fmla="*/ 25 h 25"/>
                  <a:gd name="T2" fmla="*/ 18 w 25"/>
                  <a:gd name="T3" fmla="*/ 25 h 25"/>
                  <a:gd name="T4" fmla="*/ 17 w 25"/>
                  <a:gd name="T5" fmla="*/ 20 h 25"/>
                  <a:gd name="T6" fmla="*/ 8 w 25"/>
                  <a:gd name="T7" fmla="*/ 20 h 25"/>
                  <a:gd name="T8" fmla="*/ 6 w 25"/>
                  <a:gd name="T9" fmla="*/ 25 h 25"/>
                  <a:gd name="T10" fmla="*/ 0 w 25"/>
                  <a:gd name="T11" fmla="*/ 25 h 25"/>
                  <a:gd name="T12" fmla="*/ 9 w 25"/>
                  <a:gd name="T13" fmla="*/ 0 h 25"/>
                  <a:gd name="T14" fmla="*/ 16 w 25"/>
                  <a:gd name="T15" fmla="*/ 0 h 25"/>
                  <a:gd name="T16" fmla="*/ 25 w 25"/>
                  <a:gd name="T17" fmla="*/ 25 h 25"/>
                  <a:gd name="T18" fmla="*/ 15 w 25"/>
                  <a:gd name="T19" fmla="*/ 15 h 25"/>
                  <a:gd name="T20" fmla="*/ 13 w 25"/>
                  <a:gd name="T21" fmla="*/ 7 h 25"/>
                  <a:gd name="T22" fmla="*/ 12 w 25"/>
                  <a:gd name="T23" fmla="*/ 4 h 25"/>
                  <a:gd name="T24" fmla="*/ 12 w 25"/>
                  <a:gd name="T25" fmla="*/ 4 h 25"/>
                  <a:gd name="T26" fmla="*/ 12 w 25"/>
                  <a:gd name="T27" fmla="*/ 7 h 25"/>
                  <a:gd name="T28" fmla="*/ 9 w 25"/>
                  <a:gd name="T29" fmla="*/ 15 h 25"/>
                  <a:gd name="T30" fmla="*/ 15 w 25"/>
                  <a:gd name="T31"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25">
                    <a:moveTo>
                      <a:pt x="25" y="25"/>
                    </a:moveTo>
                    <a:cubicBezTo>
                      <a:pt x="18" y="25"/>
                      <a:pt x="18" y="25"/>
                      <a:pt x="18" y="25"/>
                    </a:cubicBezTo>
                    <a:cubicBezTo>
                      <a:pt x="17" y="20"/>
                      <a:pt x="17" y="20"/>
                      <a:pt x="17" y="20"/>
                    </a:cubicBezTo>
                    <a:cubicBezTo>
                      <a:pt x="8" y="20"/>
                      <a:pt x="8" y="20"/>
                      <a:pt x="8" y="20"/>
                    </a:cubicBezTo>
                    <a:cubicBezTo>
                      <a:pt x="6" y="25"/>
                      <a:pt x="6" y="25"/>
                      <a:pt x="6" y="25"/>
                    </a:cubicBezTo>
                    <a:cubicBezTo>
                      <a:pt x="0" y="25"/>
                      <a:pt x="0" y="25"/>
                      <a:pt x="0" y="25"/>
                    </a:cubicBezTo>
                    <a:cubicBezTo>
                      <a:pt x="9" y="0"/>
                      <a:pt x="9" y="0"/>
                      <a:pt x="9" y="0"/>
                    </a:cubicBezTo>
                    <a:cubicBezTo>
                      <a:pt x="16" y="0"/>
                      <a:pt x="16" y="0"/>
                      <a:pt x="16" y="0"/>
                    </a:cubicBezTo>
                    <a:lnTo>
                      <a:pt x="25" y="25"/>
                    </a:lnTo>
                    <a:close/>
                    <a:moveTo>
                      <a:pt x="15" y="15"/>
                    </a:moveTo>
                    <a:cubicBezTo>
                      <a:pt x="13" y="7"/>
                      <a:pt x="13" y="7"/>
                      <a:pt x="13" y="7"/>
                    </a:cubicBezTo>
                    <a:cubicBezTo>
                      <a:pt x="12" y="6"/>
                      <a:pt x="12" y="5"/>
                      <a:pt x="12" y="4"/>
                    </a:cubicBezTo>
                    <a:cubicBezTo>
                      <a:pt x="12" y="4"/>
                      <a:pt x="12" y="4"/>
                      <a:pt x="12" y="4"/>
                    </a:cubicBezTo>
                    <a:cubicBezTo>
                      <a:pt x="12" y="5"/>
                      <a:pt x="12" y="6"/>
                      <a:pt x="12" y="7"/>
                    </a:cubicBezTo>
                    <a:cubicBezTo>
                      <a:pt x="9" y="15"/>
                      <a:pt x="9" y="15"/>
                      <a:pt x="9" y="15"/>
                    </a:cubicBez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61" name="Freeform 184"/>
              <p:cNvSpPr>
                <a:spLocks/>
              </p:cNvSpPr>
              <p:nvPr/>
            </p:nvSpPr>
            <p:spPr bwMode="auto">
              <a:xfrm>
                <a:off x="8879543" y="6046596"/>
                <a:ext cx="48305" cy="81027"/>
              </a:xfrm>
              <a:custGeom>
                <a:avLst/>
                <a:gdLst>
                  <a:gd name="T0" fmla="*/ 31 w 31"/>
                  <a:gd name="T1" fmla="*/ 52 h 52"/>
                  <a:gd name="T2" fmla="*/ 0 w 31"/>
                  <a:gd name="T3" fmla="*/ 52 h 52"/>
                  <a:gd name="T4" fmla="*/ 0 w 31"/>
                  <a:gd name="T5" fmla="*/ 0 h 52"/>
                  <a:gd name="T6" fmla="*/ 12 w 31"/>
                  <a:gd name="T7" fmla="*/ 0 h 52"/>
                  <a:gd name="T8" fmla="*/ 12 w 31"/>
                  <a:gd name="T9" fmla="*/ 44 h 52"/>
                  <a:gd name="T10" fmla="*/ 31 w 31"/>
                  <a:gd name="T11" fmla="*/ 44 h 52"/>
                  <a:gd name="T12" fmla="*/ 31 w 31"/>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31" h="52">
                    <a:moveTo>
                      <a:pt x="31" y="52"/>
                    </a:moveTo>
                    <a:lnTo>
                      <a:pt x="0" y="52"/>
                    </a:lnTo>
                    <a:lnTo>
                      <a:pt x="0" y="0"/>
                    </a:lnTo>
                    <a:lnTo>
                      <a:pt x="12" y="0"/>
                    </a:lnTo>
                    <a:lnTo>
                      <a:pt x="12" y="44"/>
                    </a:lnTo>
                    <a:lnTo>
                      <a:pt x="31" y="44"/>
                    </a:lnTo>
                    <a:lnTo>
                      <a:pt x="31"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62" name="Rectangle 185"/>
              <p:cNvSpPr>
                <a:spLocks noChangeArrowheads="1"/>
              </p:cNvSpPr>
              <p:nvPr/>
            </p:nvSpPr>
            <p:spPr bwMode="auto">
              <a:xfrm>
                <a:off x="8941885" y="6046571"/>
                <a:ext cx="18699" cy="810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563" name="Freeform 186"/>
              <p:cNvSpPr>
                <a:spLocks noEditPoints="1"/>
              </p:cNvSpPr>
              <p:nvPr/>
            </p:nvSpPr>
            <p:spPr bwMode="auto">
              <a:xfrm>
                <a:off x="8974573" y="6046536"/>
                <a:ext cx="77911" cy="81027"/>
              </a:xfrm>
              <a:custGeom>
                <a:avLst/>
                <a:gdLst>
                  <a:gd name="T0" fmla="*/ 24 w 24"/>
                  <a:gd name="T1" fmla="*/ 25 h 25"/>
                  <a:gd name="T2" fmla="*/ 18 w 24"/>
                  <a:gd name="T3" fmla="*/ 25 h 25"/>
                  <a:gd name="T4" fmla="*/ 16 w 24"/>
                  <a:gd name="T5" fmla="*/ 20 h 25"/>
                  <a:gd name="T6" fmla="*/ 7 w 24"/>
                  <a:gd name="T7" fmla="*/ 20 h 25"/>
                  <a:gd name="T8" fmla="*/ 6 w 24"/>
                  <a:gd name="T9" fmla="*/ 25 h 25"/>
                  <a:gd name="T10" fmla="*/ 0 w 24"/>
                  <a:gd name="T11" fmla="*/ 25 h 25"/>
                  <a:gd name="T12" fmla="*/ 9 w 24"/>
                  <a:gd name="T13" fmla="*/ 0 h 25"/>
                  <a:gd name="T14" fmla="*/ 15 w 24"/>
                  <a:gd name="T15" fmla="*/ 0 h 25"/>
                  <a:gd name="T16" fmla="*/ 24 w 24"/>
                  <a:gd name="T17" fmla="*/ 25 h 25"/>
                  <a:gd name="T18" fmla="*/ 15 w 24"/>
                  <a:gd name="T19" fmla="*/ 15 h 25"/>
                  <a:gd name="T20" fmla="*/ 12 w 24"/>
                  <a:gd name="T21" fmla="*/ 7 h 25"/>
                  <a:gd name="T22" fmla="*/ 12 w 24"/>
                  <a:gd name="T23" fmla="*/ 4 h 25"/>
                  <a:gd name="T24" fmla="*/ 12 w 24"/>
                  <a:gd name="T25" fmla="*/ 4 h 25"/>
                  <a:gd name="T26" fmla="*/ 11 w 24"/>
                  <a:gd name="T27" fmla="*/ 7 h 25"/>
                  <a:gd name="T28" fmla="*/ 9 w 24"/>
                  <a:gd name="T29" fmla="*/ 15 h 25"/>
                  <a:gd name="T30" fmla="*/ 15 w 24"/>
                  <a:gd name="T31"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25">
                    <a:moveTo>
                      <a:pt x="24" y="25"/>
                    </a:moveTo>
                    <a:cubicBezTo>
                      <a:pt x="18" y="25"/>
                      <a:pt x="18" y="25"/>
                      <a:pt x="18" y="25"/>
                    </a:cubicBezTo>
                    <a:cubicBezTo>
                      <a:pt x="16" y="20"/>
                      <a:pt x="16" y="20"/>
                      <a:pt x="16" y="20"/>
                    </a:cubicBezTo>
                    <a:cubicBezTo>
                      <a:pt x="7" y="20"/>
                      <a:pt x="7" y="20"/>
                      <a:pt x="7" y="20"/>
                    </a:cubicBezTo>
                    <a:cubicBezTo>
                      <a:pt x="6" y="25"/>
                      <a:pt x="6" y="25"/>
                      <a:pt x="6" y="25"/>
                    </a:cubicBezTo>
                    <a:cubicBezTo>
                      <a:pt x="0" y="25"/>
                      <a:pt x="0" y="25"/>
                      <a:pt x="0" y="25"/>
                    </a:cubicBezTo>
                    <a:cubicBezTo>
                      <a:pt x="9" y="0"/>
                      <a:pt x="9" y="0"/>
                      <a:pt x="9" y="0"/>
                    </a:cubicBezTo>
                    <a:cubicBezTo>
                      <a:pt x="15" y="0"/>
                      <a:pt x="15" y="0"/>
                      <a:pt x="15" y="0"/>
                    </a:cubicBezTo>
                    <a:lnTo>
                      <a:pt x="24" y="25"/>
                    </a:lnTo>
                    <a:close/>
                    <a:moveTo>
                      <a:pt x="15" y="15"/>
                    </a:moveTo>
                    <a:cubicBezTo>
                      <a:pt x="12" y="7"/>
                      <a:pt x="12" y="7"/>
                      <a:pt x="12" y="7"/>
                    </a:cubicBezTo>
                    <a:cubicBezTo>
                      <a:pt x="12" y="6"/>
                      <a:pt x="12" y="5"/>
                      <a:pt x="12" y="4"/>
                    </a:cubicBezTo>
                    <a:cubicBezTo>
                      <a:pt x="12" y="4"/>
                      <a:pt x="12" y="4"/>
                      <a:pt x="12" y="4"/>
                    </a:cubicBezTo>
                    <a:cubicBezTo>
                      <a:pt x="12" y="5"/>
                      <a:pt x="12" y="6"/>
                      <a:pt x="11" y="7"/>
                    </a:cubicBezTo>
                    <a:cubicBezTo>
                      <a:pt x="9" y="15"/>
                      <a:pt x="9" y="15"/>
                      <a:pt x="9" y="15"/>
                    </a:cubicBez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grpSp>
        <p:pic>
          <p:nvPicPr>
            <p:cNvPr id="6" name="Picture 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648450" y="4870095"/>
              <a:ext cx="363138" cy="85445"/>
            </a:xfrm>
            <a:prstGeom prst="rect">
              <a:avLst/>
            </a:prstGeom>
          </p:spPr>
        </p:pic>
        <p:grpSp>
          <p:nvGrpSpPr>
            <p:cNvPr id="5" name="Group 4"/>
            <p:cNvGrpSpPr/>
            <p:nvPr/>
          </p:nvGrpSpPr>
          <p:grpSpPr>
            <a:xfrm>
              <a:off x="7168138" y="4773930"/>
              <a:ext cx="208022" cy="63107"/>
              <a:chOff x="7183378" y="4838700"/>
              <a:chExt cx="208022" cy="63107"/>
            </a:xfrm>
          </p:grpSpPr>
          <p:sp>
            <p:nvSpPr>
              <p:cNvPr id="809" name="Freeform 209"/>
              <p:cNvSpPr>
                <a:spLocks/>
              </p:cNvSpPr>
              <p:nvPr/>
            </p:nvSpPr>
            <p:spPr bwMode="auto">
              <a:xfrm>
                <a:off x="7183378" y="4838700"/>
                <a:ext cx="38566" cy="63107"/>
              </a:xfrm>
              <a:custGeom>
                <a:avLst/>
                <a:gdLst>
                  <a:gd name="T0" fmla="*/ 33 w 33"/>
                  <a:gd name="T1" fmla="*/ 54 h 54"/>
                  <a:gd name="T2" fmla="*/ 0 w 33"/>
                  <a:gd name="T3" fmla="*/ 54 h 54"/>
                  <a:gd name="T4" fmla="*/ 0 w 33"/>
                  <a:gd name="T5" fmla="*/ 0 h 54"/>
                  <a:gd name="T6" fmla="*/ 31 w 33"/>
                  <a:gd name="T7" fmla="*/ 0 h 54"/>
                  <a:gd name="T8" fmla="*/ 31 w 33"/>
                  <a:gd name="T9" fmla="*/ 10 h 54"/>
                  <a:gd name="T10" fmla="*/ 13 w 33"/>
                  <a:gd name="T11" fmla="*/ 10 h 54"/>
                  <a:gd name="T12" fmla="*/ 13 w 33"/>
                  <a:gd name="T13" fmla="*/ 23 h 54"/>
                  <a:gd name="T14" fmla="*/ 29 w 33"/>
                  <a:gd name="T15" fmla="*/ 23 h 54"/>
                  <a:gd name="T16" fmla="*/ 29 w 33"/>
                  <a:gd name="T17" fmla="*/ 31 h 54"/>
                  <a:gd name="T18" fmla="*/ 13 w 33"/>
                  <a:gd name="T19" fmla="*/ 31 h 54"/>
                  <a:gd name="T20" fmla="*/ 13 w 33"/>
                  <a:gd name="T21" fmla="*/ 44 h 54"/>
                  <a:gd name="T22" fmla="*/ 33 w 33"/>
                  <a:gd name="T23" fmla="*/ 44 h 54"/>
                  <a:gd name="T24" fmla="*/ 33 w 33"/>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54">
                    <a:moveTo>
                      <a:pt x="33" y="54"/>
                    </a:moveTo>
                    <a:lnTo>
                      <a:pt x="0" y="54"/>
                    </a:lnTo>
                    <a:lnTo>
                      <a:pt x="0" y="0"/>
                    </a:lnTo>
                    <a:lnTo>
                      <a:pt x="31" y="0"/>
                    </a:lnTo>
                    <a:lnTo>
                      <a:pt x="31" y="10"/>
                    </a:lnTo>
                    <a:lnTo>
                      <a:pt x="13" y="10"/>
                    </a:lnTo>
                    <a:lnTo>
                      <a:pt x="13" y="23"/>
                    </a:lnTo>
                    <a:lnTo>
                      <a:pt x="29" y="23"/>
                    </a:lnTo>
                    <a:lnTo>
                      <a:pt x="29" y="31"/>
                    </a:lnTo>
                    <a:lnTo>
                      <a:pt x="13" y="31"/>
                    </a:lnTo>
                    <a:lnTo>
                      <a:pt x="13" y="44"/>
                    </a:lnTo>
                    <a:lnTo>
                      <a:pt x="33" y="44"/>
                    </a:lnTo>
                    <a:lnTo>
                      <a:pt x="33" y="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810" name="Freeform 210"/>
              <p:cNvSpPr>
                <a:spLocks noEditPoints="1"/>
              </p:cNvSpPr>
              <p:nvPr/>
            </p:nvSpPr>
            <p:spPr bwMode="auto">
              <a:xfrm>
                <a:off x="7227788" y="4838700"/>
                <a:ext cx="60770" cy="63107"/>
              </a:xfrm>
              <a:custGeom>
                <a:avLst/>
                <a:gdLst>
                  <a:gd name="T0" fmla="*/ 25 w 25"/>
                  <a:gd name="T1" fmla="*/ 26 h 26"/>
                  <a:gd name="T2" fmla="*/ 19 w 25"/>
                  <a:gd name="T3" fmla="*/ 26 h 26"/>
                  <a:gd name="T4" fmla="*/ 17 w 25"/>
                  <a:gd name="T5" fmla="*/ 20 h 26"/>
                  <a:gd name="T6" fmla="*/ 8 w 25"/>
                  <a:gd name="T7" fmla="*/ 20 h 26"/>
                  <a:gd name="T8" fmla="*/ 6 w 25"/>
                  <a:gd name="T9" fmla="*/ 26 h 26"/>
                  <a:gd name="T10" fmla="*/ 0 w 25"/>
                  <a:gd name="T11" fmla="*/ 26 h 26"/>
                  <a:gd name="T12" fmla="*/ 9 w 25"/>
                  <a:gd name="T13" fmla="*/ 0 h 26"/>
                  <a:gd name="T14" fmla="*/ 16 w 25"/>
                  <a:gd name="T15" fmla="*/ 0 h 26"/>
                  <a:gd name="T16" fmla="*/ 25 w 25"/>
                  <a:gd name="T17" fmla="*/ 26 h 26"/>
                  <a:gd name="T18" fmla="*/ 16 w 25"/>
                  <a:gd name="T19" fmla="*/ 16 h 26"/>
                  <a:gd name="T20" fmla="*/ 13 w 25"/>
                  <a:gd name="T21" fmla="*/ 7 h 26"/>
                  <a:gd name="T22" fmla="*/ 12 w 25"/>
                  <a:gd name="T23" fmla="*/ 5 h 26"/>
                  <a:gd name="T24" fmla="*/ 12 w 25"/>
                  <a:gd name="T25" fmla="*/ 5 h 26"/>
                  <a:gd name="T26" fmla="*/ 12 w 25"/>
                  <a:gd name="T27" fmla="*/ 7 h 26"/>
                  <a:gd name="T28" fmla="*/ 9 w 25"/>
                  <a:gd name="T29" fmla="*/ 16 h 26"/>
                  <a:gd name="T30" fmla="*/ 16 w 25"/>
                  <a:gd name="T31"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26">
                    <a:moveTo>
                      <a:pt x="25" y="26"/>
                    </a:moveTo>
                    <a:cubicBezTo>
                      <a:pt x="19" y="26"/>
                      <a:pt x="19" y="26"/>
                      <a:pt x="19" y="26"/>
                    </a:cubicBezTo>
                    <a:cubicBezTo>
                      <a:pt x="17" y="20"/>
                      <a:pt x="17" y="20"/>
                      <a:pt x="17" y="20"/>
                    </a:cubicBezTo>
                    <a:cubicBezTo>
                      <a:pt x="8" y="20"/>
                      <a:pt x="8" y="20"/>
                      <a:pt x="8" y="20"/>
                    </a:cubicBezTo>
                    <a:cubicBezTo>
                      <a:pt x="6" y="26"/>
                      <a:pt x="6" y="26"/>
                      <a:pt x="6" y="26"/>
                    </a:cubicBezTo>
                    <a:cubicBezTo>
                      <a:pt x="0" y="26"/>
                      <a:pt x="0" y="26"/>
                      <a:pt x="0" y="26"/>
                    </a:cubicBezTo>
                    <a:cubicBezTo>
                      <a:pt x="9" y="0"/>
                      <a:pt x="9" y="0"/>
                      <a:pt x="9" y="0"/>
                    </a:cubicBezTo>
                    <a:cubicBezTo>
                      <a:pt x="16" y="0"/>
                      <a:pt x="16" y="0"/>
                      <a:pt x="16" y="0"/>
                    </a:cubicBezTo>
                    <a:lnTo>
                      <a:pt x="25" y="26"/>
                    </a:lnTo>
                    <a:close/>
                    <a:moveTo>
                      <a:pt x="16" y="16"/>
                    </a:moveTo>
                    <a:cubicBezTo>
                      <a:pt x="13" y="7"/>
                      <a:pt x="13" y="7"/>
                      <a:pt x="13" y="7"/>
                    </a:cubicBezTo>
                    <a:cubicBezTo>
                      <a:pt x="13" y="7"/>
                      <a:pt x="12" y="6"/>
                      <a:pt x="12" y="5"/>
                    </a:cubicBezTo>
                    <a:cubicBezTo>
                      <a:pt x="12" y="5"/>
                      <a:pt x="12" y="5"/>
                      <a:pt x="12" y="5"/>
                    </a:cubicBezTo>
                    <a:cubicBezTo>
                      <a:pt x="12" y="6"/>
                      <a:pt x="12" y="6"/>
                      <a:pt x="12" y="7"/>
                    </a:cubicBezTo>
                    <a:cubicBezTo>
                      <a:pt x="9" y="16"/>
                      <a:pt x="9" y="16"/>
                      <a:pt x="9" y="16"/>
                    </a:cubicBezTo>
                    <a:lnTo>
                      <a:pt x="1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811" name="Freeform 211"/>
              <p:cNvSpPr>
                <a:spLocks/>
              </p:cNvSpPr>
              <p:nvPr/>
            </p:nvSpPr>
            <p:spPr bwMode="auto">
              <a:xfrm>
                <a:off x="7293233" y="4838700"/>
                <a:ext cx="44409" cy="63107"/>
              </a:xfrm>
              <a:custGeom>
                <a:avLst/>
                <a:gdLst>
                  <a:gd name="T0" fmla="*/ 0 w 18"/>
                  <a:gd name="T1" fmla="*/ 25 h 26"/>
                  <a:gd name="T2" fmla="*/ 0 w 18"/>
                  <a:gd name="T3" fmla="*/ 19 h 26"/>
                  <a:gd name="T4" fmla="*/ 4 w 18"/>
                  <a:gd name="T5" fmla="*/ 21 h 26"/>
                  <a:gd name="T6" fmla="*/ 7 w 18"/>
                  <a:gd name="T7" fmla="*/ 22 h 26"/>
                  <a:gd name="T8" fmla="*/ 9 w 18"/>
                  <a:gd name="T9" fmla="*/ 21 h 26"/>
                  <a:gd name="T10" fmla="*/ 10 w 18"/>
                  <a:gd name="T11" fmla="*/ 21 h 26"/>
                  <a:gd name="T12" fmla="*/ 11 w 18"/>
                  <a:gd name="T13" fmla="*/ 20 h 26"/>
                  <a:gd name="T14" fmla="*/ 12 w 18"/>
                  <a:gd name="T15" fmla="*/ 19 h 26"/>
                  <a:gd name="T16" fmla="*/ 11 w 18"/>
                  <a:gd name="T17" fmla="*/ 18 h 26"/>
                  <a:gd name="T18" fmla="*/ 10 w 18"/>
                  <a:gd name="T19" fmla="*/ 17 h 26"/>
                  <a:gd name="T20" fmla="*/ 8 w 18"/>
                  <a:gd name="T21" fmla="*/ 16 h 26"/>
                  <a:gd name="T22" fmla="*/ 6 w 18"/>
                  <a:gd name="T23" fmla="*/ 15 h 26"/>
                  <a:gd name="T24" fmla="*/ 2 w 18"/>
                  <a:gd name="T25" fmla="*/ 12 h 26"/>
                  <a:gd name="T26" fmla="*/ 0 w 18"/>
                  <a:gd name="T27" fmla="*/ 7 h 26"/>
                  <a:gd name="T28" fmla="*/ 1 w 18"/>
                  <a:gd name="T29" fmla="*/ 4 h 26"/>
                  <a:gd name="T30" fmla="*/ 3 w 18"/>
                  <a:gd name="T31" fmla="*/ 2 h 26"/>
                  <a:gd name="T32" fmla="*/ 6 w 18"/>
                  <a:gd name="T33" fmla="*/ 0 h 26"/>
                  <a:gd name="T34" fmla="*/ 10 w 18"/>
                  <a:gd name="T35" fmla="*/ 0 h 26"/>
                  <a:gd name="T36" fmla="*/ 14 w 18"/>
                  <a:gd name="T37" fmla="*/ 0 h 26"/>
                  <a:gd name="T38" fmla="*/ 16 w 18"/>
                  <a:gd name="T39" fmla="*/ 1 h 26"/>
                  <a:gd name="T40" fmla="*/ 16 w 18"/>
                  <a:gd name="T41" fmla="*/ 6 h 26"/>
                  <a:gd name="T42" fmla="*/ 15 w 18"/>
                  <a:gd name="T43" fmla="*/ 5 h 26"/>
                  <a:gd name="T44" fmla="*/ 13 w 18"/>
                  <a:gd name="T45" fmla="*/ 5 h 26"/>
                  <a:gd name="T46" fmla="*/ 12 w 18"/>
                  <a:gd name="T47" fmla="*/ 5 h 26"/>
                  <a:gd name="T48" fmla="*/ 10 w 18"/>
                  <a:gd name="T49" fmla="*/ 4 h 26"/>
                  <a:gd name="T50" fmla="*/ 9 w 18"/>
                  <a:gd name="T51" fmla="*/ 5 h 26"/>
                  <a:gd name="T52" fmla="*/ 7 w 18"/>
                  <a:gd name="T53" fmla="*/ 5 h 26"/>
                  <a:gd name="T54" fmla="*/ 6 w 18"/>
                  <a:gd name="T55" fmla="*/ 6 h 26"/>
                  <a:gd name="T56" fmla="*/ 6 w 18"/>
                  <a:gd name="T57" fmla="*/ 7 h 26"/>
                  <a:gd name="T58" fmla="*/ 7 w 18"/>
                  <a:gd name="T59" fmla="*/ 8 h 26"/>
                  <a:gd name="T60" fmla="*/ 7 w 18"/>
                  <a:gd name="T61" fmla="*/ 9 h 26"/>
                  <a:gd name="T62" fmla="*/ 9 w 18"/>
                  <a:gd name="T63" fmla="*/ 10 h 26"/>
                  <a:gd name="T64" fmla="*/ 11 w 18"/>
                  <a:gd name="T65" fmla="*/ 11 h 26"/>
                  <a:gd name="T66" fmla="*/ 14 w 18"/>
                  <a:gd name="T67" fmla="*/ 12 h 26"/>
                  <a:gd name="T68" fmla="*/ 16 w 18"/>
                  <a:gd name="T69" fmla="*/ 14 h 26"/>
                  <a:gd name="T70" fmla="*/ 17 w 18"/>
                  <a:gd name="T71" fmla="*/ 16 h 26"/>
                  <a:gd name="T72" fmla="*/ 18 w 18"/>
                  <a:gd name="T73" fmla="*/ 19 h 26"/>
                  <a:gd name="T74" fmla="*/ 17 w 18"/>
                  <a:gd name="T75" fmla="*/ 22 h 26"/>
                  <a:gd name="T76" fmla="*/ 15 w 18"/>
                  <a:gd name="T77" fmla="*/ 24 h 26"/>
                  <a:gd name="T78" fmla="*/ 11 w 18"/>
                  <a:gd name="T79" fmla="*/ 26 h 26"/>
                  <a:gd name="T80" fmla="*/ 8 w 18"/>
                  <a:gd name="T81" fmla="*/ 26 h 26"/>
                  <a:gd name="T82" fmla="*/ 4 w 18"/>
                  <a:gd name="T83" fmla="*/ 26 h 26"/>
                  <a:gd name="T84" fmla="*/ 0 w 18"/>
                  <a:gd name="T85"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 h="26">
                    <a:moveTo>
                      <a:pt x="0" y="25"/>
                    </a:moveTo>
                    <a:cubicBezTo>
                      <a:pt x="0" y="19"/>
                      <a:pt x="0" y="19"/>
                      <a:pt x="0" y="19"/>
                    </a:cubicBezTo>
                    <a:cubicBezTo>
                      <a:pt x="1" y="20"/>
                      <a:pt x="2" y="21"/>
                      <a:pt x="4" y="21"/>
                    </a:cubicBezTo>
                    <a:cubicBezTo>
                      <a:pt x="5" y="21"/>
                      <a:pt x="6" y="22"/>
                      <a:pt x="7" y="22"/>
                    </a:cubicBezTo>
                    <a:cubicBezTo>
                      <a:pt x="8" y="22"/>
                      <a:pt x="9" y="22"/>
                      <a:pt x="9" y="21"/>
                    </a:cubicBezTo>
                    <a:cubicBezTo>
                      <a:pt x="10" y="21"/>
                      <a:pt x="10" y="21"/>
                      <a:pt x="10" y="21"/>
                    </a:cubicBezTo>
                    <a:cubicBezTo>
                      <a:pt x="11" y="21"/>
                      <a:pt x="11" y="20"/>
                      <a:pt x="11" y="20"/>
                    </a:cubicBezTo>
                    <a:cubicBezTo>
                      <a:pt x="11" y="20"/>
                      <a:pt x="12" y="19"/>
                      <a:pt x="12" y="19"/>
                    </a:cubicBezTo>
                    <a:cubicBezTo>
                      <a:pt x="12" y="19"/>
                      <a:pt x="11" y="18"/>
                      <a:pt x="11" y="18"/>
                    </a:cubicBezTo>
                    <a:cubicBezTo>
                      <a:pt x="11" y="17"/>
                      <a:pt x="10" y="17"/>
                      <a:pt x="10" y="17"/>
                    </a:cubicBezTo>
                    <a:cubicBezTo>
                      <a:pt x="9" y="16"/>
                      <a:pt x="9" y="16"/>
                      <a:pt x="8" y="16"/>
                    </a:cubicBezTo>
                    <a:cubicBezTo>
                      <a:pt x="8" y="15"/>
                      <a:pt x="7" y="15"/>
                      <a:pt x="6" y="15"/>
                    </a:cubicBezTo>
                    <a:cubicBezTo>
                      <a:pt x="4" y="14"/>
                      <a:pt x="3" y="13"/>
                      <a:pt x="2" y="12"/>
                    </a:cubicBezTo>
                    <a:cubicBezTo>
                      <a:pt x="1" y="11"/>
                      <a:pt x="0" y="9"/>
                      <a:pt x="0" y="7"/>
                    </a:cubicBezTo>
                    <a:cubicBezTo>
                      <a:pt x="0" y="6"/>
                      <a:pt x="0" y="5"/>
                      <a:pt x="1" y="4"/>
                    </a:cubicBezTo>
                    <a:cubicBezTo>
                      <a:pt x="2" y="3"/>
                      <a:pt x="2" y="2"/>
                      <a:pt x="3" y="2"/>
                    </a:cubicBezTo>
                    <a:cubicBezTo>
                      <a:pt x="4" y="1"/>
                      <a:pt x="5" y="1"/>
                      <a:pt x="6" y="0"/>
                    </a:cubicBezTo>
                    <a:cubicBezTo>
                      <a:pt x="8" y="0"/>
                      <a:pt x="9" y="0"/>
                      <a:pt x="10" y="0"/>
                    </a:cubicBezTo>
                    <a:cubicBezTo>
                      <a:pt x="11" y="0"/>
                      <a:pt x="13" y="0"/>
                      <a:pt x="14" y="0"/>
                    </a:cubicBezTo>
                    <a:cubicBezTo>
                      <a:pt x="15" y="0"/>
                      <a:pt x="16" y="1"/>
                      <a:pt x="16" y="1"/>
                    </a:cubicBezTo>
                    <a:cubicBezTo>
                      <a:pt x="16" y="6"/>
                      <a:pt x="16" y="6"/>
                      <a:pt x="16" y="6"/>
                    </a:cubicBezTo>
                    <a:cubicBezTo>
                      <a:pt x="16" y="6"/>
                      <a:pt x="16" y="6"/>
                      <a:pt x="15" y="5"/>
                    </a:cubicBezTo>
                    <a:cubicBezTo>
                      <a:pt x="15" y="5"/>
                      <a:pt x="14" y="5"/>
                      <a:pt x="13" y="5"/>
                    </a:cubicBezTo>
                    <a:cubicBezTo>
                      <a:pt x="13" y="5"/>
                      <a:pt x="12" y="5"/>
                      <a:pt x="12" y="5"/>
                    </a:cubicBezTo>
                    <a:cubicBezTo>
                      <a:pt x="11" y="4"/>
                      <a:pt x="11" y="4"/>
                      <a:pt x="10" y="4"/>
                    </a:cubicBezTo>
                    <a:cubicBezTo>
                      <a:pt x="10" y="4"/>
                      <a:pt x="9" y="5"/>
                      <a:pt x="9" y="5"/>
                    </a:cubicBezTo>
                    <a:cubicBezTo>
                      <a:pt x="8" y="5"/>
                      <a:pt x="8" y="5"/>
                      <a:pt x="7" y="5"/>
                    </a:cubicBezTo>
                    <a:cubicBezTo>
                      <a:pt x="7" y="5"/>
                      <a:pt x="7" y="6"/>
                      <a:pt x="6" y="6"/>
                    </a:cubicBezTo>
                    <a:cubicBezTo>
                      <a:pt x="6" y="6"/>
                      <a:pt x="6" y="7"/>
                      <a:pt x="6" y="7"/>
                    </a:cubicBezTo>
                    <a:cubicBezTo>
                      <a:pt x="6" y="7"/>
                      <a:pt x="6" y="8"/>
                      <a:pt x="7" y="8"/>
                    </a:cubicBezTo>
                    <a:cubicBezTo>
                      <a:pt x="7" y="8"/>
                      <a:pt x="7" y="9"/>
                      <a:pt x="7" y="9"/>
                    </a:cubicBezTo>
                    <a:cubicBezTo>
                      <a:pt x="8" y="9"/>
                      <a:pt x="8" y="10"/>
                      <a:pt x="9" y="10"/>
                    </a:cubicBezTo>
                    <a:cubicBezTo>
                      <a:pt x="10" y="10"/>
                      <a:pt x="10" y="11"/>
                      <a:pt x="11" y="11"/>
                    </a:cubicBezTo>
                    <a:cubicBezTo>
                      <a:pt x="12" y="11"/>
                      <a:pt x="13" y="12"/>
                      <a:pt x="14" y="12"/>
                    </a:cubicBezTo>
                    <a:cubicBezTo>
                      <a:pt x="14" y="13"/>
                      <a:pt x="15" y="13"/>
                      <a:pt x="16" y="14"/>
                    </a:cubicBezTo>
                    <a:cubicBezTo>
                      <a:pt x="16" y="14"/>
                      <a:pt x="17" y="15"/>
                      <a:pt x="17" y="16"/>
                    </a:cubicBezTo>
                    <a:cubicBezTo>
                      <a:pt x="17" y="17"/>
                      <a:pt x="18" y="18"/>
                      <a:pt x="18" y="19"/>
                    </a:cubicBezTo>
                    <a:cubicBezTo>
                      <a:pt x="18" y="20"/>
                      <a:pt x="17" y="21"/>
                      <a:pt x="17" y="22"/>
                    </a:cubicBezTo>
                    <a:cubicBezTo>
                      <a:pt x="16" y="23"/>
                      <a:pt x="15" y="24"/>
                      <a:pt x="15" y="24"/>
                    </a:cubicBezTo>
                    <a:cubicBezTo>
                      <a:pt x="14" y="25"/>
                      <a:pt x="13" y="25"/>
                      <a:pt x="11" y="26"/>
                    </a:cubicBezTo>
                    <a:cubicBezTo>
                      <a:pt x="10" y="26"/>
                      <a:pt x="9" y="26"/>
                      <a:pt x="8" y="26"/>
                    </a:cubicBezTo>
                    <a:cubicBezTo>
                      <a:pt x="6" y="26"/>
                      <a:pt x="5" y="26"/>
                      <a:pt x="4" y="26"/>
                    </a:cubicBezTo>
                    <a:cubicBezTo>
                      <a:pt x="2" y="25"/>
                      <a:pt x="1" y="25"/>
                      <a:pt x="0"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812" name="Freeform 212"/>
              <p:cNvSpPr>
                <a:spLocks/>
              </p:cNvSpPr>
              <p:nvPr/>
            </p:nvSpPr>
            <p:spPr bwMode="auto">
              <a:xfrm>
                <a:off x="7342316" y="4838700"/>
                <a:ext cx="49084" cy="63107"/>
              </a:xfrm>
              <a:custGeom>
                <a:avLst/>
                <a:gdLst>
                  <a:gd name="T0" fmla="*/ 42 w 42"/>
                  <a:gd name="T1" fmla="*/ 10 h 54"/>
                  <a:gd name="T2" fmla="*/ 27 w 42"/>
                  <a:gd name="T3" fmla="*/ 10 h 54"/>
                  <a:gd name="T4" fmla="*/ 27 w 42"/>
                  <a:gd name="T5" fmla="*/ 54 h 54"/>
                  <a:gd name="T6" fmla="*/ 15 w 42"/>
                  <a:gd name="T7" fmla="*/ 54 h 54"/>
                  <a:gd name="T8" fmla="*/ 15 w 42"/>
                  <a:gd name="T9" fmla="*/ 10 h 54"/>
                  <a:gd name="T10" fmla="*/ 0 w 42"/>
                  <a:gd name="T11" fmla="*/ 10 h 54"/>
                  <a:gd name="T12" fmla="*/ 0 w 42"/>
                  <a:gd name="T13" fmla="*/ 0 h 54"/>
                  <a:gd name="T14" fmla="*/ 42 w 42"/>
                  <a:gd name="T15" fmla="*/ 0 h 54"/>
                  <a:gd name="T16" fmla="*/ 42 w 42"/>
                  <a:gd name="T17"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54">
                    <a:moveTo>
                      <a:pt x="42" y="10"/>
                    </a:moveTo>
                    <a:lnTo>
                      <a:pt x="27" y="10"/>
                    </a:lnTo>
                    <a:lnTo>
                      <a:pt x="27" y="54"/>
                    </a:lnTo>
                    <a:lnTo>
                      <a:pt x="15" y="54"/>
                    </a:lnTo>
                    <a:lnTo>
                      <a:pt x="15" y="10"/>
                    </a:lnTo>
                    <a:lnTo>
                      <a:pt x="0" y="10"/>
                    </a:lnTo>
                    <a:lnTo>
                      <a:pt x="0" y="0"/>
                    </a:lnTo>
                    <a:lnTo>
                      <a:pt x="42" y="0"/>
                    </a:lnTo>
                    <a:lnTo>
                      <a:pt x="4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grpSp>
        <p:grpSp>
          <p:nvGrpSpPr>
            <p:cNvPr id="10" name="Group 9"/>
            <p:cNvGrpSpPr/>
            <p:nvPr/>
          </p:nvGrpSpPr>
          <p:grpSpPr>
            <a:xfrm>
              <a:off x="6842418" y="4771239"/>
              <a:ext cx="293335" cy="63107"/>
              <a:chOff x="6717065" y="4599204"/>
              <a:chExt cx="293335" cy="63107"/>
            </a:xfrm>
          </p:grpSpPr>
          <p:sp>
            <p:nvSpPr>
              <p:cNvPr id="818" name="Freeform 122"/>
              <p:cNvSpPr>
                <a:spLocks/>
              </p:cNvSpPr>
              <p:nvPr/>
            </p:nvSpPr>
            <p:spPr bwMode="auto">
              <a:xfrm>
                <a:off x="6717065" y="4599204"/>
                <a:ext cx="40904" cy="63107"/>
              </a:xfrm>
              <a:custGeom>
                <a:avLst/>
                <a:gdLst>
                  <a:gd name="T0" fmla="*/ 0 w 17"/>
                  <a:gd name="T1" fmla="*/ 25 h 26"/>
                  <a:gd name="T2" fmla="*/ 0 w 17"/>
                  <a:gd name="T3" fmla="*/ 19 h 26"/>
                  <a:gd name="T4" fmla="*/ 3 w 17"/>
                  <a:gd name="T5" fmla="*/ 21 h 26"/>
                  <a:gd name="T6" fmla="*/ 7 w 17"/>
                  <a:gd name="T7" fmla="*/ 22 h 26"/>
                  <a:gd name="T8" fmla="*/ 9 w 17"/>
                  <a:gd name="T9" fmla="*/ 22 h 26"/>
                  <a:gd name="T10" fmla="*/ 10 w 17"/>
                  <a:gd name="T11" fmla="*/ 21 h 26"/>
                  <a:gd name="T12" fmla="*/ 11 w 17"/>
                  <a:gd name="T13" fmla="*/ 20 h 26"/>
                  <a:gd name="T14" fmla="*/ 11 w 17"/>
                  <a:gd name="T15" fmla="*/ 19 h 26"/>
                  <a:gd name="T16" fmla="*/ 11 w 17"/>
                  <a:gd name="T17" fmla="*/ 18 h 26"/>
                  <a:gd name="T18" fmla="*/ 10 w 17"/>
                  <a:gd name="T19" fmla="*/ 17 h 26"/>
                  <a:gd name="T20" fmla="*/ 8 w 17"/>
                  <a:gd name="T21" fmla="*/ 16 h 26"/>
                  <a:gd name="T22" fmla="*/ 6 w 17"/>
                  <a:gd name="T23" fmla="*/ 15 h 26"/>
                  <a:gd name="T24" fmla="*/ 1 w 17"/>
                  <a:gd name="T25" fmla="*/ 12 h 26"/>
                  <a:gd name="T26" fmla="*/ 0 w 17"/>
                  <a:gd name="T27" fmla="*/ 8 h 26"/>
                  <a:gd name="T28" fmla="*/ 1 w 17"/>
                  <a:gd name="T29" fmla="*/ 4 h 26"/>
                  <a:gd name="T30" fmla="*/ 3 w 17"/>
                  <a:gd name="T31" fmla="*/ 2 h 26"/>
                  <a:gd name="T32" fmla="*/ 6 w 17"/>
                  <a:gd name="T33" fmla="*/ 1 h 26"/>
                  <a:gd name="T34" fmla="*/ 10 w 17"/>
                  <a:gd name="T35" fmla="*/ 0 h 26"/>
                  <a:gd name="T36" fmla="*/ 13 w 17"/>
                  <a:gd name="T37" fmla="*/ 0 h 26"/>
                  <a:gd name="T38" fmla="*/ 16 w 17"/>
                  <a:gd name="T39" fmla="*/ 1 h 26"/>
                  <a:gd name="T40" fmla="*/ 16 w 17"/>
                  <a:gd name="T41" fmla="*/ 6 h 26"/>
                  <a:gd name="T42" fmla="*/ 15 w 17"/>
                  <a:gd name="T43" fmla="*/ 6 h 26"/>
                  <a:gd name="T44" fmla="*/ 13 w 17"/>
                  <a:gd name="T45" fmla="*/ 5 h 26"/>
                  <a:gd name="T46" fmla="*/ 12 w 17"/>
                  <a:gd name="T47" fmla="*/ 5 h 26"/>
                  <a:gd name="T48" fmla="*/ 10 w 17"/>
                  <a:gd name="T49" fmla="*/ 5 h 26"/>
                  <a:gd name="T50" fmla="*/ 8 w 17"/>
                  <a:gd name="T51" fmla="*/ 5 h 26"/>
                  <a:gd name="T52" fmla="*/ 7 w 17"/>
                  <a:gd name="T53" fmla="*/ 5 h 26"/>
                  <a:gd name="T54" fmla="*/ 6 w 17"/>
                  <a:gd name="T55" fmla="*/ 6 h 26"/>
                  <a:gd name="T56" fmla="*/ 6 w 17"/>
                  <a:gd name="T57" fmla="*/ 7 h 26"/>
                  <a:gd name="T58" fmla="*/ 6 w 17"/>
                  <a:gd name="T59" fmla="*/ 8 h 26"/>
                  <a:gd name="T60" fmla="*/ 7 w 17"/>
                  <a:gd name="T61" fmla="*/ 9 h 26"/>
                  <a:gd name="T62" fmla="*/ 9 w 17"/>
                  <a:gd name="T63" fmla="*/ 10 h 26"/>
                  <a:gd name="T64" fmla="*/ 11 w 17"/>
                  <a:gd name="T65" fmla="*/ 11 h 26"/>
                  <a:gd name="T66" fmla="*/ 13 w 17"/>
                  <a:gd name="T67" fmla="*/ 12 h 26"/>
                  <a:gd name="T68" fmla="*/ 16 w 17"/>
                  <a:gd name="T69" fmla="*/ 14 h 26"/>
                  <a:gd name="T70" fmla="*/ 17 w 17"/>
                  <a:gd name="T71" fmla="*/ 16 h 26"/>
                  <a:gd name="T72" fmla="*/ 17 w 17"/>
                  <a:gd name="T73" fmla="*/ 19 h 26"/>
                  <a:gd name="T74" fmla="*/ 17 w 17"/>
                  <a:gd name="T75" fmla="*/ 22 h 26"/>
                  <a:gd name="T76" fmla="*/ 14 w 17"/>
                  <a:gd name="T77" fmla="*/ 25 h 26"/>
                  <a:gd name="T78" fmla="*/ 11 w 17"/>
                  <a:gd name="T79" fmla="*/ 26 h 26"/>
                  <a:gd name="T80" fmla="*/ 7 w 17"/>
                  <a:gd name="T81" fmla="*/ 26 h 26"/>
                  <a:gd name="T82" fmla="*/ 3 w 17"/>
                  <a:gd name="T83" fmla="*/ 26 h 26"/>
                  <a:gd name="T84" fmla="*/ 0 w 17"/>
                  <a:gd name="T85"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 h="26">
                    <a:moveTo>
                      <a:pt x="0" y="25"/>
                    </a:moveTo>
                    <a:cubicBezTo>
                      <a:pt x="0" y="19"/>
                      <a:pt x="0" y="19"/>
                      <a:pt x="0" y="19"/>
                    </a:cubicBezTo>
                    <a:cubicBezTo>
                      <a:pt x="1" y="20"/>
                      <a:pt x="2" y="21"/>
                      <a:pt x="3" y="21"/>
                    </a:cubicBezTo>
                    <a:cubicBezTo>
                      <a:pt x="5" y="22"/>
                      <a:pt x="6" y="22"/>
                      <a:pt x="7" y="22"/>
                    </a:cubicBezTo>
                    <a:cubicBezTo>
                      <a:pt x="8" y="22"/>
                      <a:pt x="8" y="22"/>
                      <a:pt x="9" y="22"/>
                    </a:cubicBezTo>
                    <a:cubicBezTo>
                      <a:pt x="9" y="22"/>
                      <a:pt x="10" y="21"/>
                      <a:pt x="10" y="21"/>
                    </a:cubicBezTo>
                    <a:cubicBezTo>
                      <a:pt x="11" y="21"/>
                      <a:pt x="11" y="21"/>
                      <a:pt x="11" y="20"/>
                    </a:cubicBezTo>
                    <a:cubicBezTo>
                      <a:pt x="11" y="20"/>
                      <a:pt x="11" y="20"/>
                      <a:pt x="11" y="19"/>
                    </a:cubicBezTo>
                    <a:cubicBezTo>
                      <a:pt x="11" y="19"/>
                      <a:pt x="11" y="18"/>
                      <a:pt x="11" y="18"/>
                    </a:cubicBezTo>
                    <a:cubicBezTo>
                      <a:pt x="11" y="18"/>
                      <a:pt x="10" y="17"/>
                      <a:pt x="10" y="17"/>
                    </a:cubicBezTo>
                    <a:cubicBezTo>
                      <a:pt x="9" y="17"/>
                      <a:pt x="9" y="16"/>
                      <a:pt x="8" y="16"/>
                    </a:cubicBezTo>
                    <a:cubicBezTo>
                      <a:pt x="7" y="16"/>
                      <a:pt x="7" y="15"/>
                      <a:pt x="6" y="15"/>
                    </a:cubicBezTo>
                    <a:cubicBezTo>
                      <a:pt x="4" y="14"/>
                      <a:pt x="2" y="13"/>
                      <a:pt x="1" y="12"/>
                    </a:cubicBezTo>
                    <a:cubicBezTo>
                      <a:pt x="1" y="11"/>
                      <a:pt x="0" y="9"/>
                      <a:pt x="0" y="8"/>
                    </a:cubicBezTo>
                    <a:cubicBezTo>
                      <a:pt x="0" y="6"/>
                      <a:pt x="0" y="5"/>
                      <a:pt x="1" y="4"/>
                    </a:cubicBezTo>
                    <a:cubicBezTo>
                      <a:pt x="1" y="3"/>
                      <a:pt x="2" y="3"/>
                      <a:pt x="3" y="2"/>
                    </a:cubicBezTo>
                    <a:cubicBezTo>
                      <a:pt x="4" y="1"/>
                      <a:pt x="5" y="1"/>
                      <a:pt x="6" y="1"/>
                    </a:cubicBezTo>
                    <a:cubicBezTo>
                      <a:pt x="7" y="0"/>
                      <a:pt x="9" y="0"/>
                      <a:pt x="10" y="0"/>
                    </a:cubicBezTo>
                    <a:cubicBezTo>
                      <a:pt x="11" y="0"/>
                      <a:pt x="12" y="0"/>
                      <a:pt x="13" y="0"/>
                    </a:cubicBezTo>
                    <a:cubicBezTo>
                      <a:pt x="14" y="1"/>
                      <a:pt x="15" y="1"/>
                      <a:pt x="16" y="1"/>
                    </a:cubicBezTo>
                    <a:cubicBezTo>
                      <a:pt x="16" y="6"/>
                      <a:pt x="16" y="6"/>
                      <a:pt x="16" y="6"/>
                    </a:cubicBezTo>
                    <a:cubicBezTo>
                      <a:pt x="16" y="6"/>
                      <a:pt x="15" y="6"/>
                      <a:pt x="15" y="6"/>
                    </a:cubicBezTo>
                    <a:cubicBezTo>
                      <a:pt x="14" y="5"/>
                      <a:pt x="14" y="5"/>
                      <a:pt x="13" y="5"/>
                    </a:cubicBezTo>
                    <a:cubicBezTo>
                      <a:pt x="13" y="5"/>
                      <a:pt x="12" y="5"/>
                      <a:pt x="12" y="5"/>
                    </a:cubicBezTo>
                    <a:cubicBezTo>
                      <a:pt x="11" y="5"/>
                      <a:pt x="11" y="5"/>
                      <a:pt x="10" y="5"/>
                    </a:cubicBezTo>
                    <a:cubicBezTo>
                      <a:pt x="10" y="5"/>
                      <a:pt x="9" y="5"/>
                      <a:pt x="8" y="5"/>
                    </a:cubicBezTo>
                    <a:cubicBezTo>
                      <a:pt x="8" y="5"/>
                      <a:pt x="8" y="5"/>
                      <a:pt x="7" y="5"/>
                    </a:cubicBezTo>
                    <a:cubicBezTo>
                      <a:pt x="7" y="6"/>
                      <a:pt x="7" y="6"/>
                      <a:pt x="6" y="6"/>
                    </a:cubicBezTo>
                    <a:cubicBezTo>
                      <a:pt x="6" y="7"/>
                      <a:pt x="6" y="7"/>
                      <a:pt x="6" y="7"/>
                    </a:cubicBezTo>
                    <a:cubicBezTo>
                      <a:pt x="6" y="8"/>
                      <a:pt x="6" y="8"/>
                      <a:pt x="6" y="8"/>
                    </a:cubicBezTo>
                    <a:cubicBezTo>
                      <a:pt x="7" y="9"/>
                      <a:pt x="7" y="9"/>
                      <a:pt x="7" y="9"/>
                    </a:cubicBezTo>
                    <a:cubicBezTo>
                      <a:pt x="8" y="10"/>
                      <a:pt x="8" y="10"/>
                      <a:pt x="9" y="10"/>
                    </a:cubicBezTo>
                    <a:cubicBezTo>
                      <a:pt x="9" y="10"/>
                      <a:pt x="10" y="11"/>
                      <a:pt x="11" y="11"/>
                    </a:cubicBezTo>
                    <a:cubicBezTo>
                      <a:pt x="12" y="12"/>
                      <a:pt x="13" y="12"/>
                      <a:pt x="13" y="12"/>
                    </a:cubicBezTo>
                    <a:cubicBezTo>
                      <a:pt x="14" y="13"/>
                      <a:pt x="15" y="13"/>
                      <a:pt x="16" y="14"/>
                    </a:cubicBezTo>
                    <a:cubicBezTo>
                      <a:pt x="16" y="15"/>
                      <a:pt x="17" y="15"/>
                      <a:pt x="17" y="16"/>
                    </a:cubicBezTo>
                    <a:cubicBezTo>
                      <a:pt x="17" y="17"/>
                      <a:pt x="17" y="18"/>
                      <a:pt x="17" y="19"/>
                    </a:cubicBezTo>
                    <a:cubicBezTo>
                      <a:pt x="17" y="20"/>
                      <a:pt x="17" y="21"/>
                      <a:pt x="17" y="22"/>
                    </a:cubicBezTo>
                    <a:cubicBezTo>
                      <a:pt x="16" y="23"/>
                      <a:pt x="15" y="24"/>
                      <a:pt x="14" y="25"/>
                    </a:cubicBezTo>
                    <a:cubicBezTo>
                      <a:pt x="13" y="25"/>
                      <a:pt x="12" y="26"/>
                      <a:pt x="11" y="26"/>
                    </a:cubicBezTo>
                    <a:cubicBezTo>
                      <a:pt x="10" y="26"/>
                      <a:pt x="9" y="26"/>
                      <a:pt x="7" y="26"/>
                    </a:cubicBezTo>
                    <a:cubicBezTo>
                      <a:pt x="6" y="26"/>
                      <a:pt x="5" y="26"/>
                      <a:pt x="3" y="26"/>
                    </a:cubicBezTo>
                    <a:cubicBezTo>
                      <a:pt x="2" y="26"/>
                      <a:pt x="1" y="25"/>
                      <a:pt x="0"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819" name="Freeform 123"/>
              <p:cNvSpPr>
                <a:spLocks noEditPoints="1"/>
              </p:cNvSpPr>
              <p:nvPr/>
            </p:nvSpPr>
            <p:spPr bwMode="auto">
              <a:xfrm>
                <a:off x="6766150" y="4599204"/>
                <a:ext cx="60770" cy="63107"/>
              </a:xfrm>
              <a:custGeom>
                <a:avLst/>
                <a:gdLst>
                  <a:gd name="T0" fmla="*/ 13 w 25"/>
                  <a:gd name="T1" fmla="*/ 26 h 26"/>
                  <a:gd name="T2" fmla="*/ 4 w 25"/>
                  <a:gd name="T3" fmla="*/ 23 h 26"/>
                  <a:gd name="T4" fmla="*/ 0 w 25"/>
                  <a:gd name="T5" fmla="*/ 14 h 26"/>
                  <a:gd name="T6" fmla="*/ 4 w 25"/>
                  <a:gd name="T7" fmla="*/ 4 h 26"/>
                  <a:gd name="T8" fmla="*/ 13 w 25"/>
                  <a:gd name="T9" fmla="*/ 0 h 26"/>
                  <a:gd name="T10" fmla="*/ 22 w 25"/>
                  <a:gd name="T11" fmla="*/ 4 h 26"/>
                  <a:gd name="T12" fmla="*/ 25 w 25"/>
                  <a:gd name="T13" fmla="*/ 13 h 26"/>
                  <a:gd name="T14" fmla="*/ 22 w 25"/>
                  <a:gd name="T15" fmla="*/ 23 h 26"/>
                  <a:gd name="T16" fmla="*/ 13 w 25"/>
                  <a:gd name="T17" fmla="*/ 26 h 26"/>
                  <a:gd name="T18" fmla="*/ 13 w 25"/>
                  <a:gd name="T19" fmla="*/ 5 h 26"/>
                  <a:gd name="T20" fmla="*/ 8 w 25"/>
                  <a:gd name="T21" fmla="*/ 7 h 26"/>
                  <a:gd name="T22" fmla="*/ 6 w 25"/>
                  <a:gd name="T23" fmla="*/ 13 h 26"/>
                  <a:gd name="T24" fmla="*/ 8 w 25"/>
                  <a:gd name="T25" fmla="*/ 19 h 26"/>
                  <a:gd name="T26" fmla="*/ 13 w 25"/>
                  <a:gd name="T27" fmla="*/ 21 h 26"/>
                  <a:gd name="T28" fmla="*/ 17 w 25"/>
                  <a:gd name="T29" fmla="*/ 19 h 26"/>
                  <a:gd name="T30" fmla="*/ 19 w 25"/>
                  <a:gd name="T31" fmla="*/ 13 h 26"/>
                  <a:gd name="T32" fmla="*/ 17 w 25"/>
                  <a:gd name="T33" fmla="*/ 7 h 26"/>
                  <a:gd name="T34" fmla="*/ 13 w 25"/>
                  <a:gd name="T35" fmla="*/ 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6">
                    <a:moveTo>
                      <a:pt x="13" y="26"/>
                    </a:moveTo>
                    <a:cubicBezTo>
                      <a:pt x="9" y="26"/>
                      <a:pt x="6" y="25"/>
                      <a:pt x="4" y="23"/>
                    </a:cubicBezTo>
                    <a:cubicBezTo>
                      <a:pt x="2" y="20"/>
                      <a:pt x="0" y="17"/>
                      <a:pt x="0" y="14"/>
                    </a:cubicBezTo>
                    <a:cubicBezTo>
                      <a:pt x="0" y="10"/>
                      <a:pt x="2" y="6"/>
                      <a:pt x="4" y="4"/>
                    </a:cubicBezTo>
                    <a:cubicBezTo>
                      <a:pt x="6" y="1"/>
                      <a:pt x="9" y="0"/>
                      <a:pt x="13" y="0"/>
                    </a:cubicBezTo>
                    <a:cubicBezTo>
                      <a:pt x="17" y="0"/>
                      <a:pt x="20" y="1"/>
                      <a:pt x="22" y="4"/>
                    </a:cubicBezTo>
                    <a:cubicBezTo>
                      <a:pt x="24" y="6"/>
                      <a:pt x="25" y="9"/>
                      <a:pt x="25" y="13"/>
                    </a:cubicBezTo>
                    <a:cubicBezTo>
                      <a:pt x="25" y="17"/>
                      <a:pt x="24" y="20"/>
                      <a:pt x="22" y="23"/>
                    </a:cubicBezTo>
                    <a:cubicBezTo>
                      <a:pt x="19" y="25"/>
                      <a:pt x="16" y="26"/>
                      <a:pt x="13" y="26"/>
                    </a:cubicBezTo>
                    <a:close/>
                    <a:moveTo>
                      <a:pt x="13" y="5"/>
                    </a:moveTo>
                    <a:cubicBezTo>
                      <a:pt x="11" y="5"/>
                      <a:pt x="9" y="6"/>
                      <a:pt x="8" y="7"/>
                    </a:cubicBezTo>
                    <a:cubicBezTo>
                      <a:pt x="7" y="9"/>
                      <a:pt x="6" y="11"/>
                      <a:pt x="6" y="13"/>
                    </a:cubicBezTo>
                    <a:cubicBezTo>
                      <a:pt x="6" y="16"/>
                      <a:pt x="7" y="18"/>
                      <a:pt x="8" y="19"/>
                    </a:cubicBezTo>
                    <a:cubicBezTo>
                      <a:pt x="9" y="21"/>
                      <a:pt x="11" y="21"/>
                      <a:pt x="13" y="21"/>
                    </a:cubicBezTo>
                    <a:cubicBezTo>
                      <a:pt x="15" y="21"/>
                      <a:pt x="16" y="21"/>
                      <a:pt x="17" y="19"/>
                    </a:cubicBezTo>
                    <a:cubicBezTo>
                      <a:pt x="19" y="18"/>
                      <a:pt x="19" y="16"/>
                      <a:pt x="19" y="13"/>
                    </a:cubicBezTo>
                    <a:cubicBezTo>
                      <a:pt x="19" y="11"/>
                      <a:pt x="19" y="9"/>
                      <a:pt x="17" y="7"/>
                    </a:cubicBezTo>
                    <a:cubicBezTo>
                      <a:pt x="16" y="6"/>
                      <a:pt x="15" y="5"/>
                      <a:pt x="1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820" name="Freeform 124"/>
              <p:cNvSpPr>
                <a:spLocks/>
              </p:cNvSpPr>
              <p:nvPr/>
            </p:nvSpPr>
            <p:spPr bwMode="auto">
              <a:xfrm>
                <a:off x="6839775" y="4601541"/>
                <a:ext cx="47915" cy="60770"/>
              </a:xfrm>
              <a:custGeom>
                <a:avLst/>
                <a:gdLst>
                  <a:gd name="T0" fmla="*/ 20 w 20"/>
                  <a:gd name="T1" fmla="*/ 14 h 25"/>
                  <a:gd name="T2" fmla="*/ 10 w 20"/>
                  <a:gd name="T3" fmla="*/ 25 h 25"/>
                  <a:gd name="T4" fmla="*/ 0 w 20"/>
                  <a:gd name="T5" fmla="*/ 14 h 25"/>
                  <a:gd name="T6" fmla="*/ 0 w 20"/>
                  <a:gd name="T7" fmla="*/ 0 h 25"/>
                  <a:gd name="T8" fmla="*/ 5 w 20"/>
                  <a:gd name="T9" fmla="*/ 0 h 25"/>
                  <a:gd name="T10" fmla="*/ 5 w 20"/>
                  <a:gd name="T11" fmla="*/ 14 h 25"/>
                  <a:gd name="T12" fmla="*/ 10 w 20"/>
                  <a:gd name="T13" fmla="*/ 20 h 25"/>
                  <a:gd name="T14" fmla="*/ 15 w 20"/>
                  <a:gd name="T15" fmla="*/ 14 h 25"/>
                  <a:gd name="T16" fmla="*/ 15 w 20"/>
                  <a:gd name="T17" fmla="*/ 0 h 25"/>
                  <a:gd name="T18" fmla="*/ 20 w 20"/>
                  <a:gd name="T19" fmla="*/ 0 h 25"/>
                  <a:gd name="T20" fmla="*/ 20 w 20"/>
                  <a:gd name="T21"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5">
                    <a:moveTo>
                      <a:pt x="20" y="14"/>
                    </a:moveTo>
                    <a:cubicBezTo>
                      <a:pt x="20" y="22"/>
                      <a:pt x="17" y="25"/>
                      <a:pt x="10" y="25"/>
                    </a:cubicBezTo>
                    <a:cubicBezTo>
                      <a:pt x="3" y="25"/>
                      <a:pt x="0" y="22"/>
                      <a:pt x="0" y="14"/>
                    </a:cubicBezTo>
                    <a:cubicBezTo>
                      <a:pt x="0" y="0"/>
                      <a:pt x="0" y="0"/>
                      <a:pt x="0" y="0"/>
                    </a:cubicBezTo>
                    <a:cubicBezTo>
                      <a:pt x="5" y="0"/>
                      <a:pt x="5" y="0"/>
                      <a:pt x="5" y="0"/>
                    </a:cubicBezTo>
                    <a:cubicBezTo>
                      <a:pt x="5" y="14"/>
                      <a:pt x="5" y="14"/>
                      <a:pt x="5" y="14"/>
                    </a:cubicBezTo>
                    <a:cubicBezTo>
                      <a:pt x="5" y="18"/>
                      <a:pt x="7" y="20"/>
                      <a:pt x="10" y="20"/>
                    </a:cubicBezTo>
                    <a:cubicBezTo>
                      <a:pt x="13" y="20"/>
                      <a:pt x="15" y="18"/>
                      <a:pt x="15" y="14"/>
                    </a:cubicBezTo>
                    <a:cubicBezTo>
                      <a:pt x="15" y="0"/>
                      <a:pt x="15" y="0"/>
                      <a:pt x="15" y="0"/>
                    </a:cubicBezTo>
                    <a:cubicBezTo>
                      <a:pt x="20" y="0"/>
                      <a:pt x="20" y="0"/>
                      <a:pt x="20" y="0"/>
                    </a:cubicBezTo>
                    <a:lnTo>
                      <a:pt x="2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821" name="Freeform 125"/>
              <p:cNvSpPr>
                <a:spLocks/>
              </p:cNvSpPr>
              <p:nvPr/>
            </p:nvSpPr>
            <p:spPr bwMode="auto">
              <a:xfrm>
                <a:off x="6898208" y="4601541"/>
                <a:ext cx="49084" cy="60770"/>
              </a:xfrm>
              <a:custGeom>
                <a:avLst/>
                <a:gdLst>
                  <a:gd name="T0" fmla="*/ 42 w 42"/>
                  <a:gd name="T1" fmla="*/ 8 h 52"/>
                  <a:gd name="T2" fmla="*/ 27 w 42"/>
                  <a:gd name="T3" fmla="*/ 8 h 52"/>
                  <a:gd name="T4" fmla="*/ 27 w 42"/>
                  <a:gd name="T5" fmla="*/ 52 h 52"/>
                  <a:gd name="T6" fmla="*/ 15 w 42"/>
                  <a:gd name="T7" fmla="*/ 52 h 52"/>
                  <a:gd name="T8" fmla="*/ 15 w 42"/>
                  <a:gd name="T9" fmla="*/ 8 h 52"/>
                  <a:gd name="T10" fmla="*/ 0 w 42"/>
                  <a:gd name="T11" fmla="*/ 8 h 52"/>
                  <a:gd name="T12" fmla="*/ 0 w 42"/>
                  <a:gd name="T13" fmla="*/ 0 h 52"/>
                  <a:gd name="T14" fmla="*/ 42 w 42"/>
                  <a:gd name="T15" fmla="*/ 0 h 52"/>
                  <a:gd name="T16" fmla="*/ 42 w 42"/>
                  <a:gd name="T17"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52">
                    <a:moveTo>
                      <a:pt x="42" y="8"/>
                    </a:moveTo>
                    <a:lnTo>
                      <a:pt x="27" y="8"/>
                    </a:lnTo>
                    <a:lnTo>
                      <a:pt x="27" y="52"/>
                    </a:lnTo>
                    <a:lnTo>
                      <a:pt x="15" y="52"/>
                    </a:lnTo>
                    <a:lnTo>
                      <a:pt x="15" y="8"/>
                    </a:lnTo>
                    <a:lnTo>
                      <a:pt x="0" y="8"/>
                    </a:lnTo>
                    <a:lnTo>
                      <a:pt x="0" y="0"/>
                    </a:lnTo>
                    <a:lnTo>
                      <a:pt x="42" y="0"/>
                    </a:lnTo>
                    <a:lnTo>
                      <a:pt x="42"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sp>
            <p:nvSpPr>
              <p:cNvPr id="822" name="Freeform 126"/>
              <p:cNvSpPr>
                <a:spLocks/>
              </p:cNvSpPr>
              <p:nvPr/>
            </p:nvSpPr>
            <p:spPr bwMode="auto">
              <a:xfrm>
                <a:off x="6956641" y="4601541"/>
                <a:ext cx="53759" cy="60770"/>
              </a:xfrm>
              <a:custGeom>
                <a:avLst/>
                <a:gdLst>
                  <a:gd name="T0" fmla="*/ 46 w 46"/>
                  <a:gd name="T1" fmla="*/ 52 h 52"/>
                  <a:gd name="T2" fmla="*/ 34 w 46"/>
                  <a:gd name="T3" fmla="*/ 52 h 52"/>
                  <a:gd name="T4" fmla="*/ 34 w 46"/>
                  <a:gd name="T5" fmla="*/ 31 h 52"/>
                  <a:gd name="T6" fmla="*/ 13 w 46"/>
                  <a:gd name="T7" fmla="*/ 31 h 52"/>
                  <a:gd name="T8" fmla="*/ 13 w 46"/>
                  <a:gd name="T9" fmla="*/ 52 h 52"/>
                  <a:gd name="T10" fmla="*/ 0 w 46"/>
                  <a:gd name="T11" fmla="*/ 52 h 52"/>
                  <a:gd name="T12" fmla="*/ 0 w 46"/>
                  <a:gd name="T13" fmla="*/ 0 h 52"/>
                  <a:gd name="T14" fmla="*/ 13 w 46"/>
                  <a:gd name="T15" fmla="*/ 0 h 52"/>
                  <a:gd name="T16" fmla="*/ 13 w 46"/>
                  <a:gd name="T17" fmla="*/ 21 h 52"/>
                  <a:gd name="T18" fmla="*/ 34 w 46"/>
                  <a:gd name="T19" fmla="*/ 21 h 52"/>
                  <a:gd name="T20" fmla="*/ 34 w 46"/>
                  <a:gd name="T21" fmla="*/ 0 h 52"/>
                  <a:gd name="T22" fmla="*/ 46 w 46"/>
                  <a:gd name="T23" fmla="*/ 0 h 52"/>
                  <a:gd name="T24" fmla="*/ 46 w 46"/>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52">
                    <a:moveTo>
                      <a:pt x="46" y="52"/>
                    </a:moveTo>
                    <a:lnTo>
                      <a:pt x="34" y="52"/>
                    </a:lnTo>
                    <a:lnTo>
                      <a:pt x="34" y="31"/>
                    </a:lnTo>
                    <a:lnTo>
                      <a:pt x="13" y="31"/>
                    </a:lnTo>
                    <a:lnTo>
                      <a:pt x="13" y="52"/>
                    </a:lnTo>
                    <a:lnTo>
                      <a:pt x="0" y="52"/>
                    </a:lnTo>
                    <a:lnTo>
                      <a:pt x="0" y="0"/>
                    </a:lnTo>
                    <a:lnTo>
                      <a:pt x="13" y="0"/>
                    </a:lnTo>
                    <a:lnTo>
                      <a:pt x="13" y="21"/>
                    </a:lnTo>
                    <a:lnTo>
                      <a:pt x="34" y="21"/>
                    </a:lnTo>
                    <a:lnTo>
                      <a:pt x="34" y="0"/>
                    </a:lnTo>
                    <a:lnTo>
                      <a:pt x="46" y="0"/>
                    </a:lnTo>
                    <a:lnTo>
                      <a:pt x="46"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11" tIns="41956" rIns="83911" bIns="41956" numCol="1" anchor="t" anchorCtr="0" compatLnSpc="1">
                <a:prstTxWarp prst="textNoShape">
                  <a:avLst/>
                </a:prstTxWarp>
              </a:bodyPr>
              <a:lstStyle/>
              <a:p>
                <a:pPr defTabSz="872618"/>
                <a:endParaRPr lang="en-US" sz="1289">
                  <a:solidFill>
                    <a:prstClr val="black"/>
                  </a:solidFill>
                </a:endParaRPr>
              </a:p>
            </p:txBody>
          </p:sp>
        </p:grpSp>
      </p:grpSp>
      <p:sp>
        <p:nvSpPr>
          <p:cNvPr id="566" name="Title: Microsoft Azure Datacenter Regions"/>
          <p:cNvSpPr txBox="1">
            <a:spLocks/>
          </p:cNvSpPr>
          <p:nvPr/>
        </p:nvSpPr>
        <p:spPr>
          <a:xfrm>
            <a:off x="342857" y="397307"/>
            <a:ext cx="10139327" cy="643338"/>
          </a:xfrm>
          <a:prstGeom prst="rect">
            <a:avLst/>
          </a:prstGeom>
        </p:spPr>
        <p:txBody>
          <a:bodyPr vert="horz" lIns="83911" tIns="41956" rIns="83911" bIns="41956" rtlCol="0" anchor="ctr">
            <a:normAutofit lnSpcReduction="10000"/>
          </a:bodyPr>
          <a:lstStyle>
            <a:lvl1pPr algn="l" defTabSz="914400" rtl="0" eaLnBrk="1" latinLnBrk="0" hangingPunct="1">
              <a:lnSpc>
                <a:spcPct val="90000"/>
              </a:lnSpc>
              <a:spcBef>
                <a:spcPct val="0"/>
              </a:spcBef>
              <a:buNone/>
              <a:defRPr sz="5000" kern="1200">
                <a:solidFill>
                  <a:schemeClr val="tx1"/>
                </a:solidFill>
                <a:latin typeface="+mj-lt"/>
                <a:ea typeface="+mj-ea"/>
                <a:cs typeface="+mj-cs"/>
              </a:defRPr>
            </a:lvl1pPr>
          </a:lstStyle>
          <a:p>
            <a:r>
              <a:rPr lang="en-US" sz="4404" spc="-85">
                <a:solidFill>
                  <a:srgbClr val="FFFFFF"/>
                </a:solidFill>
                <a:cs typeface="Segoe UI Light" panose="020B0502040204020203" pitchFamily="34" charset="0"/>
              </a:rPr>
              <a:t>Microsoft Azure datacenter regions</a:t>
            </a:r>
          </a:p>
        </p:txBody>
      </p:sp>
      <p:sp>
        <p:nvSpPr>
          <p:cNvPr id="567" name="Title: Internet connectivity by country"/>
          <p:cNvSpPr>
            <a:spLocks noGrp="1"/>
          </p:cNvSpPr>
          <p:nvPr>
            <p:ph type="title"/>
          </p:nvPr>
        </p:nvSpPr>
        <p:spPr>
          <a:xfrm>
            <a:off x="275446" y="295684"/>
            <a:ext cx="11886361" cy="917458"/>
          </a:xfrm>
        </p:spPr>
        <p:txBody>
          <a:bodyPr>
            <a:noAutofit/>
          </a:bodyPr>
          <a:lstStyle/>
          <a:p>
            <a:r>
              <a:rPr lang="en-US" sz="4404">
                <a:solidFill>
                  <a:schemeClr val="tx1"/>
                </a:solidFill>
              </a:rPr>
              <a:t>Internet connectivity by country</a:t>
            </a:r>
          </a:p>
        </p:txBody>
      </p:sp>
      <p:sp>
        <p:nvSpPr>
          <p:cNvPr id="12" name="India North"/>
          <p:cNvSpPr/>
          <p:nvPr/>
        </p:nvSpPr>
        <p:spPr bwMode="auto">
          <a:xfrm>
            <a:off x="7063041" y="2677550"/>
            <a:ext cx="798838" cy="373531"/>
          </a:xfrm>
          <a:prstGeom prst="rect">
            <a:avLst/>
          </a:prstGeom>
          <a:solidFill>
            <a:srgbClr val="0073C8"/>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7559" rIns="0" bIns="47559" numCol="1" spcCol="0" rtlCol="0" fromWordArt="0" anchor="t" anchorCtr="0" forceAA="0" compatLnSpc="1">
            <a:prstTxWarp prst="textNoShape">
              <a:avLst/>
            </a:prstTxWarp>
            <a:noAutofit/>
          </a:bodyPr>
          <a:lstStyle/>
          <a:p>
            <a:pPr algn="ctr" defTabSz="950803" fontAlgn="base">
              <a:spcBef>
                <a:spcPct val="0"/>
              </a:spcBef>
              <a:spcAft>
                <a:spcPct val="0"/>
              </a:spcAft>
            </a:pPr>
            <a:r>
              <a:rPr lang="en-US" sz="816" b="1">
                <a:gradFill>
                  <a:gsLst>
                    <a:gs pos="16814">
                      <a:srgbClr val="FFFFFF"/>
                    </a:gs>
                    <a:gs pos="46000">
                      <a:srgbClr val="FFFFFF"/>
                    </a:gs>
                  </a:gsLst>
                  <a:lin ang="5400000" scaled="0"/>
                </a:gradFill>
              </a:rPr>
              <a:t>INDIA NORTH</a:t>
            </a:r>
          </a:p>
          <a:p>
            <a:pPr algn="ctr" defTabSz="950803" fontAlgn="base">
              <a:spcBef>
                <a:spcPct val="0"/>
              </a:spcBef>
              <a:spcAft>
                <a:spcPct val="0"/>
              </a:spcAft>
            </a:pPr>
            <a:r>
              <a:rPr lang="en-US" sz="816" i="1">
                <a:gradFill>
                  <a:gsLst>
                    <a:gs pos="16814">
                      <a:srgbClr val="FFFFFF"/>
                    </a:gs>
                    <a:gs pos="46000">
                      <a:srgbClr val="FFFFFF"/>
                    </a:gs>
                  </a:gsLst>
                  <a:lin ang="5400000" scaled="0"/>
                </a:gradFill>
              </a:rPr>
              <a:t>TBD</a:t>
            </a:r>
          </a:p>
        </p:txBody>
      </p:sp>
      <p:cxnSp>
        <p:nvCxnSpPr>
          <p:cNvPr id="569" name="Straight Connector India N"/>
          <p:cNvCxnSpPr/>
          <p:nvPr/>
        </p:nvCxnSpPr>
        <p:spPr>
          <a:xfrm>
            <a:off x="7843175" y="2679833"/>
            <a:ext cx="0" cy="551003"/>
          </a:xfrm>
          <a:prstGeom prst="line">
            <a:avLst/>
          </a:prstGeom>
          <a:ln w="12700" cap="rnd">
            <a:solidFill>
              <a:srgbClr val="00188F"/>
            </a:solidFill>
          </a:ln>
        </p:spPr>
        <p:style>
          <a:lnRef idx="1">
            <a:schemeClr val="accent1"/>
          </a:lnRef>
          <a:fillRef idx="0">
            <a:schemeClr val="accent1"/>
          </a:fillRef>
          <a:effectRef idx="0">
            <a:schemeClr val="accent1"/>
          </a:effectRef>
          <a:fontRef idx="minor">
            <a:schemeClr val="tx1"/>
          </a:fontRef>
        </p:style>
      </p:cxnSp>
      <p:pic>
        <p:nvPicPr>
          <p:cNvPr id="570" name="radiating circle India N"/>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7732124" y="3146312"/>
            <a:ext cx="229445" cy="230898"/>
          </a:xfrm>
          <a:prstGeom prst="ellipse">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579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1250"/>
                            </p:stCondLst>
                            <p:childTnLst>
                              <p:par>
                                <p:cTn id="9" presetID="10" presetClass="entr" presetSubtype="0" fill="hold" nodeType="afterEffect">
                                  <p:stCondLst>
                                    <p:cond delay="75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500"/>
                                        <p:tgtEl>
                                          <p:spTgt spid="1027"/>
                                        </p:tgtEl>
                                      </p:cBhvr>
                                    </p:animEffect>
                                  </p:childTnLst>
                                </p:cTn>
                              </p:par>
                            </p:childTnLst>
                          </p:cTn>
                        </p:par>
                        <p:par>
                          <p:cTn id="12" fill="hold">
                            <p:stCondLst>
                              <p:cond delay="2500"/>
                            </p:stCondLst>
                            <p:childTnLst>
                              <p:par>
                                <p:cTn id="13" presetID="10" presetClass="entr" presetSubtype="0" fill="hold" nodeType="afterEffect">
                                  <p:stCondLst>
                                    <p:cond delay="750"/>
                                  </p:stCondLst>
                                  <p:childTnLst>
                                    <p:set>
                                      <p:cBhvr>
                                        <p:cTn id="14" dur="1" fill="hold">
                                          <p:stCondLst>
                                            <p:cond delay="0"/>
                                          </p:stCondLst>
                                        </p:cTn>
                                        <p:tgtEl>
                                          <p:spTgt spid="2056"/>
                                        </p:tgtEl>
                                        <p:attrNameLst>
                                          <p:attrName>style.visibility</p:attrName>
                                        </p:attrNameLst>
                                      </p:cBhvr>
                                      <p:to>
                                        <p:strVal val="visible"/>
                                      </p:to>
                                    </p:set>
                                    <p:animEffect transition="in" filter="fade">
                                      <p:cBhvr>
                                        <p:cTn id="15" dur="500"/>
                                        <p:tgtEl>
                                          <p:spTgt spid="2056"/>
                                        </p:tgtEl>
                                      </p:cBhvr>
                                    </p:animEffect>
                                  </p:childTnLst>
                                </p:cTn>
                              </p:par>
                            </p:childTnLst>
                          </p:cTn>
                        </p:par>
                        <p:par>
                          <p:cTn id="16" fill="hold">
                            <p:stCondLst>
                              <p:cond delay="3750"/>
                            </p:stCondLst>
                            <p:childTnLst>
                              <p:par>
                                <p:cTn id="17" presetID="10" presetClass="entr" presetSubtype="0" fill="hold" nodeType="afterEffect">
                                  <p:stCondLst>
                                    <p:cond delay="750"/>
                                  </p:stCondLst>
                                  <p:childTnLst>
                                    <p:set>
                                      <p:cBhvr>
                                        <p:cTn id="18" dur="1" fill="hold">
                                          <p:stCondLst>
                                            <p:cond delay="0"/>
                                          </p:stCondLst>
                                        </p:cTn>
                                        <p:tgtEl>
                                          <p:spTgt spid="2057"/>
                                        </p:tgtEl>
                                        <p:attrNameLst>
                                          <p:attrName>style.visibility</p:attrName>
                                        </p:attrNameLst>
                                      </p:cBhvr>
                                      <p:to>
                                        <p:strVal val="visible"/>
                                      </p:to>
                                    </p:set>
                                    <p:animEffect transition="in" filter="fade">
                                      <p:cBhvr>
                                        <p:cTn id="19" dur="500"/>
                                        <p:tgtEl>
                                          <p:spTgt spid="2057"/>
                                        </p:tgtEl>
                                      </p:cBhvr>
                                    </p:animEffect>
                                  </p:childTnLst>
                                </p:cTn>
                              </p:par>
                            </p:childTnLst>
                          </p:cTn>
                        </p:par>
                        <p:par>
                          <p:cTn id="20" fill="hold">
                            <p:stCondLst>
                              <p:cond delay="5000"/>
                            </p:stCondLst>
                            <p:childTnLst>
                              <p:par>
                                <p:cTn id="21" presetID="10" presetClass="entr" presetSubtype="0" fill="hold" nodeType="afterEffect">
                                  <p:stCondLst>
                                    <p:cond delay="750"/>
                                  </p:stCondLst>
                                  <p:childTnLst>
                                    <p:set>
                                      <p:cBhvr>
                                        <p:cTn id="22" dur="1" fill="hold">
                                          <p:stCondLst>
                                            <p:cond delay="0"/>
                                          </p:stCondLst>
                                        </p:cTn>
                                        <p:tgtEl>
                                          <p:spTgt spid="2058"/>
                                        </p:tgtEl>
                                        <p:attrNameLst>
                                          <p:attrName>style.visibility</p:attrName>
                                        </p:attrNameLst>
                                      </p:cBhvr>
                                      <p:to>
                                        <p:strVal val="visible"/>
                                      </p:to>
                                    </p:set>
                                    <p:animEffect transition="in" filter="fade">
                                      <p:cBhvr>
                                        <p:cTn id="23" dur="500"/>
                                        <p:tgtEl>
                                          <p:spTgt spid="2058"/>
                                        </p:tgtEl>
                                      </p:cBhvr>
                                    </p:animEffect>
                                  </p:childTnLst>
                                </p:cTn>
                              </p:par>
                            </p:childTnLst>
                          </p:cTn>
                        </p:par>
                        <p:par>
                          <p:cTn id="24" fill="hold">
                            <p:stCondLst>
                              <p:cond delay="6250"/>
                            </p:stCondLst>
                            <p:childTnLst>
                              <p:par>
                                <p:cTn id="25" presetID="10" presetClass="entr" presetSubtype="0" fill="hold" nodeType="afterEffect">
                                  <p:stCondLst>
                                    <p:cond delay="750"/>
                                  </p:stCondLst>
                                  <p:childTnLst>
                                    <p:set>
                                      <p:cBhvr>
                                        <p:cTn id="26" dur="1" fill="hold">
                                          <p:stCondLst>
                                            <p:cond delay="0"/>
                                          </p:stCondLst>
                                        </p:cTn>
                                        <p:tgtEl>
                                          <p:spTgt spid="2059"/>
                                        </p:tgtEl>
                                        <p:attrNameLst>
                                          <p:attrName>style.visibility</p:attrName>
                                        </p:attrNameLst>
                                      </p:cBhvr>
                                      <p:to>
                                        <p:strVal val="visible"/>
                                      </p:to>
                                    </p:set>
                                    <p:animEffect transition="in" filter="fade">
                                      <p:cBhvr>
                                        <p:cTn id="27" dur="500"/>
                                        <p:tgtEl>
                                          <p:spTgt spid="2059"/>
                                        </p:tgtEl>
                                      </p:cBhvr>
                                    </p:animEffect>
                                  </p:childTnLst>
                                </p:cTn>
                              </p:par>
                            </p:childTnLst>
                          </p:cTn>
                        </p:par>
                        <p:par>
                          <p:cTn id="28" fill="hold">
                            <p:stCondLst>
                              <p:cond delay="7500"/>
                            </p:stCondLst>
                            <p:childTnLst>
                              <p:par>
                                <p:cTn id="29" presetID="10" presetClass="entr" presetSubtype="0" fill="hold" nodeType="afterEffect">
                                  <p:stCondLst>
                                    <p:cond delay="750"/>
                                  </p:stCondLst>
                                  <p:childTnLst>
                                    <p:set>
                                      <p:cBhvr>
                                        <p:cTn id="30" dur="1" fill="hold">
                                          <p:stCondLst>
                                            <p:cond delay="0"/>
                                          </p:stCondLst>
                                        </p:cTn>
                                        <p:tgtEl>
                                          <p:spTgt spid="2060"/>
                                        </p:tgtEl>
                                        <p:attrNameLst>
                                          <p:attrName>style.visibility</p:attrName>
                                        </p:attrNameLst>
                                      </p:cBhvr>
                                      <p:to>
                                        <p:strVal val="visible"/>
                                      </p:to>
                                    </p:set>
                                    <p:animEffect transition="in" filter="fade">
                                      <p:cBhvr>
                                        <p:cTn id="31" dur="500"/>
                                        <p:tgtEl>
                                          <p:spTgt spid="2060"/>
                                        </p:tgtEl>
                                      </p:cBhvr>
                                    </p:animEffect>
                                  </p:childTnLst>
                                </p:cTn>
                              </p:par>
                            </p:childTnLst>
                          </p:cTn>
                        </p:par>
                        <p:par>
                          <p:cTn id="32" fill="hold">
                            <p:stCondLst>
                              <p:cond delay="8750"/>
                            </p:stCondLst>
                            <p:childTnLst>
                              <p:par>
                                <p:cTn id="33" presetID="10" presetClass="entr" presetSubtype="0" fill="hold" nodeType="afterEffect">
                                  <p:stCondLst>
                                    <p:cond delay="750"/>
                                  </p:stCondLst>
                                  <p:childTnLst>
                                    <p:set>
                                      <p:cBhvr>
                                        <p:cTn id="34" dur="1" fill="hold">
                                          <p:stCondLst>
                                            <p:cond delay="0"/>
                                          </p:stCondLst>
                                        </p:cTn>
                                        <p:tgtEl>
                                          <p:spTgt spid="2061"/>
                                        </p:tgtEl>
                                        <p:attrNameLst>
                                          <p:attrName>style.visibility</p:attrName>
                                        </p:attrNameLst>
                                      </p:cBhvr>
                                      <p:to>
                                        <p:strVal val="visible"/>
                                      </p:to>
                                    </p:set>
                                    <p:animEffect transition="in" filter="fade">
                                      <p:cBhvr>
                                        <p:cTn id="35" dur="500"/>
                                        <p:tgtEl>
                                          <p:spTgt spid="206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76"/>
                                        </p:tgtEl>
                                        <p:attrNameLst>
                                          <p:attrName>style.visibility</p:attrName>
                                        </p:attrNameLst>
                                      </p:cBhvr>
                                      <p:to>
                                        <p:strVal val="visible"/>
                                      </p:to>
                                    </p:set>
                                    <p:animEffect transition="in" filter="fade">
                                      <p:cBhvr>
                                        <p:cTn id="38" dur="500"/>
                                        <p:tgtEl>
                                          <p:spTgt spid="376"/>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xit" presetSubtype="0" fill="hold" nodeType="clickEffect">
                                  <p:stCondLst>
                                    <p:cond delay="0"/>
                                  </p:stCondLst>
                                  <p:childTnLst>
                                    <p:animEffect transition="out" filter="dissolve">
                                      <p:cBhvr>
                                        <p:cTn id="42" dur="500"/>
                                        <p:tgtEl>
                                          <p:spTgt spid="3"/>
                                        </p:tgtEl>
                                      </p:cBhvr>
                                    </p:animEffect>
                                    <p:set>
                                      <p:cBhvr>
                                        <p:cTn id="43" dur="1" fill="hold">
                                          <p:stCondLst>
                                            <p:cond delay="499"/>
                                          </p:stCondLst>
                                        </p:cTn>
                                        <p:tgtEl>
                                          <p:spTgt spid="3"/>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026"/>
                                        </p:tgtEl>
                                      </p:cBhvr>
                                    </p:animEffect>
                                    <p:set>
                                      <p:cBhvr>
                                        <p:cTn id="46" dur="1" fill="hold">
                                          <p:stCondLst>
                                            <p:cond delay="499"/>
                                          </p:stCondLst>
                                        </p:cTn>
                                        <p:tgtEl>
                                          <p:spTgt spid="1026"/>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027"/>
                                        </p:tgtEl>
                                      </p:cBhvr>
                                    </p:animEffect>
                                    <p:set>
                                      <p:cBhvr>
                                        <p:cTn id="49" dur="1" fill="hold">
                                          <p:stCondLst>
                                            <p:cond delay="499"/>
                                          </p:stCondLst>
                                        </p:cTn>
                                        <p:tgtEl>
                                          <p:spTgt spid="1027"/>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2056"/>
                                        </p:tgtEl>
                                      </p:cBhvr>
                                    </p:animEffect>
                                    <p:set>
                                      <p:cBhvr>
                                        <p:cTn id="52" dur="1" fill="hold">
                                          <p:stCondLst>
                                            <p:cond delay="499"/>
                                          </p:stCondLst>
                                        </p:cTn>
                                        <p:tgtEl>
                                          <p:spTgt spid="2056"/>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2057"/>
                                        </p:tgtEl>
                                      </p:cBhvr>
                                    </p:animEffect>
                                    <p:set>
                                      <p:cBhvr>
                                        <p:cTn id="55" dur="1" fill="hold">
                                          <p:stCondLst>
                                            <p:cond delay="499"/>
                                          </p:stCondLst>
                                        </p:cTn>
                                        <p:tgtEl>
                                          <p:spTgt spid="2057"/>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2058"/>
                                        </p:tgtEl>
                                      </p:cBhvr>
                                    </p:animEffect>
                                    <p:set>
                                      <p:cBhvr>
                                        <p:cTn id="58" dur="1" fill="hold">
                                          <p:stCondLst>
                                            <p:cond delay="499"/>
                                          </p:stCondLst>
                                        </p:cTn>
                                        <p:tgtEl>
                                          <p:spTgt spid="2058"/>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2059"/>
                                        </p:tgtEl>
                                      </p:cBhvr>
                                    </p:animEffect>
                                    <p:set>
                                      <p:cBhvr>
                                        <p:cTn id="61" dur="1" fill="hold">
                                          <p:stCondLst>
                                            <p:cond delay="499"/>
                                          </p:stCondLst>
                                        </p:cTn>
                                        <p:tgtEl>
                                          <p:spTgt spid="2059"/>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2060"/>
                                        </p:tgtEl>
                                      </p:cBhvr>
                                    </p:animEffect>
                                    <p:set>
                                      <p:cBhvr>
                                        <p:cTn id="64" dur="1" fill="hold">
                                          <p:stCondLst>
                                            <p:cond delay="499"/>
                                          </p:stCondLst>
                                        </p:cTn>
                                        <p:tgtEl>
                                          <p:spTgt spid="2060"/>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2061"/>
                                        </p:tgtEl>
                                      </p:cBhvr>
                                    </p:animEffect>
                                    <p:set>
                                      <p:cBhvr>
                                        <p:cTn id="67" dur="1" fill="hold">
                                          <p:stCondLst>
                                            <p:cond delay="499"/>
                                          </p:stCondLst>
                                        </p:cTn>
                                        <p:tgtEl>
                                          <p:spTgt spid="2061"/>
                                        </p:tgtEl>
                                        <p:attrNameLst>
                                          <p:attrName>style.visibility</p:attrName>
                                        </p:attrNameLst>
                                      </p:cBhvr>
                                      <p:to>
                                        <p:strVal val="hidden"/>
                                      </p:to>
                                    </p:set>
                                  </p:childTnLst>
                                </p:cTn>
                              </p:par>
                              <p:par>
                                <p:cTn id="68" presetID="2" presetClass="exit" presetSubtype="8" fill="hold" grpId="0" nodeType="withEffect">
                                  <p:stCondLst>
                                    <p:cond delay="0"/>
                                  </p:stCondLst>
                                  <p:childTnLst>
                                    <p:anim calcmode="lin" valueType="num">
                                      <p:cBhvr additive="base">
                                        <p:cTn id="69" dur="500"/>
                                        <p:tgtEl>
                                          <p:spTgt spid="567"/>
                                        </p:tgtEl>
                                        <p:attrNameLst>
                                          <p:attrName>ppt_x</p:attrName>
                                        </p:attrNameLst>
                                      </p:cBhvr>
                                      <p:tavLst>
                                        <p:tav tm="0">
                                          <p:val>
                                            <p:strVal val="ppt_x"/>
                                          </p:val>
                                        </p:tav>
                                        <p:tav tm="100000">
                                          <p:val>
                                            <p:strVal val="0-ppt_w/2"/>
                                          </p:val>
                                        </p:tav>
                                      </p:tavLst>
                                    </p:anim>
                                    <p:anim calcmode="lin" valueType="num">
                                      <p:cBhvr additive="base">
                                        <p:cTn id="70" dur="500"/>
                                        <p:tgtEl>
                                          <p:spTgt spid="567"/>
                                        </p:tgtEl>
                                        <p:attrNameLst>
                                          <p:attrName>ppt_y</p:attrName>
                                        </p:attrNameLst>
                                      </p:cBhvr>
                                      <p:tavLst>
                                        <p:tav tm="0">
                                          <p:val>
                                            <p:strVal val="ppt_y"/>
                                          </p:val>
                                        </p:tav>
                                        <p:tav tm="100000">
                                          <p:val>
                                            <p:strVal val="ppt_y"/>
                                          </p:val>
                                        </p:tav>
                                      </p:tavLst>
                                    </p:anim>
                                    <p:set>
                                      <p:cBhvr>
                                        <p:cTn id="71" dur="1" fill="hold">
                                          <p:stCondLst>
                                            <p:cond delay="499"/>
                                          </p:stCondLst>
                                        </p:cTn>
                                        <p:tgtEl>
                                          <p:spTgt spid="567"/>
                                        </p:tgtEl>
                                        <p:attrNameLst>
                                          <p:attrName>style.visibility</p:attrName>
                                        </p:attrNameLst>
                                      </p:cBhvr>
                                      <p:to>
                                        <p:strVal val="hidden"/>
                                      </p:to>
                                    </p:set>
                                  </p:childTnLst>
                                </p:cTn>
                              </p:par>
                              <p:par>
                                <p:cTn id="72" presetID="1" presetClass="exit" presetSubtype="0" fill="hold" nodeType="withEffect">
                                  <p:stCondLst>
                                    <p:cond delay="0"/>
                                  </p:stCondLst>
                                  <p:childTnLst>
                                    <p:set>
                                      <p:cBhvr>
                                        <p:cTn id="73" dur="1" fill="hold">
                                          <p:stCondLst>
                                            <p:cond delay="0"/>
                                          </p:stCondLst>
                                        </p:cTn>
                                        <p:tgtEl>
                                          <p:spTgt spid="13"/>
                                        </p:tgtEl>
                                        <p:attrNameLst>
                                          <p:attrName>style.visibility</p:attrName>
                                        </p:attrNameLst>
                                      </p:cBhvr>
                                      <p:to>
                                        <p:strVal val="hidden"/>
                                      </p:to>
                                    </p:set>
                                  </p:childTnLst>
                                </p:cTn>
                              </p:par>
                              <p:par>
                                <p:cTn id="74" presetID="1" presetClass="entr" presetSubtype="0" fill="hold" nodeType="withEffect">
                                  <p:stCondLst>
                                    <p:cond delay="0"/>
                                  </p:stCondLst>
                                  <p:childTnLst>
                                    <p:set>
                                      <p:cBhvr>
                                        <p:cTn id="75" dur="1" fill="hold">
                                          <p:stCondLst>
                                            <p:cond delay="0"/>
                                          </p:stCondLst>
                                        </p:cTn>
                                        <p:tgtEl>
                                          <p:spTgt spid="568"/>
                                        </p:tgtEl>
                                        <p:attrNameLst>
                                          <p:attrName>style.visibility</p:attrName>
                                        </p:attrNameLst>
                                      </p:cBhvr>
                                      <p:to>
                                        <p:strVal val="visible"/>
                                      </p:to>
                                    </p:set>
                                  </p:childTnLst>
                                </p:cTn>
                              </p:par>
                            </p:childTnLst>
                          </p:cTn>
                        </p:par>
                        <p:par>
                          <p:cTn id="76" fill="hold">
                            <p:stCondLst>
                              <p:cond delay="500"/>
                            </p:stCondLst>
                            <p:childTnLst>
                              <p:par>
                                <p:cTn id="77" presetID="2" presetClass="entr" presetSubtype="8" decel="100000" fill="hold" grpId="0" nodeType="afterEffect">
                                  <p:stCondLst>
                                    <p:cond delay="250"/>
                                  </p:stCondLst>
                                  <p:childTnLst>
                                    <p:set>
                                      <p:cBhvr>
                                        <p:cTn id="78" dur="1" fill="hold">
                                          <p:stCondLst>
                                            <p:cond delay="0"/>
                                          </p:stCondLst>
                                        </p:cTn>
                                        <p:tgtEl>
                                          <p:spTgt spid="566"/>
                                        </p:tgtEl>
                                        <p:attrNameLst>
                                          <p:attrName>style.visibility</p:attrName>
                                        </p:attrNameLst>
                                      </p:cBhvr>
                                      <p:to>
                                        <p:strVal val="visible"/>
                                      </p:to>
                                    </p:set>
                                    <p:anim calcmode="lin" valueType="num">
                                      <p:cBhvr additive="base">
                                        <p:cTn id="79" dur="500" fill="hold"/>
                                        <p:tgtEl>
                                          <p:spTgt spid="566"/>
                                        </p:tgtEl>
                                        <p:attrNameLst>
                                          <p:attrName>ppt_x</p:attrName>
                                        </p:attrNameLst>
                                      </p:cBhvr>
                                      <p:tavLst>
                                        <p:tav tm="0">
                                          <p:val>
                                            <p:strVal val="0-#ppt_w/2"/>
                                          </p:val>
                                        </p:tav>
                                        <p:tav tm="100000">
                                          <p:val>
                                            <p:strVal val="#ppt_x"/>
                                          </p:val>
                                        </p:tav>
                                      </p:tavLst>
                                    </p:anim>
                                    <p:anim calcmode="lin" valueType="num">
                                      <p:cBhvr additive="base">
                                        <p:cTn id="80" dur="500" fill="hold"/>
                                        <p:tgtEl>
                                          <p:spTgt spid="566"/>
                                        </p:tgtEl>
                                        <p:attrNameLst>
                                          <p:attrName>ppt_y</p:attrName>
                                        </p:attrNameLst>
                                      </p:cBhvr>
                                      <p:tavLst>
                                        <p:tav tm="0">
                                          <p:val>
                                            <p:strVal val="#ppt_y"/>
                                          </p:val>
                                        </p:tav>
                                        <p:tav tm="100000">
                                          <p:val>
                                            <p:strVal val="#ppt_y"/>
                                          </p:val>
                                        </p:tav>
                                      </p:tavLst>
                                    </p:anim>
                                  </p:childTnLst>
                                </p:cTn>
                              </p:par>
                              <p:par>
                                <p:cTn id="81" presetID="10" presetClass="entr" presetSubtype="0" fill="hold" grpId="0" nodeType="withEffect">
                                  <p:stCondLst>
                                    <p:cond delay="250"/>
                                  </p:stCondLst>
                                  <p:childTnLst>
                                    <p:set>
                                      <p:cBhvr>
                                        <p:cTn id="82" dur="1" fill="hold">
                                          <p:stCondLst>
                                            <p:cond delay="0"/>
                                          </p:stCondLst>
                                        </p:cTn>
                                        <p:tgtEl>
                                          <p:spTgt spid="798"/>
                                        </p:tgtEl>
                                        <p:attrNameLst>
                                          <p:attrName>style.visibility</p:attrName>
                                        </p:attrNameLst>
                                      </p:cBhvr>
                                      <p:to>
                                        <p:strVal val="visible"/>
                                      </p:to>
                                    </p:set>
                                    <p:animEffect transition="in" filter="fade">
                                      <p:cBhvr>
                                        <p:cTn id="83" dur="500"/>
                                        <p:tgtEl>
                                          <p:spTgt spid="798"/>
                                        </p:tgtEl>
                                      </p:cBhvr>
                                    </p:animEffect>
                                  </p:childTnLst>
                                </p:cTn>
                              </p:par>
                            </p:childTnLst>
                          </p:cTn>
                        </p:par>
                        <p:par>
                          <p:cTn id="84" fill="hold">
                            <p:stCondLst>
                              <p:cond delay="1250"/>
                            </p:stCondLst>
                            <p:childTnLst>
                              <p:par>
                                <p:cTn id="85" presetID="10" presetClass="entr" presetSubtype="0" fill="hold" nodeType="afterEffect">
                                  <p:stCondLst>
                                    <p:cond delay="1000"/>
                                  </p:stCondLst>
                                  <p:childTnLst>
                                    <p:set>
                                      <p:cBhvr>
                                        <p:cTn id="86" dur="1" fill="hold">
                                          <p:stCondLst>
                                            <p:cond delay="0"/>
                                          </p:stCondLst>
                                        </p:cTn>
                                        <p:tgtEl>
                                          <p:spTgt spid="378"/>
                                        </p:tgtEl>
                                        <p:attrNameLst>
                                          <p:attrName>style.visibility</p:attrName>
                                        </p:attrNameLst>
                                      </p:cBhvr>
                                      <p:to>
                                        <p:strVal val="visible"/>
                                      </p:to>
                                    </p:set>
                                    <p:animEffect transition="in" filter="fade">
                                      <p:cBhvr>
                                        <p:cTn id="87" dur="500"/>
                                        <p:tgtEl>
                                          <p:spTgt spid="378"/>
                                        </p:tgtEl>
                                      </p:cBhvr>
                                    </p:animEffect>
                                  </p:childTnLst>
                                </p:cTn>
                              </p:par>
                              <p:par>
                                <p:cTn id="88" presetID="26" presetClass="emph" presetSubtype="0" repeatCount="indefinite" fill="hold" nodeType="withEffect">
                                  <p:stCondLst>
                                    <p:cond delay="1000"/>
                                  </p:stCondLst>
                                  <p:childTnLst>
                                    <p:animEffect transition="out" filter="fade">
                                      <p:cBhvr>
                                        <p:cTn id="89" dur="500" tmFilter="0, 0; .2, .5; .8, .5; 1, 0"/>
                                        <p:tgtEl>
                                          <p:spTgt spid="378"/>
                                        </p:tgtEl>
                                      </p:cBhvr>
                                    </p:animEffect>
                                    <p:animScale>
                                      <p:cBhvr>
                                        <p:cTn id="90" dur="250" autoRev="1" fill="hold"/>
                                        <p:tgtEl>
                                          <p:spTgt spid="378"/>
                                        </p:tgtEl>
                                      </p:cBhvr>
                                      <p:by x="105000" y="105000"/>
                                    </p:animScale>
                                  </p:childTnLst>
                                </p:cTn>
                              </p:par>
                              <p:par>
                                <p:cTn id="91" presetID="22" presetClass="entr" presetSubtype="4" fill="hold" nodeType="withEffect">
                                  <p:stCondLst>
                                    <p:cond delay="1000"/>
                                  </p:stCondLst>
                                  <p:childTnLst>
                                    <p:set>
                                      <p:cBhvr>
                                        <p:cTn id="92" dur="1" fill="hold">
                                          <p:stCondLst>
                                            <p:cond delay="0"/>
                                          </p:stCondLst>
                                        </p:cTn>
                                        <p:tgtEl>
                                          <p:spTgt spid="780"/>
                                        </p:tgtEl>
                                        <p:attrNameLst>
                                          <p:attrName>style.visibility</p:attrName>
                                        </p:attrNameLst>
                                      </p:cBhvr>
                                      <p:to>
                                        <p:strVal val="visible"/>
                                      </p:to>
                                    </p:set>
                                    <p:animEffect transition="in" filter="wipe(down)">
                                      <p:cBhvr>
                                        <p:cTn id="93" dur="300"/>
                                        <p:tgtEl>
                                          <p:spTgt spid="780"/>
                                        </p:tgtEl>
                                      </p:cBhvr>
                                    </p:animEffect>
                                  </p:childTnLst>
                                </p:cTn>
                              </p:par>
                              <p:par>
                                <p:cTn id="94" presetID="22" presetClass="entr" presetSubtype="2" fill="hold" nodeType="withEffect">
                                  <p:stCondLst>
                                    <p:cond delay="1000"/>
                                  </p:stCondLst>
                                  <p:childTnLst>
                                    <p:set>
                                      <p:cBhvr>
                                        <p:cTn id="95" dur="1" fill="hold">
                                          <p:stCondLst>
                                            <p:cond delay="0"/>
                                          </p:stCondLst>
                                        </p:cTn>
                                        <p:tgtEl>
                                          <p:spTgt spid="422"/>
                                        </p:tgtEl>
                                        <p:attrNameLst>
                                          <p:attrName>style.visibility</p:attrName>
                                        </p:attrNameLst>
                                      </p:cBhvr>
                                      <p:to>
                                        <p:strVal val="visible"/>
                                      </p:to>
                                    </p:set>
                                    <p:animEffect transition="in" filter="wipe(right)">
                                      <p:cBhvr>
                                        <p:cTn id="96" dur="750"/>
                                        <p:tgtEl>
                                          <p:spTgt spid="422"/>
                                        </p:tgtEl>
                                      </p:cBhvr>
                                    </p:animEffect>
                                  </p:childTnLst>
                                </p:cTn>
                              </p:par>
                              <p:par>
                                <p:cTn id="97" presetID="10" presetClass="entr" presetSubtype="0" fill="hold" nodeType="withEffect">
                                  <p:stCondLst>
                                    <p:cond delay="1000"/>
                                  </p:stCondLst>
                                  <p:childTnLst>
                                    <p:set>
                                      <p:cBhvr>
                                        <p:cTn id="98" dur="1" fill="hold">
                                          <p:stCondLst>
                                            <p:cond delay="0"/>
                                          </p:stCondLst>
                                        </p:cTn>
                                        <p:tgtEl>
                                          <p:spTgt spid="379"/>
                                        </p:tgtEl>
                                        <p:attrNameLst>
                                          <p:attrName>style.visibility</p:attrName>
                                        </p:attrNameLst>
                                      </p:cBhvr>
                                      <p:to>
                                        <p:strVal val="visible"/>
                                      </p:to>
                                    </p:set>
                                    <p:animEffect transition="in" filter="fade">
                                      <p:cBhvr>
                                        <p:cTn id="99" dur="500"/>
                                        <p:tgtEl>
                                          <p:spTgt spid="379"/>
                                        </p:tgtEl>
                                      </p:cBhvr>
                                    </p:animEffect>
                                  </p:childTnLst>
                                </p:cTn>
                              </p:par>
                              <p:par>
                                <p:cTn id="100" presetID="26" presetClass="emph" presetSubtype="0" repeatCount="indefinite" fill="hold" nodeType="withEffect">
                                  <p:stCondLst>
                                    <p:cond delay="1000"/>
                                  </p:stCondLst>
                                  <p:childTnLst>
                                    <p:animEffect transition="out" filter="fade">
                                      <p:cBhvr>
                                        <p:cTn id="101" dur="500" tmFilter="0, 0; .2, .5; .8, .5; 1, 0"/>
                                        <p:tgtEl>
                                          <p:spTgt spid="379"/>
                                        </p:tgtEl>
                                      </p:cBhvr>
                                    </p:animEffect>
                                    <p:animScale>
                                      <p:cBhvr>
                                        <p:cTn id="102" dur="250" autoRev="1" fill="hold"/>
                                        <p:tgtEl>
                                          <p:spTgt spid="379"/>
                                        </p:tgtEl>
                                      </p:cBhvr>
                                      <p:by x="105000" y="105000"/>
                                    </p:animScale>
                                  </p:childTnLst>
                                </p:cTn>
                              </p:par>
                              <p:par>
                                <p:cTn id="103" presetID="22" presetClass="entr" presetSubtype="1" fill="hold" nodeType="withEffect">
                                  <p:stCondLst>
                                    <p:cond delay="1000"/>
                                  </p:stCondLst>
                                  <p:childTnLst>
                                    <p:set>
                                      <p:cBhvr>
                                        <p:cTn id="104" dur="1" fill="hold">
                                          <p:stCondLst>
                                            <p:cond delay="0"/>
                                          </p:stCondLst>
                                        </p:cTn>
                                        <p:tgtEl>
                                          <p:spTgt spid="781"/>
                                        </p:tgtEl>
                                        <p:attrNameLst>
                                          <p:attrName>style.visibility</p:attrName>
                                        </p:attrNameLst>
                                      </p:cBhvr>
                                      <p:to>
                                        <p:strVal val="visible"/>
                                      </p:to>
                                    </p:set>
                                    <p:animEffect transition="in" filter="wipe(up)">
                                      <p:cBhvr>
                                        <p:cTn id="105" dur="300"/>
                                        <p:tgtEl>
                                          <p:spTgt spid="781"/>
                                        </p:tgtEl>
                                      </p:cBhvr>
                                    </p:animEffect>
                                  </p:childTnLst>
                                </p:cTn>
                              </p:par>
                              <p:par>
                                <p:cTn id="106" presetID="22" presetClass="entr" presetSubtype="2" fill="hold" nodeType="withEffect">
                                  <p:stCondLst>
                                    <p:cond delay="1000"/>
                                  </p:stCondLst>
                                  <p:childTnLst>
                                    <p:set>
                                      <p:cBhvr>
                                        <p:cTn id="107" dur="1" fill="hold">
                                          <p:stCondLst>
                                            <p:cond delay="0"/>
                                          </p:stCondLst>
                                        </p:cTn>
                                        <p:tgtEl>
                                          <p:spTgt spid="735"/>
                                        </p:tgtEl>
                                        <p:attrNameLst>
                                          <p:attrName>style.visibility</p:attrName>
                                        </p:attrNameLst>
                                      </p:cBhvr>
                                      <p:to>
                                        <p:strVal val="visible"/>
                                      </p:to>
                                    </p:set>
                                    <p:animEffect transition="in" filter="wipe(right)">
                                      <p:cBhvr>
                                        <p:cTn id="108" dur="750"/>
                                        <p:tgtEl>
                                          <p:spTgt spid="735"/>
                                        </p:tgtEl>
                                      </p:cBhvr>
                                    </p:animEffect>
                                  </p:childTnLst>
                                </p:cTn>
                              </p:par>
                              <p:par>
                                <p:cTn id="109" presetID="10" presetClass="entr" presetSubtype="0" fill="hold" nodeType="withEffect">
                                  <p:stCondLst>
                                    <p:cond delay="1000"/>
                                  </p:stCondLst>
                                  <p:childTnLst>
                                    <p:set>
                                      <p:cBhvr>
                                        <p:cTn id="110" dur="1" fill="hold">
                                          <p:stCondLst>
                                            <p:cond delay="0"/>
                                          </p:stCondLst>
                                        </p:cTn>
                                        <p:tgtEl>
                                          <p:spTgt spid="380"/>
                                        </p:tgtEl>
                                        <p:attrNameLst>
                                          <p:attrName>style.visibility</p:attrName>
                                        </p:attrNameLst>
                                      </p:cBhvr>
                                      <p:to>
                                        <p:strVal val="visible"/>
                                      </p:to>
                                    </p:set>
                                    <p:animEffect transition="in" filter="fade">
                                      <p:cBhvr>
                                        <p:cTn id="111" dur="500"/>
                                        <p:tgtEl>
                                          <p:spTgt spid="380"/>
                                        </p:tgtEl>
                                      </p:cBhvr>
                                    </p:animEffect>
                                  </p:childTnLst>
                                </p:cTn>
                              </p:par>
                              <p:par>
                                <p:cTn id="112" presetID="26" presetClass="emph" presetSubtype="0" repeatCount="indefinite" fill="hold" nodeType="withEffect">
                                  <p:stCondLst>
                                    <p:cond delay="1000"/>
                                  </p:stCondLst>
                                  <p:childTnLst>
                                    <p:animEffect transition="out" filter="fade">
                                      <p:cBhvr>
                                        <p:cTn id="113" dur="500" tmFilter="0, 0; .2, .5; .8, .5; 1, 0"/>
                                        <p:tgtEl>
                                          <p:spTgt spid="380"/>
                                        </p:tgtEl>
                                      </p:cBhvr>
                                    </p:animEffect>
                                    <p:animScale>
                                      <p:cBhvr>
                                        <p:cTn id="114" dur="250" autoRev="1" fill="hold"/>
                                        <p:tgtEl>
                                          <p:spTgt spid="380"/>
                                        </p:tgtEl>
                                      </p:cBhvr>
                                      <p:by x="105000" y="105000"/>
                                    </p:animScale>
                                  </p:childTnLst>
                                </p:cTn>
                              </p:par>
                              <p:par>
                                <p:cTn id="115" presetID="22" presetClass="entr" presetSubtype="4" fill="hold" nodeType="withEffect">
                                  <p:stCondLst>
                                    <p:cond delay="1000"/>
                                  </p:stCondLst>
                                  <p:childTnLst>
                                    <p:set>
                                      <p:cBhvr>
                                        <p:cTn id="116" dur="1" fill="hold">
                                          <p:stCondLst>
                                            <p:cond delay="0"/>
                                          </p:stCondLst>
                                        </p:cTn>
                                        <p:tgtEl>
                                          <p:spTgt spid="782"/>
                                        </p:tgtEl>
                                        <p:attrNameLst>
                                          <p:attrName>style.visibility</p:attrName>
                                        </p:attrNameLst>
                                      </p:cBhvr>
                                      <p:to>
                                        <p:strVal val="visible"/>
                                      </p:to>
                                    </p:set>
                                    <p:animEffect transition="in" filter="wipe(down)">
                                      <p:cBhvr>
                                        <p:cTn id="117" dur="300"/>
                                        <p:tgtEl>
                                          <p:spTgt spid="782"/>
                                        </p:tgtEl>
                                      </p:cBhvr>
                                    </p:animEffect>
                                  </p:childTnLst>
                                </p:cTn>
                              </p:par>
                              <p:par>
                                <p:cTn id="118" presetID="22" presetClass="entr" presetSubtype="2" fill="hold" nodeType="withEffect">
                                  <p:stCondLst>
                                    <p:cond delay="1000"/>
                                  </p:stCondLst>
                                  <p:childTnLst>
                                    <p:set>
                                      <p:cBhvr>
                                        <p:cTn id="119" dur="1" fill="hold">
                                          <p:stCondLst>
                                            <p:cond delay="0"/>
                                          </p:stCondLst>
                                        </p:cTn>
                                        <p:tgtEl>
                                          <p:spTgt spid="407"/>
                                        </p:tgtEl>
                                        <p:attrNameLst>
                                          <p:attrName>style.visibility</p:attrName>
                                        </p:attrNameLst>
                                      </p:cBhvr>
                                      <p:to>
                                        <p:strVal val="visible"/>
                                      </p:to>
                                    </p:set>
                                    <p:animEffect transition="in" filter="wipe(right)">
                                      <p:cBhvr>
                                        <p:cTn id="120" dur="500"/>
                                        <p:tgtEl>
                                          <p:spTgt spid="407"/>
                                        </p:tgtEl>
                                      </p:cBhvr>
                                    </p:animEffect>
                                  </p:childTnLst>
                                </p:cTn>
                              </p:par>
                              <p:par>
                                <p:cTn id="121" presetID="22" presetClass="entr" presetSubtype="8" fill="hold" nodeType="withEffect">
                                  <p:stCondLst>
                                    <p:cond delay="1000"/>
                                  </p:stCondLst>
                                  <p:childTnLst>
                                    <p:set>
                                      <p:cBhvr>
                                        <p:cTn id="122" dur="1" fill="hold">
                                          <p:stCondLst>
                                            <p:cond delay="0"/>
                                          </p:stCondLst>
                                        </p:cTn>
                                        <p:tgtEl>
                                          <p:spTgt spid="396"/>
                                        </p:tgtEl>
                                        <p:attrNameLst>
                                          <p:attrName>style.visibility</p:attrName>
                                        </p:attrNameLst>
                                      </p:cBhvr>
                                      <p:to>
                                        <p:strVal val="visible"/>
                                      </p:to>
                                    </p:set>
                                    <p:animEffect transition="in" filter="wipe(left)">
                                      <p:cBhvr>
                                        <p:cTn id="123" dur="750"/>
                                        <p:tgtEl>
                                          <p:spTgt spid="396"/>
                                        </p:tgtEl>
                                      </p:cBhvr>
                                    </p:animEffect>
                                  </p:childTnLst>
                                </p:cTn>
                              </p:par>
                              <p:par>
                                <p:cTn id="124" presetID="10" presetClass="entr" presetSubtype="0" fill="hold" nodeType="withEffect">
                                  <p:stCondLst>
                                    <p:cond delay="1000"/>
                                  </p:stCondLst>
                                  <p:childTnLst>
                                    <p:set>
                                      <p:cBhvr>
                                        <p:cTn id="125" dur="1" fill="hold">
                                          <p:stCondLst>
                                            <p:cond delay="0"/>
                                          </p:stCondLst>
                                        </p:cTn>
                                        <p:tgtEl>
                                          <p:spTgt spid="381"/>
                                        </p:tgtEl>
                                        <p:attrNameLst>
                                          <p:attrName>style.visibility</p:attrName>
                                        </p:attrNameLst>
                                      </p:cBhvr>
                                      <p:to>
                                        <p:strVal val="visible"/>
                                      </p:to>
                                    </p:set>
                                    <p:animEffect transition="in" filter="fade">
                                      <p:cBhvr>
                                        <p:cTn id="126" dur="500"/>
                                        <p:tgtEl>
                                          <p:spTgt spid="381"/>
                                        </p:tgtEl>
                                      </p:cBhvr>
                                    </p:animEffect>
                                  </p:childTnLst>
                                </p:cTn>
                              </p:par>
                              <p:par>
                                <p:cTn id="127" presetID="26" presetClass="emph" presetSubtype="0" repeatCount="indefinite" fill="hold" nodeType="withEffect">
                                  <p:stCondLst>
                                    <p:cond delay="1000"/>
                                  </p:stCondLst>
                                  <p:childTnLst>
                                    <p:animEffect transition="out" filter="fade">
                                      <p:cBhvr>
                                        <p:cTn id="128" dur="500" tmFilter="0, 0; .2, .5; .8, .5; 1, 0"/>
                                        <p:tgtEl>
                                          <p:spTgt spid="381"/>
                                        </p:tgtEl>
                                      </p:cBhvr>
                                    </p:animEffect>
                                    <p:animScale>
                                      <p:cBhvr>
                                        <p:cTn id="129" dur="250" autoRev="1" fill="hold"/>
                                        <p:tgtEl>
                                          <p:spTgt spid="381"/>
                                        </p:tgtEl>
                                      </p:cBhvr>
                                      <p:by x="105000" y="105000"/>
                                    </p:animScale>
                                  </p:childTnLst>
                                </p:cTn>
                              </p:par>
                              <p:par>
                                <p:cTn id="130" presetID="22" presetClass="entr" presetSubtype="4" fill="hold" nodeType="withEffect">
                                  <p:stCondLst>
                                    <p:cond delay="1000"/>
                                  </p:stCondLst>
                                  <p:childTnLst>
                                    <p:set>
                                      <p:cBhvr>
                                        <p:cTn id="131" dur="1" fill="hold">
                                          <p:stCondLst>
                                            <p:cond delay="0"/>
                                          </p:stCondLst>
                                        </p:cTn>
                                        <p:tgtEl>
                                          <p:spTgt spid="783"/>
                                        </p:tgtEl>
                                        <p:attrNameLst>
                                          <p:attrName>style.visibility</p:attrName>
                                        </p:attrNameLst>
                                      </p:cBhvr>
                                      <p:to>
                                        <p:strVal val="visible"/>
                                      </p:to>
                                    </p:set>
                                    <p:animEffect transition="in" filter="wipe(down)">
                                      <p:cBhvr>
                                        <p:cTn id="132" dur="300"/>
                                        <p:tgtEl>
                                          <p:spTgt spid="783"/>
                                        </p:tgtEl>
                                      </p:cBhvr>
                                    </p:animEffect>
                                  </p:childTnLst>
                                </p:cTn>
                              </p:par>
                              <p:par>
                                <p:cTn id="133" presetID="22" presetClass="entr" presetSubtype="8" fill="hold" nodeType="withEffect">
                                  <p:stCondLst>
                                    <p:cond delay="1000"/>
                                  </p:stCondLst>
                                  <p:childTnLst>
                                    <p:set>
                                      <p:cBhvr>
                                        <p:cTn id="134" dur="1" fill="hold">
                                          <p:stCondLst>
                                            <p:cond delay="0"/>
                                          </p:stCondLst>
                                        </p:cTn>
                                        <p:tgtEl>
                                          <p:spTgt spid="756"/>
                                        </p:tgtEl>
                                        <p:attrNameLst>
                                          <p:attrName>style.visibility</p:attrName>
                                        </p:attrNameLst>
                                      </p:cBhvr>
                                      <p:to>
                                        <p:strVal val="visible"/>
                                      </p:to>
                                    </p:set>
                                    <p:animEffect transition="in" filter="wipe(left)">
                                      <p:cBhvr>
                                        <p:cTn id="135" dur="750"/>
                                        <p:tgtEl>
                                          <p:spTgt spid="756"/>
                                        </p:tgtEl>
                                      </p:cBhvr>
                                    </p:animEffect>
                                  </p:childTnLst>
                                </p:cTn>
                              </p:par>
                              <p:par>
                                <p:cTn id="136" presetID="10" presetClass="entr" presetSubtype="0" fill="hold" nodeType="withEffect">
                                  <p:stCondLst>
                                    <p:cond delay="1000"/>
                                  </p:stCondLst>
                                  <p:childTnLst>
                                    <p:set>
                                      <p:cBhvr>
                                        <p:cTn id="137" dur="1" fill="hold">
                                          <p:stCondLst>
                                            <p:cond delay="0"/>
                                          </p:stCondLst>
                                        </p:cTn>
                                        <p:tgtEl>
                                          <p:spTgt spid="382"/>
                                        </p:tgtEl>
                                        <p:attrNameLst>
                                          <p:attrName>style.visibility</p:attrName>
                                        </p:attrNameLst>
                                      </p:cBhvr>
                                      <p:to>
                                        <p:strVal val="visible"/>
                                      </p:to>
                                    </p:set>
                                    <p:animEffect transition="in" filter="fade">
                                      <p:cBhvr>
                                        <p:cTn id="138" dur="500"/>
                                        <p:tgtEl>
                                          <p:spTgt spid="382"/>
                                        </p:tgtEl>
                                      </p:cBhvr>
                                    </p:animEffect>
                                  </p:childTnLst>
                                </p:cTn>
                              </p:par>
                              <p:par>
                                <p:cTn id="139" presetID="26" presetClass="emph" presetSubtype="0" repeatCount="indefinite" fill="hold" nodeType="withEffect">
                                  <p:stCondLst>
                                    <p:cond delay="1000"/>
                                  </p:stCondLst>
                                  <p:childTnLst>
                                    <p:animEffect transition="out" filter="fade">
                                      <p:cBhvr>
                                        <p:cTn id="140" dur="500" tmFilter="0, 0; .2, .5; .8, .5; 1, 0"/>
                                        <p:tgtEl>
                                          <p:spTgt spid="382"/>
                                        </p:tgtEl>
                                      </p:cBhvr>
                                    </p:animEffect>
                                    <p:animScale>
                                      <p:cBhvr>
                                        <p:cTn id="141" dur="250" autoRev="1" fill="hold"/>
                                        <p:tgtEl>
                                          <p:spTgt spid="382"/>
                                        </p:tgtEl>
                                      </p:cBhvr>
                                      <p:by x="105000" y="105000"/>
                                    </p:animScale>
                                  </p:childTnLst>
                                </p:cTn>
                              </p:par>
                              <p:par>
                                <p:cTn id="142" presetID="22" presetClass="entr" presetSubtype="1" fill="hold" nodeType="withEffect">
                                  <p:stCondLst>
                                    <p:cond delay="1000"/>
                                  </p:stCondLst>
                                  <p:childTnLst>
                                    <p:set>
                                      <p:cBhvr>
                                        <p:cTn id="143" dur="1" fill="hold">
                                          <p:stCondLst>
                                            <p:cond delay="0"/>
                                          </p:stCondLst>
                                        </p:cTn>
                                        <p:tgtEl>
                                          <p:spTgt spid="784"/>
                                        </p:tgtEl>
                                        <p:attrNameLst>
                                          <p:attrName>style.visibility</p:attrName>
                                        </p:attrNameLst>
                                      </p:cBhvr>
                                      <p:to>
                                        <p:strVal val="visible"/>
                                      </p:to>
                                    </p:set>
                                    <p:animEffect transition="in" filter="wipe(up)">
                                      <p:cBhvr>
                                        <p:cTn id="144" dur="300"/>
                                        <p:tgtEl>
                                          <p:spTgt spid="784"/>
                                        </p:tgtEl>
                                      </p:cBhvr>
                                    </p:animEffect>
                                  </p:childTnLst>
                                </p:cTn>
                              </p:par>
                              <p:par>
                                <p:cTn id="145" presetID="22" presetClass="entr" presetSubtype="8" fill="hold" nodeType="withEffect">
                                  <p:stCondLst>
                                    <p:cond delay="1000"/>
                                  </p:stCondLst>
                                  <p:childTnLst>
                                    <p:set>
                                      <p:cBhvr>
                                        <p:cTn id="146" dur="1" fill="hold">
                                          <p:stCondLst>
                                            <p:cond delay="0"/>
                                          </p:stCondLst>
                                        </p:cTn>
                                        <p:tgtEl>
                                          <p:spTgt spid="718"/>
                                        </p:tgtEl>
                                        <p:attrNameLst>
                                          <p:attrName>style.visibility</p:attrName>
                                        </p:attrNameLst>
                                      </p:cBhvr>
                                      <p:to>
                                        <p:strVal val="visible"/>
                                      </p:to>
                                    </p:set>
                                    <p:animEffect transition="in" filter="wipe(left)">
                                      <p:cBhvr>
                                        <p:cTn id="147" dur="750"/>
                                        <p:tgtEl>
                                          <p:spTgt spid="718"/>
                                        </p:tgtEl>
                                      </p:cBhvr>
                                    </p:animEffect>
                                  </p:childTnLst>
                                </p:cTn>
                              </p:par>
                              <p:par>
                                <p:cTn id="148" presetID="22" presetClass="entr" presetSubtype="2" fill="hold" nodeType="withEffect">
                                  <p:stCondLst>
                                    <p:cond delay="1000"/>
                                  </p:stCondLst>
                                  <p:childTnLst>
                                    <p:set>
                                      <p:cBhvr>
                                        <p:cTn id="149" dur="1" fill="hold">
                                          <p:stCondLst>
                                            <p:cond delay="0"/>
                                          </p:stCondLst>
                                        </p:cTn>
                                        <p:tgtEl>
                                          <p:spTgt spid="687"/>
                                        </p:tgtEl>
                                        <p:attrNameLst>
                                          <p:attrName>style.visibility</p:attrName>
                                        </p:attrNameLst>
                                      </p:cBhvr>
                                      <p:to>
                                        <p:strVal val="visible"/>
                                      </p:to>
                                    </p:set>
                                    <p:animEffect transition="in" filter="wipe(right)">
                                      <p:cBhvr>
                                        <p:cTn id="150" dur="750"/>
                                        <p:tgtEl>
                                          <p:spTgt spid="687"/>
                                        </p:tgtEl>
                                      </p:cBhvr>
                                    </p:animEffect>
                                  </p:childTnLst>
                                </p:cTn>
                              </p:par>
                              <p:par>
                                <p:cTn id="151" presetID="22" presetClass="entr" presetSubtype="8" fill="hold" nodeType="withEffect">
                                  <p:stCondLst>
                                    <p:cond delay="1000"/>
                                  </p:stCondLst>
                                  <p:childTnLst>
                                    <p:set>
                                      <p:cBhvr>
                                        <p:cTn id="152" dur="1" fill="hold">
                                          <p:stCondLst>
                                            <p:cond delay="0"/>
                                          </p:stCondLst>
                                        </p:cTn>
                                        <p:tgtEl>
                                          <p:spTgt spid="703"/>
                                        </p:tgtEl>
                                        <p:attrNameLst>
                                          <p:attrName>style.visibility</p:attrName>
                                        </p:attrNameLst>
                                      </p:cBhvr>
                                      <p:to>
                                        <p:strVal val="visible"/>
                                      </p:to>
                                    </p:set>
                                    <p:animEffect transition="in" filter="wipe(left)">
                                      <p:cBhvr>
                                        <p:cTn id="153" dur="750"/>
                                        <p:tgtEl>
                                          <p:spTgt spid="703"/>
                                        </p:tgtEl>
                                      </p:cBhvr>
                                    </p:animEffect>
                                  </p:childTnLst>
                                </p:cTn>
                              </p:par>
                            </p:childTnLst>
                          </p:cTn>
                        </p:par>
                        <p:par>
                          <p:cTn id="154" fill="hold">
                            <p:stCondLst>
                              <p:cond delay="3000"/>
                            </p:stCondLst>
                            <p:childTnLst>
                              <p:par>
                                <p:cTn id="155" presetID="10" presetClass="entr" presetSubtype="0" fill="hold" nodeType="afterEffect">
                                  <p:stCondLst>
                                    <p:cond delay="0"/>
                                  </p:stCondLst>
                                  <p:childTnLst>
                                    <p:set>
                                      <p:cBhvr>
                                        <p:cTn id="156" dur="1" fill="hold">
                                          <p:stCondLst>
                                            <p:cond delay="0"/>
                                          </p:stCondLst>
                                        </p:cTn>
                                        <p:tgtEl>
                                          <p:spTgt spid="383"/>
                                        </p:tgtEl>
                                        <p:attrNameLst>
                                          <p:attrName>style.visibility</p:attrName>
                                        </p:attrNameLst>
                                      </p:cBhvr>
                                      <p:to>
                                        <p:strVal val="visible"/>
                                      </p:to>
                                    </p:set>
                                    <p:animEffect transition="in" filter="fade">
                                      <p:cBhvr>
                                        <p:cTn id="157" dur="500"/>
                                        <p:tgtEl>
                                          <p:spTgt spid="383"/>
                                        </p:tgtEl>
                                      </p:cBhvr>
                                    </p:animEffect>
                                  </p:childTnLst>
                                </p:cTn>
                              </p:par>
                              <p:par>
                                <p:cTn id="158" presetID="26" presetClass="emph" presetSubtype="0" repeatCount="indefinite" fill="hold" nodeType="withEffect">
                                  <p:stCondLst>
                                    <p:cond delay="0"/>
                                  </p:stCondLst>
                                  <p:childTnLst>
                                    <p:animEffect transition="out" filter="fade">
                                      <p:cBhvr>
                                        <p:cTn id="159" dur="500" tmFilter="0, 0; .2, .5; .8, .5; 1, 0"/>
                                        <p:tgtEl>
                                          <p:spTgt spid="383"/>
                                        </p:tgtEl>
                                      </p:cBhvr>
                                    </p:animEffect>
                                    <p:animScale>
                                      <p:cBhvr>
                                        <p:cTn id="160" dur="250" autoRev="1" fill="hold"/>
                                        <p:tgtEl>
                                          <p:spTgt spid="383"/>
                                        </p:tgtEl>
                                      </p:cBhvr>
                                      <p:by x="105000" y="105000"/>
                                    </p:animScale>
                                  </p:childTnLst>
                                </p:cTn>
                              </p:par>
                              <p:par>
                                <p:cTn id="161" presetID="22" presetClass="entr" presetSubtype="1" fill="hold" nodeType="withEffect">
                                  <p:stCondLst>
                                    <p:cond delay="0"/>
                                  </p:stCondLst>
                                  <p:childTnLst>
                                    <p:set>
                                      <p:cBhvr>
                                        <p:cTn id="162" dur="1" fill="hold">
                                          <p:stCondLst>
                                            <p:cond delay="0"/>
                                          </p:stCondLst>
                                        </p:cTn>
                                        <p:tgtEl>
                                          <p:spTgt spid="787"/>
                                        </p:tgtEl>
                                        <p:attrNameLst>
                                          <p:attrName>style.visibility</p:attrName>
                                        </p:attrNameLst>
                                      </p:cBhvr>
                                      <p:to>
                                        <p:strVal val="visible"/>
                                      </p:to>
                                    </p:set>
                                    <p:animEffect transition="in" filter="wipe(up)">
                                      <p:cBhvr>
                                        <p:cTn id="163" dur="300"/>
                                        <p:tgtEl>
                                          <p:spTgt spid="787"/>
                                        </p:tgtEl>
                                      </p:cBhvr>
                                    </p:animEffect>
                                  </p:childTnLst>
                                </p:cTn>
                              </p:par>
                              <p:par>
                                <p:cTn id="164" presetID="22" presetClass="entr" presetSubtype="8" fill="hold" nodeType="withEffect">
                                  <p:stCondLst>
                                    <p:cond delay="0"/>
                                  </p:stCondLst>
                                  <p:childTnLst>
                                    <p:set>
                                      <p:cBhvr>
                                        <p:cTn id="165" dur="1" fill="hold">
                                          <p:stCondLst>
                                            <p:cond delay="0"/>
                                          </p:stCondLst>
                                        </p:cTn>
                                        <p:tgtEl>
                                          <p:spTgt spid="483"/>
                                        </p:tgtEl>
                                        <p:attrNameLst>
                                          <p:attrName>style.visibility</p:attrName>
                                        </p:attrNameLst>
                                      </p:cBhvr>
                                      <p:to>
                                        <p:strVal val="visible"/>
                                      </p:to>
                                    </p:set>
                                    <p:animEffect transition="in" filter="wipe(left)">
                                      <p:cBhvr>
                                        <p:cTn id="166" dur="750"/>
                                        <p:tgtEl>
                                          <p:spTgt spid="483"/>
                                        </p:tgtEl>
                                      </p:cBhvr>
                                    </p:animEffect>
                                  </p:childTnLst>
                                </p:cTn>
                              </p:par>
                            </p:childTnLst>
                          </p:cTn>
                        </p:par>
                        <p:par>
                          <p:cTn id="167" fill="hold">
                            <p:stCondLst>
                              <p:cond delay="3750"/>
                            </p:stCondLst>
                            <p:childTnLst>
                              <p:par>
                                <p:cTn id="168" presetID="10" presetClass="entr" presetSubtype="0" fill="hold" nodeType="afterEffect">
                                  <p:stCondLst>
                                    <p:cond delay="0"/>
                                  </p:stCondLst>
                                  <p:childTnLst>
                                    <p:set>
                                      <p:cBhvr>
                                        <p:cTn id="169" dur="1" fill="hold">
                                          <p:stCondLst>
                                            <p:cond delay="0"/>
                                          </p:stCondLst>
                                        </p:cTn>
                                        <p:tgtEl>
                                          <p:spTgt spid="384"/>
                                        </p:tgtEl>
                                        <p:attrNameLst>
                                          <p:attrName>style.visibility</p:attrName>
                                        </p:attrNameLst>
                                      </p:cBhvr>
                                      <p:to>
                                        <p:strVal val="visible"/>
                                      </p:to>
                                    </p:set>
                                    <p:animEffect transition="in" filter="fade">
                                      <p:cBhvr>
                                        <p:cTn id="170" dur="500"/>
                                        <p:tgtEl>
                                          <p:spTgt spid="384"/>
                                        </p:tgtEl>
                                      </p:cBhvr>
                                    </p:animEffect>
                                  </p:childTnLst>
                                </p:cTn>
                              </p:par>
                              <p:par>
                                <p:cTn id="171" presetID="26" presetClass="emph" presetSubtype="0" repeatCount="indefinite" fill="hold" nodeType="withEffect">
                                  <p:stCondLst>
                                    <p:cond delay="0"/>
                                  </p:stCondLst>
                                  <p:childTnLst>
                                    <p:animEffect transition="out" filter="fade">
                                      <p:cBhvr>
                                        <p:cTn id="172" dur="500" tmFilter="0, 0; .2, .5; .8, .5; 1, 0"/>
                                        <p:tgtEl>
                                          <p:spTgt spid="384"/>
                                        </p:tgtEl>
                                      </p:cBhvr>
                                    </p:animEffect>
                                    <p:animScale>
                                      <p:cBhvr>
                                        <p:cTn id="173" dur="250" autoRev="1" fill="hold"/>
                                        <p:tgtEl>
                                          <p:spTgt spid="384"/>
                                        </p:tgtEl>
                                      </p:cBhvr>
                                      <p:by x="105000" y="105000"/>
                                    </p:animScale>
                                  </p:childTnLst>
                                </p:cTn>
                              </p:par>
                              <p:par>
                                <p:cTn id="174" presetID="22" presetClass="entr" presetSubtype="1" fill="hold" nodeType="withEffect">
                                  <p:stCondLst>
                                    <p:cond delay="0"/>
                                  </p:stCondLst>
                                  <p:childTnLst>
                                    <p:set>
                                      <p:cBhvr>
                                        <p:cTn id="175" dur="1" fill="hold">
                                          <p:stCondLst>
                                            <p:cond delay="0"/>
                                          </p:stCondLst>
                                        </p:cTn>
                                        <p:tgtEl>
                                          <p:spTgt spid="785"/>
                                        </p:tgtEl>
                                        <p:attrNameLst>
                                          <p:attrName>style.visibility</p:attrName>
                                        </p:attrNameLst>
                                      </p:cBhvr>
                                      <p:to>
                                        <p:strVal val="visible"/>
                                      </p:to>
                                    </p:set>
                                    <p:animEffect transition="in" filter="wipe(up)">
                                      <p:cBhvr>
                                        <p:cTn id="176" dur="300"/>
                                        <p:tgtEl>
                                          <p:spTgt spid="785"/>
                                        </p:tgtEl>
                                      </p:cBhvr>
                                    </p:animEffect>
                                  </p:childTnLst>
                                </p:cTn>
                              </p:par>
                              <p:par>
                                <p:cTn id="177" presetID="22" presetClass="entr" presetSubtype="2" fill="hold" nodeType="withEffect">
                                  <p:stCondLst>
                                    <p:cond delay="0"/>
                                  </p:stCondLst>
                                  <p:childTnLst>
                                    <p:set>
                                      <p:cBhvr>
                                        <p:cTn id="178" dur="1" fill="hold">
                                          <p:stCondLst>
                                            <p:cond delay="0"/>
                                          </p:stCondLst>
                                        </p:cTn>
                                        <p:tgtEl>
                                          <p:spTgt spid="463"/>
                                        </p:tgtEl>
                                        <p:attrNameLst>
                                          <p:attrName>style.visibility</p:attrName>
                                        </p:attrNameLst>
                                      </p:cBhvr>
                                      <p:to>
                                        <p:strVal val="visible"/>
                                      </p:to>
                                    </p:set>
                                    <p:animEffect transition="in" filter="wipe(right)">
                                      <p:cBhvr>
                                        <p:cTn id="179" dur="750"/>
                                        <p:tgtEl>
                                          <p:spTgt spid="463"/>
                                        </p:tgtEl>
                                      </p:cBhvr>
                                    </p:animEffect>
                                  </p:childTnLst>
                                </p:cTn>
                              </p:par>
                              <p:par>
                                <p:cTn id="180" presetID="10" presetClass="entr" presetSubtype="0" fill="hold" nodeType="withEffect">
                                  <p:stCondLst>
                                    <p:cond delay="0"/>
                                  </p:stCondLst>
                                  <p:childTnLst>
                                    <p:set>
                                      <p:cBhvr>
                                        <p:cTn id="181" dur="1" fill="hold">
                                          <p:stCondLst>
                                            <p:cond delay="0"/>
                                          </p:stCondLst>
                                        </p:cTn>
                                        <p:tgtEl>
                                          <p:spTgt spid="385"/>
                                        </p:tgtEl>
                                        <p:attrNameLst>
                                          <p:attrName>style.visibility</p:attrName>
                                        </p:attrNameLst>
                                      </p:cBhvr>
                                      <p:to>
                                        <p:strVal val="visible"/>
                                      </p:to>
                                    </p:set>
                                    <p:animEffect transition="in" filter="fade">
                                      <p:cBhvr>
                                        <p:cTn id="182" dur="500"/>
                                        <p:tgtEl>
                                          <p:spTgt spid="385"/>
                                        </p:tgtEl>
                                      </p:cBhvr>
                                    </p:animEffect>
                                  </p:childTnLst>
                                </p:cTn>
                              </p:par>
                              <p:par>
                                <p:cTn id="183" presetID="26" presetClass="emph" presetSubtype="0" repeatCount="indefinite" fill="hold" nodeType="withEffect">
                                  <p:stCondLst>
                                    <p:cond delay="0"/>
                                  </p:stCondLst>
                                  <p:childTnLst>
                                    <p:animEffect transition="out" filter="fade">
                                      <p:cBhvr>
                                        <p:cTn id="184" dur="500" tmFilter="0, 0; .2, .5; .8, .5; 1, 0"/>
                                        <p:tgtEl>
                                          <p:spTgt spid="385"/>
                                        </p:tgtEl>
                                      </p:cBhvr>
                                    </p:animEffect>
                                    <p:animScale>
                                      <p:cBhvr>
                                        <p:cTn id="185" dur="250" autoRev="1" fill="hold"/>
                                        <p:tgtEl>
                                          <p:spTgt spid="385"/>
                                        </p:tgtEl>
                                      </p:cBhvr>
                                      <p:by x="105000" y="105000"/>
                                    </p:animScale>
                                  </p:childTnLst>
                                </p:cTn>
                              </p:par>
                              <p:par>
                                <p:cTn id="186" presetID="22" presetClass="entr" presetSubtype="4" fill="hold" nodeType="withEffect">
                                  <p:stCondLst>
                                    <p:cond delay="0"/>
                                  </p:stCondLst>
                                  <p:childTnLst>
                                    <p:set>
                                      <p:cBhvr>
                                        <p:cTn id="187" dur="1" fill="hold">
                                          <p:stCondLst>
                                            <p:cond delay="0"/>
                                          </p:stCondLst>
                                        </p:cTn>
                                        <p:tgtEl>
                                          <p:spTgt spid="786"/>
                                        </p:tgtEl>
                                        <p:attrNameLst>
                                          <p:attrName>style.visibility</p:attrName>
                                        </p:attrNameLst>
                                      </p:cBhvr>
                                      <p:to>
                                        <p:strVal val="visible"/>
                                      </p:to>
                                    </p:set>
                                    <p:animEffect transition="in" filter="wipe(down)">
                                      <p:cBhvr>
                                        <p:cTn id="188" dur="300"/>
                                        <p:tgtEl>
                                          <p:spTgt spid="786"/>
                                        </p:tgtEl>
                                      </p:cBhvr>
                                    </p:animEffect>
                                  </p:childTnLst>
                                </p:cTn>
                              </p:par>
                              <p:par>
                                <p:cTn id="189" presetID="22" presetClass="entr" presetSubtype="8" fill="hold" nodeType="withEffect">
                                  <p:stCondLst>
                                    <p:cond delay="0"/>
                                  </p:stCondLst>
                                  <p:childTnLst>
                                    <p:set>
                                      <p:cBhvr>
                                        <p:cTn id="190" dur="1" fill="hold">
                                          <p:stCondLst>
                                            <p:cond delay="0"/>
                                          </p:stCondLst>
                                        </p:cTn>
                                        <p:tgtEl>
                                          <p:spTgt spid="440"/>
                                        </p:tgtEl>
                                        <p:attrNameLst>
                                          <p:attrName>style.visibility</p:attrName>
                                        </p:attrNameLst>
                                      </p:cBhvr>
                                      <p:to>
                                        <p:strVal val="visible"/>
                                      </p:to>
                                    </p:set>
                                    <p:animEffect transition="in" filter="wipe(left)">
                                      <p:cBhvr>
                                        <p:cTn id="191" dur="750"/>
                                        <p:tgtEl>
                                          <p:spTgt spid="440"/>
                                        </p:tgtEl>
                                      </p:cBhvr>
                                    </p:animEffect>
                                  </p:childTnLst>
                                </p:cTn>
                              </p:par>
                            </p:childTnLst>
                          </p:cTn>
                        </p:par>
                        <p:par>
                          <p:cTn id="192" fill="hold">
                            <p:stCondLst>
                              <p:cond delay="4500"/>
                            </p:stCondLst>
                            <p:childTnLst>
                              <p:par>
                                <p:cTn id="193" presetID="10" presetClass="entr" presetSubtype="0" fill="hold" nodeType="afterEffect">
                                  <p:stCondLst>
                                    <p:cond delay="0"/>
                                  </p:stCondLst>
                                  <p:childTnLst>
                                    <p:set>
                                      <p:cBhvr>
                                        <p:cTn id="194" dur="1" fill="hold">
                                          <p:stCondLst>
                                            <p:cond delay="0"/>
                                          </p:stCondLst>
                                        </p:cTn>
                                        <p:tgtEl>
                                          <p:spTgt spid="386"/>
                                        </p:tgtEl>
                                        <p:attrNameLst>
                                          <p:attrName>style.visibility</p:attrName>
                                        </p:attrNameLst>
                                      </p:cBhvr>
                                      <p:to>
                                        <p:strVal val="visible"/>
                                      </p:to>
                                    </p:set>
                                    <p:animEffect transition="in" filter="fade">
                                      <p:cBhvr>
                                        <p:cTn id="195" dur="500"/>
                                        <p:tgtEl>
                                          <p:spTgt spid="386"/>
                                        </p:tgtEl>
                                      </p:cBhvr>
                                    </p:animEffect>
                                  </p:childTnLst>
                                </p:cTn>
                              </p:par>
                              <p:par>
                                <p:cTn id="196" presetID="26" presetClass="emph" presetSubtype="0" repeatCount="indefinite" fill="hold" nodeType="withEffect">
                                  <p:stCondLst>
                                    <p:cond delay="0"/>
                                  </p:stCondLst>
                                  <p:childTnLst>
                                    <p:animEffect transition="out" filter="fade">
                                      <p:cBhvr>
                                        <p:cTn id="197" dur="500" tmFilter="0, 0; .2, .5; .8, .5; 1, 0"/>
                                        <p:tgtEl>
                                          <p:spTgt spid="386"/>
                                        </p:tgtEl>
                                      </p:cBhvr>
                                    </p:animEffect>
                                    <p:animScale>
                                      <p:cBhvr>
                                        <p:cTn id="198" dur="250" autoRev="1" fill="hold"/>
                                        <p:tgtEl>
                                          <p:spTgt spid="386"/>
                                        </p:tgtEl>
                                      </p:cBhvr>
                                      <p:by x="105000" y="105000"/>
                                    </p:animScale>
                                  </p:childTnLst>
                                </p:cTn>
                              </p:par>
                              <p:par>
                                <p:cTn id="199" presetID="22" presetClass="entr" presetSubtype="1" fill="hold" nodeType="withEffect">
                                  <p:stCondLst>
                                    <p:cond delay="0"/>
                                  </p:stCondLst>
                                  <p:childTnLst>
                                    <p:set>
                                      <p:cBhvr>
                                        <p:cTn id="200" dur="1" fill="hold">
                                          <p:stCondLst>
                                            <p:cond delay="0"/>
                                          </p:stCondLst>
                                        </p:cTn>
                                        <p:tgtEl>
                                          <p:spTgt spid="788"/>
                                        </p:tgtEl>
                                        <p:attrNameLst>
                                          <p:attrName>style.visibility</p:attrName>
                                        </p:attrNameLst>
                                      </p:cBhvr>
                                      <p:to>
                                        <p:strVal val="visible"/>
                                      </p:to>
                                    </p:set>
                                    <p:animEffect transition="in" filter="wipe(up)">
                                      <p:cBhvr>
                                        <p:cTn id="201" dur="300"/>
                                        <p:tgtEl>
                                          <p:spTgt spid="788"/>
                                        </p:tgtEl>
                                      </p:cBhvr>
                                    </p:animEffect>
                                  </p:childTnLst>
                                </p:cTn>
                              </p:par>
                              <p:par>
                                <p:cTn id="202" presetID="22" presetClass="entr" presetSubtype="2" fill="hold" nodeType="withEffect">
                                  <p:stCondLst>
                                    <p:cond delay="0"/>
                                  </p:stCondLst>
                                  <p:childTnLst>
                                    <p:set>
                                      <p:cBhvr>
                                        <p:cTn id="203" dur="1" fill="hold">
                                          <p:stCondLst>
                                            <p:cond delay="0"/>
                                          </p:stCondLst>
                                        </p:cTn>
                                        <p:tgtEl>
                                          <p:spTgt spid="504"/>
                                        </p:tgtEl>
                                        <p:attrNameLst>
                                          <p:attrName>style.visibility</p:attrName>
                                        </p:attrNameLst>
                                      </p:cBhvr>
                                      <p:to>
                                        <p:strVal val="visible"/>
                                      </p:to>
                                    </p:set>
                                    <p:animEffect transition="in" filter="wipe(right)">
                                      <p:cBhvr>
                                        <p:cTn id="204" dur="750"/>
                                        <p:tgtEl>
                                          <p:spTgt spid="504"/>
                                        </p:tgtEl>
                                      </p:cBhvr>
                                    </p:animEffect>
                                  </p:childTnLst>
                                </p:cTn>
                              </p:par>
                              <p:par>
                                <p:cTn id="205" presetID="10" presetClass="entr" presetSubtype="0" fill="hold" nodeType="withEffect">
                                  <p:stCondLst>
                                    <p:cond delay="0"/>
                                  </p:stCondLst>
                                  <p:childTnLst>
                                    <p:set>
                                      <p:cBhvr>
                                        <p:cTn id="206" dur="1" fill="hold">
                                          <p:stCondLst>
                                            <p:cond delay="0"/>
                                          </p:stCondLst>
                                        </p:cTn>
                                        <p:tgtEl>
                                          <p:spTgt spid="387"/>
                                        </p:tgtEl>
                                        <p:attrNameLst>
                                          <p:attrName>style.visibility</p:attrName>
                                        </p:attrNameLst>
                                      </p:cBhvr>
                                      <p:to>
                                        <p:strVal val="visible"/>
                                      </p:to>
                                    </p:set>
                                    <p:animEffect transition="in" filter="fade">
                                      <p:cBhvr>
                                        <p:cTn id="207" dur="500"/>
                                        <p:tgtEl>
                                          <p:spTgt spid="387"/>
                                        </p:tgtEl>
                                      </p:cBhvr>
                                    </p:animEffect>
                                  </p:childTnLst>
                                </p:cTn>
                              </p:par>
                              <p:par>
                                <p:cTn id="208" presetID="26" presetClass="emph" presetSubtype="0" repeatCount="indefinite" fill="hold" nodeType="withEffect">
                                  <p:stCondLst>
                                    <p:cond delay="0"/>
                                  </p:stCondLst>
                                  <p:childTnLst>
                                    <p:animEffect transition="out" filter="fade">
                                      <p:cBhvr>
                                        <p:cTn id="209" dur="500" tmFilter="0, 0; .2, .5; .8, .5; 1, 0"/>
                                        <p:tgtEl>
                                          <p:spTgt spid="387"/>
                                        </p:tgtEl>
                                      </p:cBhvr>
                                    </p:animEffect>
                                    <p:animScale>
                                      <p:cBhvr>
                                        <p:cTn id="210" dur="250" autoRev="1" fill="hold"/>
                                        <p:tgtEl>
                                          <p:spTgt spid="387"/>
                                        </p:tgtEl>
                                      </p:cBhvr>
                                      <p:by x="105000" y="105000"/>
                                    </p:animScale>
                                  </p:childTnLst>
                                </p:cTn>
                              </p:par>
                              <p:par>
                                <p:cTn id="211" presetID="22" presetClass="entr" presetSubtype="4" fill="hold" nodeType="withEffect">
                                  <p:stCondLst>
                                    <p:cond delay="0"/>
                                  </p:stCondLst>
                                  <p:childTnLst>
                                    <p:set>
                                      <p:cBhvr>
                                        <p:cTn id="212" dur="1" fill="hold">
                                          <p:stCondLst>
                                            <p:cond delay="0"/>
                                          </p:stCondLst>
                                        </p:cTn>
                                        <p:tgtEl>
                                          <p:spTgt spid="789"/>
                                        </p:tgtEl>
                                        <p:attrNameLst>
                                          <p:attrName>style.visibility</p:attrName>
                                        </p:attrNameLst>
                                      </p:cBhvr>
                                      <p:to>
                                        <p:strVal val="visible"/>
                                      </p:to>
                                    </p:set>
                                    <p:animEffect transition="in" filter="wipe(down)">
                                      <p:cBhvr>
                                        <p:cTn id="213" dur="300"/>
                                        <p:tgtEl>
                                          <p:spTgt spid="789"/>
                                        </p:tgtEl>
                                      </p:cBhvr>
                                    </p:animEffect>
                                  </p:childTnLst>
                                </p:cTn>
                              </p:par>
                              <p:par>
                                <p:cTn id="214" presetID="22" presetClass="entr" presetSubtype="1" fill="hold" nodeType="withEffect">
                                  <p:stCondLst>
                                    <p:cond delay="0"/>
                                  </p:stCondLst>
                                  <p:childTnLst>
                                    <p:set>
                                      <p:cBhvr>
                                        <p:cTn id="215" dur="1" fill="hold">
                                          <p:stCondLst>
                                            <p:cond delay="0"/>
                                          </p:stCondLst>
                                        </p:cTn>
                                        <p:tgtEl>
                                          <p:spTgt spid="569"/>
                                        </p:tgtEl>
                                        <p:attrNameLst>
                                          <p:attrName>style.visibility</p:attrName>
                                        </p:attrNameLst>
                                      </p:cBhvr>
                                      <p:to>
                                        <p:strVal val="visible"/>
                                      </p:to>
                                    </p:set>
                                    <p:animEffect transition="in" filter="wipe(up)">
                                      <p:cBhvr>
                                        <p:cTn id="216" dur="300"/>
                                        <p:tgtEl>
                                          <p:spTgt spid="569"/>
                                        </p:tgtEl>
                                      </p:cBhvr>
                                    </p:animEffect>
                                  </p:childTnLst>
                                </p:cTn>
                              </p:par>
                              <p:par>
                                <p:cTn id="217" presetID="10" presetClass="entr" presetSubtype="0" fill="hold" nodeType="withEffect">
                                  <p:stCondLst>
                                    <p:cond delay="0"/>
                                  </p:stCondLst>
                                  <p:childTnLst>
                                    <p:set>
                                      <p:cBhvr>
                                        <p:cTn id="218" dur="1" fill="hold">
                                          <p:stCondLst>
                                            <p:cond delay="0"/>
                                          </p:stCondLst>
                                        </p:cTn>
                                        <p:tgtEl>
                                          <p:spTgt spid="570"/>
                                        </p:tgtEl>
                                        <p:attrNameLst>
                                          <p:attrName>style.visibility</p:attrName>
                                        </p:attrNameLst>
                                      </p:cBhvr>
                                      <p:to>
                                        <p:strVal val="visible"/>
                                      </p:to>
                                    </p:set>
                                    <p:animEffect transition="in" filter="fade">
                                      <p:cBhvr>
                                        <p:cTn id="219" dur="500"/>
                                        <p:tgtEl>
                                          <p:spTgt spid="570"/>
                                        </p:tgtEl>
                                      </p:cBhvr>
                                    </p:animEffect>
                                  </p:childTnLst>
                                </p:cTn>
                              </p:par>
                              <p:par>
                                <p:cTn id="220" presetID="26" presetClass="emph" presetSubtype="0" repeatCount="indefinite" fill="hold" nodeType="withEffect">
                                  <p:stCondLst>
                                    <p:cond delay="0"/>
                                  </p:stCondLst>
                                  <p:childTnLst>
                                    <p:animEffect transition="out" filter="fade">
                                      <p:cBhvr>
                                        <p:cTn id="221" dur="800" tmFilter="0, 0; .2, .5; .8, .5; 1, 0"/>
                                        <p:tgtEl>
                                          <p:spTgt spid="570"/>
                                        </p:tgtEl>
                                      </p:cBhvr>
                                    </p:animEffect>
                                    <p:animScale>
                                      <p:cBhvr>
                                        <p:cTn id="222" dur="400" autoRev="1" fill="hold"/>
                                        <p:tgtEl>
                                          <p:spTgt spid="570"/>
                                        </p:tgtEl>
                                      </p:cBhvr>
                                      <p:by x="105000" y="105000"/>
                                    </p:animScale>
                                  </p:childTnLst>
                                </p:cTn>
                              </p:par>
                              <p:par>
                                <p:cTn id="223" presetID="22" presetClass="entr" presetSubtype="2" fill="hold" grpId="0" nodeType="withEffect">
                                  <p:stCondLst>
                                    <p:cond delay="0"/>
                                  </p:stCondLst>
                                  <p:childTnLst>
                                    <p:set>
                                      <p:cBhvr>
                                        <p:cTn id="224" dur="1" fill="hold">
                                          <p:stCondLst>
                                            <p:cond delay="0"/>
                                          </p:stCondLst>
                                        </p:cTn>
                                        <p:tgtEl>
                                          <p:spTgt spid="12"/>
                                        </p:tgtEl>
                                        <p:attrNameLst>
                                          <p:attrName>style.visibility</p:attrName>
                                        </p:attrNameLst>
                                      </p:cBhvr>
                                      <p:to>
                                        <p:strVal val="visible"/>
                                      </p:to>
                                    </p:set>
                                    <p:animEffect transition="in" filter="wipe(right)">
                                      <p:cBhvr>
                                        <p:cTn id="225" dur="750"/>
                                        <p:tgtEl>
                                          <p:spTgt spid="12"/>
                                        </p:tgtEl>
                                      </p:cBhvr>
                                    </p:animEffect>
                                  </p:childTnLst>
                                </p:cTn>
                              </p:par>
                              <p:par>
                                <p:cTn id="226" presetID="22" presetClass="entr" presetSubtype="8" fill="hold" nodeType="withEffect">
                                  <p:stCondLst>
                                    <p:cond delay="0"/>
                                  </p:stCondLst>
                                  <p:childTnLst>
                                    <p:set>
                                      <p:cBhvr>
                                        <p:cTn id="227" dur="1" fill="hold">
                                          <p:stCondLst>
                                            <p:cond delay="0"/>
                                          </p:stCondLst>
                                        </p:cTn>
                                        <p:tgtEl>
                                          <p:spTgt spid="673"/>
                                        </p:tgtEl>
                                        <p:attrNameLst>
                                          <p:attrName>style.visibility</p:attrName>
                                        </p:attrNameLst>
                                      </p:cBhvr>
                                      <p:to>
                                        <p:strVal val="visible"/>
                                      </p:to>
                                    </p:set>
                                    <p:animEffect transition="in" filter="wipe(left)">
                                      <p:cBhvr>
                                        <p:cTn id="228" dur="750"/>
                                        <p:tgtEl>
                                          <p:spTgt spid="673"/>
                                        </p:tgtEl>
                                      </p:cBhvr>
                                    </p:animEffect>
                                  </p:childTnLst>
                                </p:cTn>
                              </p:par>
                              <p:par>
                                <p:cTn id="229" presetID="10" presetClass="entr" presetSubtype="0" fill="hold" nodeType="withEffect">
                                  <p:stCondLst>
                                    <p:cond delay="0"/>
                                  </p:stCondLst>
                                  <p:childTnLst>
                                    <p:set>
                                      <p:cBhvr>
                                        <p:cTn id="230" dur="1" fill="hold">
                                          <p:stCondLst>
                                            <p:cond delay="0"/>
                                          </p:stCondLst>
                                        </p:cTn>
                                        <p:tgtEl>
                                          <p:spTgt spid="389"/>
                                        </p:tgtEl>
                                        <p:attrNameLst>
                                          <p:attrName>style.visibility</p:attrName>
                                        </p:attrNameLst>
                                      </p:cBhvr>
                                      <p:to>
                                        <p:strVal val="visible"/>
                                      </p:to>
                                    </p:set>
                                    <p:animEffect transition="in" filter="fade">
                                      <p:cBhvr>
                                        <p:cTn id="231" dur="500"/>
                                        <p:tgtEl>
                                          <p:spTgt spid="389"/>
                                        </p:tgtEl>
                                      </p:cBhvr>
                                    </p:animEffect>
                                  </p:childTnLst>
                                </p:cTn>
                              </p:par>
                              <p:par>
                                <p:cTn id="232" presetID="26" presetClass="emph" presetSubtype="0" repeatCount="indefinite" fill="hold" nodeType="withEffect">
                                  <p:stCondLst>
                                    <p:cond delay="0"/>
                                  </p:stCondLst>
                                  <p:childTnLst>
                                    <p:animEffect transition="out" filter="fade">
                                      <p:cBhvr>
                                        <p:cTn id="233" dur="500" tmFilter="0, 0; .2, .5; .8, .5; 1, 0"/>
                                        <p:tgtEl>
                                          <p:spTgt spid="389"/>
                                        </p:tgtEl>
                                      </p:cBhvr>
                                    </p:animEffect>
                                    <p:animScale>
                                      <p:cBhvr>
                                        <p:cTn id="234" dur="250" autoRev="1" fill="hold"/>
                                        <p:tgtEl>
                                          <p:spTgt spid="389"/>
                                        </p:tgtEl>
                                      </p:cBhvr>
                                      <p:by x="105000" y="105000"/>
                                    </p:animScale>
                                  </p:childTnLst>
                                </p:cTn>
                              </p:par>
                              <p:par>
                                <p:cTn id="235" presetID="22" presetClass="entr" presetSubtype="4" fill="hold" nodeType="withEffect">
                                  <p:stCondLst>
                                    <p:cond delay="0"/>
                                  </p:stCondLst>
                                  <p:childTnLst>
                                    <p:set>
                                      <p:cBhvr>
                                        <p:cTn id="236" dur="1" fill="hold">
                                          <p:stCondLst>
                                            <p:cond delay="0"/>
                                          </p:stCondLst>
                                        </p:cTn>
                                        <p:tgtEl>
                                          <p:spTgt spid="791"/>
                                        </p:tgtEl>
                                        <p:attrNameLst>
                                          <p:attrName>style.visibility</p:attrName>
                                        </p:attrNameLst>
                                      </p:cBhvr>
                                      <p:to>
                                        <p:strVal val="visible"/>
                                      </p:to>
                                    </p:set>
                                    <p:animEffect transition="in" filter="wipe(down)">
                                      <p:cBhvr>
                                        <p:cTn id="237" dur="300"/>
                                        <p:tgtEl>
                                          <p:spTgt spid="791"/>
                                        </p:tgtEl>
                                      </p:cBhvr>
                                    </p:animEffect>
                                  </p:childTnLst>
                                </p:cTn>
                              </p:par>
                              <p:par>
                                <p:cTn id="238" presetID="22" presetClass="entr" presetSubtype="2" fill="hold" nodeType="withEffect">
                                  <p:stCondLst>
                                    <p:cond delay="0"/>
                                  </p:stCondLst>
                                  <p:childTnLst>
                                    <p:set>
                                      <p:cBhvr>
                                        <p:cTn id="239" dur="1" fill="hold">
                                          <p:stCondLst>
                                            <p:cond delay="0"/>
                                          </p:stCondLst>
                                        </p:cTn>
                                        <p:tgtEl>
                                          <p:spTgt spid="653"/>
                                        </p:tgtEl>
                                        <p:attrNameLst>
                                          <p:attrName>style.visibility</p:attrName>
                                        </p:attrNameLst>
                                      </p:cBhvr>
                                      <p:to>
                                        <p:strVal val="visible"/>
                                      </p:to>
                                    </p:set>
                                    <p:animEffect transition="in" filter="wipe(right)">
                                      <p:cBhvr>
                                        <p:cTn id="240" dur="750"/>
                                        <p:tgtEl>
                                          <p:spTgt spid="653"/>
                                        </p:tgtEl>
                                      </p:cBhvr>
                                    </p:animEffect>
                                  </p:childTnLst>
                                </p:cTn>
                              </p:par>
                              <p:par>
                                <p:cTn id="241" presetID="10" presetClass="entr" presetSubtype="0" fill="hold" nodeType="withEffect">
                                  <p:stCondLst>
                                    <p:cond delay="0"/>
                                  </p:stCondLst>
                                  <p:childTnLst>
                                    <p:set>
                                      <p:cBhvr>
                                        <p:cTn id="242" dur="1" fill="hold">
                                          <p:stCondLst>
                                            <p:cond delay="0"/>
                                          </p:stCondLst>
                                        </p:cTn>
                                        <p:tgtEl>
                                          <p:spTgt spid="388"/>
                                        </p:tgtEl>
                                        <p:attrNameLst>
                                          <p:attrName>style.visibility</p:attrName>
                                        </p:attrNameLst>
                                      </p:cBhvr>
                                      <p:to>
                                        <p:strVal val="visible"/>
                                      </p:to>
                                    </p:set>
                                    <p:animEffect transition="in" filter="fade">
                                      <p:cBhvr>
                                        <p:cTn id="243" dur="500"/>
                                        <p:tgtEl>
                                          <p:spTgt spid="388"/>
                                        </p:tgtEl>
                                      </p:cBhvr>
                                    </p:animEffect>
                                  </p:childTnLst>
                                </p:cTn>
                              </p:par>
                              <p:par>
                                <p:cTn id="244" presetID="26" presetClass="emph" presetSubtype="0" repeatCount="indefinite" fill="hold" nodeType="withEffect">
                                  <p:stCondLst>
                                    <p:cond delay="0"/>
                                  </p:stCondLst>
                                  <p:childTnLst>
                                    <p:animEffect transition="out" filter="fade">
                                      <p:cBhvr>
                                        <p:cTn id="245" dur="500" tmFilter="0, 0; .2, .5; .8, .5; 1, 0"/>
                                        <p:tgtEl>
                                          <p:spTgt spid="388"/>
                                        </p:tgtEl>
                                      </p:cBhvr>
                                    </p:animEffect>
                                    <p:animScale>
                                      <p:cBhvr>
                                        <p:cTn id="246" dur="250" autoRev="1" fill="hold"/>
                                        <p:tgtEl>
                                          <p:spTgt spid="388"/>
                                        </p:tgtEl>
                                      </p:cBhvr>
                                      <p:by x="105000" y="105000"/>
                                    </p:animScale>
                                  </p:childTnLst>
                                </p:cTn>
                              </p:par>
                              <p:par>
                                <p:cTn id="247" presetID="22" presetClass="entr" presetSubtype="1" fill="hold" nodeType="withEffect">
                                  <p:stCondLst>
                                    <p:cond delay="0"/>
                                  </p:stCondLst>
                                  <p:childTnLst>
                                    <p:set>
                                      <p:cBhvr>
                                        <p:cTn id="248" dur="1" fill="hold">
                                          <p:stCondLst>
                                            <p:cond delay="0"/>
                                          </p:stCondLst>
                                        </p:cTn>
                                        <p:tgtEl>
                                          <p:spTgt spid="790"/>
                                        </p:tgtEl>
                                        <p:attrNameLst>
                                          <p:attrName>style.visibility</p:attrName>
                                        </p:attrNameLst>
                                      </p:cBhvr>
                                      <p:to>
                                        <p:strVal val="visible"/>
                                      </p:to>
                                    </p:set>
                                    <p:animEffect transition="in" filter="wipe(up)">
                                      <p:cBhvr>
                                        <p:cTn id="249" dur="300"/>
                                        <p:tgtEl>
                                          <p:spTgt spid="790"/>
                                        </p:tgtEl>
                                      </p:cBhvr>
                                    </p:animEffect>
                                  </p:childTnLst>
                                </p:cTn>
                              </p:par>
                              <p:par>
                                <p:cTn id="250" presetID="22" presetClass="entr" presetSubtype="2" fill="hold" nodeType="withEffect">
                                  <p:stCondLst>
                                    <p:cond delay="0"/>
                                  </p:stCondLst>
                                  <p:childTnLst>
                                    <p:set>
                                      <p:cBhvr>
                                        <p:cTn id="251" dur="1" fill="hold">
                                          <p:stCondLst>
                                            <p:cond delay="0"/>
                                          </p:stCondLst>
                                        </p:cTn>
                                        <p:tgtEl>
                                          <p:spTgt spid="518"/>
                                        </p:tgtEl>
                                        <p:attrNameLst>
                                          <p:attrName>style.visibility</p:attrName>
                                        </p:attrNameLst>
                                      </p:cBhvr>
                                      <p:to>
                                        <p:strVal val="visible"/>
                                      </p:to>
                                    </p:set>
                                    <p:animEffect transition="in" filter="wipe(right)">
                                      <p:cBhvr>
                                        <p:cTn id="252" dur="750"/>
                                        <p:tgtEl>
                                          <p:spTgt spid="518"/>
                                        </p:tgtEl>
                                      </p:cBhvr>
                                    </p:animEffect>
                                  </p:childTnLst>
                                </p:cTn>
                              </p:par>
                              <p:par>
                                <p:cTn id="253" presetID="10" presetClass="entr" presetSubtype="0" fill="hold" nodeType="withEffect">
                                  <p:stCondLst>
                                    <p:cond delay="0"/>
                                  </p:stCondLst>
                                  <p:childTnLst>
                                    <p:set>
                                      <p:cBhvr>
                                        <p:cTn id="254" dur="1" fill="hold">
                                          <p:stCondLst>
                                            <p:cond delay="0"/>
                                          </p:stCondLst>
                                        </p:cTn>
                                        <p:tgtEl>
                                          <p:spTgt spid="390"/>
                                        </p:tgtEl>
                                        <p:attrNameLst>
                                          <p:attrName>style.visibility</p:attrName>
                                        </p:attrNameLst>
                                      </p:cBhvr>
                                      <p:to>
                                        <p:strVal val="visible"/>
                                      </p:to>
                                    </p:set>
                                    <p:animEffect transition="in" filter="fade">
                                      <p:cBhvr>
                                        <p:cTn id="255" dur="500"/>
                                        <p:tgtEl>
                                          <p:spTgt spid="390"/>
                                        </p:tgtEl>
                                      </p:cBhvr>
                                    </p:animEffect>
                                  </p:childTnLst>
                                </p:cTn>
                              </p:par>
                              <p:par>
                                <p:cTn id="256" presetID="26" presetClass="emph" presetSubtype="0" repeatCount="indefinite" fill="hold" nodeType="withEffect">
                                  <p:stCondLst>
                                    <p:cond delay="0"/>
                                  </p:stCondLst>
                                  <p:childTnLst>
                                    <p:animEffect transition="out" filter="fade">
                                      <p:cBhvr>
                                        <p:cTn id="257" dur="500" tmFilter="0, 0; .2, .5; .8, .5; 1, 0"/>
                                        <p:tgtEl>
                                          <p:spTgt spid="390"/>
                                        </p:tgtEl>
                                      </p:cBhvr>
                                    </p:animEffect>
                                    <p:animScale>
                                      <p:cBhvr>
                                        <p:cTn id="258" dur="250" autoRev="1" fill="hold"/>
                                        <p:tgtEl>
                                          <p:spTgt spid="390"/>
                                        </p:tgtEl>
                                      </p:cBhvr>
                                      <p:by x="105000" y="105000"/>
                                    </p:animScale>
                                  </p:childTnLst>
                                </p:cTn>
                              </p:par>
                              <p:par>
                                <p:cTn id="259" presetID="22" presetClass="entr" presetSubtype="1" fill="hold" nodeType="withEffect">
                                  <p:stCondLst>
                                    <p:cond delay="0"/>
                                  </p:stCondLst>
                                  <p:childTnLst>
                                    <p:set>
                                      <p:cBhvr>
                                        <p:cTn id="260" dur="1" fill="hold">
                                          <p:stCondLst>
                                            <p:cond delay="0"/>
                                          </p:stCondLst>
                                        </p:cTn>
                                        <p:tgtEl>
                                          <p:spTgt spid="792"/>
                                        </p:tgtEl>
                                        <p:attrNameLst>
                                          <p:attrName>style.visibility</p:attrName>
                                        </p:attrNameLst>
                                      </p:cBhvr>
                                      <p:to>
                                        <p:strVal val="visible"/>
                                      </p:to>
                                    </p:set>
                                    <p:animEffect transition="in" filter="wipe(up)">
                                      <p:cBhvr>
                                        <p:cTn id="261" dur="300"/>
                                        <p:tgtEl>
                                          <p:spTgt spid="792"/>
                                        </p:tgtEl>
                                      </p:cBhvr>
                                    </p:animEffect>
                                  </p:childTnLst>
                                </p:cTn>
                              </p:par>
                              <p:par>
                                <p:cTn id="262" presetID="22" presetClass="entr" presetSubtype="8" fill="hold" nodeType="withEffect">
                                  <p:stCondLst>
                                    <p:cond delay="0"/>
                                  </p:stCondLst>
                                  <p:childTnLst>
                                    <p:set>
                                      <p:cBhvr>
                                        <p:cTn id="263" dur="1" fill="hold">
                                          <p:stCondLst>
                                            <p:cond delay="0"/>
                                          </p:stCondLst>
                                        </p:cTn>
                                        <p:tgtEl>
                                          <p:spTgt spid="535"/>
                                        </p:tgtEl>
                                        <p:attrNameLst>
                                          <p:attrName>style.visibility</p:attrName>
                                        </p:attrNameLst>
                                      </p:cBhvr>
                                      <p:to>
                                        <p:strVal val="visible"/>
                                      </p:to>
                                    </p:set>
                                    <p:animEffect transition="in" filter="wipe(left)">
                                      <p:cBhvr>
                                        <p:cTn id="264" dur="750"/>
                                        <p:tgtEl>
                                          <p:spTgt spid="535"/>
                                        </p:tgtEl>
                                      </p:cBhvr>
                                    </p:animEffect>
                                  </p:childTnLst>
                                </p:cTn>
                              </p:par>
                              <p:par>
                                <p:cTn id="265" presetID="10" presetClass="entr" presetSubtype="0" fill="hold" nodeType="withEffect">
                                  <p:stCondLst>
                                    <p:cond delay="0"/>
                                  </p:stCondLst>
                                  <p:childTnLst>
                                    <p:set>
                                      <p:cBhvr>
                                        <p:cTn id="266" dur="1" fill="hold">
                                          <p:stCondLst>
                                            <p:cond delay="0"/>
                                          </p:stCondLst>
                                        </p:cTn>
                                        <p:tgtEl>
                                          <p:spTgt spid="391"/>
                                        </p:tgtEl>
                                        <p:attrNameLst>
                                          <p:attrName>style.visibility</p:attrName>
                                        </p:attrNameLst>
                                      </p:cBhvr>
                                      <p:to>
                                        <p:strVal val="visible"/>
                                      </p:to>
                                    </p:set>
                                    <p:animEffect transition="in" filter="fade">
                                      <p:cBhvr>
                                        <p:cTn id="267" dur="500"/>
                                        <p:tgtEl>
                                          <p:spTgt spid="391"/>
                                        </p:tgtEl>
                                      </p:cBhvr>
                                    </p:animEffect>
                                  </p:childTnLst>
                                </p:cTn>
                              </p:par>
                              <p:par>
                                <p:cTn id="268" presetID="26" presetClass="emph" presetSubtype="0" repeatCount="indefinite" fill="hold" nodeType="withEffect">
                                  <p:stCondLst>
                                    <p:cond delay="0"/>
                                  </p:stCondLst>
                                  <p:childTnLst>
                                    <p:animEffect transition="out" filter="fade">
                                      <p:cBhvr>
                                        <p:cTn id="269" dur="500" tmFilter="0, 0; .2, .5; .8, .5; 1, 0"/>
                                        <p:tgtEl>
                                          <p:spTgt spid="391"/>
                                        </p:tgtEl>
                                      </p:cBhvr>
                                    </p:animEffect>
                                    <p:animScale>
                                      <p:cBhvr>
                                        <p:cTn id="270" dur="250" autoRev="1" fill="hold"/>
                                        <p:tgtEl>
                                          <p:spTgt spid="391"/>
                                        </p:tgtEl>
                                      </p:cBhvr>
                                      <p:by x="105000" y="105000"/>
                                    </p:animScale>
                                  </p:childTnLst>
                                </p:cTn>
                              </p:par>
                              <p:par>
                                <p:cTn id="271" presetID="22" presetClass="entr" presetSubtype="4" fill="hold" nodeType="withEffect">
                                  <p:stCondLst>
                                    <p:cond delay="0"/>
                                  </p:stCondLst>
                                  <p:childTnLst>
                                    <p:set>
                                      <p:cBhvr>
                                        <p:cTn id="272" dur="1" fill="hold">
                                          <p:stCondLst>
                                            <p:cond delay="0"/>
                                          </p:stCondLst>
                                        </p:cTn>
                                        <p:tgtEl>
                                          <p:spTgt spid="793"/>
                                        </p:tgtEl>
                                        <p:attrNameLst>
                                          <p:attrName>style.visibility</p:attrName>
                                        </p:attrNameLst>
                                      </p:cBhvr>
                                      <p:to>
                                        <p:strVal val="visible"/>
                                      </p:to>
                                    </p:set>
                                    <p:animEffect transition="in" filter="wipe(down)">
                                      <p:cBhvr>
                                        <p:cTn id="273" dur="300"/>
                                        <p:tgtEl>
                                          <p:spTgt spid="793"/>
                                        </p:tgtEl>
                                      </p:cBhvr>
                                    </p:animEffect>
                                  </p:childTnLst>
                                </p:cTn>
                              </p:par>
                              <p:par>
                                <p:cTn id="274" presetID="22" presetClass="entr" presetSubtype="8" fill="hold" nodeType="withEffect">
                                  <p:stCondLst>
                                    <p:cond delay="0"/>
                                  </p:stCondLst>
                                  <p:childTnLst>
                                    <p:set>
                                      <p:cBhvr>
                                        <p:cTn id="275" dur="1" fill="hold">
                                          <p:stCondLst>
                                            <p:cond delay="0"/>
                                          </p:stCondLst>
                                        </p:cTn>
                                        <p:tgtEl>
                                          <p:spTgt spid="632"/>
                                        </p:tgtEl>
                                        <p:attrNameLst>
                                          <p:attrName>style.visibility</p:attrName>
                                        </p:attrNameLst>
                                      </p:cBhvr>
                                      <p:to>
                                        <p:strVal val="visible"/>
                                      </p:to>
                                    </p:set>
                                    <p:animEffect transition="in" filter="wipe(left)">
                                      <p:cBhvr>
                                        <p:cTn id="276" dur="750"/>
                                        <p:tgtEl>
                                          <p:spTgt spid="632"/>
                                        </p:tgtEl>
                                      </p:cBhvr>
                                    </p:animEffect>
                                  </p:childTnLst>
                                </p:cTn>
                              </p:par>
                              <p:par>
                                <p:cTn id="277" presetID="10" presetClass="entr" presetSubtype="0" fill="hold" nodeType="withEffect">
                                  <p:stCondLst>
                                    <p:cond delay="0"/>
                                  </p:stCondLst>
                                  <p:childTnLst>
                                    <p:set>
                                      <p:cBhvr>
                                        <p:cTn id="278" dur="1" fill="hold">
                                          <p:stCondLst>
                                            <p:cond delay="0"/>
                                          </p:stCondLst>
                                        </p:cTn>
                                        <p:tgtEl>
                                          <p:spTgt spid="392"/>
                                        </p:tgtEl>
                                        <p:attrNameLst>
                                          <p:attrName>style.visibility</p:attrName>
                                        </p:attrNameLst>
                                      </p:cBhvr>
                                      <p:to>
                                        <p:strVal val="visible"/>
                                      </p:to>
                                    </p:set>
                                    <p:animEffect transition="in" filter="fade">
                                      <p:cBhvr>
                                        <p:cTn id="279" dur="500"/>
                                        <p:tgtEl>
                                          <p:spTgt spid="392"/>
                                        </p:tgtEl>
                                      </p:cBhvr>
                                    </p:animEffect>
                                  </p:childTnLst>
                                </p:cTn>
                              </p:par>
                              <p:par>
                                <p:cTn id="280" presetID="26" presetClass="emph" presetSubtype="0" repeatCount="indefinite" fill="hold" nodeType="withEffect">
                                  <p:stCondLst>
                                    <p:cond delay="0"/>
                                  </p:stCondLst>
                                  <p:childTnLst>
                                    <p:animEffect transition="out" filter="fade">
                                      <p:cBhvr>
                                        <p:cTn id="281" dur="500" tmFilter="0, 0; .2, .5; .8, .5; 1, 0"/>
                                        <p:tgtEl>
                                          <p:spTgt spid="392"/>
                                        </p:tgtEl>
                                      </p:cBhvr>
                                    </p:animEffect>
                                    <p:animScale>
                                      <p:cBhvr>
                                        <p:cTn id="282" dur="250" autoRev="1" fill="hold"/>
                                        <p:tgtEl>
                                          <p:spTgt spid="392"/>
                                        </p:tgtEl>
                                      </p:cBhvr>
                                      <p:by x="105000" y="105000"/>
                                    </p:animScale>
                                  </p:childTnLst>
                                </p:cTn>
                              </p:par>
                              <p:par>
                                <p:cTn id="283" presetID="22" presetClass="entr" presetSubtype="1" fill="hold" nodeType="withEffect">
                                  <p:stCondLst>
                                    <p:cond delay="0"/>
                                  </p:stCondLst>
                                  <p:childTnLst>
                                    <p:set>
                                      <p:cBhvr>
                                        <p:cTn id="284" dur="1" fill="hold">
                                          <p:stCondLst>
                                            <p:cond delay="0"/>
                                          </p:stCondLst>
                                        </p:cTn>
                                        <p:tgtEl>
                                          <p:spTgt spid="794"/>
                                        </p:tgtEl>
                                        <p:attrNameLst>
                                          <p:attrName>style.visibility</p:attrName>
                                        </p:attrNameLst>
                                      </p:cBhvr>
                                      <p:to>
                                        <p:strVal val="visible"/>
                                      </p:to>
                                    </p:set>
                                    <p:animEffect transition="in" filter="wipe(up)">
                                      <p:cBhvr>
                                        <p:cTn id="285" dur="300"/>
                                        <p:tgtEl>
                                          <p:spTgt spid="794"/>
                                        </p:tgtEl>
                                      </p:cBhvr>
                                    </p:animEffect>
                                  </p:childTnLst>
                                </p:cTn>
                              </p:par>
                              <p:par>
                                <p:cTn id="286" presetID="22" presetClass="entr" presetSubtype="8" fill="hold" nodeType="withEffect">
                                  <p:stCondLst>
                                    <p:cond delay="0"/>
                                  </p:stCondLst>
                                  <p:childTnLst>
                                    <p:set>
                                      <p:cBhvr>
                                        <p:cTn id="287" dur="1" fill="hold">
                                          <p:stCondLst>
                                            <p:cond delay="0"/>
                                          </p:stCondLst>
                                        </p:cTn>
                                        <p:tgtEl>
                                          <p:spTgt spid="4"/>
                                        </p:tgtEl>
                                        <p:attrNameLst>
                                          <p:attrName>style.visibility</p:attrName>
                                        </p:attrNameLst>
                                      </p:cBhvr>
                                      <p:to>
                                        <p:strVal val="visible"/>
                                      </p:to>
                                    </p:set>
                                    <p:animEffect transition="in" filter="wipe(left)">
                                      <p:cBhvr>
                                        <p:cTn id="288" dur="750"/>
                                        <p:tgtEl>
                                          <p:spTgt spid="4"/>
                                        </p:tgtEl>
                                      </p:cBhvr>
                                    </p:animEffect>
                                  </p:childTnLst>
                                </p:cTn>
                              </p:par>
                              <p:par>
                                <p:cTn id="289" presetID="10" presetClass="entr" presetSubtype="0" fill="hold" nodeType="withEffect">
                                  <p:stCondLst>
                                    <p:cond delay="0"/>
                                  </p:stCondLst>
                                  <p:childTnLst>
                                    <p:set>
                                      <p:cBhvr>
                                        <p:cTn id="290" dur="1" fill="hold">
                                          <p:stCondLst>
                                            <p:cond delay="0"/>
                                          </p:stCondLst>
                                        </p:cTn>
                                        <p:tgtEl>
                                          <p:spTgt spid="393"/>
                                        </p:tgtEl>
                                        <p:attrNameLst>
                                          <p:attrName>style.visibility</p:attrName>
                                        </p:attrNameLst>
                                      </p:cBhvr>
                                      <p:to>
                                        <p:strVal val="visible"/>
                                      </p:to>
                                    </p:set>
                                    <p:animEffect transition="in" filter="fade">
                                      <p:cBhvr>
                                        <p:cTn id="291" dur="500"/>
                                        <p:tgtEl>
                                          <p:spTgt spid="393"/>
                                        </p:tgtEl>
                                      </p:cBhvr>
                                    </p:animEffect>
                                  </p:childTnLst>
                                </p:cTn>
                              </p:par>
                              <p:par>
                                <p:cTn id="292" presetID="26" presetClass="emph" presetSubtype="0" repeatCount="indefinite" fill="hold" nodeType="withEffect">
                                  <p:stCondLst>
                                    <p:cond delay="0"/>
                                  </p:stCondLst>
                                  <p:childTnLst>
                                    <p:animEffect transition="out" filter="fade">
                                      <p:cBhvr>
                                        <p:cTn id="293" dur="500" tmFilter="0, 0; .2, .5; .8, .5; 1, 0"/>
                                        <p:tgtEl>
                                          <p:spTgt spid="393"/>
                                        </p:tgtEl>
                                      </p:cBhvr>
                                    </p:animEffect>
                                    <p:animScale>
                                      <p:cBhvr>
                                        <p:cTn id="294" dur="250" autoRev="1" fill="hold"/>
                                        <p:tgtEl>
                                          <p:spTgt spid="393"/>
                                        </p:tgtEl>
                                      </p:cBhvr>
                                      <p:by x="105000" y="105000"/>
                                    </p:animScale>
                                  </p:childTnLst>
                                </p:cTn>
                              </p:par>
                              <p:par>
                                <p:cTn id="295" presetID="22" presetClass="entr" presetSubtype="4" fill="hold" nodeType="withEffect">
                                  <p:stCondLst>
                                    <p:cond delay="0"/>
                                  </p:stCondLst>
                                  <p:childTnLst>
                                    <p:set>
                                      <p:cBhvr>
                                        <p:cTn id="296" dur="1" fill="hold">
                                          <p:stCondLst>
                                            <p:cond delay="0"/>
                                          </p:stCondLst>
                                        </p:cTn>
                                        <p:tgtEl>
                                          <p:spTgt spid="795"/>
                                        </p:tgtEl>
                                        <p:attrNameLst>
                                          <p:attrName>style.visibility</p:attrName>
                                        </p:attrNameLst>
                                      </p:cBhvr>
                                      <p:to>
                                        <p:strVal val="visible"/>
                                      </p:to>
                                    </p:set>
                                    <p:animEffect transition="in" filter="wipe(down)">
                                      <p:cBhvr>
                                        <p:cTn id="297" dur="300"/>
                                        <p:tgtEl>
                                          <p:spTgt spid="795"/>
                                        </p:tgtEl>
                                      </p:cBhvr>
                                    </p:animEffect>
                                  </p:childTnLst>
                                </p:cTn>
                              </p:par>
                              <p:par>
                                <p:cTn id="298" presetID="22" presetClass="entr" presetSubtype="8" fill="hold" nodeType="withEffect">
                                  <p:stCondLst>
                                    <p:cond delay="0"/>
                                  </p:stCondLst>
                                  <p:childTnLst>
                                    <p:set>
                                      <p:cBhvr>
                                        <p:cTn id="299" dur="1" fill="hold">
                                          <p:stCondLst>
                                            <p:cond delay="0"/>
                                          </p:stCondLst>
                                        </p:cTn>
                                        <p:tgtEl>
                                          <p:spTgt spid="614"/>
                                        </p:tgtEl>
                                        <p:attrNameLst>
                                          <p:attrName>style.visibility</p:attrName>
                                        </p:attrNameLst>
                                      </p:cBhvr>
                                      <p:to>
                                        <p:strVal val="visible"/>
                                      </p:to>
                                    </p:set>
                                    <p:animEffect transition="in" filter="wipe(left)">
                                      <p:cBhvr>
                                        <p:cTn id="300" dur="750"/>
                                        <p:tgtEl>
                                          <p:spTgt spid="614"/>
                                        </p:tgtEl>
                                      </p:cBhvr>
                                    </p:animEffect>
                                  </p:childTnLst>
                                </p:cTn>
                              </p:par>
                            </p:childTnLst>
                          </p:cTn>
                        </p:par>
                        <p:par>
                          <p:cTn id="301" fill="hold">
                            <p:stCondLst>
                              <p:cond delay="5300"/>
                            </p:stCondLst>
                            <p:childTnLst>
                              <p:par>
                                <p:cTn id="302" presetID="10" presetClass="entr" presetSubtype="0" fill="hold" nodeType="afterEffect">
                                  <p:stCondLst>
                                    <p:cond delay="0"/>
                                  </p:stCondLst>
                                  <p:childTnLst>
                                    <p:set>
                                      <p:cBhvr>
                                        <p:cTn id="303" dur="1" fill="hold">
                                          <p:stCondLst>
                                            <p:cond delay="0"/>
                                          </p:stCondLst>
                                        </p:cTn>
                                        <p:tgtEl>
                                          <p:spTgt spid="394"/>
                                        </p:tgtEl>
                                        <p:attrNameLst>
                                          <p:attrName>style.visibility</p:attrName>
                                        </p:attrNameLst>
                                      </p:cBhvr>
                                      <p:to>
                                        <p:strVal val="visible"/>
                                      </p:to>
                                    </p:set>
                                    <p:animEffect transition="in" filter="fade">
                                      <p:cBhvr>
                                        <p:cTn id="304" dur="500"/>
                                        <p:tgtEl>
                                          <p:spTgt spid="394"/>
                                        </p:tgtEl>
                                      </p:cBhvr>
                                    </p:animEffect>
                                  </p:childTnLst>
                                </p:cTn>
                              </p:par>
                              <p:par>
                                <p:cTn id="305" presetID="26" presetClass="emph" presetSubtype="0" repeatCount="indefinite" fill="hold" nodeType="withEffect">
                                  <p:stCondLst>
                                    <p:cond delay="0"/>
                                  </p:stCondLst>
                                  <p:childTnLst>
                                    <p:animEffect transition="out" filter="fade">
                                      <p:cBhvr>
                                        <p:cTn id="306" dur="500" tmFilter="0, 0; .2, .5; .8, .5; 1, 0"/>
                                        <p:tgtEl>
                                          <p:spTgt spid="394"/>
                                        </p:tgtEl>
                                      </p:cBhvr>
                                    </p:animEffect>
                                    <p:animScale>
                                      <p:cBhvr>
                                        <p:cTn id="307" dur="250" autoRev="1" fill="hold"/>
                                        <p:tgtEl>
                                          <p:spTgt spid="394"/>
                                        </p:tgtEl>
                                      </p:cBhvr>
                                      <p:by x="105000" y="105000"/>
                                    </p:animScale>
                                  </p:childTnLst>
                                </p:cTn>
                              </p:par>
                              <p:par>
                                <p:cTn id="308" presetID="22" presetClass="entr" presetSubtype="1" fill="hold" nodeType="withEffect">
                                  <p:stCondLst>
                                    <p:cond delay="0"/>
                                  </p:stCondLst>
                                  <p:childTnLst>
                                    <p:set>
                                      <p:cBhvr>
                                        <p:cTn id="309" dur="1" fill="hold">
                                          <p:stCondLst>
                                            <p:cond delay="0"/>
                                          </p:stCondLst>
                                        </p:cTn>
                                        <p:tgtEl>
                                          <p:spTgt spid="797"/>
                                        </p:tgtEl>
                                        <p:attrNameLst>
                                          <p:attrName>style.visibility</p:attrName>
                                        </p:attrNameLst>
                                      </p:cBhvr>
                                      <p:to>
                                        <p:strVal val="visible"/>
                                      </p:to>
                                    </p:set>
                                    <p:animEffect transition="in" filter="wipe(up)">
                                      <p:cBhvr>
                                        <p:cTn id="310" dur="300"/>
                                        <p:tgtEl>
                                          <p:spTgt spid="797"/>
                                        </p:tgtEl>
                                      </p:cBhvr>
                                    </p:animEffect>
                                  </p:childTnLst>
                                </p:cTn>
                              </p:par>
                              <p:par>
                                <p:cTn id="311" presetID="22" presetClass="entr" presetSubtype="8" fill="hold" nodeType="withEffect">
                                  <p:stCondLst>
                                    <p:cond delay="0"/>
                                  </p:stCondLst>
                                  <p:childTnLst>
                                    <p:set>
                                      <p:cBhvr>
                                        <p:cTn id="312" dur="1" fill="hold">
                                          <p:stCondLst>
                                            <p:cond delay="0"/>
                                          </p:stCondLst>
                                        </p:cTn>
                                        <p:tgtEl>
                                          <p:spTgt spid="9"/>
                                        </p:tgtEl>
                                        <p:attrNameLst>
                                          <p:attrName>style.visibility</p:attrName>
                                        </p:attrNameLst>
                                      </p:cBhvr>
                                      <p:to>
                                        <p:strVal val="visible"/>
                                      </p:to>
                                    </p:set>
                                    <p:animEffect transition="in" filter="wipe(left)">
                                      <p:cBhvr>
                                        <p:cTn id="313" dur="750"/>
                                        <p:tgtEl>
                                          <p:spTgt spid="9"/>
                                        </p:tgtEl>
                                      </p:cBhvr>
                                    </p:animEffect>
                                  </p:childTnLst>
                                </p:cTn>
                              </p:par>
                              <p:par>
                                <p:cTn id="314" presetID="22" presetClass="entr" presetSubtype="2" fill="hold" nodeType="withEffect">
                                  <p:stCondLst>
                                    <p:cond delay="0"/>
                                  </p:stCondLst>
                                  <p:childTnLst>
                                    <p:set>
                                      <p:cBhvr>
                                        <p:cTn id="315" dur="1" fill="hold">
                                          <p:stCondLst>
                                            <p:cond delay="0"/>
                                          </p:stCondLst>
                                        </p:cTn>
                                        <p:tgtEl>
                                          <p:spTgt spid="11"/>
                                        </p:tgtEl>
                                        <p:attrNameLst>
                                          <p:attrName>style.visibility</p:attrName>
                                        </p:attrNameLst>
                                      </p:cBhvr>
                                      <p:to>
                                        <p:strVal val="visible"/>
                                      </p:to>
                                    </p:set>
                                    <p:animEffect transition="in" filter="wipe(right)">
                                      <p:cBhvr>
                                        <p:cTn id="316" dur="750"/>
                                        <p:tgtEl>
                                          <p:spTgt spid="11"/>
                                        </p:tgtEl>
                                      </p:cBhvr>
                                    </p:animEffect>
                                  </p:childTnLst>
                                </p:cTn>
                              </p:par>
                              <p:par>
                                <p:cTn id="317" presetID="10" presetClass="entr" presetSubtype="0" fill="hold" nodeType="withEffect">
                                  <p:stCondLst>
                                    <p:cond delay="0"/>
                                  </p:stCondLst>
                                  <p:childTnLst>
                                    <p:set>
                                      <p:cBhvr>
                                        <p:cTn id="318" dur="1" fill="hold">
                                          <p:stCondLst>
                                            <p:cond delay="0"/>
                                          </p:stCondLst>
                                        </p:cTn>
                                        <p:tgtEl>
                                          <p:spTgt spid="395"/>
                                        </p:tgtEl>
                                        <p:attrNameLst>
                                          <p:attrName>style.visibility</p:attrName>
                                        </p:attrNameLst>
                                      </p:cBhvr>
                                      <p:to>
                                        <p:strVal val="visible"/>
                                      </p:to>
                                    </p:set>
                                    <p:animEffect transition="in" filter="fade">
                                      <p:cBhvr>
                                        <p:cTn id="319" dur="500"/>
                                        <p:tgtEl>
                                          <p:spTgt spid="395"/>
                                        </p:tgtEl>
                                      </p:cBhvr>
                                    </p:animEffect>
                                  </p:childTnLst>
                                </p:cTn>
                              </p:par>
                              <p:par>
                                <p:cTn id="320" presetID="26" presetClass="emph" presetSubtype="0" repeatCount="indefinite" fill="hold" nodeType="withEffect">
                                  <p:stCondLst>
                                    <p:cond delay="0"/>
                                  </p:stCondLst>
                                  <p:childTnLst>
                                    <p:animEffect transition="out" filter="fade">
                                      <p:cBhvr>
                                        <p:cTn id="321" dur="750" tmFilter="0, 0; .2, .5; .8, .5; 1, 0"/>
                                        <p:tgtEl>
                                          <p:spTgt spid="395"/>
                                        </p:tgtEl>
                                      </p:cBhvr>
                                    </p:animEffect>
                                    <p:animScale>
                                      <p:cBhvr>
                                        <p:cTn id="322" dur="375" autoRev="1" fill="hold"/>
                                        <p:tgtEl>
                                          <p:spTgt spid="395"/>
                                        </p:tgtEl>
                                      </p:cBhvr>
                                      <p:by x="105000" y="105000"/>
                                    </p:animScale>
                                  </p:childTnLst>
                                </p:cTn>
                              </p:par>
                              <p:par>
                                <p:cTn id="323" presetID="22" presetClass="entr" presetSubtype="4" fill="hold" nodeType="withEffect">
                                  <p:stCondLst>
                                    <p:cond delay="0"/>
                                  </p:stCondLst>
                                  <p:childTnLst>
                                    <p:set>
                                      <p:cBhvr>
                                        <p:cTn id="324" dur="1" fill="hold">
                                          <p:stCondLst>
                                            <p:cond delay="0"/>
                                          </p:stCondLst>
                                        </p:cTn>
                                        <p:tgtEl>
                                          <p:spTgt spid="796"/>
                                        </p:tgtEl>
                                        <p:attrNameLst>
                                          <p:attrName>style.visibility</p:attrName>
                                        </p:attrNameLst>
                                      </p:cBhvr>
                                      <p:to>
                                        <p:strVal val="visible"/>
                                      </p:to>
                                    </p:set>
                                    <p:animEffect transition="in" filter="wipe(down)">
                                      <p:cBhvr>
                                        <p:cTn id="325" dur="300"/>
                                        <p:tgtEl>
                                          <p:spTgt spid="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 grpId="0"/>
      <p:bldP spid="798" grpId="0"/>
      <p:bldP spid="566" grpId="0"/>
      <p:bldP spid="567" grpId="0"/>
      <p:bldP spid="1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a:t>Azure Virtual Networks</a:t>
            </a:r>
          </a:p>
        </p:txBody>
      </p:sp>
      <p:sp>
        <p:nvSpPr>
          <p:cNvPr id="3" name="Content Placeholder 2"/>
          <p:cNvSpPr>
            <a:spLocks noGrp="1"/>
          </p:cNvSpPr>
          <p:nvPr>
            <p:ph type="body" sz="quarter" idx="4294967295"/>
          </p:nvPr>
        </p:nvSpPr>
        <p:spPr>
          <a:xfrm>
            <a:off x="223299" y="1363662"/>
            <a:ext cx="6042879" cy="5575154"/>
          </a:xfrm>
        </p:spPr>
        <p:txBody>
          <a:bodyPr>
            <a:normAutofit fontScale="92500" lnSpcReduction="20000"/>
          </a:bodyPr>
          <a:lstStyle/>
          <a:p>
            <a:pPr marL="0" indent="0">
              <a:lnSpc>
                <a:spcPct val="120000"/>
              </a:lnSpc>
              <a:spcBef>
                <a:spcPts val="0"/>
              </a:spcBef>
              <a:buNone/>
            </a:pPr>
            <a:r>
              <a:rPr lang="en-US" sz="3200">
                <a:solidFill>
                  <a:schemeClr val="tx2"/>
                </a:solidFill>
              </a:rPr>
              <a:t>Virtual Networks are the primary building block for Azure networking</a:t>
            </a:r>
          </a:p>
          <a:p>
            <a:pPr marL="0" indent="0">
              <a:lnSpc>
                <a:spcPct val="120000"/>
              </a:lnSpc>
              <a:spcBef>
                <a:spcPts val="0"/>
              </a:spcBef>
              <a:buNone/>
            </a:pPr>
            <a:r>
              <a:rPr lang="en-US" sz="3200"/>
              <a:t>Scenarios:</a:t>
            </a:r>
          </a:p>
          <a:p>
            <a:pPr>
              <a:lnSpc>
                <a:spcPct val="120000"/>
              </a:lnSpc>
              <a:spcBef>
                <a:spcPts val="0"/>
              </a:spcBef>
            </a:pPr>
            <a:r>
              <a:rPr lang="en-US" sz="3000"/>
              <a:t>Bring your own network</a:t>
            </a:r>
          </a:p>
          <a:p>
            <a:pPr>
              <a:lnSpc>
                <a:spcPct val="120000"/>
              </a:lnSpc>
              <a:spcBef>
                <a:spcPts val="0"/>
              </a:spcBef>
            </a:pPr>
            <a:r>
              <a:rPr lang="en-US" sz="3000"/>
              <a:t>Create subnets with your private or public IP addresses </a:t>
            </a:r>
          </a:p>
          <a:p>
            <a:pPr>
              <a:lnSpc>
                <a:spcPct val="120000"/>
              </a:lnSpc>
              <a:spcBef>
                <a:spcPts val="0"/>
              </a:spcBef>
            </a:pPr>
            <a:r>
              <a:rPr lang="en-US" sz="3000"/>
              <a:t>Bring your own DNS or use Azure-provided DNS</a:t>
            </a:r>
          </a:p>
          <a:p>
            <a:pPr>
              <a:lnSpc>
                <a:spcPct val="120000"/>
              </a:lnSpc>
              <a:spcBef>
                <a:spcPts val="0"/>
              </a:spcBef>
            </a:pPr>
            <a:r>
              <a:rPr lang="en-US" sz="3000"/>
              <a:t>Secure with Network Security </a:t>
            </a:r>
          </a:p>
          <a:p>
            <a:pPr>
              <a:lnSpc>
                <a:spcPct val="120000"/>
              </a:lnSpc>
              <a:spcBef>
                <a:spcPts val="0"/>
              </a:spcBef>
            </a:pPr>
            <a:r>
              <a:rPr lang="en-US" sz="3000"/>
              <a:t>Group ACLs</a:t>
            </a:r>
            <a:br>
              <a:rPr lang="en-US" sz="3000"/>
            </a:br>
            <a:r>
              <a:rPr lang="en-US" sz="3000"/>
              <a:t>Control traffic flow with</a:t>
            </a:r>
            <a:br>
              <a:rPr lang="en-US" sz="3000"/>
            </a:br>
            <a:r>
              <a:rPr lang="en-US" sz="3000"/>
              <a:t>User Defined Routes</a:t>
            </a:r>
          </a:p>
          <a:p>
            <a:endParaRPr lang="en-US" sz="3000"/>
          </a:p>
        </p:txBody>
      </p:sp>
      <p:sp>
        <p:nvSpPr>
          <p:cNvPr id="72" name="Freeform 95"/>
          <p:cNvSpPr>
            <a:spLocks/>
          </p:cNvSpPr>
          <p:nvPr/>
        </p:nvSpPr>
        <p:spPr bwMode="auto">
          <a:xfrm flipH="1">
            <a:off x="6217443" y="3077929"/>
            <a:ext cx="6104236" cy="3542737"/>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accent1"/>
          </a:solidFill>
          <a:ln w="28575">
            <a:noFill/>
            <a:round/>
            <a:headEnd/>
            <a:tailEnd/>
          </a:ln>
          <a:extLst/>
        </p:spPr>
        <p:txBody>
          <a:bodyPr vert="horz" wrap="square" lIns="93236" tIns="46618" rIns="93236" bIns="46618" numCol="1" anchor="t" anchorCtr="0" compatLnSpc="1">
            <a:prstTxWarp prst="textNoShape">
              <a:avLst/>
            </a:prstTxWarp>
          </a:bodyPr>
          <a:lstStyle/>
          <a:p>
            <a:endParaRPr lang="en-US" sz="1836" kern="0">
              <a:solidFill>
                <a:srgbClr val="505050"/>
              </a:solidFill>
            </a:endParaRPr>
          </a:p>
        </p:txBody>
      </p:sp>
      <p:sp>
        <p:nvSpPr>
          <p:cNvPr id="73" name="Rounded Rectangle 72"/>
          <p:cNvSpPr/>
          <p:nvPr/>
        </p:nvSpPr>
        <p:spPr>
          <a:xfrm>
            <a:off x="7239182" y="4234360"/>
            <a:ext cx="4367609" cy="1990814"/>
          </a:xfrm>
          <a:prstGeom prst="roundRect">
            <a:avLst>
              <a:gd name="adj" fmla="val 7613"/>
            </a:avLst>
          </a:prstGeom>
          <a:solidFill>
            <a:schemeClr val="accent1">
              <a:lumMod val="50000"/>
            </a:schemeClr>
          </a:solidFill>
          <a:ln w="25400" cap="flat" cmpd="sng" algn="ctr">
            <a:solidFill>
              <a:schemeClr val="bg1"/>
            </a:solidFill>
            <a:prstDash val="solid"/>
          </a:ln>
          <a:effectLst/>
          <a:scene3d>
            <a:camera prst="orthographicFront"/>
            <a:lightRig rig="threePt" dir="t"/>
          </a:scene3d>
          <a:sp3d>
            <a:bevelT/>
          </a:sp3d>
        </p:spPr>
        <p:txBody>
          <a:bodyPr rtlCol="0" anchor="ctr"/>
          <a:lstStyle/>
          <a:p>
            <a:pPr algn="ctr" defTabSz="914196">
              <a:defRPr/>
            </a:pPr>
            <a:endParaRPr lang="en-US" sz="2800" kern="0">
              <a:solidFill>
                <a:srgbClr val="FFFFFF"/>
              </a:solidFill>
              <a:latin typeface="Calibri"/>
            </a:endParaRPr>
          </a:p>
        </p:txBody>
      </p:sp>
      <p:sp>
        <p:nvSpPr>
          <p:cNvPr id="74" name="TextBox 73"/>
          <p:cNvSpPr txBox="1"/>
          <p:nvPr/>
        </p:nvSpPr>
        <p:spPr>
          <a:xfrm>
            <a:off x="8402244" y="6159119"/>
            <a:ext cx="2167838" cy="461665"/>
          </a:xfrm>
          <a:prstGeom prst="rect">
            <a:avLst/>
          </a:prstGeom>
          <a:noFill/>
        </p:spPr>
        <p:txBody>
          <a:bodyPr wrap="none" rtlCol="0">
            <a:spAutoFit/>
          </a:bodyPr>
          <a:lstStyle/>
          <a:p>
            <a:pPr defTabSz="914196"/>
            <a:r>
              <a:rPr lang="en-US" sz="2400">
                <a:solidFill>
                  <a:srgbClr val="FFFFFF"/>
                </a:solidFill>
                <a:effectLst>
                  <a:outerShdw blurRad="38100" dist="38100" dir="2700000" algn="tl">
                    <a:srgbClr val="000000">
                      <a:alpha val="43137"/>
                    </a:srgbClr>
                  </a:outerShdw>
                </a:effectLst>
                <a:latin typeface="Calibri"/>
              </a:rPr>
              <a:t>Virtual Network</a:t>
            </a:r>
          </a:p>
        </p:txBody>
      </p:sp>
      <p:grpSp>
        <p:nvGrpSpPr>
          <p:cNvPr id="75" name="Group 74"/>
          <p:cNvGrpSpPr/>
          <p:nvPr/>
        </p:nvGrpSpPr>
        <p:grpSpPr>
          <a:xfrm>
            <a:off x="7375708" y="4411425"/>
            <a:ext cx="742096" cy="740138"/>
            <a:chOff x="2915928" y="2972963"/>
            <a:chExt cx="822960" cy="828476"/>
          </a:xfrm>
        </p:grpSpPr>
        <p:sp>
          <p:nvSpPr>
            <p:cNvPr id="76" name="Oval 75"/>
            <p:cNvSpPr/>
            <p:nvPr/>
          </p:nvSpPr>
          <p:spPr bwMode="auto">
            <a:xfrm>
              <a:off x="2915928" y="2972963"/>
              <a:ext cx="822960" cy="822960"/>
            </a:xfrm>
            <a:prstGeom prst="ellipse">
              <a:avLst/>
            </a:prstGeom>
            <a:solidFill>
              <a:srgbClr val="FFFFFF"/>
            </a:solidFill>
            <a:ln w="76200" cap="flat" cmpd="sng" algn="ctr">
              <a:noFill/>
              <a:prstDash val="solid"/>
              <a:headEnd type="none" w="med" len="med"/>
              <a:tailEnd type="none" w="med" len="med"/>
            </a:ln>
            <a:effectLst/>
          </p:spPr>
          <p:txBody>
            <a:bodyPr rot="0" spcFirstLastPara="0" vertOverflow="overflow" horzOverflow="overflow" vert="horz" wrap="square" lIns="182834" tIns="146266" rIns="182834" bIns="146266" numCol="1" spcCol="0" rtlCol="0" fromWordArt="0" anchor="t" anchorCtr="0" forceAA="0" compatLnSpc="1">
              <a:prstTxWarp prst="textNoShape">
                <a:avLst/>
              </a:prstTxWarp>
              <a:noAutofit/>
            </a:bodyPr>
            <a:lstStyle/>
            <a:p>
              <a:pPr algn="ctr" defTabSz="913894" fontAlgn="base">
                <a:lnSpc>
                  <a:spcPct val="90000"/>
                </a:lnSpc>
                <a:spcBef>
                  <a:spcPct val="0"/>
                </a:spcBef>
                <a:spcAft>
                  <a:spcPct val="0"/>
                </a:spcAft>
                <a:defRPr/>
              </a:pPr>
              <a:endParaRPr lang="en-US" sz="3200" kern="0" spc="-51">
                <a:solidFill>
                  <a:srgbClr val="FFFFFF"/>
                </a:solidFill>
                <a:latin typeface="Calibri"/>
              </a:endParaRPr>
            </a:p>
          </p:txBody>
        </p:sp>
        <p:sp>
          <p:nvSpPr>
            <p:cNvPr id="77" name="Freeform 52"/>
            <p:cNvSpPr>
              <a:spLocks noEditPoints="1"/>
            </p:cNvSpPr>
            <p:nvPr/>
          </p:nvSpPr>
          <p:spPr bwMode="auto">
            <a:xfrm>
              <a:off x="3127123" y="3048625"/>
              <a:ext cx="400570" cy="284882"/>
            </a:xfrm>
            <a:custGeom>
              <a:avLst/>
              <a:gdLst>
                <a:gd name="T0" fmla="*/ 179 w 181"/>
                <a:gd name="T1" fmla="*/ 46 h 135"/>
                <a:gd name="T2" fmla="*/ 101 w 181"/>
                <a:gd name="T3" fmla="*/ 1 h 135"/>
                <a:gd name="T4" fmla="*/ 95 w 181"/>
                <a:gd name="T5" fmla="*/ 1 h 135"/>
                <a:gd name="T6" fmla="*/ 97 w 181"/>
                <a:gd name="T7" fmla="*/ 95 h 135"/>
                <a:gd name="T8" fmla="*/ 22 w 181"/>
                <a:gd name="T9" fmla="*/ 86 h 135"/>
                <a:gd name="T10" fmla="*/ 67 w 181"/>
                <a:gd name="T11" fmla="*/ 119 h 135"/>
                <a:gd name="T12" fmla="*/ 21 w 181"/>
                <a:gd name="T13" fmla="*/ 88 h 135"/>
                <a:gd name="T14" fmla="*/ 100 w 181"/>
                <a:gd name="T15" fmla="*/ 102 h 135"/>
                <a:gd name="T16" fmla="*/ 98 w 181"/>
                <a:gd name="T17" fmla="*/ 135 h 135"/>
                <a:gd name="T18" fmla="*/ 94 w 181"/>
                <a:gd name="T19" fmla="*/ 134 h 135"/>
                <a:gd name="T20" fmla="*/ 81 w 181"/>
                <a:gd name="T21" fmla="*/ 122 h 135"/>
                <a:gd name="T22" fmla="*/ 94 w 181"/>
                <a:gd name="T23" fmla="*/ 127 h 135"/>
                <a:gd name="T24" fmla="*/ 6 w 181"/>
                <a:gd name="T25" fmla="*/ 55 h 135"/>
                <a:gd name="T26" fmla="*/ 6 w 181"/>
                <a:gd name="T27" fmla="*/ 77 h 135"/>
                <a:gd name="T28" fmla="*/ 7 w 181"/>
                <a:gd name="T29" fmla="*/ 85 h 135"/>
                <a:gd name="T30" fmla="*/ 0 w 181"/>
                <a:gd name="T31" fmla="*/ 81 h 135"/>
                <a:gd name="T32" fmla="*/ 0 w 181"/>
                <a:gd name="T33" fmla="*/ 51 h 135"/>
                <a:gd name="T34" fmla="*/ 6 w 181"/>
                <a:gd name="T35" fmla="*/ 47 h 135"/>
                <a:gd name="T36" fmla="*/ 11 w 181"/>
                <a:gd name="T37" fmla="*/ 50 h 135"/>
                <a:gd name="T38" fmla="*/ 100 w 181"/>
                <a:gd name="T39" fmla="*/ 102 h 135"/>
                <a:gd name="T40" fmla="*/ 181 w 181"/>
                <a:gd name="T41" fmla="*/ 51 h 135"/>
                <a:gd name="T42" fmla="*/ 178 w 181"/>
                <a:gd name="T43" fmla="*/ 81 h 135"/>
                <a:gd name="T44" fmla="*/ 104 w 181"/>
                <a:gd name="T45" fmla="*/ 102 h 135"/>
                <a:gd name="T46" fmla="*/ 181 w 181"/>
                <a:gd name="T47" fmla="*/ 50 h 135"/>
                <a:gd name="T48" fmla="*/ 59 w 181"/>
                <a:gd name="T49" fmla="*/ 100 h 135"/>
                <a:gd name="T50" fmla="*/ 36 w 181"/>
                <a:gd name="T51" fmla="*/ 87 h 135"/>
                <a:gd name="T52" fmla="*/ 34 w 181"/>
                <a:gd name="T53" fmla="*/ 82 h 135"/>
                <a:gd name="T54" fmla="*/ 59 w 181"/>
                <a:gd name="T55" fmla="*/ 93 h 135"/>
                <a:gd name="T56" fmla="*/ 61 w 181"/>
                <a:gd name="T57" fmla="*/ 99 h 135"/>
                <a:gd name="T58" fmla="*/ 80 w 181"/>
                <a:gd name="T59" fmla="*/ 117 h 135"/>
                <a:gd name="T60" fmla="*/ 73 w 181"/>
                <a:gd name="T61" fmla="*/ 124 h 135"/>
                <a:gd name="T62" fmla="*/ 70 w 181"/>
                <a:gd name="T63" fmla="*/ 121 h 135"/>
                <a:gd name="T64" fmla="*/ 71 w 181"/>
                <a:gd name="T65" fmla="*/ 104 h 135"/>
                <a:gd name="T66" fmla="*/ 80 w 181"/>
                <a:gd name="T67" fmla="*/ 100 h 135"/>
                <a:gd name="T68" fmla="*/ 80 w 181"/>
                <a:gd name="T69" fmla="*/ 103 h 135"/>
                <a:gd name="T70" fmla="*/ 74 w 181"/>
                <a:gd name="T71" fmla="*/ 118 h 135"/>
                <a:gd name="T72" fmla="*/ 80 w 181"/>
                <a:gd name="T73" fmla="*/ 117 h 135"/>
                <a:gd name="T74" fmla="*/ 20 w 181"/>
                <a:gd name="T75" fmla="*/ 86 h 135"/>
                <a:gd name="T76" fmla="*/ 10 w 181"/>
                <a:gd name="T77" fmla="*/ 89 h 135"/>
                <a:gd name="T78" fmla="*/ 9 w 181"/>
                <a:gd name="T79" fmla="*/ 72 h 135"/>
                <a:gd name="T80" fmla="*/ 17 w 181"/>
                <a:gd name="T81" fmla="*/ 66 h 135"/>
                <a:gd name="T82" fmla="*/ 20 w 181"/>
                <a:gd name="T83" fmla="*/ 66 h 135"/>
                <a:gd name="T84" fmla="*/ 14 w 181"/>
                <a:gd name="T85" fmla="*/ 72 h 135"/>
                <a:gd name="T86" fmla="*/ 17 w 181"/>
                <a:gd name="T87"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135">
                  <a:moveTo>
                    <a:pt x="97" y="95"/>
                  </a:moveTo>
                  <a:cubicBezTo>
                    <a:pt x="179" y="46"/>
                    <a:pt x="179" y="46"/>
                    <a:pt x="179" y="46"/>
                  </a:cubicBezTo>
                  <a:cubicBezTo>
                    <a:pt x="179" y="46"/>
                    <a:pt x="179" y="46"/>
                    <a:pt x="178" y="46"/>
                  </a:cubicBezTo>
                  <a:cubicBezTo>
                    <a:pt x="101" y="1"/>
                    <a:pt x="101" y="1"/>
                    <a:pt x="101" y="1"/>
                  </a:cubicBezTo>
                  <a:cubicBezTo>
                    <a:pt x="100" y="0"/>
                    <a:pt x="99" y="0"/>
                    <a:pt x="98" y="0"/>
                  </a:cubicBezTo>
                  <a:cubicBezTo>
                    <a:pt x="97" y="0"/>
                    <a:pt x="96" y="0"/>
                    <a:pt x="95" y="1"/>
                  </a:cubicBezTo>
                  <a:cubicBezTo>
                    <a:pt x="14" y="48"/>
                    <a:pt x="14" y="48"/>
                    <a:pt x="14" y="48"/>
                  </a:cubicBezTo>
                  <a:cubicBezTo>
                    <a:pt x="97" y="95"/>
                    <a:pt x="97" y="95"/>
                    <a:pt x="97" y="95"/>
                  </a:cubicBezTo>
                  <a:cubicBezTo>
                    <a:pt x="97" y="95"/>
                    <a:pt x="97" y="95"/>
                    <a:pt x="97" y="95"/>
                  </a:cubicBezTo>
                  <a:close/>
                  <a:moveTo>
                    <a:pt x="22" y="86"/>
                  </a:moveTo>
                  <a:cubicBezTo>
                    <a:pt x="67" y="112"/>
                    <a:pt x="67" y="112"/>
                    <a:pt x="67" y="112"/>
                  </a:cubicBezTo>
                  <a:cubicBezTo>
                    <a:pt x="67" y="119"/>
                    <a:pt x="67" y="119"/>
                    <a:pt x="67" y="119"/>
                  </a:cubicBezTo>
                  <a:cubicBezTo>
                    <a:pt x="17" y="90"/>
                    <a:pt x="17" y="90"/>
                    <a:pt x="17" y="90"/>
                  </a:cubicBezTo>
                  <a:cubicBezTo>
                    <a:pt x="21" y="88"/>
                    <a:pt x="21" y="88"/>
                    <a:pt x="21" y="88"/>
                  </a:cubicBezTo>
                  <a:cubicBezTo>
                    <a:pt x="21" y="87"/>
                    <a:pt x="22" y="87"/>
                    <a:pt x="22" y="86"/>
                  </a:cubicBezTo>
                  <a:close/>
                  <a:moveTo>
                    <a:pt x="100" y="102"/>
                  </a:moveTo>
                  <a:cubicBezTo>
                    <a:pt x="100" y="132"/>
                    <a:pt x="100" y="132"/>
                    <a:pt x="100" y="132"/>
                  </a:cubicBezTo>
                  <a:cubicBezTo>
                    <a:pt x="100" y="133"/>
                    <a:pt x="99" y="134"/>
                    <a:pt x="98" y="135"/>
                  </a:cubicBezTo>
                  <a:cubicBezTo>
                    <a:pt x="98" y="135"/>
                    <a:pt x="97" y="135"/>
                    <a:pt x="96" y="135"/>
                  </a:cubicBezTo>
                  <a:cubicBezTo>
                    <a:pt x="96" y="135"/>
                    <a:pt x="95" y="135"/>
                    <a:pt x="94" y="134"/>
                  </a:cubicBezTo>
                  <a:cubicBezTo>
                    <a:pt x="76" y="124"/>
                    <a:pt x="76" y="124"/>
                    <a:pt x="76" y="124"/>
                  </a:cubicBezTo>
                  <a:cubicBezTo>
                    <a:pt x="81" y="122"/>
                    <a:pt x="81" y="122"/>
                    <a:pt x="81" y="122"/>
                  </a:cubicBezTo>
                  <a:cubicBezTo>
                    <a:pt x="82" y="121"/>
                    <a:pt x="82" y="121"/>
                    <a:pt x="82" y="120"/>
                  </a:cubicBezTo>
                  <a:cubicBezTo>
                    <a:pt x="94" y="127"/>
                    <a:pt x="94" y="127"/>
                    <a:pt x="94" y="127"/>
                  </a:cubicBezTo>
                  <a:cubicBezTo>
                    <a:pt x="94" y="105"/>
                    <a:pt x="94" y="105"/>
                    <a:pt x="94" y="105"/>
                  </a:cubicBezTo>
                  <a:cubicBezTo>
                    <a:pt x="6" y="55"/>
                    <a:pt x="6" y="55"/>
                    <a:pt x="6" y="55"/>
                  </a:cubicBezTo>
                  <a:cubicBezTo>
                    <a:pt x="6" y="77"/>
                    <a:pt x="6" y="77"/>
                    <a:pt x="6" y="77"/>
                  </a:cubicBezTo>
                  <a:cubicBezTo>
                    <a:pt x="6" y="77"/>
                    <a:pt x="6" y="77"/>
                    <a:pt x="6" y="77"/>
                  </a:cubicBezTo>
                  <a:cubicBezTo>
                    <a:pt x="7" y="78"/>
                    <a:pt x="7" y="78"/>
                    <a:pt x="7" y="78"/>
                  </a:cubicBezTo>
                  <a:cubicBezTo>
                    <a:pt x="7" y="85"/>
                    <a:pt x="7" y="85"/>
                    <a:pt x="7" y="85"/>
                  </a:cubicBezTo>
                  <a:cubicBezTo>
                    <a:pt x="3" y="83"/>
                    <a:pt x="3" y="83"/>
                    <a:pt x="3" y="83"/>
                  </a:cubicBezTo>
                  <a:cubicBezTo>
                    <a:pt x="0" y="81"/>
                    <a:pt x="0" y="81"/>
                    <a:pt x="0" y="81"/>
                  </a:cubicBezTo>
                  <a:cubicBezTo>
                    <a:pt x="0" y="78"/>
                    <a:pt x="0" y="78"/>
                    <a:pt x="0" y="78"/>
                  </a:cubicBezTo>
                  <a:cubicBezTo>
                    <a:pt x="0" y="51"/>
                    <a:pt x="0" y="51"/>
                    <a:pt x="0" y="51"/>
                  </a:cubicBezTo>
                  <a:cubicBezTo>
                    <a:pt x="0" y="49"/>
                    <a:pt x="0" y="48"/>
                    <a:pt x="2" y="47"/>
                  </a:cubicBezTo>
                  <a:cubicBezTo>
                    <a:pt x="3" y="47"/>
                    <a:pt x="4" y="47"/>
                    <a:pt x="6" y="47"/>
                  </a:cubicBezTo>
                  <a:cubicBezTo>
                    <a:pt x="11" y="50"/>
                    <a:pt x="11" y="50"/>
                    <a:pt x="11" y="50"/>
                  </a:cubicBezTo>
                  <a:cubicBezTo>
                    <a:pt x="11" y="50"/>
                    <a:pt x="11" y="50"/>
                    <a:pt x="11" y="50"/>
                  </a:cubicBezTo>
                  <a:cubicBezTo>
                    <a:pt x="99" y="100"/>
                    <a:pt x="99" y="100"/>
                    <a:pt x="99" y="100"/>
                  </a:cubicBezTo>
                  <a:cubicBezTo>
                    <a:pt x="100" y="100"/>
                    <a:pt x="100" y="101"/>
                    <a:pt x="100" y="102"/>
                  </a:cubicBezTo>
                  <a:close/>
                  <a:moveTo>
                    <a:pt x="181" y="50"/>
                  </a:moveTo>
                  <a:cubicBezTo>
                    <a:pt x="181" y="50"/>
                    <a:pt x="181" y="50"/>
                    <a:pt x="181" y="51"/>
                  </a:cubicBezTo>
                  <a:cubicBezTo>
                    <a:pt x="181" y="76"/>
                    <a:pt x="181" y="76"/>
                    <a:pt x="181" y="76"/>
                  </a:cubicBezTo>
                  <a:cubicBezTo>
                    <a:pt x="181" y="78"/>
                    <a:pt x="180" y="80"/>
                    <a:pt x="178" y="81"/>
                  </a:cubicBezTo>
                  <a:cubicBezTo>
                    <a:pt x="104" y="123"/>
                    <a:pt x="104" y="123"/>
                    <a:pt x="104" y="123"/>
                  </a:cubicBezTo>
                  <a:cubicBezTo>
                    <a:pt x="104" y="102"/>
                    <a:pt x="104" y="102"/>
                    <a:pt x="104" y="102"/>
                  </a:cubicBezTo>
                  <a:cubicBezTo>
                    <a:pt x="104" y="100"/>
                    <a:pt x="103" y="98"/>
                    <a:pt x="101" y="97"/>
                  </a:cubicBezTo>
                  <a:cubicBezTo>
                    <a:pt x="181" y="50"/>
                    <a:pt x="181" y="50"/>
                    <a:pt x="181" y="50"/>
                  </a:cubicBezTo>
                  <a:cubicBezTo>
                    <a:pt x="181" y="50"/>
                    <a:pt x="181" y="50"/>
                    <a:pt x="181" y="50"/>
                  </a:cubicBezTo>
                  <a:close/>
                  <a:moveTo>
                    <a:pt x="59" y="100"/>
                  </a:moveTo>
                  <a:cubicBezTo>
                    <a:pt x="59" y="100"/>
                    <a:pt x="59" y="100"/>
                    <a:pt x="58" y="100"/>
                  </a:cubicBezTo>
                  <a:cubicBezTo>
                    <a:pt x="36" y="87"/>
                    <a:pt x="36" y="87"/>
                    <a:pt x="36" y="87"/>
                  </a:cubicBezTo>
                  <a:cubicBezTo>
                    <a:pt x="35" y="87"/>
                    <a:pt x="34" y="85"/>
                    <a:pt x="34" y="84"/>
                  </a:cubicBezTo>
                  <a:cubicBezTo>
                    <a:pt x="34" y="82"/>
                    <a:pt x="34" y="82"/>
                    <a:pt x="34" y="82"/>
                  </a:cubicBezTo>
                  <a:cubicBezTo>
                    <a:pt x="34" y="80"/>
                    <a:pt x="35" y="80"/>
                    <a:pt x="36" y="80"/>
                  </a:cubicBezTo>
                  <a:cubicBezTo>
                    <a:pt x="59" y="93"/>
                    <a:pt x="59" y="93"/>
                    <a:pt x="59" y="93"/>
                  </a:cubicBezTo>
                  <a:cubicBezTo>
                    <a:pt x="60" y="94"/>
                    <a:pt x="61" y="95"/>
                    <a:pt x="61" y="96"/>
                  </a:cubicBezTo>
                  <a:cubicBezTo>
                    <a:pt x="61" y="99"/>
                    <a:pt x="61" y="99"/>
                    <a:pt x="61" y="99"/>
                  </a:cubicBezTo>
                  <a:cubicBezTo>
                    <a:pt x="61" y="100"/>
                    <a:pt x="60" y="100"/>
                    <a:pt x="59" y="100"/>
                  </a:cubicBezTo>
                  <a:close/>
                  <a:moveTo>
                    <a:pt x="80" y="117"/>
                  </a:moveTo>
                  <a:cubicBezTo>
                    <a:pt x="81" y="118"/>
                    <a:pt x="81" y="119"/>
                    <a:pt x="80" y="120"/>
                  </a:cubicBezTo>
                  <a:cubicBezTo>
                    <a:pt x="73" y="124"/>
                    <a:pt x="73" y="124"/>
                    <a:pt x="73" y="124"/>
                  </a:cubicBezTo>
                  <a:cubicBezTo>
                    <a:pt x="72" y="124"/>
                    <a:pt x="71" y="124"/>
                    <a:pt x="70" y="123"/>
                  </a:cubicBezTo>
                  <a:cubicBezTo>
                    <a:pt x="70" y="123"/>
                    <a:pt x="70" y="121"/>
                    <a:pt x="70" y="121"/>
                  </a:cubicBezTo>
                  <a:cubicBezTo>
                    <a:pt x="70" y="106"/>
                    <a:pt x="70" y="106"/>
                    <a:pt x="70" y="106"/>
                  </a:cubicBezTo>
                  <a:cubicBezTo>
                    <a:pt x="70" y="106"/>
                    <a:pt x="70" y="104"/>
                    <a:pt x="71" y="104"/>
                  </a:cubicBezTo>
                  <a:cubicBezTo>
                    <a:pt x="77" y="100"/>
                    <a:pt x="77" y="100"/>
                    <a:pt x="77" y="100"/>
                  </a:cubicBezTo>
                  <a:cubicBezTo>
                    <a:pt x="78" y="99"/>
                    <a:pt x="80" y="100"/>
                    <a:pt x="80" y="100"/>
                  </a:cubicBezTo>
                  <a:cubicBezTo>
                    <a:pt x="80" y="100"/>
                    <a:pt x="80" y="100"/>
                    <a:pt x="80" y="100"/>
                  </a:cubicBezTo>
                  <a:cubicBezTo>
                    <a:pt x="81" y="101"/>
                    <a:pt x="81" y="103"/>
                    <a:pt x="80" y="103"/>
                  </a:cubicBezTo>
                  <a:cubicBezTo>
                    <a:pt x="74" y="106"/>
                    <a:pt x="74" y="106"/>
                    <a:pt x="74" y="106"/>
                  </a:cubicBezTo>
                  <a:cubicBezTo>
                    <a:pt x="74" y="118"/>
                    <a:pt x="74" y="118"/>
                    <a:pt x="74" y="118"/>
                  </a:cubicBezTo>
                  <a:cubicBezTo>
                    <a:pt x="77" y="117"/>
                    <a:pt x="77" y="117"/>
                    <a:pt x="77" y="117"/>
                  </a:cubicBezTo>
                  <a:cubicBezTo>
                    <a:pt x="78" y="116"/>
                    <a:pt x="80" y="116"/>
                    <a:pt x="80" y="117"/>
                  </a:cubicBezTo>
                  <a:close/>
                  <a:moveTo>
                    <a:pt x="20" y="83"/>
                  </a:moveTo>
                  <a:cubicBezTo>
                    <a:pt x="21" y="84"/>
                    <a:pt x="21" y="85"/>
                    <a:pt x="20" y="86"/>
                  </a:cubicBezTo>
                  <a:cubicBezTo>
                    <a:pt x="13" y="90"/>
                    <a:pt x="13" y="90"/>
                    <a:pt x="13" y="90"/>
                  </a:cubicBezTo>
                  <a:cubicBezTo>
                    <a:pt x="12" y="90"/>
                    <a:pt x="11" y="90"/>
                    <a:pt x="10" y="89"/>
                  </a:cubicBezTo>
                  <a:cubicBezTo>
                    <a:pt x="10" y="89"/>
                    <a:pt x="9" y="87"/>
                    <a:pt x="9" y="87"/>
                  </a:cubicBezTo>
                  <a:cubicBezTo>
                    <a:pt x="9" y="72"/>
                    <a:pt x="9" y="72"/>
                    <a:pt x="9" y="72"/>
                  </a:cubicBezTo>
                  <a:cubicBezTo>
                    <a:pt x="9" y="72"/>
                    <a:pt x="10" y="70"/>
                    <a:pt x="10" y="70"/>
                  </a:cubicBezTo>
                  <a:cubicBezTo>
                    <a:pt x="17" y="66"/>
                    <a:pt x="17" y="66"/>
                    <a:pt x="17" y="66"/>
                  </a:cubicBezTo>
                  <a:cubicBezTo>
                    <a:pt x="18" y="65"/>
                    <a:pt x="20" y="66"/>
                    <a:pt x="20" y="66"/>
                  </a:cubicBezTo>
                  <a:cubicBezTo>
                    <a:pt x="20" y="66"/>
                    <a:pt x="20" y="66"/>
                    <a:pt x="20" y="66"/>
                  </a:cubicBezTo>
                  <a:cubicBezTo>
                    <a:pt x="21" y="67"/>
                    <a:pt x="21" y="69"/>
                    <a:pt x="20" y="69"/>
                  </a:cubicBezTo>
                  <a:cubicBezTo>
                    <a:pt x="14" y="72"/>
                    <a:pt x="14" y="72"/>
                    <a:pt x="14" y="72"/>
                  </a:cubicBezTo>
                  <a:cubicBezTo>
                    <a:pt x="14" y="84"/>
                    <a:pt x="14" y="84"/>
                    <a:pt x="14" y="84"/>
                  </a:cubicBezTo>
                  <a:cubicBezTo>
                    <a:pt x="17" y="83"/>
                    <a:pt x="17" y="83"/>
                    <a:pt x="17" y="83"/>
                  </a:cubicBezTo>
                  <a:cubicBezTo>
                    <a:pt x="18" y="82"/>
                    <a:pt x="20" y="82"/>
                    <a:pt x="20" y="83"/>
                  </a:cubicBezTo>
                  <a:close/>
                </a:path>
              </a:pathLst>
            </a:custGeom>
            <a:solidFill>
              <a:srgbClr val="4F81BD"/>
            </a:solidFill>
            <a:ln>
              <a:noFill/>
            </a:ln>
            <a:extLst/>
          </p:spPr>
          <p:txBody>
            <a:bodyPr vert="horz" wrap="square" lIns="91416" tIns="45707" rIns="91416" bIns="45707" numCol="1" anchor="t" anchorCtr="0" compatLnSpc="1">
              <a:prstTxWarp prst="textNoShape">
                <a:avLst/>
              </a:prstTxWarp>
            </a:bodyPr>
            <a:lstStyle/>
            <a:p>
              <a:pPr defTabSz="914196">
                <a:defRPr/>
              </a:pPr>
              <a:endParaRPr lang="en-US" sz="2800" kern="0">
                <a:solidFill>
                  <a:srgbClr val="FFFFFF"/>
                </a:solidFill>
                <a:latin typeface="Calibri"/>
              </a:endParaRPr>
            </a:p>
          </p:txBody>
        </p:sp>
        <p:sp>
          <p:nvSpPr>
            <p:cNvPr id="78" name="TextBox 77"/>
            <p:cNvSpPr txBox="1"/>
            <p:nvPr/>
          </p:nvSpPr>
          <p:spPr>
            <a:xfrm>
              <a:off x="3038192" y="3367356"/>
              <a:ext cx="578437" cy="434083"/>
            </a:xfrm>
            <a:prstGeom prst="rect">
              <a:avLst/>
            </a:prstGeom>
            <a:noFill/>
          </p:spPr>
          <p:txBody>
            <a:bodyPr wrap="square" lIns="0" tIns="0" rIns="0" bIns="0" rtlCol="0">
              <a:spAutoFit/>
            </a:bodyPr>
            <a:lstStyle/>
            <a:p>
              <a:pPr algn="ctr" defTabSz="914196">
                <a:lnSpc>
                  <a:spcPct val="90000"/>
                </a:lnSpc>
                <a:defRPr/>
              </a:pPr>
              <a:r>
                <a:rPr lang="en-US" sz="1400" kern="0">
                  <a:solidFill>
                    <a:srgbClr val="0070C0"/>
                  </a:solidFill>
                  <a:latin typeface="Calibri"/>
                </a:rPr>
                <a:t>VPN GW</a:t>
              </a:r>
            </a:p>
          </p:txBody>
        </p:sp>
      </p:grpSp>
      <p:grpSp>
        <p:nvGrpSpPr>
          <p:cNvPr id="79" name="Group 78"/>
          <p:cNvGrpSpPr/>
          <p:nvPr/>
        </p:nvGrpSpPr>
        <p:grpSpPr>
          <a:xfrm>
            <a:off x="10493346" y="4411432"/>
            <a:ext cx="893197" cy="1672568"/>
            <a:chOff x="10430213" y="4262723"/>
            <a:chExt cx="893424" cy="1672995"/>
          </a:xfrm>
        </p:grpSpPr>
        <p:sp>
          <p:nvSpPr>
            <p:cNvPr id="80" name="TextBox 79"/>
            <p:cNvSpPr txBox="1"/>
            <p:nvPr/>
          </p:nvSpPr>
          <p:spPr>
            <a:xfrm>
              <a:off x="10430213" y="5492407"/>
              <a:ext cx="893424" cy="443311"/>
            </a:xfrm>
            <a:prstGeom prst="rect">
              <a:avLst/>
            </a:prstGeom>
            <a:noFill/>
          </p:spPr>
          <p:txBody>
            <a:bodyPr wrap="square" lIns="0" tIns="0" rIns="0" bIns="0" rtlCol="0" anchor="ctr">
              <a:spAutoFit/>
            </a:bodyPr>
            <a:lstStyle/>
            <a:p>
              <a:pPr algn="ctr" defTabSz="914196">
                <a:lnSpc>
                  <a:spcPct val="90000"/>
                </a:lnSpc>
              </a:pPr>
              <a:r>
                <a:rPr lang="en-US" sz="1600" b="1">
                  <a:solidFill>
                    <a:srgbClr val="FFFFFF"/>
                  </a:solidFill>
                  <a:effectLst>
                    <a:outerShdw blurRad="38100" dist="38100" dir="2700000" algn="tl">
                      <a:srgbClr val="000000">
                        <a:alpha val="43137"/>
                      </a:srgbClr>
                    </a:outerShdw>
                  </a:effectLst>
                  <a:latin typeface="Calibri"/>
                </a:rPr>
                <a:t>Frontend</a:t>
              </a:r>
            </a:p>
            <a:p>
              <a:pPr algn="ctr" defTabSz="914196">
                <a:lnSpc>
                  <a:spcPct val="90000"/>
                </a:lnSpc>
              </a:pPr>
              <a:r>
                <a:rPr lang="en-US" sz="1600" b="1">
                  <a:solidFill>
                    <a:srgbClr val="FFFFFF"/>
                  </a:solidFill>
                  <a:effectLst>
                    <a:outerShdw blurRad="38100" dist="38100" dir="2700000" algn="tl">
                      <a:srgbClr val="000000">
                        <a:alpha val="43137"/>
                      </a:srgbClr>
                    </a:outerShdw>
                  </a:effectLst>
                  <a:latin typeface="Calibri"/>
                </a:rPr>
                <a:t>10.1/16</a:t>
              </a:r>
            </a:p>
          </p:txBody>
        </p:sp>
        <p:grpSp>
          <p:nvGrpSpPr>
            <p:cNvPr id="81" name="Group 80"/>
            <p:cNvGrpSpPr/>
            <p:nvPr/>
          </p:nvGrpSpPr>
          <p:grpSpPr>
            <a:xfrm>
              <a:off x="10430213" y="4262723"/>
              <a:ext cx="893424" cy="1172757"/>
              <a:chOff x="6027733" y="2131654"/>
              <a:chExt cx="660349" cy="866811"/>
            </a:xfrm>
          </p:grpSpPr>
          <p:sp>
            <p:nvSpPr>
              <p:cNvPr id="82" name="Rounded Rectangle 81"/>
              <p:cNvSpPr/>
              <p:nvPr/>
            </p:nvSpPr>
            <p:spPr bwMode="auto">
              <a:xfrm>
                <a:off x="6027733" y="2131654"/>
                <a:ext cx="660349" cy="866811"/>
              </a:xfrm>
              <a:prstGeom prst="roundRect">
                <a:avLst>
                  <a:gd name="adj" fmla="val 10259"/>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rot="0" spcFirstLastPara="0" vertOverflow="overflow" horzOverflow="overflow" vert="horz" wrap="square" lIns="182834" tIns="146266" rIns="182834" bIns="146266" numCol="1" spcCol="0" rtlCol="0" fromWordArt="0" anchor="t" anchorCtr="0" forceAA="0" compatLnSpc="1">
                <a:prstTxWarp prst="textNoShape">
                  <a:avLst/>
                </a:prstTxWarp>
                <a:noAutofit/>
              </a:bodyPr>
              <a:lstStyle/>
              <a:p>
                <a:pPr algn="ctr" defTabSz="913894" fontAlgn="base">
                  <a:lnSpc>
                    <a:spcPct val="90000"/>
                  </a:lnSpc>
                  <a:spcBef>
                    <a:spcPct val="0"/>
                  </a:spcBef>
                  <a:spcAft>
                    <a:spcPct val="0"/>
                  </a:spcAft>
                  <a:defRPr/>
                </a:pPr>
                <a:endParaRPr lang="en-US" sz="3200" kern="0" spc="-51">
                  <a:solidFill>
                    <a:srgbClr val="FFFFFF"/>
                  </a:solidFill>
                  <a:effectLst>
                    <a:outerShdw blurRad="38100" dist="38100" dir="2700000" algn="tl">
                      <a:srgbClr val="000000">
                        <a:alpha val="43137"/>
                      </a:srgbClr>
                    </a:outerShdw>
                  </a:effectLst>
                  <a:latin typeface="Calibri"/>
                </a:endParaRPr>
              </a:p>
            </p:txBody>
          </p:sp>
          <p:grpSp>
            <p:nvGrpSpPr>
              <p:cNvPr id="83" name="Group 82"/>
              <p:cNvGrpSpPr/>
              <p:nvPr/>
            </p:nvGrpSpPr>
            <p:grpSpPr>
              <a:xfrm>
                <a:off x="6093279" y="2187723"/>
                <a:ext cx="529256" cy="754672"/>
                <a:chOff x="4045739" y="2177015"/>
                <a:chExt cx="529256" cy="754672"/>
              </a:xfrm>
            </p:grpSpPr>
            <p:pic>
              <p:nvPicPr>
                <p:cNvPr id="84" name="Picture 83"/>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4045739" y="2703087"/>
                  <a:ext cx="529256" cy="228600"/>
                </a:xfrm>
                <a:prstGeom prst="roundRect">
                  <a:avLst>
                    <a:gd name="adj" fmla="val 11234"/>
                  </a:avLst>
                </a:prstGeom>
                <a:solidFill>
                  <a:srgbClr val="1F497D"/>
                </a:solidFill>
                <a:ln w="63500">
                  <a:noFill/>
                </a:ln>
                <a:effectLst/>
              </p:spPr>
            </p:pic>
            <p:pic>
              <p:nvPicPr>
                <p:cNvPr id="85" name="Picture 8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4045739" y="2440051"/>
                  <a:ext cx="529256" cy="228600"/>
                </a:xfrm>
                <a:prstGeom prst="roundRect">
                  <a:avLst>
                    <a:gd name="adj" fmla="val 11234"/>
                  </a:avLst>
                </a:prstGeom>
                <a:solidFill>
                  <a:srgbClr val="1F497D"/>
                </a:solidFill>
                <a:ln w="63500">
                  <a:noFill/>
                </a:ln>
                <a:effectLst/>
              </p:spPr>
            </p:pic>
            <p:pic>
              <p:nvPicPr>
                <p:cNvPr id="86" name="Picture 85"/>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4045739" y="2177015"/>
                  <a:ext cx="529256" cy="228600"/>
                </a:xfrm>
                <a:prstGeom prst="roundRect">
                  <a:avLst>
                    <a:gd name="adj" fmla="val 11234"/>
                  </a:avLst>
                </a:prstGeom>
                <a:solidFill>
                  <a:srgbClr val="1F497D"/>
                </a:solidFill>
                <a:ln w="63500">
                  <a:noFill/>
                </a:ln>
                <a:effectLst/>
              </p:spPr>
            </p:pic>
          </p:grpSp>
        </p:grpSp>
      </p:grpSp>
      <p:grpSp>
        <p:nvGrpSpPr>
          <p:cNvPr id="87" name="Group 86"/>
          <p:cNvGrpSpPr/>
          <p:nvPr/>
        </p:nvGrpSpPr>
        <p:grpSpPr>
          <a:xfrm>
            <a:off x="9437304" y="4411432"/>
            <a:ext cx="893197" cy="1672568"/>
            <a:chOff x="9058613" y="4262723"/>
            <a:chExt cx="893424" cy="1672995"/>
          </a:xfrm>
        </p:grpSpPr>
        <p:sp>
          <p:nvSpPr>
            <p:cNvPr id="88" name="TextBox 87"/>
            <p:cNvSpPr txBox="1"/>
            <p:nvPr/>
          </p:nvSpPr>
          <p:spPr>
            <a:xfrm>
              <a:off x="9062010" y="5492407"/>
              <a:ext cx="886631" cy="443311"/>
            </a:xfrm>
            <a:prstGeom prst="rect">
              <a:avLst/>
            </a:prstGeom>
            <a:noFill/>
          </p:spPr>
          <p:txBody>
            <a:bodyPr wrap="square" lIns="0" tIns="0" rIns="0" bIns="0" rtlCol="0" anchor="ctr">
              <a:spAutoFit/>
            </a:bodyPr>
            <a:lstStyle/>
            <a:p>
              <a:pPr algn="ctr" defTabSz="914196">
                <a:lnSpc>
                  <a:spcPct val="90000"/>
                </a:lnSpc>
              </a:pPr>
              <a:r>
                <a:rPr lang="en-US" sz="1600" b="1">
                  <a:solidFill>
                    <a:srgbClr val="FFFFFF"/>
                  </a:solidFill>
                  <a:effectLst>
                    <a:outerShdw blurRad="38100" dist="38100" dir="2700000" algn="tl">
                      <a:srgbClr val="000000">
                        <a:alpha val="43137"/>
                      </a:srgbClr>
                    </a:outerShdw>
                  </a:effectLst>
                  <a:latin typeface="Calibri"/>
                </a:rPr>
                <a:t>Mid-tier</a:t>
              </a:r>
            </a:p>
            <a:p>
              <a:pPr algn="ctr" defTabSz="914196">
                <a:lnSpc>
                  <a:spcPct val="90000"/>
                </a:lnSpc>
              </a:pPr>
              <a:r>
                <a:rPr lang="en-US" sz="1600" b="1">
                  <a:solidFill>
                    <a:srgbClr val="FFFFFF"/>
                  </a:solidFill>
                  <a:effectLst>
                    <a:outerShdw blurRad="38100" dist="38100" dir="2700000" algn="tl">
                      <a:srgbClr val="000000">
                        <a:alpha val="43137"/>
                      </a:srgbClr>
                    </a:outerShdw>
                  </a:effectLst>
                  <a:latin typeface="Calibri"/>
                </a:rPr>
                <a:t>10.2/16</a:t>
              </a:r>
            </a:p>
          </p:txBody>
        </p:sp>
        <p:grpSp>
          <p:nvGrpSpPr>
            <p:cNvPr id="89" name="Group 88"/>
            <p:cNvGrpSpPr/>
            <p:nvPr/>
          </p:nvGrpSpPr>
          <p:grpSpPr>
            <a:xfrm>
              <a:off x="9058613" y="4262723"/>
              <a:ext cx="893424" cy="1172757"/>
              <a:chOff x="5111286" y="2128637"/>
              <a:chExt cx="660349" cy="866811"/>
            </a:xfrm>
          </p:grpSpPr>
          <p:sp>
            <p:nvSpPr>
              <p:cNvPr id="90" name="Rounded Rectangle 89"/>
              <p:cNvSpPr/>
              <p:nvPr/>
            </p:nvSpPr>
            <p:spPr bwMode="auto">
              <a:xfrm>
                <a:off x="5111286" y="2128637"/>
                <a:ext cx="660349" cy="866811"/>
              </a:xfrm>
              <a:prstGeom prst="roundRect">
                <a:avLst>
                  <a:gd name="adj" fmla="val 10259"/>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rot="0" spcFirstLastPara="0" vertOverflow="overflow" horzOverflow="overflow" vert="horz" wrap="square" lIns="182834" tIns="146266" rIns="182834" bIns="146266" numCol="1" spcCol="0" rtlCol="0" fromWordArt="0" anchor="t" anchorCtr="0" forceAA="0" compatLnSpc="1">
                <a:prstTxWarp prst="textNoShape">
                  <a:avLst/>
                </a:prstTxWarp>
                <a:noAutofit/>
              </a:bodyPr>
              <a:lstStyle/>
              <a:p>
                <a:pPr algn="ctr" defTabSz="913894" fontAlgn="base">
                  <a:lnSpc>
                    <a:spcPct val="90000"/>
                  </a:lnSpc>
                  <a:spcBef>
                    <a:spcPct val="0"/>
                  </a:spcBef>
                  <a:spcAft>
                    <a:spcPct val="0"/>
                  </a:spcAft>
                  <a:defRPr/>
                </a:pPr>
                <a:endParaRPr lang="en-US" sz="3200" kern="0" spc="-51">
                  <a:solidFill>
                    <a:srgbClr val="FFFFFF"/>
                  </a:solidFill>
                  <a:effectLst>
                    <a:outerShdw blurRad="38100" dist="38100" dir="2700000" algn="tl">
                      <a:srgbClr val="000000">
                        <a:alpha val="43137"/>
                      </a:srgbClr>
                    </a:outerShdw>
                  </a:effectLst>
                  <a:latin typeface="Calibri"/>
                </a:endParaRPr>
              </a:p>
            </p:txBody>
          </p:sp>
          <p:grpSp>
            <p:nvGrpSpPr>
              <p:cNvPr id="91" name="Group 90"/>
              <p:cNvGrpSpPr/>
              <p:nvPr/>
            </p:nvGrpSpPr>
            <p:grpSpPr>
              <a:xfrm>
                <a:off x="5176832" y="2184706"/>
                <a:ext cx="529256" cy="754672"/>
                <a:chOff x="4045739" y="2177015"/>
                <a:chExt cx="529256" cy="754672"/>
              </a:xfrm>
            </p:grpSpPr>
            <p:pic>
              <p:nvPicPr>
                <p:cNvPr id="92" name="Picture 91"/>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4045739" y="2703087"/>
                  <a:ext cx="529256" cy="228600"/>
                </a:xfrm>
                <a:prstGeom prst="roundRect">
                  <a:avLst>
                    <a:gd name="adj" fmla="val 11234"/>
                  </a:avLst>
                </a:prstGeom>
                <a:solidFill>
                  <a:srgbClr val="1F497D"/>
                </a:solidFill>
                <a:ln w="63500">
                  <a:noFill/>
                </a:ln>
                <a:effectLst/>
              </p:spPr>
            </p:pic>
            <p:pic>
              <p:nvPicPr>
                <p:cNvPr id="93" name="Picture 92"/>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4045739" y="2440051"/>
                  <a:ext cx="529256" cy="228600"/>
                </a:xfrm>
                <a:prstGeom prst="roundRect">
                  <a:avLst>
                    <a:gd name="adj" fmla="val 11234"/>
                  </a:avLst>
                </a:prstGeom>
                <a:solidFill>
                  <a:srgbClr val="1F497D"/>
                </a:solidFill>
                <a:ln w="63500">
                  <a:noFill/>
                </a:ln>
                <a:effectLst/>
              </p:spPr>
            </p:pic>
            <p:pic>
              <p:nvPicPr>
                <p:cNvPr id="94" name="Picture 93"/>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4045739" y="2177015"/>
                  <a:ext cx="529256" cy="228600"/>
                </a:xfrm>
                <a:prstGeom prst="roundRect">
                  <a:avLst>
                    <a:gd name="adj" fmla="val 11234"/>
                  </a:avLst>
                </a:prstGeom>
                <a:solidFill>
                  <a:srgbClr val="1F497D"/>
                </a:solidFill>
                <a:ln w="63500">
                  <a:noFill/>
                </a:ln>
                <a:effectLst/>
              </p:spPr>
            </p:pic>
          </p:grpSp>
        </p:grpSp>
      </p:grpSp>
      <p:grpSp>
        <p:nvGrpSpPr>
          <p:cNvPr id="95" name="Group 94"/>
          <p:cNvGrpSpPr/>
          <p:nvPr/>
        </p:nvGrpSpPr>
        <p:grpSpPr>
          <a:xfrm>
            <a:off x="8360290" y="4411432"/>
            <a:ext cx="893197" cy="1672568"/>
            <a:chOff x="7692915" y="4262723"/>
            <a:chExt cx="893424" cy="1672995"/>
          </a:xfrm>
        </p:grpSpPr>
        <p:sp>
          <p:nvSpPr>
            <p:cNvPr id="96" name="TextBox 95"/>
            <p:cNvSpPr txBox="1"/>
            <p:nvPr/>
          </p:nvSpPr>
          <p:spPr>
            <a:xfrm>
              <a:off x="7692915" y="5492407"/>
              <a:ext cx="893424" cy="443311"/>
            </a:xfrm>
            <a:prstGeom prst="rect">
              <a:avLst/>
            </a:prstGeom>
            <a:noFill/>
          </p:spPr>
          <p:txBody>
            <a:bodyPr wrap="square" lIns="0" tIns="0" rIns="0" bIns="0" rtlCol="0" anchor="ctr">
              <a:spAutoFit/>
            </a:bodyPr>
            <a:lstStyle/>
            <a:p>
              <a:pPr algn="ctr" defTabSz="914196">
                <a:lnSpc>
                  <a:spcPct val="90000"/>
                </a:lnSpc>
              </a:pPr>
              <a:r>
                <a:rPr lang="en-US" sz="1600" b="1">
                  <a:solidFill>
                    <a:srgbClr val="FFFFFF"/>
                  </a:solidFill>
                  <a:effectLst>
                    <a:outerShdw blurRad="38100" dist="38100" dir="2700000" algn="tl">
                      <a:srgbClr val="000000">
                        <a:alpha val="43137"/>
                      </a:srgbClr>
                    </a:outerShdw>
                  </a:effectLst>
                  <a:latin typeface="Calibri"/>
                </a:rPr>
                <a:t>Backend</a:t>
              </a:r>
            </a:p>
            <a:p>
              <a:pPr algn="ctr" defTabSz="914196">
                <a:lnSpc>
                  <a:spcPct val="90000"/>
                </a:lnSpc>
              </a:pPr>
              <a:r>
                <a:rPr lang="en-US" sz="1600" b="1">
                  <a:solidFill>
                    <a:srgbClr val="FFFFFF"/>
                  </a:solidFill>
                  <a:effectLst>
                    <a:outerShdw blurRad="38100" dist="38100" dir="2700000" algn="tl">
                      <a:srgbClr val="000000">
                        <a:alpha val="43137"/>
                      </a:srgbClr>
                    </a:outerShdw>
                  </a:effectLst>
                  <a:latin typeface="Calibri"/>
                </a:rPr>
                <a:t>10.3/16</a:t>
              </a:r>
            </a:p>
          </p:txBody>
        </p:sp>
        <p:grpSp>
          <p:nvGrpSpPr>
            <p:cNvPr id="97" name="Group 96"/>
            <p:cNvGrpSpPr/>
            <p:nvPr/>
          </p:nvGrpSpPr>
          <p:grpSpPr>
            <a:xfrm>
              <a:off x="7692915" y="4262723"/>
              <a:ext cx="893424" cy="1172757"/>
              <a:chOff x="3981473" y="2128637"/>
              <a:chExt cx="660349" cy="866811"/>
            </a:xfrm>
          </p:grpSpPr>
          <p:sp>
            <p:nvSpPr>
              <p:cNvPr id="98" name="Rounded Rectangle 97"/>
              <p:cNvSpPr/>
              <p:nvPr/>
            </p:nvSpPr>
            <p:spPr bwMode="auto">
              <a:xfrm>
                <a:off x="3981473" y="2128637"/>
                <a:ext cx="660349" cy="866811"/>
              </a:xfrm>
              <a:prstGeom prst="roundRect">
                <a:avLst>
                  <a:gd name="adj" fmla="val 10259"/>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headEnd type="none" w="med" len="med"/>
                <a:tailEnd type="none" w="med" len="med"/>
              </a:ln>
              <a:effectLst>
                <a:outerShdw blurRad="40000" dist="20000" dir="5400000" rotWithShape="0">
                  <a:srgbClr val="000000">
                    <a:alpha val="38000"/>
                  </a:srgbClr>
                </a:outerShdw>
              </a:effectLst>
            </p:spPr>
            <p:txBody>
              <a:bodyPr rot="0" spcFirstLastPara="0" vertOverflow="overflow" horzOverflow="overflow" vert="horz" wrap="square" lIns="182834" tIns="146266" rIns="182834" bIns="146266" numCol="1" spcCol="0" rtlCol="0" fromWordArt="0" anchor="t" anchorCtr="0" forceAA="0" compatLnSpc="1">
                <a:prstTxWarp prst="textNoShape">
                  <a:avLst/>
                </a:prstTxWarp>
                <a:noAutofit/>
              </a:bodyPr>
              <a:lstStyle/>
              <a:p>
                <a:pPr algn="ctr" defTabSz="913894" fontAlgn="base">
                  <a:lnSpc>
                    <a:spcPct val="90000"/>
                  </a:lnSpc>
                  <a:spcBef>
                    <a:spcPct val="0"/>
                  </a:spcBef>
                  <a:spcAft>
                    <a:spcPct val="0"/>
                  </a:spcAft>
                  <a:defRPr/>
                </a:pPr>
                <a:endParaRPr lang="en-US" sz="3200" kern="0" spc="-51">
                  <a:solidFill>
                    <a:srgbClr val="FFFFFF"/>
                  </a:solidFill>
                  <a:effectLst>
                    <a:outerShdw blurRad="38100" dist="38100" dir="2700000" algn="tl">
                      <a:srgbClr val="000000">
                        <a:alpha val="43137"/>
                      </a:srgbClr>
                    </a:outerShdw>
                  </a:effectLst>
                  <a:latin typeface="Calibri"/>
                </a:endParaRPr>
              </a:p>
            </p:txBody>
          </p:sp>
          <p:grpSp>
            <p:nvGrpSpPr>
              <p:cNvPr id="99" name="Group 98"/>
              <p:cNvGrpSpPr/>
              <p:nvPr/>
            </p:nvGrpSpPr>
            <p:grpSpPr>
              <a:xfrm>
                <a:off x="4047019" y="2184706"/>
                <a:ext cx="529256" cy="754672"/>
                <a:chOff x="4045739" y="2177015"/>
                <a:chExt cx="529256" cy="754672"/>
              </a:xfrm>
            </p:grpSpPr>
            <p:pic>
              <p:nvPicPr>
                <p:cNvPr id="100" name="Picture 99"/>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4045739" y="2703087"/>
                  <a:ext cx="529256" cy="228600"/>
                </a:xfrm>
                <a:prstGeom prst="roundRect">
                  <a:avLst>
                    <a:gd name="adj" fmla="val 11234"/>
                  </a:avLst>
                </a:prstGeom>
                <a:solidFill>
                  <a:srgbClr val="1F497D"/>
                </a:solidFill>
                <a:ln w="63500">
                  <a:noFill/>
                </a:ln>
                <a:effectLst/>
              </p:spPr>
            </p:pic>
            <p:pic>
              <p:nvPicPr>
                <p:cNvPr id="101" name="Picture 100"/>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4045739" y="2440051"/>
                  <a:ext cx="529256" cy="228600"/>
                </a:xfrm>
                <a:prstGeom prst="roundRect">
                  <a:avLst>
                    <a:gd name="adj" fmla="val 11234"/>
                  </a:avLst>
                </a:prstGeom>
                <a:solidFill>
                  <a:srgbClr val="1F497D"/>
                </a:solidFill>
                <a:ln w="63500">
                  <a:noFill/>
                </a:ln>
                <a:effectLst/>
              </p:spPr>
            </p:pic>
            <p:pic>
              <p:nvPicPr>
                <p:cNvPr id="102" name="Picture 101"/>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4045739" y="2177015"/>
                  <a:ext cx="529256" cy="228600"/>
                </a:xfrm>
                <a:prstGeom prst="roundRect">
                  <a:avLst>
                    <a:gd name="adj" fmla="val 11234"/>
                  </a:avLst>
                </a:prstGeom>
                <a:solidFill>
                  <a:srgbClr val="1F497D"/>
                </a:solidFill>
                <a:ln w="63500">
                  <a:noFill/>
                </a:ln>
                <a:effectLst/>
              </p:spPr>
            </p:pic>
          </p:grpSp>
        </p:grpSp>
      </p:grpSp>
      <p:sp>
        <p:nvSpPr>
          <p:cNvPr id="103" name="Left-Right Arrow 102"/>
          <p:cNvSpPr/>
          <p:nvPr/>
        </p:nvSpPr>
        <p:spPr>
          <a:xfrm rot="5400000">
            <a:off x="9559435" y="3324762"/>
            <a:ext cx="1595549" cy="463848"/>
          </a:xfrm>
          <a:prstGeom prst="leftRightArrow">
            <a:avLst/>
          </a:prstGeom>
          <a:gradFill rotWithShape="1">
            <a:gsLst>
              <a:gs pos="0">
                <a:srgbClr val="C0504D">
                  <a:shade val="51000"/>
                  <a:satMod val="130000"/>
                  <a:alpha val="0"/>
                </a:srgbClr>
              </a:gs>
              <a:gs pos="5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14196">
              <a:defRPr/>
            </a:pPr>
            <a:endParaRPr lang="en-US" sz="2800" kern="0">
              <a:solidFill>
                <a:srgbClr val="FFFFFF"/>
              </a:solidFill>
              <a:latin typeface="Calibri"/>
            </a:endParaRPr>
          </a:p>
        </p:txBody>
      </p:sp>
      <p:grpSp>
        <p:nvGrpSpPr>
          <p:cNvPr id="104" name="Group 103"/>
          <p:cNvGrpSpPr/>
          <p:nvPr/>
        </p:nvGrpSpPr>
        <p:grpSpPr>
          <a:xfrm>
            <a:off x="9688195" y="1516569"/>
            <a:ext cx="1338029" cy="1236827"/>
            <a:chOff x="1441851" y="2335312"/>
            <a:chExt cx="1208451" cy="1117050"/>
          </a:xfrm>
        </p:grpSpPr>
        <p:sp>
          <p:nvSpPr>
            <p:cNvPr id="105" name="Oval 104"/>
            <p:cNvSpPr/>
            <p:nvPr/>
          </p:nvSpPr>
          <p:spPr bwMode="auto">
            <a:xfrm>
              <a:off x="1487553" y="2335312"/>
              <a:ext cx="1117050" cy="1117050"/>
            </a:xfrm>
            <a:prstGeom prst="ellipse">
              <a:avLst/>
            </a:prstGeom>
            <a:pattFill prst="ltUpDiag">
              <a:fgClr>
                <a:srgbClr val="CDCDCD"/>
              </a:fgClr>
              <a:bgClr>
                <a:srgbClr val="FFFFFF"/>
              </a:bgClr>
            </a:pattFill>
            <a:ln w="57150" cap="flat" cmpd="sng" algn="ctr">
              <a:solidFill>
                <a:srgbClr val="4F81BD"/>
              </a:solidFill>
              <a:prstDash val="solid"/>
              <a:headEnd type="none" w="med" len="med"/>
              <a:tailEnd type="none" w="med" len="med"/>
            </a:ln>
            <a:effectLst/>
          </p:spPr>
          <p:txBody>
            <a:bodyPr rot="0" spcFirstLastPara="0" vertOverflow="overflow" horzOverflow="overflow" vert="horz" wrap="square" lIns="182834" tIns="146266" rIns="182834" bIns="146266" numCol="1" spcCol="0" rtlCol="0" fromWordArt="0" anchor="t" anchorCtr="0" forceAA="0" compatLnSpc="1">
              <a:prstTxWarp prst="textNoShape">
                <a:avLst/>
              </a:prstTxWarp>
              <a:noAutofit/>
            </a:bodyPr>
            <a:lstStyle/>
            <a:p>
              <a:pPr defTabSz="913894" fontAlgn="base">
                <a:lnSpc>
                  <a:spcPct val="90000"/>
                </a:lnSpc>
                <a:spcBef>
                  <a:spcPct val="0"/>
                </a:spcBef>
                <a:spcAft>
                  <a:spcPct val="0"/>
                </a:spcAft>
                <a:defRPr/>
              </a:pPr>
              <a:endParaRPr lang="en-US" sz="3600" kern="0" spc="-51">
                <a:gradFill>
                  <a:gsLst>
                    <a:gs pos="36283">
                      <a:srgbClr val="505050"/>
                    </a:gs>
                    <a:gs pos="28000">
                      <a:srgbClr val="505050"/>
                    </a:gs>
                  </a:gsLst>
                  <a:lin ang="5400000" scaled="0"/>
                </a:gradFill>
                <a:latin typeface="Calibri"/>
              </a:endParaRPr>
            </a:p>
          </p:txBody>
        </p:sp>
        <p:sp>
          <p:nvSpPr>
            <p:cNvPr id="106" name="Freeform 105"/>
            <p:cNvSpPr>
              <a:spLocks noChangeAspect="1" noEditPoints="1"/>
            </p:cNvSpPr>
            <p:nvPr/>
          </p:nvSpPr>
          <p:spPr bwMode="auto">
            <a:xfrm>
              <a:off x="1794197" y="2563571"/>
              <a:ext cx="514350" cy="386305"/>
            </a:xfrm>
            <a:custGeom>
              <a:avLst/>
              <a:gdLst>
                <a:gd name="T0" fmla="*/ 224 w 400"/>
                <a:gd name="T1" fmla="*/ 276 h 300"/>
                <a:gd name="T2" fmla="*/ 200 w 400"/>
                <a:gd name="T3" fmla="*/ 300 h 300"/>
                <a:gd name="T4" fmla="*/ 176 w 400"/>
                <a:gd name="T5" fmla="*/ 276 h 300"/>
                <a:gd name="T6" fmla="*/ 200 w 400"/>
                <a:gd name="T7" fmla="*/ 252 h 300"/>
                <a:gd name="T8" fmla="*/ 224 w 400"/>
                <a:gd name="T9" fmla="*/ 276 h 300"/>
                <a:gd name="T10" fmla="*/ 122 w 400"/>
                <a:gd name="T11" fmla="*/ 205 h 300"/>
                <a:gd name="T12" fmla="*/ 156 w 400"/>
                <a:gd name="T13" fmla="*/ 239 h 300"/>
                <a:gd name="T14" fmla="*/ 200 w 400"/>
                <a:gd name="T15" fmla="*/ 221 h 300"/>
                <a:gd name="T16" fmla="*/ 244 w 400"/>
                <a:gd name="T17" fmla="*/ 239 h 300"/>
                <a:gd name="T18" fmla="*/ 278 w 400"/>
                <a:gd name="T19" fmla="*/ 205 h 300"/>
                <a:gd name="T20" fmla="*/ 200 w 400"/>
                <a:gd name="T21" fmla="*/ 173 h 300"/>
                <a:gd name="T22" fmla="*/ 122 w 400"/>
                <a:gd name="T23" fmla="*/ 205 h 300"/>
                <a:gd name="T24" fmla="*/ 61 w 400"/>
                <a:gd name="T25" fmla="*/ 144 h 300"/>
                <a:gd name="T26" fmla="*/ 95 w 400"/>
                <a:gd name="T27" fmla="*/ 178 h 300"/>
                <a:gd name="T28" fmla="*/ 200 w 400"/>
                <a:gd name="T29" fmla="*/ 134 h 300"/>
                <a:gd name="T30" fmla="*/ 305 w 400"/>
                <a:gd name="T31" fmla="*/ 178 h 300"/>
                <a:gd name="T32" fmla="*/ 339 w 400"/>
                <a:gd name="T33" fmla="*/ 144 h 300"/>
                <a:gd name="T34" fmla="*/ 200 w 400"/>
                <a:gd name="T35" fmla="*/ 86 h 300"/>
                <a:gd name="T36" fmla="*/ 61 w 400"/>
                <a:gd name="T37" fmla="*/ 144 h 300"/>
                <a:gd name="T38" fmla="*/ 200 w 400"/>
                <a:gd name="T39" fmla="*/ 48 h 300"/>
                <a:gd name="T40" fmla="*/ 366 w 400"/>
                <a:gd name="T41" fmla="*/ 117 h 300"/>
                <a:gd name="T42" fmla="*/ 400 w 400"/>
                <a:gd name="T43" fmla="*/ 83 h 300"/>
                <a:gd name="T44" fmla="*/ 200 w 400"/>
                <a:gd name="T45" fmla="*/ 0 h 300"/>
                <a:gd name="T46" fmla="*/ 0 w 400"/>
                <a:gd name="T47" fmla="*/ 83 h 300"/>
                <a:gd name="T48" fmla="*/ 34 w 400"/>
                <a:gd name="T49" fmla="*/ 117 h 300"/>
                <a:gd name="T50" fmla="*/ 200 w 400"/>
                <a:gd name="T51"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300">
                  <a:moveTo>
                    <a:pt x="224" y="276"/>
                  </a:moveTo>
                  <a:cubicBezTo>
                    <a:pt x="224" y="289"/>
                    <a:pt x="213" y="300"/>
                    <a:pt x="200" y="300"/>
                  </a:cubicBezTo>
                  <a:cubicBezTo>
                    <a:pt x="187" y="300"/>
                    <a:pt x="176" y="289"/>
                    <a:pt x="176" y="276"/>
                  </a:cubicBezTo>
                  <a:cubicBezTo>
                    <a:pt x="176" y="263"/>
                    <a:pt x="187" y="252"/>
                    <a:pt x="200" y="252"/>
                  </a:cubicBezTo>
                  <a:cubicBezTo>
                    <a:pt x="213" y="252"/>
                    <a:pt x="224" y="263"/>
                    <a:pt x="224" y="276"/>
                  </a:cubicBezTo>
                  <a:close/>
                  <a:moveTo>
                    <a:pt x="122" y="205"/>
                  </a:moveTo>
                  <a:cubicBezTo>
                    <a:pt x="156" y="239"/>
                    <a:pt x="156" y="239"/>
                    <a:pt x="156" y="239"/>
                  </a:cubicBezTo>
                  <a:cubicBezTo>
                    <a:pt x="167" y="228"/>
                    <a:pt x="183" y="221"/>
                    <a:pt x="200" y="221"/>
                  </a:cubicBezTo>
                  <a:cubicBezTo>
                    <a:pt x="217" y="221"/>
                    <a:pt x="233" y="228"/>
                    <a:pt x="244" y="239"/>
                  </a:cubicBezTo>
                  <a:cubicBezTo>
                    <a:pt x="278" y="205"/>
                    <a:pt x="278" y="205"/>
                    <a:pt x="278" y="205"/>
                  </a:cubicBezTo>
                  <a:cubicBezTo>
                    <a:pt x="258" y="185"/>
                    <a:pt x="230" y="173"/>
                    <a:pt x="200" y="173"/>
                  </a:cubicBezTo>
                  <a:cubicBezTo>
                    <a:pt x="170" y="173"/>
                    <a:pt x="142" y="185"/>
                    <a:pt x="122" y="205"/>
                  </a:cubicBezTo>
                  <a:close/>
                  <a:moveTo>
                    <a:pt x="61" y="144"/>
                  </a:moveTo>
                  <a:cubicBezTo>
                    <a:pt x="95" y="178"/>
                    <a:pt x="95" y="178"/>
                    <a:pt x="95" y="178"/>
                  </a:cubicBezTo>
                  <a:cubicBezTo>
                    <a:pt x="122" y="151"/>
                    <a:pt x="159" y="134"/>
                    <a:pt x="200" y="134"/>
                  </a:cubicBezTo>
                  <a:cubicBezTo>
                    <a:pt x="241" y="134"/>
                    <a:pt x="278" y="151"/>
                    <a:pt x="305" y="178"/>
                  </a:cubicBezTo>
                  <a:cubicBezTo>
                    <a:pt x="339" y="144"/>
                    <a:pt x="339" y="144"/>
                    <a:pt x="339" y="144"/>
                  </a:cubicBezTo>
                  <a:cubicBezTo>
                    <a:pt x="303" y="109"/>
                    <a:pt x="254" y="86"/>
                    <a:pt x="200" y="86"/>
                  </a:cubicBezTo>
                  <a:cubicBezTo>
                    <a:pt x="146" y="86"/>
                    <a:pt x="97" y="109"/>
                    <a:pt x="61" y="144"/>
                  </a:cubicBezTo>
                  <a:close/>
                  <a:moveTo>
                    <a:pt x="200" y="48"/>
                  </a:moveTo>
                  <a:cubicBezTo>
                    <a:pt x="265" y="48"/>
                    <a:pt x="324" y="74"/>
                    <a:pt x="366" y="117"/>
                  </a:cubicBezTo>
                  <a:cubicBezTo>
                    <a:pt x="400" y="83"/>
                    <a:pt x="400" y="83"/>
                    <a:pt x="400" y="83"/>
                  </a:cubicBezTo>
                  <a:cubicBezTo>
                    <a:pt x="349" y="32"/>
                    <a:pt x="278" y="0"/>
                    <a:pt x="200" y="0"/>
                  </a:cubicBezTo>
                  <a:cubicBezTo>
                    <a:pt x="122" y="0"/>
                    <a:pt x="51" y="32"/>
                    <a:pt x="0" y="83"/>
                  </a:cubicBezTo>
                  <a:cubicBezTo>
                    <a:pt x="34" y="117"/>
                    <a:pt x="34" y="117"/>
                    <a:pt x="34" y="117"/>
                  </a:cubicBezTo>
                  <a:cubicBezTo>
                    <a:pt x="76" y="74"/>
                    <a:pt x="135" y="48"/>
                    <a:pt x="200" y="48"/>
                  </a:cubicBezTo>
                  <a:close/>
                </a:path>
              </a:pathLst>
            </a:custGeom>
            <a:solidFill>
              <a:srgbClr val="1F497D"/>
            </a:solidFill>
            <a:ln>
              <a:noFill/>
            </a:ln>
            <a:extLst/>
          </p:spPr>
          <p:txBody>
            <a:bodyPr vert="horz" wrap="square" lIns="91416" tIns="45707" rIns="91416" bIns="45707" numCol="1" anchor="t" anchorCtr="0" compatLnSpc="1">
              <a:prstTxWarp prst="textNoShape">
                <a:avLst/>
              </a:prstTxWarp>
            </a:bodyPr>
            <a:lstStyle/>
            <a:p>
              <a:pPr defTabSz="932294">
                <a:defRPr/>
              </a:pPr>
              <a:endParaRPr lang="en-US" sz="2800" kern="0">
                <a:solidFill>
                  <a:srgbClr val="00188F"/>
                </a:solidFill>
                <a:latin typeface="Calibri"/>
              </a:endParaRPr>
            </a:p>
          </p:txBody>
        </p:sp>
        <p:sp>
          <p:nvSpPr>
            <p:cNvPr id="107" name="TextBox 106"/>
            <p:cNvSpPr txBox="1"/>
            <p:nvPr/>
          </p:nvSpPr>
          <p:spPr>
            <a:xfrm>
              <a:off x="1441851" y="2804022"/>
              <a:ext cx="1208451" cy="566991"/>
            </a:xfrm>
            <a:prstGeom prst="rect">
              <a:avLst/>
            </a:prstGeom>
            <a:noFill/>
          </p:spPr>
          <p:txBody>
            <a:bodyPr wrap="none" lIns="182834" tIns="146266" rIns="182834" bIns="146266" rtlCol="0" anchor="ctr">
              <a:spAutoFit/>
            </a:bodyPr>
            <a:lstStyle/>
            <a:p>
              <a:pPr algn="ctr" defTabSz="932294">
                <a:lnSpc>
                  <a:spcPct val="90000"/>
                </a:lnSpc>
                <a:defRPr/>
              </a:pPr>
              <a:r>
                <a:rPr lang="en-US" sz="2400" kern="0" spc="-51">
                  <a:solidFill>
                    <a:srgbClr val="00188F"/>
                  </a:solidFill>
                  <a:latin typeface="Calibri"/>
                </a:rPr>
                <a:t>Internet</a:t>
              </a:r>
            </a:p>
          </p:txBody>
        </p:sp>
      </p:grpSp>
      <p:sp>
        <p:nvSpPr>
          <p:cNvPr id="108" name="Left-Right Arrow 107"/>
          <p:cNvSpPr/>
          <p:nvPr/>
        </p:nvSpPr>
        <p:spPr>
          <a:xfrm rot="5400000">
            <a:off x="7087124" y="3511694"/>
            <a:ext cx="1316955" cy="348770"/>
          </a:xfrm>
          <a:prstGeom prst="leftRightArrow">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defTabSz="914196">
              <a:defRPr/>
            </a:pPr>
            <a:endParaRPr lang="en-US" sz="2800" kern="0">
              <a:solidFill>
                <a:srgbClr val="FFFFFF"/>
              </a:solidFill>
              <a:latin typeface="Calibri"/>
            </a:endParaRPr>
          </a:p>
        </p:txBody>
      </p:sp>
      <p:grpSp>
        <p:nvGrpSpPr>
          <p:cNvPr id="109" name="Group 108"/>
          <p:cNvGrpSpPr/>
          <p:nvPr/>
        </p:nvGrpSpPr>
        <p:grpSpPr>
          <a:xfrm>
            <a:off x="7766527" y="1913270"/>
            <a:ext cx="453635" cy="1114330"/>
            <a:chOff x="10520791" y="5710226"/>
            <a:chExt cx="813223" cy="1100576"/>
          </a:xfrm>
        </p:grpSpPr>
        <p:sp>
          <p:nvSpPr>
            <p:cNvPr id="110" name="Rectangle 5"/>
            <p:cNvSpPr>
              <a:spLocks noChangeArrowheads="1"/>
            </p:cNvSpPr>
            <p:nvPr/>
          </p:nvSpPr>
          <p:spPr bwMode="auto">
            <a:xfrm>
              <a:off x="10520791" y="5710226"/>
              <a:ext cx="813223" cy="1100576"/>
            </a:xfrm>
            <a:prstGeom prst="rect">
              <a:avLst/>
            </a:prstGeom>
            <a:solidFill>
              <a:srgbClr val="00B0F0"/>
            </a:solidFill>
            <a:ln>
              <a:noFill/>
            </a:ln>
          </p:spPr>
          <p:txBody>
            <a:bodyPr vert="horz" wrap="square" lIns="91403" tIns="45701" rIns="91403" bIns="45701" numCol="1" anchor="t" anchorCtr="0" compatLnSpc="1">
              <a:prstTxWarp prst="textNoShape">
                <a:avLst/>
              </a:prstTxWarp>
            </a:bodyPr>
            <a:lstStyle/>
            <a:p>
              <a:pPr defTabSz="931927">
                <a:defRPr/>
              </a:pPr>
              <a:endParaRPr lang="en-US" sz="2800" kern="0">
                <a:solidFill>
                  <a:srgbClr val="FFFFFF"/>
                </a:solidFill>
                <a:latin typeface="Calibri"/>
              </a:endParaRPr>
            </a:p>
          </p:txBody>
        </p:sp>
        <p:sp>
          <p:nvSpPr>
            <p:cNvPr id="111" name="Freeform 6"/>
            <p:cNvSpPr>
              <a:spLocks/>
            </p:cNvSpPr>
            <p:nvPr/>
          </p:nvSpPr>
          <p:spPr bwMode="auto">
            <a:xfrm>
              <a:off x="10607894" y="5838844"/>
              <a:ext cx="639019" cy="112337"/>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ysClr val="window" lastClr="FFFFFF">
                <a:lumMod val="95000"/>
              </a:sysClr>
            </a:solidFill>
            <a:ln>
              <a:noFill/>
            </a:ln>
          </p:spPr>
          <p:txBody>
            <a:bodyPr vert="horz" wrap="square" lIns="91403" tIns="45701" rIns="91403" bIns="45701" numCol="1" anchor="t" anchorCtr="0" compatLnSpc="1">
              <a:prstTxWarp prst="textNoShape">
                <a:avLst/>
              </a:prstTxWarp>
            </a:bodyPr>
            <a:lstStyle/>
            <a:p>
              <a:pPr defTabSz="931927">
                <a:defRPr/>
              </a:pPr>
              <a:endParaRPr lang="en-US" sz="2800" kern="0">
                <a:solidFill>
                  <a:srgbClr val="FFFFFF"/>
                </a:solidFill>
                <a:latin typeface="Calibri"/>
              </a:endParaRPr>
            </a:p>
          </p:txBody>
        </p:sp>
        <p:sp>
          <p:nvSpPr>
            <p:cNvPr id="112" name="Freeform 7"/>
            <p:cNvSpPr>
              <a:spLocks/>
            </p:cNvSpPr>
            <p:nvPr/>
          </p:nvSpPr>
          <p:spPr bwMode="auto">
            <a:xfrm>
              <a:off x="10607894" y="6037469"/>
              <a:ext cx="639019" cy="112337"/>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ysClr val="window" lastClr="FFFFFF">
                <a:lumMod val="95000"/>
              </a:sysClr>
            </a:solidFill>
            <a:ln>
              <a:noFill/>
            </a:ln>
          </p:spPr>
          <p:txBody>
            <a:bodyPr vert="horz" wrap="square" lIns="91403" tIns="45701" rIns="91403" bIns="45701" numCol="1" anchor="t" anchorCtr="0" compatLnSpc="1">
              <a:prstTxWarp prst="textNoShape">
                <a:avLst/>
              </a:prstTxWarp>
            </a:bodyPr>
            <a:lstStyle/>
            <a:p>
              <a:pPr defTabSz="931927">
                <a:defRPr/>
              </a:pPr>
              <a:endParaRPr lang="en-US" sz="2800" kern="0">
                <a:solidFill>
                  <a:srgbClr val="FFFFFF"/>
                </a:solidFill>
                <a:latin typeface="Calibri"/>
              </a:endParaRPr>
            </a:p>
          </p:txBody>
        </p:sp>
        <p:sp>
          <p:nvSpPr>
            <p:cNvPr id="113" name="Freeform 8"/>
            <p:cNvSpPr>
              <a:spLocks/>
            </p:cNvSpPr>
            <p:nvPr/>
          </p:nvSpPr>
          <p:spPr bwMode="auto">
            <a:xfrm>
              <a:off x="10607894" y="6234465"/>
              <a:ext cx="639019" cy="112337"/>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ysClr val="window" lastClr="FFFFFF">
                <a:lumMod val="95000"/>
              </a:sysClr>
            </a:solidFill>
            <a:ln>
              <a:noFill/>
            </a:ln>
          </p:spPr>
          <p:txBody>
            <a:bodyPr vert="horz" wrap="square" lIns="91403" tIns="45701" rIns="91403" bIns="45701" numCol="1" anchor="t" anchorCtr="0" compatLnSpc="1">
              <a:prstTxWarp prst="textNoShape">
                <a:avLst/>
              </a:prstTxWarp>
            </a:bodyPr>
            <a:lstStyle/>
            <a:p>
              <a:pPr defTabSz="931927">
                <a:defRPr/>
              </a:pPr>
              <a:endParaRPr lang="en-US" sz="2800" kern="0">
                <a:solidFill>
                  <a:srgbClr val="FFFFFF"/>
                </a:solidFill>
                <a:latin typeface="Calibri"/>
              </a:endParaRPr>
            </a:p>
          </p:txBody>
        </p:sp>
        <p:sp>
          <p:nvSpPr>
            <p:cNvPr id="114" name="Freeform 9"/>
            <p:cNvSpPr>
              <a:spLocks/>
            </p:cNvSpPr>
            <p:nvPr/>
          </p:nvSpPr>
          <p:spPr bwMode="auto">
            <a:xfrm>
              <a:off x="10607894" y="6433090"/>
              <a:ext cx="639019" cy="112337"/>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ysClr val="window" lastClr="FFFFFF">
                <a:lumMod val="95000"/>
              </a:sysClr>
            </a:solidFill>
            <a:ln>
              <a:noFill/>
            </a:ln>
          </p:spPr>
          <p:txBody>
            <a:bodyPr vert="horz" wrap="square" lIns="91403" tIns="45701" rIns="91403" bIns="45701" numCol="1" anchor="t" anchorCtr="0" compatLnSpc="1">
              <a:prstTxWarp prst="textNoShape">
                <a:avLst/>
              </a:prstTxWarp>
            </a:bodyPr>
            <a:lstStyle/>
            <a:p>
              <a:pPr defTabSz="931927">
                <a:defRPr/>
              </a:pPr>
              <a:endParaRPr lang="en-US" sz="2800" kern="0">
                <a:solidFill>
                  <a:srgbClr val="FFFFFF"/>
                </a:solidFill>
                <a:latin typeface="Calibri"/>
              </a:endParaRPr>
            </a:p>
          </p:txBody>
        </p:sp>
        <p:sp>
          <p:nvSpPr>
            <p:cNvPr id="115" name="Oval 14"/>
            <p:cNvSpPr>
              <a:spLocks noChangeArrowheads="1"/>
            </p:cNvSpPr>
            <p:nvPr/>
          </p:nvSpPr>
          <p:spPr bwMode="auto">
            <a:xfrm>
              <a:off x="11124807" y="5862451"/>
              <a:ext cx="61867" cy="61867"/>
            </a:xfrm>
            <a:prstGeom prst="ellipse">
              <a:avLst/>
            </a:prstGeom>
            <a:solidFill>
              <a:srgbClr val="4F81BD"/>
            </a:solidFill>
            <a:ln>
              <a:noFill/>
            </a:ln>
          </p:spPr>
          <p:txBody>
            <a:bodyPr vert="horz" wrap="square" lIns="91403" tIns="45701" rIns="91403" bIns="45701" numCol="1" anchor="t" anchorCtr="0" compatLnSpc="1">
              <a:prstTxWarp prst="textNoShape">
                <a:avLst/>
              </a:prstTxWarp>
            </a:bodyPr>
            <a:lstStyle/>
            <a:p>
              <a:pPr defTabSz="931927">
                <a:defRPr/>
              </a:pPr>
              <a:endParaRPr lang="en-US" sz="2800" kern="0">
                <a:solidFill>
                  <a:srgbClr val="FFFFFF"/>
                </a:solidFill>
                <a:latin typeface="Calibri"/>
              </a:endParaRPr>
            </a:p>
          </p:txBody>
        </p:sp>
        <p:sp>
          <p:nvSpPr>
            <p:cNvPr id="116" name="Oval 15"/>
            <p:cNvSpPr>
              <a:spLocks noChangeArrowheads="1"/>
            </p:cNvSpPr>
            <p:nvPr/>
          </p:nvSpPr>
          <p:spPr bwMode="auto">
            <a:xfrm>
              <a:off x="11124807" y="6061076"/>
              <a:ext cx="61867" cy="61867"/>
            </a:xfrm>
            <a:prstGeom prst="ellipse">
              <a:avLst/>
            </a:prstGeom>
            <a:solidFill>
              <a:srgbClr val="4F81BD"/>
            </a:solidFill>
            <a:ln>
              <a:noFill/>
            </a:ln>
          </p:spPr>
          <p:txBody>
            <a:bodyPr vert="horz" wrap="square" lIns="91403" tIns="45701" rIns="91403" bIns="45701" numCol="1" anchor="t" anchorCtr="0" compatLnSpc="1">
              <a:prstTxWarp prst="textNoShape">
                <a:avLst/>
              </a:prstTxWarp>
            </a:bodyPr>
            <a:lstStyle/>
            <a:p>
              <a:pPr defTabSz="931927">
                <a:defRPr/>
              </a:pPr>
              <a:endParaRPr lang="en-US" sz="2800" kern="0">
                <a:solidFill>
                  <a:srgbClr val="FFFFFF"/>
                </a:solidFill>
                <a:latin typeface="Calibri"/>
              </a:endParaRPr>
            </a:p>
          </p:txBody>
        </p:sp>
        <p:sp>
          <p:nvSpPr>
            <p:cNvPr id="117" name="Oval 16"/>
            <p:cNvSpPr>
              <a:spLocks noChangeArrowheads="1"/>
            </p:cNvSpPr>
            <p:nvPr/>
          </p:nvSpPr>
          <p:spPr bwMode="auto">
            <a:xfrm>
              <a:off x="11124807" y="6259701"/>
              <a:ext cx="61867" cy="61867"/>
            </a:xfrm>
            <a:prstGeom prst="ellipse">
              <a:avLst/>
            </a:prstGeom>
            <a:solidFill>
              <a:srgbClr val="4F81BD"/>
            </a:solidFill>
            <a:ln>
              <a:noFill/>
            </a:ln>
          </p:spPr>
          <p:txBody>
            <a:bodyPr vert="horz" wrap="square" lIns="91403" tIns="45701" rIns="91403" bIns="45701" numCol="1" anchor="t" anchorCtr="0" compatLnSpc="1">
              <a:prstTxWarp prst="textNoShape">
                <a:avLst/>
              </a:prstTxWarp>
            </a:bodyPr>
            <a:lstStyle/>
            <a:p>
              <a:pPr defTabSz="931927">
                <a:defRPr/>
              </a:pPr>
              <a:endParaRPr lang="en-US" sz="2800" kern="0">
                <a:solidFill>
                  <a:srgbClr val="FFFFFF"/>
                </a:solidFill>
                <a:latin typeface="Calibri"/>
              </a:endParaRPr>
            </a:p>
          </p:txBody>
        </p:sp>
        <p:sp>
          <p:nvSpPr>
            <p:cNvPr id="118" name="Oval 17"/>
            <p:cNvSpPr>
              <a:spLocks noChangeArrowheads="1"/>
            </p:cNvSpPr>
            <p:nvPr/>
          </p:nvSpPr>
          <p:spPr bwMode="auto">
            <a:xfrm>
              <a:off x="11124807" y="6458325"/>
              <a:ext cx="61867" cy="61867"/>
            </a:xfrm>
            <a:prstGeom prst="ellipse">
              <a:avLst/>
            </a:prstGeom>
            <a:solidFill>
              <a:srgbClr val="4F81BD"/>
            </a:solidFill>
            <a:ln>
              <a:noFill/>
            </a:ln>
          </p:spPr>
          <p:txBody>
            <a:bodyPr vert="horz" wrap="square" lIns="91403" tIns="45701" rIns="91403" bIns="45701" numCol="1" anchor="t" anchorCtr="0" compatLnSpc="1">
              <a:prstTxWarp prst="textNoShape">
                <a:avLst/>
              </a:prstTxWarp>
            </a:bodyPr>
            <a:lstStyle/>
            <a:p>
              <a:pPr defTabSz="931927">
                <a:defRPr/>
              </a:pPr>
              <a:endParaRPr lang="en-US" sz="2800" kern="0">
                <a:solidFill>
                  <a:srgbClr val="FFFFFF"/>
                </a:solidFill>
                <a:latin typeface="Calibri"/>
              </a:endParaRPr>
            </a:p>
          </p:txBody>
        </p:sp>
      </p:grpSp>
      <p:grpSp>
        <p:nvGrpSpPr>
          <p:cNvPr id="119" name="Group 118"/>
          <p:cNvGrpSpPr/>
          <p:nvPr/>
        </p:nvGrpSpPr>
        <p:grpSpPr>
          <a:xfrm>
            <a:off x="7399648" y="1795609"/>
            <a:ext cx="478869" cy="1176313"/>
            <a:chOff x="10520791" y="5710226"/>
            <a:chExt cx="813223" cy="1100576"/>
          </a:xfrm>
        </p:grpSpPr>
        <p:sp>
          <p:nvSpPr>
            <p:cNvPr id="120" name="Rectangle 5"/>
            <p:cNvSpPr>
              <a:spLocks noChangeArrowheads="1"/>
            </p:cNvSpPr>
            <p:nvPr/>
          </p:nvSpPr>
          <p:spPr bwMode="auto">
            <a:xfrm>
              <a:off x="10520791" y="5710226"/>
              <a:ext cx="813223" cy="1100576"/>
            </a:xfrm>
            <a:prstGeom prst="rect">
              <a:avLst/>
            </a:prstGeom>
            <a:solidFill>
              <a:srgbClr val="008EC0"/>
            </a:solidFill>
            <a:ln>
              <a:noFill/>
            </a:ln>
          </p:spPr>
          <p:txBody>
            <a:bodyPr vert="horz" wrap="square" lIns="91403" tIns="45701" rIns="91403" bIns="45701" numCol="1" anchor="t" anchorCtr="0" compatLnSpc="1">
              <a:prstTxWarp prst="textNoShape">
                <a:avLst/>
              </a:prstTxWarp>
            </a:bodyPr>
            <a:lstStyle/>
            <a:p>
              <a:pPr defTabSz="931927">
                <a:defRPr/>
              </a:pPr>
              <a:endParaRPr lang="en-US" sz="2800" kern="0">
                <a:solidFill>
                  <a:srgbClr val="FFFFFF"/>
                </a:solidFill>
                <a:latin typeface="Calibri"/>
              </a:endParaRPr>
            </a:p>
          </p:txBody>
        </p:sp>
        <p:sp>
          <p:nvSpPr>
            <p:cNvPr id="121" name="Freeform 6"/>
            <p:cNvSpPr>
              <a:spLocks/>
            </p:cNvSpPr>
            <p:nvPr/>
          </p:nvSpPr>
          <p:spPr bwMode="auto">
            <a:xfrm>
              <a:off x="10607894" y="5838844"/>
              <a:ext cx="639019" cy="112337"/>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ysClr val="window" lastClr="FFFFFF">
                <a:lumMod val="95000"/>
              </a:sysClr>
            </a:solidFill>
            <a:ln>
              <a:noFill/>
            </a:ln>
          </p:spPr>
          <p:txBody>
            <a:bodyPr vert="horz" wrap="square" lIns="91403" tIns="45701" rIns="91403" bIns="45701" numCol="1" anchor="t" anchorCtr="0" compatLnSpc="1">
              <a:prstTxWarp prst="textNoShape">
                <a:avLst/>
              </a:prstTxWarp>
            </a:bodyPr>
            <a:lstStyle/>
            <a:p>
              <a:pPr defTabSz="931927">
                <a:defRPr/>
              </a:pPr>
              <a:endParaRPr lang="en-US" sz="2800" kern="0">
                <a:solidFill>
                  <a:srgbClr val="FFFFFF"/>
                </a:solidFill>
                <a:latin typeface="Calibri"/>
              </a:endParaRPr>
            </a:p>
          </p:txBody>
        </p:sp>
        <p:sp>
          <p:nvSpPr>
            <p:cNvPr id="122" name="Freeform 7"/>
            <p:cNvSpPr>
              <a:spLocks/>
            </p:cNvSpPr>
            <p:nvPr/>
          </p:nvSpPr>
          <p:spPr bwMode="auto">
            <a:xfrm>
              <a:off x="10607894" y="6037469"/>
              <a:ext cx="639019" cy="112337"/>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ysClr val="window" lastClr="FFFFFF">
                <a:lumMod val="95000"/>
              </a:sysClr>
            </a:solidFill>
            <a:ln>
              <a:noFill/>
            </a:ln>
          </p:spPr>
          <p:txBody>
            <a:bodyPr vert="horz" wrap="square" lIns="91403" tIns="45701" rIns="91403" bIns="45701" numCol="1" anchor="t" anchorCtr="0" compatLnSpc="1">
              <a:prstTxWarp prst="textNoShape">
                <a:avLst/>
              </a:prstTxWarp>
            </a:bodyPr>
            <a:lstStyle/>
            <a:p>
              <a:pPr defTabSz="931927">
                <a:defRPr/>
              </a:pPr>
              <a:endParaRPr lang="en-US" sz="2800" kern="0">
                <a:solidFill>
                  <a:srgbClr val="FFFFFF"/>
                </a:solidFill>
                <a:latin typeface="Calibri"/>
              </a:endParaRPr>
            </a:p>
          </p:txBody>
        </p:sp>
        <p:sp>
          <p:nvSpPr>
            <p:cNvPr id="123" name="Freeform 8"/>
            <p:cNvSpPr>
              <a:spLocks/>
            </p:cNvSpPr>
            <p:nvPr/>
          </p:nvSpPr>
          <p:spPr bwMode="auto">
            <a:xfrm>
              <a:off x="10607894" y="6234465"/>
              <a:ext cx="639019" cy="112337"/>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ysClr val="window" lastClr="FFFFFF">
                <a:lumMod val="95000"/>
              </a:sysClr>
            </a:solidFill>
            <a:ln>
              <a:noFill/>
            </a:ln>
          </p:spPr>
          <p:txBody>
            <a:bodyPr vert="horz" wrap="square" lIns="91403" tIns="45701" rIns="91403" bIns="45701" numCol="1" anchor="t" anchorCtr="0" compatLnSpc="1">
              <a:prstTxWarp prst="textNoShape">
                <a:avLst/>
              </a:prstTxWarp>
            </a:bodyPr>
            <a:lstStyle/>
            <a:p>
              <a:pPr defTabSz="931927">
                <a:defRPr/>
              </a:pPr>
              <a:endParaRPr lang="en-US" sz="2800" kern="0">
                <a:solidFill>
                  <a:srgbClr val="FFFFFF"/>
                </a:solidFill>
                <a:latin typeface="Calibri"/>
              </a:endParaRPr>
            </a:p>
          </p:txBody>
        </p:sp>
        <p:sp>
          <p:nvSpPr>
            <p:cNvPr id="124" name="Freeform 9"/>
            <p:cNvSpPr>
              <a:spLocks/>
            </p:cNvSpPr>
            <p:nvPr/>
          </p:nvSpPr>
          <p:spPr bwMode="auto">
            <a:xfrm>
              <a:off x="10607894" y="6433090"/>
              <a:ext cx="639019" cy="112337"/>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ysClr val="window" lastClr="FFFFFF">
                <a:lumMod val="95000"/>
              </a:sysClr>
            </a:solidFill>
            <a:ln>
              <a:noFill/>
            </a:ln>
          </p:spPr>
          <p:txBody>
            <a:bodyPr vert="horz" wrap="square" lIns="91403" tIns="45701" rIns="91403" bIns="45701" numCol="1" anchor="t" anchorCtr="0" compatLnSpc="1">
              <a:prstTxWarp prst="textNoShape">
                <a:avLst/>
              </a:prstTxWarp>
            </a:bodyPr>
            <a:lstStyle/>
            <a:p>
              <a:pPr defTabSz="931927">
                <a:defRPr/>
              </a:pPr>
              <a:endParaRPr lang="en-US" sz="2800" kern="0">
                <a:solidFill>
                  <a:srgbClr val="FFFFFF"/>
                </a:solidFill>
                <a:latin typeface="Calibri"/>
              </a:endParaRPr>
            </a:p>
          </p:txBody>
        </p:sp>
        <p:sp>
          <p:nvSpPr>
            <p:cNvPr id="125" name="Oval 14"/>
            <p:cNvSpPr>
              <a:spLocks noChangeArrowheads="1"/>
            </p:cNvSpPr>
            <p:nvPr/>
          </p:nvSpPr>
          <p:spPr bwMode="auto">
            <a:xfrm>
              <a:off x="11124807" y="5862451"/>
              <a:ext cx="61867" cy="61867"/>
            </a:xfrm>
            <a:prstGeom prst="ellipse">
              <a:avLst/>
            </a:prstGeom>
            <a:solidFill>
              <a:srgbClr val="4F81BD"/>
            </a:solidFill>
            <a:ln>
              <a:noFill/>
            </a:ln>
          </p:spPr>
          <p:txBody>
            <a:bodyPr vert="horz" wrap="square" lIns="91403" tIns="45701" rIns="91403" bIns="45701" numCol="1" anchor="t" anchorCtr="0" compatLnSpc="1">
              <a:prstTxWarp prst="textNoShape">
                <a:avLst/>
              </a:prstTxWarp>
            </a:bodyPr>
            <a:lstStyle/>
            <a:p>
              <a:pPr defTabSz="931927">
                <a:defRPr/>
              </a:pPr>
              <a:endParaRPr lang="en-US" sz="2800" kern="0">
                <a:solidFill>
                  <a:srgbClr val="FFFFFF"/>
                </a:solidFill>
                <a:latin typeface="Calibri"/>
              </a:endParaRPr>
            </a:p>
          </p:txBody>
        </p:sp>
        <p:sp>
          <p:nvSpPr>
            <p:cNvPr id="126" name="Oval 15"/>
            <p:cNvSpPr>
              <a:spLocks noChangeArrowheads="1"/>
            </p:cNvSpPr>
            <p:nvPr/>
          </p:nvSpPr>
          <p:spPr bwMode="auto">
            <a:xfrm>
              <a:off x="11124807" y="6061076"/>
              <a:ext cx="61867" cy="61867"/>
            </a:xfrm>
            <a:prstGeom prst="ellipse">
              <a:avLst/>
            </a:prstGeom>
            <a:solidFill>
              <a:srgbClr val="4F81BD"/>
            </a:solidFill>
            <a:ln>
              <a:noFill/>
            </a:ln>
          </p:spPr>
          <p:txBody>
            <a:bodyPr vert="horz" wrap="square" lIns="91403" tIns="45701" rIns="91403" bIns="45701" numCol="1" anchor="t" anchorCtr="0" compatLnSpc="1">
              <a:prstTxWarp prst="textNoShape">
                <a:avLst/>
              </a:prstTxWarp>
            </a:bodyPr>
            <a:lstStyle/>
            <a:p>
              <a:pPr defTabSz="931927">
                <a:defRPr/>
              </a:pPr>
              <a:endParaRPr lang="en-US" sz="2800" kern="0">
                <a:solidFill>
                  <a:srgbClr val="FFFFFF"/>
                </a:solidFill>
                <a:latin typeface="Calibri"/>
              </a:endParaRPr>
            </a:p>
          </p:txBody>
        </p:sp>
        <p:sp>
          <p:nvSpPr>
            <p:cNvPr id="127" name="Oval 16"/>
            <p:cNvSpPr>
              <a:spLocks noChangeArrowheads="1"/>
            </p:cNvSpPr>
            <p:nvPr/>
          </p:nvSpPr>
          <p:spPr bwMode="auto">
            <a:xfrm>
              <a:off x="11124807" y="6259701"/>
              <a:ext cx="61867" cy="61867"/>
            </a:xfrm>
            <a:prstGeom prst="ellipse">
              <a:avLst/>
            </a:prstGeom>
            <a:solidFill>
              <a:srgbClr val="4F81BD"/>
            </a:solidFill>
            <a:ln>
              <a:noFill/>
            </a:ln>
          </p:spPr>
          <p:txBody>
            <a:bodyPr vert="horz" wrap="square" lIns="91403" tIns="45701" rIns="91403" bIns="45701" numCol="1" anchor="t" anchorCtr="0" compatLnSpc="1">
              <a:prstTxWarp prst="textNoShape">
                <a:avLst/>
              </a:prstTxWarp>
            </a:bodyPr>
            <a:lstStyle/>
            <a:p>
              <a:pPr defTabSz="931927">
                <a:defRPr/>
              </a:pPr>
              <a:endParaRPr lang="en-US" sz="2800" kern="0">
                <a:solidFill>
                  <a:srgbClr val="FFFFFF"/>
                </a:solidFill>
                <a:latin typeface="Calibri"/>
              </a:endParaRPr>
            </a:p>
          </p:txBody>
        </p:sp>
        <p:sp>
          <p:nvSpPr>
            <p:cNvPr id="128" name="Oval 17"/>
            <p:cNvSpPr>
              <a:spLocks noChangeArrowheads="1"/>
            </p:cNvSpPr>
            <p:nvPr/>
          </p:nvSpPr>
          <p:spPr bwMode="auto">
            <a:xfrm>
              <a:off x="11124807" y="6458325"/>
              <a:ext cx="61867" cy="61867"/>
            </a:xfrm>
            <a:prstGeom prst="ellipse">
              <a:avLst/>
            </a:prstGeom>
            <a:solidFill>
              <a:srgbClr val="4F81BD"/>
            </a:solidFill>
            <a:ln>
              <a:noFill/>
            </a:ln>
          </p:spPr>
          <p:txBody>
            <a:bodyPr vert="horz" wrap="square" lIns="91403" tIns="45701" rIns="91403" bIns="45701" numCol="1" anchor="t" anchorCtr="0" compatLnSpc="1">
              <a:prstTxWarp prst="textNoShape">
                <a:avLst/>
              </a:prstTxWarp>
            </a:bodyPr>
            <a:lstStyle/>
            <a:p>
              <a:pPr defTabSz="931927">
                <a:defRPr/>
              </a:pPr>
              <a:endParaRPr lang="en-US" sz="2800" kern="0">
                <a:solidFill>
                  <a:srgbClr val="FFFFFF"/>
                </a:solidFill>
                <a:latin typeface="Calibri"/>
              </a:endParaRPr>
            </a:p>
          </p:txBody>
        </p:sp>
      </p:grpSp>
      <p:sp>
        <p:nvSpPr>
          <p:cNvPr id="129" name="TextBox 128"/>
          <p:cNvSpPr txBox="1"/>
          <p:nvPr/>
        </p:nvSpPr>
        <p:spPr>
          <a:xfrm>
            <a:off x="6996260" y="1059488"/>
            <a:ext cx="1745158" cy="769441"/>
          </a:xfrm>
          <a:prstGeom prst="rect">
            <a:avLst/>
          </a:prstGeom>
          <a:noFill/>
        </p:spPr>
        <p:txBody>
          <a:bodyPr wrap="none" rtlCol="0">
            <a:spAutoFit/>
          </a:bodyPr>
          <a:lstStyle/>
          <a:p>
            <a:pPr algn="ctr" defTabSz="914196"/>
            <a:r>
              <a:rPr lang="en-US" sz="2400">
                <a:solidFill>
                  <a:srgbClr val="FFFFFF"/>
                </a:solidFill>
                <a:latin typeface="Calibri"/>
              </a:rPr>
              <a:t>On Premises</a:t>
            </a:r>
          </a:p>
          <a:p>
            <a:pPr algn="ctr" defTabSz="914196"/>
            <a:r>
              <a:rPr lang="en-US" sz="2000">
                <a:solidFill>
                  <a:srgbClr val="FFFFFF"/>
                </a:solidFill>
                <a:latin typeface="Calibri"/>
              </a:rPr>
              <a:t>10.0/16</a:t>
            </a:r>
          </a:p>
        </p:txBody>
      </p:sp>
      <p:sp>
        <p:nvSpPr>
          <p:cNvPr id="130" name="TextBox 129"/>
          <p:cNvSpPr txBox="1"/>
          <p:nvPr/>
        </p:nvSpPr>
        <p:spPr>
          <a:xfrm>
            <a:off x="5838665" y="2963931"/>
            <a:ext cx="1867261" cy="707886"/>
          </a:xfrm>
          <a:prstGeom prst="rect">
            <a:avLst/>
          </a:prstGeom>
          <a:noFill/>
        </p:spPr>
        <p:txBody>
          <a:bodyPr wrap="square" rtlCol="0">
            <a:spAutoFit/>
          </a:bodyPr>
          <a:lstStyle/>
          <a:p>
            <a:pPr algn="ctr" defTabSz="914196"/>
            <a:r>
              <a:rPr lang="en-US" sz="2000">
                <a:latin typeface="Calibri"/>
              </a:rPr>
              <a:t>VPN &amp;</a:t>
            </a:r>
          </a:p>
          <a:p>
            <a:pPr algn="ctr" defTabSz="914196"/>
            <a:r>
              <a:rPr lang="en-US" sz="2000" err="1">
                <a:latin typeface="Calibri"/>
              </a:rPr>
              <a:t>ExpressRoute</a:t>
            </a:r>
            <a:endParaRPr lang="en-US" sz="2000">
              <a:latin typeface="Calibri"/>
            </a:endParaRPr>
          </a:p>
        </p:txBody>
      </p:sp>
      <p:grpSp>
        <p:nvGrpSpPr>
          <p:cNvPr id="131" name="Group 130"/>
          <p:cNvGrpSpPr/>
          <p:nvPr/>
        </p:nvGrpSpPr>
        <p:grpSpPr>
          <a:xfrm>
            <a:off x="7467576" y="5275473"/>
            <a:ext cx="688009" cy="764391"/>
            <a:chOff x="1711516" y="3451570"/>
            <a:chExt cx="878024" cy="945303"/>
          </a:xfrm>
        </p:grpSpPr>
        <p:grpSp>
          <p:nvGrpSpPr>
            <p:cNvPr id="132" name="Group 131"/>
            <p:cNvGrpSpPr/>
            <p:nvPr/>
          </p:nvGrpSpPr>
          <p:grpSpPr>
            <a:xfrm>
              <a:off x="1972774" y="3451570"/>
              <a:ext cx="479392" cy="712232"/>
              <a:chOff x="1972774" y="3451570"/>
              <a:chExt cx="479392" cy="712232"/>
            </a:xfrm>
          </p:grpSpPr>
          <p:pic>
            <p:nvPicPr>
              <p:cNvPr id="134" name="Picture 6" descr="\\magnum\Projects\Microsoft\Cloud Power FY12\Design\Icons\PNGs\Server_2.png"/>
              <p:cNvPicPr>
                <a:picLocks noChangeAspect="1" noChangeArrowheads="1"/>
              </p:cNvPicPr>
              <p:nvPr/>
            </p:nvPicPr>
            <p:blipFill rotWithShape="1">
              <a:blip r:embed="rId3" cstate="print">
                <a:lum bright="100000"/>
              </a:blip>
              <a:srcRect l="24157" r="25929"/>
              <a:stretch/>
            </p:blipFill>
            <p:spPr bwMode="auto">
              <a:xfrm>
                <a:off x="1972774" y="3451570"/>
                <a:ext cx="355510" cy="712232"/>
              </a:xfrm>
              <a:prstGeom prst="rect">
                <a:avLst/>
              </a:prstGeom>
              <a:noFill/>
            </p:spPr>
          </p:pic>
          <p:grpSp>
            <p:nvGrpSpPr>
              <p:cNvPr id="135" name="Group 134"/>
              <p:cNvGrpSpPr/>
              <p:nvPr/>
            </p:nvGrpSpPr>
            <p:grpSpPr>
              <a:xfrm>
                <a:off x="2245986" y="3924261"/>
                <a:ext cx="206180" cy="206424"/>
                <a:chOff x="2245986" y="3924261"/>
                <a:chExt cx="206180" cy="206424"/>
              </a:xfrm>
            </p:grpSpPr>
            <p:grpSp>
              <p:nvGrpSpPr>
                <p:cNvPr id="136" name="Group 135"/>
                <p:cNvGrpSpPr/>
                <p:nvPr/>
              </p:nvGrpSpPr>
              <p:grpSpPr>
                <a:xfrm>
                  <a:off x="2245986" y="3924261"/>
                  <a:ext cx="206180" cy="206424"/>
                  <a:chOff x="1779323" y="4627897"/>
                  <a:chExt cx="472764" cy="473323"/>
                </a:xfrm>
              </p:grpSpPr>
              <p:sp>
                <p:nvSpPr>
                  <p:cNvPr id="138" name="Isosceles Triangle 137"/>
                  <p:cNvSpPr/>
                  <p:nvPr/>
                </p:nvSpPr>
                <p:spPr bwMode="auto">
                  <a:xfrm>
                    <a:off x="1779323" y="4627897"/>
                    <a:ext cx="472764" cy="407555"/>
                  </a:xfrm>
                  <a:prstGeom prst="triangle">
                    <a:avLst/>
                  </a:prstGeom>
                  <a:solidFill>
                    <a:srgbClr val="FFFFFF"/>
                  </a:solidFill>
                  <a:ln w="9525" cap="flat" cmpd="sng" algn="ctr">
                    <a:noFill/>
                    <a:prstDash val="solid"/>
                    <a:headEnd type="none" w="med" len="med"/>
                    <a:tailEnd type="none" w="med" len="med"/>
                  </a:ln>
                  <a:effectLst/>
                </p:spPr>
                <p:txBody>
                  <a:bodyPr vert="horz" wrap="square" lIns="69924" tIns="34963" rIns="69924" bIns="34963" numCol="1" rtlCol="0" anchor="ctr" anchorCtr="0" compatLnSpc="1">
                    <a:prstTxWarp prst="textNoShape">
                      <a:avLst/>
                    </a:prstTxWarp>
                  </a:bodyPr>
                  <a:lstStyle/>
                  <a:p>
                    <a:pPr algn="ctr" defTabSz="699061" fontAlgn="base">
                      <a:spcBef>
                        <a:spcPct val="0"/>
                      </a:spcBef>
                      <a:spcAft>
                        <a:spcPct val="0"/>
                      </a:spcAft>
                      <a:defRPr/>
                    </a:pPr>
                    <a:endParaRPr lang="en-US" sz="1683" kern="0">
                      <a:gradFill>
                        <a:gsLst>
                          <a:gs pos="0">
                            <a:srgbClr val="FFFFFF"/>
                          </a:gs>
                          <a:gs pos="100000">
                            <a:srgbClr val="FFFFFF"/>
                          </a:gs>
                        </a:gsLst>
                        <a:lin ang="5400000" scaled="0"/>
                      </a:gradFill>
                    </a:endParaRPr>
                  </a:p>
                </p:txBody>
              </p:sp>
              <p:sp>
                <p:nvSpPr>
                  <p:cNvPr id="139" name="Rectangle 138"/>
                  <p:cNvSpPr/>
                  <p:nvPr/>
                </p:nvSpPr>
                <p:spPr bwMode="auto">
                  <a:xfrm>
                    <a:off x="1779323" y="4824517"/>
                    <a:ext cx="472764" cy="60401"/>
                  </a:xfrm>
                  <a:prstGeom prst="rect">
                    <a:avLst/>
                  </a:prstGeom>
                  <a:solidFill>
                    <a:srgbClr val="FFFFFF"/>
                  </a:solidFill>
                  <a:ln w="9525" cap="flat" cmpd="sng" algn="ctr">
                    <a:noFill/>
                    <a:prstDash val="solid"/>
                    <a:headEnd type="none" w="med" len="med"/>
                    <a:tailEnd type="none" w="med" len="med"/>
                  </a:ln>
                  <a:effectLst/>
                </p:spPr>
                <p:txBody>
                  <a:bodyPr vert="horz" wrap="square" lIns="69924" tIns="34963" rIns="69924" bIns="34963" numCol="1" rtlCol="0" anchor="ctr" anchorCtr="0" compatLnSpc="1">
                    <a:prstTxWarp prst="textNoShape">
                      <a:avLst/>
                    </a:prstTxWarp>
                  </a:bodyPr>
                  <a:lstStyle/>
                  <a:p>
                    <a:pPr algn="ctr" defTabSz="699061" fontAlgn="base">
                      <a:spcBef>
                        <a:spcPct val="0"/>
                      </a:spcBef>
                      <a:spcAft>
                        <a:spcPct val="0"/>
                      </a:spcAft>
                      <a:defRPr/>
                    </a:pPr>
                    <a:endParaRPr lang="en-US" sz="1683" kern="0">
                      <a:gradFill>
                        <a:gsLst>
                          <a:gs pos="0">
                            <a:srgbClr val="FFFFFF"/>
                          </a:gs>
                          <a:gs pos="100000">
                            <a:srgbClr val="FFFFFF"/>
                          </a:gs>
                        </a:gsLst>
                        <a:lin ang="5400000" scaled="0"/>
                      </a:gradFill>
                    </a:endParaRPr>
                  </a:p>
                </p:txBody>
              </p:sp>
              <p:sp>
                <p:nvSpPr>
                  <p:cNvPr id="140" name="Rectangle 139"/>
                  <p:cNvSpPr/>
                  <p:nvPr/>
                </p:nvSpPr>
                <p:spPr bwMode="auto">
                  <a:xfrm rot="16200000">
                    <a:off x="1881399" y="4936712"/>
                    <a:ext cx="268612" cy="60403"/>
                  </a:xfrm>
                  <a:prstGeom prst="rect">
                    <a:avLst/>
                  </a:prstGeom>
                  <a:solidFill>
                    <a:srgbClr val="FFFFFF"/>
                  </a:solidFill>
                  <a:ln w="9525" cap="flat" cmpd="sng" algn="ctr">
                    <a:noFill/>
                    <a:prstDash val="solid"/>
                    <a:headEnd type="none" w="med" len="med"/>
                    <a:tailEnd type="none" w="med" len="med"/>
                  </a:ln>
                  <a:effectLst/>
                </p:spPr>
                <p:txBody>
                  <a:bodyPr vert="horz" wrap="square" lIns="69924" tIns="34963" rIns="69924" bIns="34963" numCol="1" rtlCol="0" anchor="ctr" anchorCtr="0" compatLnSpc="1">
                    <a:prstTxWarp prst="textNoShape">
                      <a:avLst/>
                    </a:prstTxWarp>
                  </a:bodyPr>
                  <a:lstStyle/>
                  <a:p>
                    <a:pPr algn="ctr" defTabSz="699061" fontAlgn="base">
                      <a:spcBef>
                        <a:spcPct val="0"/>
                      </a:spcBef>
                      <a:spcAft>
                        <a:spcPct val="0"/>
                      </a:spcAft>
                      <a:defRPr/>
                    </a:pPr>
                    <a:endParaRPr lang="en-US" sz="1683" kern="0">
                      <a:gradFill>
                        <a:gsLst>
                          <a:gs pos="0">
                            <a:srgbClr val="FFFFFF"/>
                          </a:gs>
                          <a:gs pos="100000">
                            <a:srgbClr val="FFFFFF"/>
                          </a:gs>
                        </a:gsLst>
                        <a:lin ang="5400000" scaled="0"/>
                      </a:gradFill>
                    </a:endParaRPr>
                  </a:p>
                </p:txBody>
              </p:sp>
            </p:grpSp>
            <p:sp>
              <p:nvSpPr>
                <p:cNvPr id="137" name="Isosceles Triangle 136"/>
                <p:cNvSpPr/>
                <p:nvPr/>
              </p:nvSpPr>
              <p:spPr bwMode="auto">
                <a:xfrm>
                  <a:off x="2304709" y="3989226"/>
                  <a:ext cx="88734" cy="76495"/>
                </a:xfrm>
                <a:prstGeom prst="triangle">
                  <a:avLst/>
                </a:prstGeom>
                <a:solidFill>
                  <a:srgbClr val="0070C0"/>
                </a:solidFill>
                <a:ln w="9525" cap="flat" cmpd="sng" algn="ctr">
                  <a:noFill/>
                  <a:prstDash val="solid"/>
                  <a:headEnd type="none" w="med" len="med"/>
                  <a:tailEnd type="none" w="med" len="med"/>
                </a:ln>
                <a:effectLst/>
              </p:spPr>
              <p:txBody>
                <a:bodyPr vert="horz" wrap="square" lIns="69924" tIns="34963" rIns="69924" bIns="34963" numCol="1" rtlCol="0" anchor="ctr" anchorCtr="0" compatLnSpc="1">
                  <a:prstTxWarp prst="textNoShape">
                    <a:avLst/>
                  </a:prstTxWarp>
                </a:bodyPr>
                <a:lstStyle/>
                <a:p>
                  <a:pPr algn="ctr" defTabSz="699061" fontAlgn="base">
                    <a:spcBef>
                      <a:spcPct val="0"/>
                    </a:spcBef>
                    <a:spcAft>
                      <a:spcPct val="0"/>
                    </a:spcAft>
                    <a:defRPr/>
                  </a:pPr>
                  <a:endParaRPr lang="en-US" sz="1683" kern="0">
                    <a:gradFill>
                      <a:gsLst>
                        <a:gs pos="0">
                          <a:srgbClr val="FFFFFF"/>
                        </a:gs>
                        <a:gs pos="100000">
                          <a:srgbClr val="FFFFFF"/>
                        </a:gs>
                      </a:gsLst>
                      <a:lin ang="5400000" scaled="0"/>
                    </a:gradFill>
                  </a:endParaRPr>
                </a:p>
              </p:txBody>
            </p:sp>
          </p:grpSp>
        </p:grpSp>
        <p:sp>
          <p:nvSpPr>
            <p:cNvPr id="133" name="Rectangle 132"/>
            <p:cNvSpPr/>
            <p:nvPr/>
          </p:nvSpPr>
          <p:spPr>
            <a:xfrm>
              <a:off x="1711516" y="4125284"/>
              <a:ext cx="878024" cy="271589"/>
            </a:xfrm>
            <a:prstGeom prst="rect">
              <a:avLst/>
            </a:prstGeom>
          </p:spPr>
          <p:txBody>
            <a:bodyPr wrap="none">
              <a:spAutoFit/>
            </a:bodyPr>
            <a:lstStyle/>
            <a:p>
              <a:pPr algn="ctr" defTabSz="699061" fontAlgn="base">
                <a:lnSpc>
                  <a:spcPct val="90000"/>
                </a:lnSpc>
                <a:spcBef>
                  <a:spcPct val="0"/>
                </a:spcBef>
                <a:spcAft>
                  <a:spcPct val="0"/>
                </a:spcAft>
                <a:defRPr/>
              </a:pPr>
              <a:r>
                <a:rPr lang="en-US" sz="919" kern="0">
                  <a:gradFill>
                    <a:gsLst>
                      <a:gs pos="0">
                        <a:srgbClr val="FFFFFF"/>
                      </a:gs>
                      <a:gs pos="100000">
                        <a:srgbClr val="FFFFFF"/>
                      </a:gs>
                    </a:gsLst>
                    <a:lin ang="5400000" scaled="0"/>
                  </a:gradFill>
                </a:rPr>
                <a:t>AD / DNS</a:t>
              </a:r>
            </a:p>
          </p:txBody>
        </p:sp>
      </p:grpSp>
      <p:sp>
        <p:nvSpPr>
          <p:cNvPr id="141" name="TextBox 140"/>
          <p:cNvSpPr txBox="1"/>
          <p:nvPr/>
        </p:nvSpPr>
        <p:spPr>
          <a:xfrm>
            <a:off x="8588833" y="3546915"/>
            <a:ext cx="1139094" cy="584775"/>
          </a:xfrm>
          <a:prstGeom prst="rect">
            <a:avLst/>
          </a:prstGeom>
          <a:noFill/>
        </p:spPr>
        <p:txBody>
          <a:bodyPr wrap="none" rtlCol="0">
            <a:spAutoFit/>
          </a:bodyPr>
          <a:lstStyle/>
          <a:p>
            <a:pPr defTabSz="914196"/>
            <a:r>
              <a:rPr lang="en-US" sz="3200">
                <a:solidFill>
                  <a:srgbClr val="FFFFFF"/>
                </a:solidFill>
                <a:effectLst>
                  <a:outerShdw blurRad="38100" dist="38100" dir="2700000" algn="tl">
                    <a:srgbClr val="000000">
                      <a:alpha val="43137"/>
                    </a:srgbClr>
                  </a:outerShdw>
                </a:effectLst>
                <a:latin typeface="Calibri"/>
              </a:rPr>
              <a:t>Azure</a:t>
            </a:r>
          </a:p>
        </p:txBody>
      </p:sp>
      <p:sp>
        <p:nvSpPr>
          <p:cNvPr id="142" name="TextBox 141"/>
          <p:cNvSpPr txBox="1"/>
          <p:nvPr/>
        </p:nvSpPr>
        <p:spPr>
          <a:xfrm>
            <a:off x="10357204" y="2941918"/>
            <a:ext cx="1867261" cy="707886"/>
          </a:xfrm>
          <a:prstGeom prst="rect">
            <a:avLst/>
          </a:prstGeom>
          <a:noFill/>
        </p:spPr>
        <p:txBody>
          <a:bodyPr wrap="square" rtlCol="0">
            <a:spAutoFit/>
          </a:bodyPr>
          <a:lstStyle/>
          <a:p>
            <a:pPr algn="ctr" defTabSz="914196"/>
            <a:r>
              <a:rPr lang="en-US" sz="2000">
                <a:solidFill>
                  <a:srgbClr val="FFFFFF"/>
                </a:solidFill>
                <a:latin typeface="Calibri"/>
              </a:rPr>
              <a:t>Direct Internet</a:t>
            </a:r>
          </a:p>
          <a:p>
            <a:pPr algn="ctr" defTabSz="914196"/>
            <a:r>
              <a:rPr lang="en-US" sz="2000">
                <a:solidFill>
                  <a:srgbClr val="FFFFFF"/>
                </a:solidFill>
                <a:latin typeface="Calibri"/>
              </a:rPr>
              <a:t>Connectivity</a:t>
            </a:r>
          </a:p>
        </p:txBody>
      </p:sp>
    </p:spTree>
    <p:extLst>
      <p:ext uri="{BB962C8B-B14F-4D97-AF65-F5344CB8AC3E}">
        <p14:creationId xmlns:p14="http://schemas.microsoft.com/office/powerpoint/2010/main" val="2120025777"/>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4800"/>
              <a:t>Azure Virtual Networks &amp; Subnets</a:t>
            </a:r>
          </a:p>
        </p:txBody>
      </p:sp>
      <p:sp>
        <p:nvSpPr>
          <p:cNvPr id="5" name="TextBox 4"/>
          <p:cNvSpPr txBox="1"/>
          <p:nvPr/>
        </p:nvSpPr>
        <p:spPr>
          <a:xfrm>
            <a:off x="201933" y="1592262"/>
            <a:ext cx="5305337" cy="3797230"/>
          </a:xfrm>
          <a:prstGeom prst="rect">
            <a:avLst/>
          </a:prstGeom>
          <a:noFill/>
        </p:spPr>
        <p:txBody>
          <a:bodyPr wrap="square" lIns="134464" tIns="107571" rIns="134464" bIns="107571" rtlCol="0">
            <a:noAutofit/>
          </a:bodyPr>
          <a:lstStyle/>
          <a:p>
            <a:pPr marL="285744" lvl="1" indent="-285744">
              <a:lnSpc>
                <a:spcPct val="90000"/>
              </a:lnSpc>
              <a:spcBef>
                <a:spcPts val="1324"/>
              </a:spcBef>
              <a:spcAft>
                <a:spcPts val="441"/>
              </a:spcAft>
              <a:buClr>
                <a:schemeClr val="tx1"/>
              </a:buClr>
              <a:buSzPct val="100000"/>
              <a:buFont typeface="Arial" panose="020B0604020202020204" pitchFamily="34" charset="0"/>
              <a:buChar char="•"/>
            </a:pPr>
            <a:r>
              <a:rPr lang="en-US" sz="2400">
                <a:gradFill>
                  <a:gsLst>
                    <a:gs pos="1250">
                      <a:schemeClr val="tx1"/>
                    </a:gs>
                    <a:gs pos="100000">
                      <a:schemeClr val="tx1"/>
                    </a:gs>
                  </a:gsLst>
                  <a:lin ang="5400000" scaled="0"/>
                </a:gradFill>
                <a:cs typeface="Segoe UI Light" panose="020B0502040204020203" pitchFamily="34" charset="0"/>
              </a:rPr>
              <a:t>Logical isolation with control over network</a:t>
            </a:r>
          </a:p>
          <a:p>
            <a:pPr marL="285744" lvl="1" indent="-285744">
              <a:lnSpc>
                <a:spcPct val="90000"/>
              </a:lnSpc>
              <a:spcBef>
                <a:spcPts val="1324"/>
              </a:spcBef>
              <a:spcAft>
                <a:spcPts val="441"/>
              </a:spcAft>
              <a:buClr>
                <a:schemeClr val="tx1"/>
              </a:buClr>
              <a:buSzPct val="100000"/>
              <a:buFont typeface="Arial" panose="020B0604020202020204" pitchFamily="34" charset="0"/>
              <a:buChar char="•"/>
            </a:pPr>
            <a:r>
              <a:rPr lang="en-US" sz="2400">
                <a:gradFill>
                  <a:gsLst>
                    <a:gs pos="1250">
                      <a:schemeClr val="tx1"/>
                    </a:gs>
                    <a:gs pos="100000">
                      <a:schemeClr val="tx1"/>
                    </a:gs>
                  </a:gsLst>
                  <a:lin ang="5400000" scaled="0"/>
                </a:gradFill>
                <a:cs typeface="Segoe UI Light" panose="020B0502040204020203" pitchFamily="34" charset="0"/>
              </a:rPr>
              <a:t>Create subnets with your private IP addresses</a:t>
            </a:r>
          </a:p>
          <a:p>
            <a:pPr marL="285744" lvl="1" indent="-285744">
              <a:lnSpc>
                <a:spcPct val="90000"/>
              </a:lnSpc>
              <a:spcBef>
                <a:spcPts val="1324"/>
              </a:spcBef>
              <a:spcAft>
                <a:spcPts val="441"/>
              </a:spcAft>
              <a:buClr>
                <a:schemeClr val="tx1"/>
              </a:buClr>
              <a:buSzPct val="100000"/>
              <a:buFont typeface="Arial" panose="020B0604020202020204" pitchFamily="34" charset="0"/>
              <a:buChar char="•"/>
            </a:pPr>
            <a:r>
              <a:rPr lang="en-US" sz="2400">
                <a:gradFill>
                  <a:gsLst>
                    <a:gs pos="1250">
                      <a:schemeClr val="tx1"/>
                    </a:gs>
                    <a:gs pos="100000">
                      <a:schemeClr val="tx1"/>
                    </a:gs>
                  </a:gsLst>
                  <a:lin ang="5400000" scaled="0"/>
                </a:gradFill>
                <a:cs typeface="Segoe UI Light" panose="020B0502040204020203" pitchFamily="34" charset="0"/>
              </a:rPr>
              <a:t>Stable and persistent private IP addresses</a:t>
            </a:r>
          </a:p>
          <a:p>
            <a:pPr marL="285744" lvl="1" indent="-285744">
              <a:lnSpc>
                <a:spcPct val="90000"/>
              </a:lnSpc>
              <a:spcBef>
                <a:spcPts val="1324"/>
              </a:spcBef>
              <a:spcAft>
                <a:spcPts val="441"/>
              </a:spcAft>
              <a:buClr>
                <a:schemeClr val="tx1"/>
              </a:buClr>
              <a:buSzPct val="100000"/>
              <a:buFont typeface="Arial" panose="020B0604020202020204" pitchFamily="34" charset="0"/>
              <a:buChar char="•"/>
            </a:pPr>
            <a:r>
              <a:rPr lang="en-US" sz="2400">
                <a:gradFill>
                  <a:gsLst>
                    <a:gs pos="1250">
                      <a:schemeClr val="tx1"/>
                    </a:gs>
                    <a:gs pos="100000">
                      <a:schemeClr val="tx1"/>
                    </a:gs>
                  </a:gsLst>
                  <a:lin ang="5400000" scaled="0"/>
                </a:gradFill>
                <a:cs typeface="Segoe UI Light" panose="020B0502040204020203" pitchFamily="34" charset="0"/>
              </a:rPr>
              <a:t>Bring your own DNS</a:t>
            </a:r>
          </a:p>
          <a:p>
            <a:pPr marL="285744" lvl="1" indent="-285744">
              <a:lnSpc>
                <a:spcPct val="90000"/>
              </a:lnSpc>
              <a:spcBef>
                <a:spcPts val="1324"/>
              </a:spcBef>
              <a:spcAft>
                <a:spcPts val="441"/>
              </a:spcAft>
              <a:buClr>
                <a:schemeClr val="tx1"/>
              </a:buClr>
              <a:buSzPct val="100000"/>
              <a:buFont typeface="Arial" panose="020B0604020202020204" pitchFamily="34" charset="0"/>
              <a:buChar char="•"/>
            </a:pPr>
            <a:r>
              <a:rPr lang="en-US" sz="2400">
                <a:gradFill>
                  <a:gsLst>
                    <a:gs pos="1250">
                      <a:schemeClr val="tx1"/>
                    </a:gs>
                    <a:gs pos="100000">
                      <a:schemeClr val="tx1"/>
                    </a:gs>
                  </a:gsLst>
                  <a:lin ang="5400000" scaled="0"/>
                </a:gradFill>
                <a:cs typeface="Segoe UI Light" panose="020B0502040204020203" pitchFamily="34" charset="0"/>
              </a:rPr>
              <a:t>Use Azure-provided DNS</a:t>
            </a:r>
          </a:p>
          <a:p>
            <a:pPr marL="285744" lvl="1" indent="-285744">
              <a:lnSpc>
                <a:spcPct val="90000"/>
              </a:lnSpc>
              <a:spcBef>
                <a:spcPts val="1324"/>
              </a:spcBef>
              <a:spcAft>
                <a:spcPts val="441"/>
              </a:spcAft>
              <a:buClr>
                <a:schemeClr val="tx1"/>
              </a:buClr>
              <a:buSzPct val="100000"/>
              <a:buFont typeface="Arial" panose="020B0604020202020204" pitchFamily="34" charset="0"/>
              <a:buChar char="•"/>
            </a:pPr>
            <a:r>
              <a:rPr lang="en-US" sz="2400">
                <a:gradFill>
                  <a:gsLst>
                    <a:gs pos="1250">
                      <a:schemeClr val="tx1"/>
                    </a:gs>
                    <a:gs pos="100000">
                      <a:schemeClr val="tx1"/>
                    </a:gs>
                  </a:gsLst>
                  <a:lin ang="5400000" scaled="0"/>
                </a:gradFill>
                <a:cs typeface="Segoe UI Light" panose="020B0502040204020203" pitchFamily="34" charset="0"/>
              </a:rPr>
              <a:t>Secure VMs with input endpoint ACLs</a:t>
            </a:r>
          </a:p>
        </p:txBody>
      </p:sp>
      <p:pic>
        <p:nvPicPr>
          <p:cNvPr id="7" name="Picture 6"/>
          <p:cNvPicPr>
            <a:picLocks noChangeAspect="1"/>
          </p:cNvPicPr>
          <p:nvPr/>
        </p:nvPicPr>
        <p:blipFill>
          <a:blip r:embed="rId3"/>
          <a:stretch>
            <a:fillRect/>
          </a:stretch>
        </p:blipFill>
        <p:spPr>
          <a:xfrm>
            <a:off x="5632013" y="1897062"/>
            <a:ext cx="6137645" cy="3747918"/>
          </a:xfrm>
          <a:prstGeom prst="rect">
            <a:avLst/>
          </a:prstGeom>
        </p:spPr>
      </p:pic>
      <p:grpSp>
        <p:nvGrpSpPr>
          <p:cNvPr id="8" name="Group 7"/>
          <p:cNvGrpSpPr/>
          <p:nvPr/>
        </p:nvGrpSpPr>
        <p:grpSpPr>
          <a:xfrm>
            <a:off x="7284244" y="3237781"/>
            <a:ext cx="4234318" cy="2151711"/>
            <a:chOff x="6745490" y="2920527"/>
            <a:chExt cx="4725267" cy="2371250"/>
          </a:xfrm>
          <a:solidFill>
            <a:schemeClr val="tx2"/>
          </a:solidFill>
        </p:grpSpPr>
        <p:sp>
          <p:nvSpPr>
            <p:cNvPr id="9" name="Freeform 8"/>
            <p:cNvSpPr/>
            <p:nvPr/>
          </p:nvSpPr>
          <p:spPr bwMode="auto">
            <a:xfrm>
              <a:off x="6745490" y="2920527"/>
              <a:ext cx="4725267" cy="2371250"/>
            </a:xfrm>
            <a:custGeom>
              <a:avLst/>
              <a:gdLst>
                <a:gd name="connsiteX0" fmla="*/ 224346 w 4725267"/>
                <a:gd name="connsiteY0" fmla="*/ 0 h 2310702"/>
                <a:gd name="connsiteX1" fmla="*/ 2168811 w 4725267"/>
                <a:gd name="connsiteY1" fmla="*/ 0 h 2310702"/>
                <a:gd name="connsiteX2" fmla="*/ 3487460 w 4725267"/>
                <a:gd name="connsiteY2" fmla="*/ 0 h 2310702"/>
                <a:gd name="connsiteX3" fmla="*/ 3569916 w 4725267"/>
                <a:gd name="connsiteY3" fmla="*/ 0 h 2310702"/>
                <a:gd name="connsiteX4" fmla="*/ 4725267 w 4725267"/>
                <a:gd name="connsiteY4" fmla="*/ 1155351 h 2310702"/>
                <a:gd name="connsiteX5" fmla="*/ 4725266 w 4725267"/>
                <a:gd name="connsiteY5" fmla="*/ 1155351 h 2310702"/>
                <a:gd name="connsiteX6" fmla="*/ 3569915 w 4725267"/>
                <a:gd name="connsiteY6" fmla="*/ 2310702 h 2310702"/>
                <a:gd name="connsiteX7" fmla="*/ 2168811 w 4725267"/>
                <a:gd name="connsiteY7" fmla="*/ 2310701 h 2310702"/>
                <a:gd name="connsiteX8" fmla="*/ 224346 w 4725267"/>
                <a:gd name="connsiteY8" fmla="*/ 2310701 h 2310702"/>
                <a:gd name="connsiteX9" fmla="*/ 0 w 4725267"/>
                <a:gd name="connsiteY9" fmla="*/ 2086355 h 2310702"/>
                <a:gd name="connsiteX10" fmla="*/ 0 w 4725267"/>
                <a:gd name="connsiteY10" fmla="*/ 224346 h 2310702"/>
                <a:gd name="connsiteX11" fmla="*/ 224346 w 4725267"/>
                <a:gd name="connsiteY11" fmla="*/ 0 h 2310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25267" h="2310702">
                  <a:moveTo>
                    <a:pt x="224346" y="0"/>
                  </a:moveTo>
                  <a:lnTo>
                    <a:pt x="2168811" y="0"/>
                  </a:lnTo>
                  <a:lnTo>
                    <a:pt x="3487460" y="0"/>
                  </a:lnTo>
                  <a:lnTo>
                    <a:pt x="3569916" y="0"/>
                  </a:lnTo>
                  <a:cubicBezTo>
                    <a:pt x="4207999" y="0"/>
                    <a:pt x="4725267" y="517268"/>
                    <a:pt x="4725267" y="1155351"/>
                  </a:cubicBezTo>
                  <a:lnTo>
                    <a:pt x="4725266" y="1155351"/>
                  </a:lnTo>
                  <a:cubicBezTo>
                    <a:pt x="4725266" y="1793434"/>
                    <a:pt x="4207998" y="2310702"/>
                    <a:pt x="3569915" y="2310702"/>
                  </a:cubicBezTo>
                  <a:lnTo>
                    <a:pt x="2168811" y="2310701"/>
                  </a:lnTo>
                  <a:lnTo>
                    <a:pt x="224346" y="2310701"/>
                  </a:lnTo>
                  <a:cubicBezTo>
                    <a:pt x="100443" y="2310701"/>
                    <a:pt x="0" y="2210258"/>
                    <a:pt x="0" y="2086355"/>
                  </a:cubicBezTo>
                  <a:lnTo>
                    <a:pt x="0" y="224346"/>
                  </a:lnTo>
                  <a:cubicBezTo>
                    <a:pt x="0" y="100443"/>
                    <a:pt x="100443" y="0"/>
                    <a:pt x="224346" y="0"/>
                  </a:cubicBezTo>
                  <a:close/>
                </a:path>
              </a:pathLst>
            </a:custGeom>
            <a:solidFill>
              <a:schemeClr val="bg2">
                <a:lumMod val="75000"/>
                <a:lumOff val="25000"/>
              </a:schemeClr>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defTabSz="672121" fontAlgn="base">
                <a:lnSpc>
                  <a:spcPct val="90000"/>
                </a:lnSpc>
                <a:spcBef>
                  <a:spcPct val="0"/>
                </a:spcBef>
                <a:spcAft>
                  <a:spcPct val="0"/>
                </a:spcAft>
              </a:pPr>
              <a:endParaRPr lang="en-US" sz="1765" spc="-37">
                <a:solidFill>
                  <a:schemeClr val="tx1"/>
                </a:solidFill>
              </a:endParaRPr>
            </a:p>
          </p:txBody>
        </p:sp>
        <p:sp>
          <p:nvSpPr>
            <p:cNvPr id="10" name="TextBox 9"/>
            <p:cNvSpPr txBox="1"/>
            <p:nvPr/>
          </p:nvSpPr>
          <p:spPr>
            <a:xfrm>
              <a:off x="7576155" y="4955862"/>
              <a:ext cx="1870761" cy="179482"/>
            </a:xfrm>
            <a:prstGeom prst="rect">
              <a:avLst/>
            </a:prstGeom>
            <a:solidFill>
              <a:schemeClr val="bg2">
                <a:lumMod val="75000"/>
                <a:lumOff val="25000"/>
              </a:schemeClr>
            </a:solidFill>
            <a:ln>
              <a:noFill/>
            </a:ln>
          </p:spPr>
          <p:txBody>
            <a:bodyPr wrap="square" lIns="0" tIns="0" rIns="0" bIns="0" rtlCol="0">
              <a:spAutoFit/>
            </a:bodyPr>
            <a:lstStyle/>
            <a:p>
              <a:pPr algn="ctr" defTabSz="685652">
                <a:lnSpc>
                  <a:spcPct val="90000"/>
                </a:lnSpc>
              </a:pPr>
              <a:r>
                <a:rPr lang="en-US" sz="1176" spc="-37"/>
                <a:t>Virtual Network</a:t>
              </a:r>
            </a:p>
          </p:txBody>
        </p:sp>
      </p:grpSp>
      <p:grpSp>
        <p:nvGrpSpPr>
          <p:cNvPr id="11" name="Group 10"/>
          <p:cNvGrpSpPr/>
          <p:nvPr/>
        </p:nvGrpSpPr>
        <p:grpSpPr>
          <a:xfrm>
            <a:off x="7540706" y="3255696"/>
            <a:ext cx="2944249" cy="1828981"/>
            <a:chOff x="6891121" y="3060919"/>
            <a:chExt cx="3429920" cy="1854647"/>
          </a:xfrm>
        </p:grpSpPr>
        <p:sp>
          <p:nvSpPr>
            <p:cNvPr id="12" name="Rounded Rectangle 11"/>
            <p:cNvSpPr/>
            <p:nvPr/>
          </p:nvSpPr>
          <p:spPr bwMode="auto">
            <a:xfrm>
              <a:off x="9225771" y="3236192"/>
              <a:ext cx="1095270" cy="1679374"/>
            </a:xfrm>
            <a:prstGeom prst="roundRect">
              <a:avLst>
                <a:gd name="adj" fmla="val 11101"/>
              </a:avLst>
            </a:prstGeom>
            <a:solidFill>
              <a:srgbClr val="00B0F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72121" fontAlgn="base">
                <a:lnSpc>
                  <a:spcPct val="90000"/>
                </a:lnSpc>
                <a:spcBef>
                  <a:spcPct val="0"/>
                </a:spcBef>
                <a:spcAft>
                  <a:spcPct val="0"/>
                </a:spcAft>
              </a:pPr>
              <a:endParaRPr lang="en-US" sz="1471" spc="-37">
                <a:gradFill>
                  <a:gsLst>
                    <a:gs pos="2917">
                      <a:schemeClr val="bg1"/>
                    </a:gs>
                    <a:gs pos="30000">
                      <a:schemeClr val="bg1"/>
                    </a:gs>
                  </a:gsLst>
                  <a:lin ang="5400000" scaled="0"/>
                </a:gradFill>
              </a:endParaRPr>
            </a:p>
          </p:txBody>
        </p:sp>
        <p:sp>
          <p:nvSpPr>
            <p:cNvPr id="13" name="Rounded Rectangle 12"/>
            <p:cNvSpPr/>
            <p:nvPr/>
          </p:nvSpPr>
          <p:spPr bwMode="auto">
            <a:xfrm>
              <a:off x="8053405" y="3236192"/>
              <a:ext cx="1095270" cy="1679374"/>
            </a:xfrm>
            <a:prstGeom prst="roundRect">
              <a:avLst>
                <a:gd name="adj" fmla="val 11101"/>
              </a:avLst>
            </a:prstGeom>
            <a:solidFill>
              <a:srgbClr val="00B0F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72121" fontAlgn="base">
                <a:lnSpc>
                  <a:spcPct val="90000"/>
                </a:lnSpc>
                <a:spcBef>
                  <a:spcPct val="0"/>
                </a:spcBef>
                <a:spcAft>
                  <a:spcPct val="0"/>
                </a:spcAft>
              </a:pPr>
              <a:endParaRPr lang="en-US" sz="1471" spc="-37">
                <a:gradFill>
                  <a:gsLst>
                    <a:gs pos="2917">
                      <a:schemeClr val="bg1"/>
                    </a:gs>
                    <a:gs pos="30000">
                      <a:schemeClr val="bg1"/>
                    </a:gs>
                  </a:gsLst>
                  <a:lin ang="5400000" scaled="0"/>
                </a:gradFill>
              </a:endParaRPr>
            </a:p>
          </p:txBody>
        </p:sp>
        <p:sp>
          <p:nvSpPr>
            <p:cNvPr id="14" name="TextBox 13"/>
            <p:cNvSpPr txBox="1"/>
            <p:nvPr/>
          </p:nvSpPr>
          <p:spPr>
            <a:xfrm>
              <a:off x="6992151" y="3060919"/>
              <a:ext cx="873046" cy="123994"/>
            </a:xfrm>
            <a:prstGeom prst="rect">
              <a:avLst/>
            </a:prstGeom>
            <a:noFill/>
          </p:spPr>
          <p:txBody>
            <a:bodyPr wrap="square" lIns="0" tIns="0" rIns="0" bIns="0" rtlCol="0">
              <a:spAutoFit/>
            </a:bodyPr>
            <a:lstStyle/>
            <a:p>
              <a:pPr algn="ctr" defTabSz="685652">
                <a:lnSpc>
                  <a:spcPct val="90000"/>
                </a:lnSpc>
              </a:pPr>
              <a:r>
                <a:rPr lang="en-US" sz="883" spc="-37">
                  <a:effectLst>
                    <a:outerShdw blurRad="38100" dist="38100" dir="2700000" algn="tl">
                      <a:srgbClr val="000000">
                        <a:alpha val="43137"/>
                      </a:srgbClr>
                    </a:outerShdw>
                  </a:effectLst>
                </a:rPr>
                <a:t>&lt;subnet X&gt;</a:t>
              </a:r>
            </a:p>
          </p:txBody>
        </p:sp>
        <p:sp>
          <p:nvSpPr>
            <p:cNvPr id="15" name="TextBox 14"/>
            <p:cNvSpPr txBox="1"/>
            <p:nvPr/>
          </p:nvSpPr>
          <p:spPr>
            <a:xfrm>
              <a:off x="8164516" y="3060919"/>
              <a:ext cx="873046" cy="123994"/>
            </a:xfrm>
            <a:prstGeom prst="rect">
              <a:avLst/>
            </a:prstGeom>
            <a:noFill/>
          </p:spPr>
          <p:txBody>
            <a:bodyPr wrap="square" lIns="0" tIns="0" rIns="0" bIns="0" rtlCol="0">
              <a:spAutoFit/>
            </a:bodyPr>
            <a:lstStyle/>
            <a:p>
              <a:pPr algn="ctr" defTabSz="685652">
                <a:lnSpc>
                  <a:spcPct val="90000"/>
                </a:lnSpc>
              </a:pPr>
              <a:r>
                <a:rPr lang="en-US" sz="883" spc="-37">
                  <a:effectLst>
                    <a:outerShdw blurRad="38100" dist="38100" dir="2700000" algn="tl">
                      <a:srgbClr val="000000">
                        <a:alpha val="43137"/>
                      </a:srgbClr>
                    </a:outerShdw>
                  </a:effectLst>
                </a:rPr>
                <a:t>&lt;subnet Y&gt;</a:t>
              </a:r>
            </a:p>
          </p:txBody>
        </p:sp>
        <p:sp>
          <p:nvSpPr>
            <p:cNvPr id="16" name="TextBox 15"/>
            <p:cNvSpPr txBox="1"/>
            <p:nvPr/>
          </p:nvSpPr>
          <p:spPr>
            <a:xfrm>
              <a:off x="9336882" y="3060919"/>
              <a:ext cx="873046" cy="123994"/>
            </a:xfrm>
            <a:prstGeom prst="rect">
              <a:avLst/>
            </a:prstGeom>
            <a:noFill/>
          </p:spPr>
          <p:txBody>
            <a:bodyPr wrap="square" lIns="0" tIns="0" rIns="0" bIns="0" rtlCol="0">
              <a:spAutoFit/>
            </a:bodyPr>
            <a:lstStyle/>
            <a:p>
              <a:pPr algn="ctr" defTabSz="685652">
                <a:lnSpc>
                  <a:spcPct val="90000"/>
                </a:lnSpc>
              </a:pPr>
              <a:r>
                <a:rPr lang="en-US" sz="883" spc="-37">
                  <a:effectLst>
                    <a:outerShdw blurRad="38100" dist="38100" dir="2700000" algn="tl">
                      <a:srgbClr val="000000">
                        <a:alpha val="43137"/>
                      </a:srgbClr>
                    </a:outerShdw>
                  </a:effectLst>
                </a:rPr>
                <a:t>&lt;subnet Z&gt;</a:t>
              </a:r>
            </a:p>
          </p:txBody>
        </p:sp>
        <p:sp>
          <p:nvSpPr>
            <p:cNvPr id="17" name="Rounded Rectangle 16"/>
            <p:cNvSpPr/>
            <p:nvPr/>
          </p:nvSpPr>
          <p:spPr bwMode="auto">
            <a:xfrm>
              <a:off x="6891121" y="3236191"/>
              <a:ext cx="1095270" cy="1679375"/>
            </a:xfrm>
            <a:prstGeom prst="roundRect">
              <a:avLst>
                <a:gd name="adj" fmla="val 11101"/>
              </a:avLst>
            </a:prstGeom>
            <a:solidFill>
              <a:srgbClr val="00B0F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72121" fontAlgn="base">
                <a:lnSpc>
                  <a:spcPct val="90000"/>
                </a:lnSpc>
                <a:spcBef>
                  <a:spcPct val="0"/>
                </a:spcBef>
                <a:spcAft>
                  <a:spcPct val="0"/>
                </a:spcAft>
              </a:pPr>
              <a:endParaRPr lang="en-US" sz="1471" spc="-37">
                <a:gradFill>
                  <a:gsLst>
                    <a:gs pos="2917">
                      <a:schemeClr val="bg1"/>
                    </a:gs>
                    <a:gs pos="30000">
                      <a:schemeClr val="bg1"/>
                    </a:gs>
                  </a:gsLst>
                  <a:lin ang="5400000" scaled="0"/>
                </a:gradFill>
              </a:endParaRPr>
            </a:p>
          </p:txBody>
        </p:sp>
      </p:grpSp>
      <p:grpSp>
        <p:nvGrpSpPr>
          <p:cNvPr id="18" name="Group 17"/>
          <p:cNvGrpSpPr/>
          <p:nvPr/>
        </p:nvGrpSpPr>
        <p:grpSpPr>
          <a:xfrm>
            <a:off x="10556335" y="3934449"/>
            <a:ext cx="842709" cy="451437"/>
            <a:chOff x="10395800" y="3662616"/>
            <a:chExt cx="941784" cy="613985"/>
          </a:xfrm>
        </p:grpSpPr>
        <p:sp>
          <p:nvSpPr>
            <p:cNvPr id="19" name="TextBox 18"/>
            <p:cNvSpPr txBox="1"/>
            <p:nvPr/>
          </p:nvSpPr>
          <p:spPr>
            <a:xfrm>
              <a:off x="10434893" y="3662616"/>
              <a:ext cx="867567" cy="166306"/>
            </a:xfrm>
            <a:prstGeom prst="rect">
              <a:avLst/>
            </a:prstGeom>
            <a:noFill/>
          </p:spPr>
          <p:txBody>
            <a:bodyPr wrap="square" lIns="0" tIns="0" rIns="0" bIns="0" rtlCol="0">
              <a:spAutoFit/>
            </a:bodyPr>
            <a:lstStyle/>
            <a:p>
              <a:pPr algn="ctr" defTabSz="685652">
                <a:lnSpc>
                  <a:spcPct val="90000"/>
                </a:lnSpc>
              </a:pPr>
              <a:r>
                <a:rPr lang="en-US" sz="883" spc="-37">
                  <a:effectLst>
                    <a:outerShdw blurRad="38100" dist="38100" dir="2700000" algn="tl">
                      <a:srgbClr val="000000">
                        <a:alpha val="43137"/>
                      </a:srgbClr>
                    </a:outerShdw>
                  </a:effectLst>
                </a:rPr>
                <a:t>DNS Server</a:t>
              </a:r>
            </a:p>
          </p:txBody>
        </p:sp>
        <p:sp>
          <p:nvSpPr>
            <p:cNvPr id="20" name="Rounded Rectangle 19"/>
            <p:cNvSpPr/>
            <p:nvPr/>
          </p:nvSpPr>
          <p:spPr bwMode="auto">
            <a:xfrm>
              <a:off x="10395800" y="3875157"/>
              <a:ext cx="941784" cy="401444"/>
            </a:xfrm>
            <a:prstGeom prst="roundRect">
              <a:avLst>
                <a:gd name="adj" fmla="val 35082"/>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72121" fontAlgn="base">
                <a:lnSpc>
                  <a:spcPct val="90000"/>
                </a:lnSpc>
                <a:spcBef>
                  <a:spcPct val="0"/>
                </a:spcBef>
                <a:spcAft>
                  <a:spcPct val="0"/>
                </a:spcAft>
              </a:pPr>
              <a:endParaRPr lang="en-US" sz="1471" spc="-37">
                <a:gradFill>
                  <a:gsLst>
                    <a:gs pos="2917">
                      <a:schemeClr val="bg1"/>
                    </a:gs>
                    <a:gs pos="30000">
                      <a:schemeClr val="bg1"/>
                    </a:gs>
                  </a:gsLst>
                  <a:lin ang="5400000" scaled="0"/>
                </a:gradFill>
              </a:endParaRPr>
            </a:p>
          </p:txBody>
        </p:sp>
        <p:sp>
          <p:nvSpPr>
            <p:cNvPr id="21" name="Freeform 5"/>
            <p:cNvSpPr>
              <a:spLocks noEditPoints="1"/>
            </p:cNvSpPr>
            <p:nvPr/>
          </p:nvSpPr>
          <p:spPr bwMode="auto">
            <a:xfrm>
              <a:off x="10395800" y="3875157"/>
              <a:ext cx="941784" cy="401444"/>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tx1">
                <a:lumMod val="50000"/>
              </a:schemeClr>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4464" tIns="107571" rIns="134464" bIns="107571" numCol="1" spcCol="0" rtlCol="0" fromWordArt="0" anchor="t" anchorCtr="0" forceAA="0" compatLnSpc="1">
              <a:prstTxWarp prst="textNoShape">
                <a:avLst/>
              </a:prstTxWarp>
              <a:noAutofit/>
            </a:bodyPr>
            <a:lstStyle/>
            <a:p>
              <a:pPr algn="ctr" defTabSz="672121" fontAlgn="base">
                <a:lnSpc>
                  <a:spcPct val="90000"/>
                </a:lnSpc>
                <a:spcBef>
                  <a:spcPct val="0"/>
                </a:spcBef>
                <a:spcAft>
                  <a:spcPct val="0"/>
                </a:spcAft>
              </a:pPr>
              <a:endParaRPr lang="en-US" sz="1471" spc="-37">
                <a:gradFill>
                  <a:gsLst>
                    <a:gs pos="2917">
                      <a:schemeClr val="bg1"/>
                    </a:gs>
                    <a:gs pos="30000">
                      <a:schemeClr val="bg1"/>
                    </a:gs>
                  </a:gsLst>
                  <a:lin ang="5400000" scaled="0"/>
                </a:gradFill>
              </a:endParaRPr>
            </a:p>
          </p:txBody>
        </p:sp>
      </p:grpSp>
      <p:sp>
        <p:nvSpPr>
          <p:cNvPr id="24" name="Freeform 5"/>
          <p:cNvSpPr>
            <a:spLocks noEditPoints="1"/>
          </p:cNvSpPr>
          <p:nvPr/>
        </p:nvSpPr>
        <p:spPr bwMode="auto">
          <a:xfrm>
            <a:off x="7702192" y="3620662"/>
            <a:ext cx="642441" cy="251704"/>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tx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pPr defTabSz="685652"/>
            <a:endParaRPr lang="en-US" sz="1324">
              <a:solidFill>
                <a:srgbClr val="505050"/>
              </a:solidFill>
            </a:endParaRPr>
          </a:p>
        </p:txBody>
      </p:sp>
      <p:sp>
        <p:nvSpPr>
          <p:cNvPr id="25" name="Freeform 5"/>
          <p:cNvSpPr>
            <a:spLocks noEditPoints="1"/>
          </p:cNvSpPr>
          <p:nvPr/>
        </p:nvSpPr>
        <p:spPr bwMode="auto">
          <a:xfrm>
            <a:off x="7703039" y="4055049"/>
            <a:ext cx="642441" cy="251704"/>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tx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pPr defTabSz="685652"/>
            <a:endParaRPr lang="en-US" sz="1324">
              <a:solidFill>
                <a:srgbClr val="505050"/>
              </a:solidFill>
            </a:endParaRPr>
          </a:p>
        </p:txBody>
      </p:sp>
      <p:sp>
        <p:nvSpPr>
          <p:cNvPr id="26" name="Freeform 5"/>
          <p:cNvSpPr>
            <a:spLocks noEditPoints="1"/>
          </p:cNvSpPr>
          <p:nvPr/>
        </p:nvSpPr>
        <p:spPr bwMode="auto">
          <a:xfrm>
            <a:off x="7723434" y="4569863"/>
            <a:ext cx="642441" cy="251704"/>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tx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pPr defTabSz="685652"/>
            <a:endParaRPr lang="en-US" sz="1324">
              <a:solidFill>
                <a:srgbClr val="505050"/>
              </a:solidFill>
            </a:endParaRPr>
          </a:p>
        </p:txBody>
      </p:sp>
      <p:sp>
        <p:nvSpPr>
          <p:cNvPr id="27" name="Freeform 5"/>
          <p:cNvSpPr>
            <a:spLocks noEditPoints="1"/>
          </p:cNvSpPr>
          <p:nvPr/>
        </p:nvSpPr>
        <p:spPr bwMode="auto">
          <a:xfrm>
            <a:off x="8643967" y="3638579"/>
            <a:ext cx="642441" cy="251704"/>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tx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pPr defTabSz="685652"/>
            <a:endParaRPr lang="en-US" sz="1324">
              <a:solidFill>
                <a:srgbClr val="505050"/>
              </a:solidFill>
            </a:endParaRPr>
          </a:p>
        </p:txBody>
      </p:sp>
      <p:sp>
        <p:nvSpPr>
          <p:cNvPr id="28" name="Freeform 5"/>
          <p:cNvSpPr>
            <a:spLocks noEditPoints="1"/>
          </p:cNvSpPr>
          <p:nvPr/>
        </p:nvSpPr>
        <p:spPr bwMode="auto">
          <a:xfrm>
            <a:off x="8660594" y="4081044"/>
            <a:ext cx="642441" cy="251704"/>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tx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pPr defTabSz="685652"/>
            <a:endParaRPr lang="en-US" sz="1324">
              <a:solidFill>
                <a:srgbClr val="505050"/>
              </a:solidFill>
            </a:endParaRPr>
          </a:p>
        </p:txBody>
      </p:sp>
      <p:sp>
        <p:nvSpPr>
          <p:cNvPr id="29" name="Freeform 5"/>
          <p:cNvSpPr>
            <a:spLocks noEditPoints="1"/>
          </p:cNvSpPr>
          <p:nvPr/>
        </p:nvSpPr>
        <p:spPr bwMode="auto">
          <a:xfrm>
            <a:off x="8660594" y="4569863"/>
            <a:ext cx="642441" cy="251704"/>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tx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pPr defTabSz="685652"/>
            <a:endParaRPr lang="en-US" sz="1324">
              <a:solidFill>
                <a:srgbClr val="505050"/>
              </a:solidFill>
            </a:endParaRPr>
          </a:p>
        </p:txBody>
      </p:sp>
      <p:sp>
        <p:nvSpPr>
          <p:cNvPr id="30" name="Freeform 5"/>
          <p:cNvSpPr>
            <a:spLocks noEditPoints="1"/>
          </p:cNvSpPr>
          <p:nvPr/>
        </p:nvSpPr>
        <p:spPr bwMode="auto">
          <a:xfrm>
            <a:off x="9712122" y="3638579"/>
            <a:ext cx="642441" cy="251704"/>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tx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pPr defTabSz="685652"/>
            <a:endParaRPr lang="en-US" sz="1324">
              <a:solidFill>
                <a:srgbClr val="505050"/>
              </a:solidFill>
            </a:endParaRPr>
          </a:p>
        </p:txBody>
      </p:sp>
      <p:sp>
        <p:nvSpPr>
          <p:cNvPr id="31" name="Freeform 5"/>
          <p:cNvSpPr>
            <a:spLocks noEditPoints="1"/>
          </p:cNvSpPr>
          <p:nvPr/>
        </p:nvSpPr>
        <p:spPr bwMode="auto">
          <a:xfrm>
            <a:off x="9704996" y="4118420"/>
            <a:ext cx="642441" cy="251704"/>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tx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pPr defTabSz="685652"/>
            <a:endParaRPr lang="en-US" sz="1324">
              <a:solidFill>
                <a:srgbClr val="505050"/>
              </a:solidFill>
            </a:endParaRPr>
          </a:p>
        </p:txBody>
      </p:sp>
      <p:sp>
        <p:nvSpPr>
          <p:cNvPr id="32" name="Freeform 5"/>
          <p:cNvSpPr>
            <a:spLocks noEditPoints="1"/>
          </p:cNvSpPr>
          <p:nvPr/>
        </p:nvSpPr>
        <p:spPr bwMode="auto">
          <a:xfrm>
            <a:off x="9712122" y="4582861"/>
            <a:ext cx="642441" cy="251704"/>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tx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32" tIns="33616" rIns="67232" bIns="33616" numCol="1" anchor="t" anchorCtr="0" compatLnSpc="1">
            <a:prstTxWarp prst="textNoShape">
              <a:avLst/>
            </a:prstTxWarp>
          </a:bodyPr>
          <a:lstStyle/>
          <a:p>
            <a:pPr defTabSz="685652"/>
            <a:endParaRPr lang="en-US" sz="1324">
              <a:solidFill>
                <a:srgbClr val="505050"/>
              </a:solidFill>
            </a:endParaRPr>
          </a:p>
        </p:txBody>
      </p:sp>
      <p:sp>
        <p:nvSpPr>
          <p:cNvPr id="33" name="TextBox 32"/>
          <p:cNvSpPr txBox="1"/>
          <p:nvPr/>
        </p:nvSpPr>
        <p:spPr>
          <a:xfrm>
            <a:off x="7880536" y="2335285"/>
            <a:ext cx="1315751" cy="706095"/>
          </a:xfrm>
          <a:custGeom>
            <a:avLst/>
            <a:gdLst>
              <a:gd name="connsiteX0" fmla="*/ 0 w 1679755"/>
              <a:gd name="connsiteY0" fmla="*/ 0 h 960263"/>
              <a:gd name="connsiteX1" fmla="*/ 1679755 w 1679755"/>
              <a:gd name="connsiteY1" fmla="*/ 0 h 960263"/>
              <a:gd name="connsiteX2" fmla="*/ 1679755 w 1679755"/>
              <a:gd name="connsiteY2" fmla="*/ 960263 h 960263"/>
              <a:gd name="connsiteX3" fmla="*/ 0 w 1679755"/>
              <a:gd name="connsiteY3" fmla="*/ 960263 h 960263"/>
              <a:gd name="connsiteX4" fmla="*/ 0 w 1679755"/>
              <a:gd name="connsiteY4" fmla="*/ 0 h 960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9755" h="960263">
                <a:moveTo>
                  <a:pt x="0" y="0"/>
                </a:moveTo>
                <a:lnTo>
                  <a:pt x="1679755" y="0"/>
                </a:lnTo>
                <a:lnTo>
                  <a:pt x="1679755" y="960263"/>
                </a:lnTo>
                <a:lnTo>
                  <a:pt x="0" y="960263"/>
                </a:lnTo>
                <a:lnTo>
                  <a:pt x="0" y="0"/>
                </a:lnTo>
                <a:close/>
              </a:path>
            </a:pathLst>
          </a:custGeom>
          <a:noFill/>
        </p:spPr>
        <p:txBody>
          <a:bodyPr wrap="none" lIns="134464" tIns="107571" rIns="134464" bIns="107571" rtlCol="0">
            <a:spAutoFit/>
          </a:bodyPr>
          <a:lstStyle/>
          <a:p>
            <a:pPr algn="ctr">
              <a:lnSpc>
                <a:spcPct val="90000"/>
              </a:lnSpc>
            </a:pPr>
            <a:r>
              <a:rPr lang="en-US" sz="1765" b="1" spc="-37"/>
              <a:t>Microsoft </a:t>
            </a:r>
            <a:br>
              <a:rPr lang="en-US" sz="1765" b="1" spc="-37"/>
            </a:br>
            <a:r>
              <a:rPr lang="en-US" sz="1765" b="1" spc="-37"/>
              <a:t>Azure</a:t>
            </a:r>
          </a:p>
        </p:txBody>
      </p:sp>
    </p:spTree>
    <p:extLst>
      <p:ext uri="{BB962C8B-B14F-4D97-AF65-F5344CB8AC3E}">
        <p14:creationId xmlns:p14="http://schemas.microsoft.com/office/powerpoint/2010/main" val="20642352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600"/>
                                        <p:tgtEl>
                                          <p:spTgt spid="5"/>
                                        </p:tgtEl>
                                      </p:cBhvr>
                                    </p:animEffect>
                                  </p:childTnLst>
                                </p:cTn>
                              </p:par>
                            </p:childTnLst>
                          </p:cTn>
                        </p:par>
                        <p:par>
                          <p:cTn id="8" fill="hold">
                            <p:stCondLst>
                              <p:cond delay="8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25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95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a:t>Connectivity Options for CSP Customers</a:t>
            </a:r>
          </a:p>
        </p:txBody>
      </p:sp>
      <p:sp>
        <p:nvSpPr>
          <p:cNvPr id="111" name="Rectangle 110" hidden="1"/>
          <p:cNvSpPr/>
          <p:nvPr/>
        </p:nvSpPr>
        <p:spPr bwMode="auto">
          <a:xfrm>
            <a:off x="3812983" y="4899041"/>
            <a:ext cx="3748096" cy="23447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84964" tIns="42484" rIns="84964" bIns="42484" numCol="1" rtlCol="0" anchor="ctr" anchorCtr="0" compatLnSpc="1">
            <a:prstTxWarp prst="textNoShape">
              <a:avLst/>
            </a:prstTxWarp>
          </a:bodyPr>
          <a:lstStyle/>
          <a:p>
            <a:pPr algn="ctr" defTabSz="849419" fontAlgn="base">
              <a:spcBef>
                <a:spcPct val="0"/>
              </a:spcBef>
              <a:spcAft>
                <a:spcPct val="0"/>
              </a:spcAft>
            </a:pPr>
            <a:endParaRPr lang="en-US" sz="2677">
              <a:gradFill>
                <a:gsLst>
                  <a:gs pos="0">
                    <a:srgbClr val="FFFFFF"/>
                  </a:gs>
                  <a:gs pos="100000">
                    <a:srgbClr val="FFFFFF"/>
                  </a:gs>
                </a:gsLst>
                <a:lin ang="5400000" scaled="0"/>
              </a:gradFill>
            </a:endParaRPr>
          </a:p>
        </p:txBody>
      </p:sp>
      <p:sp>
        <p:nvSpPr>
          <p:cNvPr id="108" name="Rectangle 14"/>
          <p:cNvSpPr/>
          <p:nvPr/>
        </p:nvSpPr>
        <p:spPr bwMode="auto">
          <a:xfrm>
            <a:off x="731278" y="1465349"/>
            <a:ext cx="2034915" cy="704495"/>
          </a:xfrm>
          <a:prstGeom prst="rect">
            <a:avLst/>
          </a:prstGeom>
          <a:solidFill>
            <a:schemeClr val="tx1">
              <a:lumMod val="50000"/>
              <a:alpha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46284" tIns="91428" rIns="91428" bIns="91428" numCol="1" rtlCol="0" anchor="t" anchorCtr="0" compatLnSpc="1">
            <a:prstTxWarp prst="textNoShape">
              <a:avLst/>
            </a:prstTxWarp>
          </a:bodyPr>
          <a:lstStyle/>
          <a:p>
            <a:pPr algn="ctr" defTabSz="1242928" fontAlgn="base">
              <a:spcBef>
                <a:spcPct val="0"/>
              </a:spcBef>
              <a:spcAft>
                <a:spcPct val="0"/>
              </a:spcAft>
            </a:pPr>
            <a:r>
              <a:rPr lang="en-US" sz="2000" b="1" kern="0">
                <a:gradFill>
                  <a:gsLst>
                    <a:gs pos="0">
                      <a:srgbClr val="FFFFFF"/>
                    </a:gs>
                    <a:gs pos="100000">
                      <a:srgbClr val="FFFFFF"/>
                    </a:gs>
                  </a:gsLst>
                  <a:lin ang="5400000" scaled="0"/>
                </a:gradFill>
                <a:effectLst>
                  <a:outerShdw blurRad="38100" dist="38100" dir="2700000" algn="tl">
                    <a:srgbClr val="000000">
                      <a:alpha val="43137"/>
                    </a:srgbClr>
                  </a:outerShdw>
                </a:effectLst>
                <a:latin typeface="+mj-lt"/>
                <a:cs typeface="Segoe UI" panose="020B0502040204020203" pitchFamily="34" charset="0"/>
              </a:rPr>
              <a:t>Cloud</a:t>
            </a:r>
          </a:p>
        </p:txBody>
      </p:sp>
      <p:sp>
        <p:nvSpPr>
          <p:cNvPr id="109" name="Rectangle 17"/>
          <p:cNvSpPr/>
          <p:nvPr/>
        </p:nvSpPr>
        <p:spPr bwMode="auto">
          <a:xfrm>
            <a:off x="6320719" y="1480739"/>
            <a:ext cx="2016904" cy="704495"/>
          </a:xfrm>
          <a:prstGeom prst="rect">
            <a:avLst/>
          </a:prstGeom>
          <a:solidFill>
            <a:schemeClr val="tx1">
              <a:lumMod val="50000"/>
              <a:alpha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46284" tIns="91428" rIns="91428" bIns="91428" numCol="1" rtlCol="0" anchor="t" anchorCtr="0" compatLnSpc="1">
            <a:prstTxWarp prst="textNoShape">
              <a:avLst/>
            </a:prstTxWarp>
          </a:bodyPr>
          <a:lstStyle/>
          <a:p>
            <a:pPr algn="ctr" defTabSz="1242928" fontAlgn="base">
              <a:spcBef>
                <a:spcPct val="0"/>
              </a:spcBef>
              <a:spcAft>
                <a:spcPct val="0"/>
              </a:spcAft>
            </a:pPr>
            <a:r>
              <a:rPr lang="en-US" sz="2000" b="1" kern="0">
                <a:gradFill>
                  <a:gsLst>
                    <a:gs pos="0">
                      <a:srgbClr val="FFFFFF"/>
                    </a:gs>
                    <a:gs pos="100000">
                      <a:srgbClr val="FFFFFF"/>
                    </a:gs>
                  </a:gsLst>
                  <a:lin ang="5400000" scaled="0"/>
                </a:gradFill>
                <a:effectLst>
                  <a:outerShdw blurRad="38100" dist="38100" dir="2700000" algn="tl">
                    <a:srgbClr val="000000">
                      <a:alpha val="43137"/>
                    </a:srgbClr>
                  </a:outerShdw>
                </a:effectLst>
                <a:latin typeface="+mj-lt"/>
                <a:cs typeface="Segoe UI" panose="020B0502040204020203" pitchFamily="34" charset="0"/>
              </a:rPr>
              <a:t>Customer</a:t>
            </a:r>
          </a:p>
        </p:txBody>
      </p:sp>
      <p:sp>
        <p:nvSpPr>
          <p:cNvPr id="110" name="Rectangle 109"/>
          <p:cNvSpPr/>
          <p:nvPr/>
        </p:nvSpPr>
        <p:spPr bwMode="auto">
          <a:xfrm>
            <a:off x="8343554" y="1480739"/>
            <a:ext cx="3531488" cy="704495"/>
          </a:xfrm>
          <a:prstGeom prst="rect">
            <a:avLst/>
          </a:prstGeom>
          <a:solidFill>
            <a:schemeClr val="tx1">
              <a:lumMod val="50000"/>
              <a:alpha val="4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46284" tIns="91428" rIns="91428" bIns="91428" numCol="1" rtlCol="0" anchor="t" anchorCtr="0" compatLnSpc="1">
            <a:prstTxWarp prst="textNoShape">
              <a:avLst/>
            </a:prstTxWarp>
          </a:bodyPr>
          <a:lstStyle/>
          <a:p>
            <a:pPr defTabSz="1242928" fontAlgn="base">
              <a:spcBef>
                <a:spcPct val="0"/>
              </a:spcBef>
              <a:spcAft>
                <a:spcPct val="0"/>
              </a:spcAft>
            </a:pPr>
            <a:r>
              <a:rPr lang="en-US" sz="2000" b="1" kern="0">
                <a:gradFill>
                  <a:gsLst>
                    <a:gs pos="0">
                      <a:srgbClr val="FFFFFF"/>
                    </a:gs>
                    <a:gs pos="100000">
                      <a:srgbClr val="FFFFFF"/>
                    </a:gs>
                  </a:gsLst>
                  <a:lin ang="5400000" scaled="0"/>
                </a:gradFill>
                <a:effectLst>
                  <a:outerShdw blurRad="38100" dist="38100" dir="2700000" algn="tl">
                    <a:srgbClr val="000000">
                      <a:alpha val="43137"/>
                    </a:srgbClr>
                  </a:outerShdw>
                </a:effectLst>
                <a:latin typeface="+mj-lt"/>
                <a:cs typeface="Segoe UI" panose="020B0502040204020203" pitchFamily="34" charset="0"/>
              </a:rPr>
              <a:t>Segment and workloads</a:t>
            </a:r>
          </a:p>
        </p:txBody>
      </p:sp>
      <p:grpSp>
        <p:nvGrpSpPr>
          <p:cNvPr id="7" name="Group 6"/>
          <p:cNvGrpSpPr/>
          <p:nvPr/>
        </p:nvGrpSpPr>
        <p:grpSpPr>
          <a:xfrm>
            <a:off x="714112" y="4466217"/>
            <a:ext cx="11154999" cy="1228545"/>
            <a:chOff x="312738" y="4254537"/>
            <a:chExt cx="11156422" cy="1228702"/>
          </a:xfrm>
        </p:grpSpPr>
        <p:grpSp>
          <p:nvGrpSpPr>
            <p:cNvPr id="6" name="Group 5"/>
            <p:cNvGrpSpPr/>
            <p:nvPr/>
          </p:nvGrpSpPr>
          <p:grpSpPr>
            <a:xfrm>
              <a:off x="312738" y="4353320"/>
              <a:ext cx="11156422" cy="1100878"/>
              <a:chOff x="312738" y="4315336"/>
              <a:chExt cx="11156422" cy="1100878"/>
            </a:xfrm>
          </p:grpSpPr>
          <p:sp>
            <p:nvSpPr>
              <p:cNvPr id="50" name="Rectangle 49"/>
              <p:cNvSpPr/>
              <p:nvPr/>
            </p:nvSpPr>
            <p:spPr>
              <a:xfrm>
                <a:off x="312738" y="4315336"/>
                <a:ext cx="11156422" cy="110087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2400">
                  <a:solidFill>
                    <a:srgbClr val="FFFFFF"/>
                  </a:solidFill>
                  <a:cs typeface="Segoe UI" panose="020B0502040204020203" pitchFamily="34" charset="0"/>
                </a:endParaRPr>
              </a:p>
            </p:txBody>
          </p:sp>
          <p:sp>
            <p:nvSpPr>
              <p:cNvPr id="53" name="Freeform 52"/>
              <p:cNvSpPr/>
              <p:nvPr/>
            </p:nvSpPr>
            <p:spPr>
              <a:xfrm rot="5400000">
                <a:off x="6341213" y="3839364"/>
                <a:ext cx="1100392" cy="2052341"/>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2"/>
              </a:solidFill>
              <a:ln w="12700" cap="flat" cmpd="thickThin" algn="ctr">
                <a:noFill/>
                <a:prstDash val="solid"/>
              </a:ln>
              <a:effectLst/>
            </p:spPr>
            <p:txBody>
              <a:bodyPr lIns="3046224" tIns="38077" rIns="76151" bIns="38077" rtlCol="0" anchor="ctr"/>
              <a:lstStyle/>
              <a:p>
                <a:pPr marL="239605" indent="-239605" defTabSz="475888">
                  <a:lnSpc>
                    <a:spcPct val="90000"/>
                  </a:lnSpc>
                  <a:spcBef>
                    <a:spcPct val="20000"/>
                  </a:spcBef>
                  <a:buSzPct val="90000"/>
                  <a:buBlip>
                    <a:blip r:embed="rId3"/>
                  </a:buBlip>
                </a:pPr>
                <a:endParaRPr lang="en-US" sz="2400">
                  <a:gradFill>
                    <a:gsLst>
                      <a:gs pos="80000">
                        <a:srgbClr val="EFEFEF">
                          <a:lumMod val="10000"/>
                        </a:srgbClr>
                      </a:gs>
                      <a:gs pos="64762">
                        <a:srgbClr val="EFEFEF">
                          <a:lumMod val="10000"/>
                        </a:srgbClr>
                      </a:gs>
                    </a:gsLst>
                    <a:lin ang="5400000" scaled="0"/>
                  </a:gradFill>
                  <a:cs typeface="Segoe UI" panose="020B0502040204020203" pitchFamily="34" charset="0"/>
                </a:endParaRPr>
              </a:p>
            </p:txBody>
          </p:sp>
          <p:sp>
            <p:nvSpPr>
              <p:cNvPr id="54" name="Freeform 53"/>
              <p:cNvSpPr/>
              <p:nvPr/>
            </p:nvSpPr>
            <p:spPr>
              <a:xfrm rot="5400000">
                <a:off x="788716" y="3839364"/>
                <a:ext cx="1100394" cy="2052341"/>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3">
                  <a:lumMod val="75000"/>
                </a:schemeClr>
              </a:solidFill>
              <a:ln w="12700" cap="flat" cmpd="thickThin" algn="ctr">
                <a:noFill/>
                <a:prstDash val="solid"/>
              </a:ln>
              <a:effectLst/>
            </p:spPr>
            <p:txBody>
              <a:bodyPr lIns="3046224" tIns="38077" rIns="76151" bIns="38077" rtlCol="0" anchor="ctr"/>
              <a:lstStyle/>
              <a:p>
                <a:pPr marL="239605" indent="-239605" defTabSz="475888">
                  <a:lnSpc>
                    <a:spcPct val="90000"/>
                  </a:lnSpc>
                  <a:spcBef>
                    <a:spcPct val="20000"/>
                  </a:spcBef>
                  <a:buSzPct val="90000"/>
                  <a:buBlip>
                    <a:blip r:embed="rId3"/>
                  </a:buBlip>
                </a:pPr>
                <a:endParaRPr lang="en-US" sz="2400">
                  <a:gradFill>
                    <a:gsLst>
                      <a:gs pos="80000">
                        <a:srgbClr val="EFEFEF">
                          <a:lumMod val="10000"/>
                        </a:srgbClr>
                      </a:gs>
                      <a:gs pos="64762">
                        <a:srgbClr val="EFEFEF">
                          <a:lumMod val="10000"/>
                        </a:srgbClr>
                      </a:gs>
                    </a:gsLst>
                    <a:lin ang="5400000" scaled="0"/>
                  </a:gradFill>
                  <a:cs typeface="Segoe UI" panose="020B0502040204020203" pitchFamily="34" charset="0"/>
                </a:endParaRPr>
              </a:p>
            </p:txBody>
          </p:sp>
          <p:grpSp>
            <p:nvGrpSpPr>
              <p:cNvPr id="55" name="Group 54"/>
              <p:cNvGrpSpPr/>
              <p:nvPr/>
            </p:nvGrpSpPr>
            <p:grpSpPr>
              <a:xfrm>
                <a:off x="881372" y="4344939"/>
                <a:ext cx="549467" cy="750287"/>
                <a:chOff x="5293615" y="2178868"/>
                <a:chExt cx="1189325" cy="1488408"/>
              </a:xfrm>
            </p:grpSpPr>
            <p:pic>
              <p:nvPicPr>
                <p:cNvPr id="77" name="Picture 2"/>
                <p:cNvPicPr>
                  <a:picLocks noChangeAspect="1" noChangeArrowheads="1"/>
                </p:cNvPicPr>
                <p:nvPr/>
              </p:nvPicPr>
              <p:blipFill>
                <a:blip r:embed="rId4" cstate="print">
                  <a:lum bright="100000" contrast="100000"/>
                </a:blip>
                <a:srcRect/>
                <a:stretch>
                  <a:fillRect/>
                </a:stretch>
              </p:blipFill>
              <p:spPr bwMode="auto">
                <a:xfrm>
                  <a:off x="5293615" y="2178868"/>
                  <a:ext cx="1178385" cy="1079716"/>
                </a:xfrm>
                <a:prstGeom prst="rect">
                  <a:avLst/>
                </a:prstGeom>
                <a:noFill/>
                <a:ln w="9525">
                  <a:noFill/>
                  <a:miter lim="800000"/>
                  <a:headEnd/>
                  <a:tailEnd/>
                </a:ln>
                <a:effectLst/>
              </p:spPr>
            </p:pic>
            <p:sp>
              <p:nvSpPr>
                <p:cNvPr id="78" name="Isosceles Triangle 77"/>
                <p:cNvSpPr/>
                <p:nvPr/>
              </p:nvSpPr>
              <p:spPr bwMode="auto">
                <a:xfrm rot="9180217">
                  <a:off x="5900777" y="2938035"/>
                  <a:ext cx="582163" cy="729241"/>
                </a:xfrm>
                <a:prstGeom prst="triangle">
                  <a:avLst>
                    <a:gd name="adj" fmla="val 64317"/>
                  </a:avLst>
                </a:prstGeom>
                <a:gradFill rotWithShape="1">
                  <a:gsLst>
                    <a:gs pos="0">
                      <a:sysClr val="window" lastClr="FFFFFF">
                        <a:lumMod val="95000"/>
                        <a:alpha val="0"/>
                      </a:sysClr>
                    </a:gs>
                    <a:gs pos="50000">
                      <a:schemeClr val="bg1">
                        <a:alpha val="58000"/>
                      </a:schemeClr>
                    </a:gs>
                    <a:gs pos="100000">
                      <a:schemeClr val="bg1"/>
                    </a:gs>
                  </a:gsLst>
                  <a:lin ang="5400000" scaled="0"/>
                </a:gradFill>
                <a:ln w="9525" cap="flat" cmpd="sng" algn="ctr">
                  <a:noFill/>
                  <a:prstDash val="solid"/>
                  <a:headEnd type="none" w="med" len="med"/>
                  <a:tailEnd type="none" w="med" len="med"/>
                </a:ln>
                <a:effectLst/>
              </p:spPr>
              <p:txBody>
                <a:bodyPr vert="horz" wrap="square" lIns="91424" tIns="45711" rIns="91424" bIns="45711" numCol="1" rtlCol="0" anchor="ctr" anchorCtr="0" compatLnSpc="1">
                  <a:prstTxWarp prst="textNoShape">
                    <a:avLst/>
                  </a:prstTxWarp>
                </a:bodyPr>
                <a:lstStyle/>
                <a:p>
                  <a:pPr algn="ctr" defTabSz="571156">
                    <a:defRPr/>
                  </a:pPr>
                  <a:endParaRPr lang="en-US" sz="1400" kern="0">
                    <a:gradFill>
                      <a:gsLst>
                        <a:gs pos="80000">
                          <a:srgbClr val="EFEFEF">
                            <a:lumMod val="10000"/>
                          </a:srgbClr>
                        </a:gs>
                        <a:gs pos="64762">
                          <a:srgbClr val="EFEFEF">
                            <a:lumMod val="10000"/>
                          </a:srgbClr>
                        </a:gs>
                      </a:gsLst>
                      <a:lin ang="5400000" scaled="0"/>
                    </a:gradFill>
                    <a:cs typeface="Segoe UI" panose="020B0502040204020203" pitchFamily="34" charset="0"/>
                  </a:endParaRPr>
                </a:p>
              </p:txBody>
            </p:sp>
          </p:grpSp>
          <p:cxnSp>
            <p:nvCxnSpPr>
              <p:cNvPr id="70" name="Straight Connector 69"/>
              <p:cNvCxnSpPr/>
              <p:nvPr/>
            </p:nvCxnSpPr>
            <p:spPr>
              <a:xfrm flipH="1">
                <a:off x="2204323" y="4868888"/>
                <a:ext cx="941118" cy="0"/>
              </a:xfrm>
              <a:prstGeom prst="line">
                <a:avLst/>
              </a:prstGeom>
              <a:ln w="38100">
                <a:gradFill>
                  <a:gsLst>
                    <a:gs pos="0">
                      <a:schemeClr val="accent3"/>
                    </a:gs>
                    <a:gs pos="100000">
                      <a:schemeClr val="accent3">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2865436" y="4593996"/>
                <a:ext cx="2534410" cy="566340"/>
              </a:xfrm>
              <a:prstGeom prst="rect">
                <a:avLst/>
              </a:prstGeom>
            </p:spPr>
            <p:txBody>
              <a:bodyPr wrap="square" lIns="121877" tIns="60940" rIns="121877" bIns="60940">
                <a:spAutoFit/>
              </a:bodyPr>
              <a:lstStyle/>
              <a:p>
                <a:pPr algn="ctr" defTabSz="475968" fontAlgn="base">
                  <a:lnSpc>
                    <a:spcPct val="80000"/>
                  </a:lnSpc>
                </a:pPr>
                <a:r>
                  <a:rPr lang="en-US">
                    <a:solidFill>
                      <a:srgbClr val="FFFFFF"/>
                    </a:solidFill>
                    <a:effectLst>
                      <a:outerShdw blurRad="38100" dist="38100" dir="2700000" algn="tl">
                        <a:srgbClr val="000000">
                          <a:alpha val="43137"/>
                        </a:srgbClr>
                      </a:outerShdw>
                    </a:effectLst>
                    <a:cs typeface="Segoe UI" panose="020B0502040204020203" pitchFamily="34" charset="0"/>
                  </a:rPr>
                  <a:t>Secure site-to-site </a:t>
                </a:r>
              </a:p>
              <a:p>
                <a:pPr algn="ctr" defTabSz="475968" fontAlgn="base">
                  <a:lnSpc>
                    <a:spcPct val="80000"/>
                  </a:lnSpc>
                </a:pPr>
                <a:r>
                  <a:rPr lang="en-US">
                    <a:solidFill>
                      <a:srgbClr val="FFFFFF"/>
                    </a:solidFill>
                    <a:effectLst>
                      <a:outerShdw blurRad="38100" dist="38100" dir="2700000" algn="tl">
                        <a:srgbClr val="000000">
                          <a:alpha val="43137"/>
                        </a:srgbClr>
                      </a:outerShdw>
                    </a:effectLst>
                    <a:cs typeface="Segoe UI" panose="020B0502040204020203" pitchFamily="34" charset="0"/>
                  </a:rPr>
                  <a:t>VPN connectivity</a:t>
                </a:r>
              </a:p>
            </p:txBody>
          </p:sp>
          <p:cxnSp>
            <p:nvCxnSpPr>
              <p:cNvPr id="72" name="Straight Connector 71"/>
              <p:cNvCxnSpPr/>
              <p:nvPr/>
            </p:nvCxnSpPr>
            <p:spPr>
              <a:xfrm>
                <a:off x="5151437" y="4868888"/>
                <a:ext cx="930002" cy="0"/>
              </a:xfrm>
              <a:prstGeom prst="line">
                <a:avLst/>
              </a:prstGeom>
              <a:ln w="38100">
                <a:gradFill>
                  <a:gsLst>
                    <a:gs pos="0">
                      <a:schemeClr val="accent3"/>
                    </a:gs>
                    <a:gs pos="100000">
                      <a:schemeClr val="accent3">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sp>
            <p:nvSpPr>
              <p:cNvPr id="115" name="Rectangle 77"/>
              <p:cNvSpPr/>
              <p:nvPr/>
            </p:nvSpPr>
            <p:spPr>
              <a:xfrm>
                <a:off x="7937222" y="4317275"/>
                <a:ext cx="3208600" cy="689467"/>
              </a:xfrm>
              <a:prstGeom prst="rect">
                <a:avLst/>
              </a:prstGeom>
            </p:spPr>
            <p:txBody>
              <a:bodyPr wrap="square" lIns="182858" tIns="146284" rIns="182858" bIns="146284">
                <a:spAutoFit/>
              </a:bodyPr>
              <a:lstStyle/>
              <a:p>
                <a:pPr marL="171429" indent="-171429" defTabSz="475968" fontAlgn="base">
                  <a:lnSpc>
                    <a:spcPct val="80000"/>
                  </a:lnSpc>
                  <a:buFont typeface="Arial" pitchFamily="34" charset="0"/>
                  <a:buChar char="•"/>
                </a:pPr>
                <a:r>
                  <a:rPr lang="en-US" sz="1600" b="1">
                    <a:solidFill>
                      <a:srgbClr val="FFFFFF"/>
                    </a:solidFill>
                    <a:effectLst>
                      <a:outerShdw blurRad="38100" dist="38100" dir="2700000" algn="tl">
                        <a:srgbClr val="000000">
                          <a:alpha val="43137"/>
                        </a:srgbClr>
                      </a:outerShdw>
                    </a:effectLst>
                    <a:cs typeface="Segoe UI" panose="020B0502040204020203" pitchFamily="34" charset="0"/>
                  </a:rPr>
                  <a:t>SMB, Enterprises</a:t>
                </a:r>
              </a:p>
              <a:p>
                <a:pPr marL="171429" indent="-171429" defTabSz="475968" fontAlgn="base">
                  <a:lnSpc>
                    <a:spcPct val="80000"/>
                  </a:lnSpc>
                  <a:buFont typeface="Arial" pitchFamily="34" charset="0"/>
                  <a:buChar char="•"/>
                </a:pPr>
                <a:r>
                  <a:rPr lang="en-US" sz="1600">
                    <a:solidFill>
                      <a:srgbClr val="FFFFFF"/>
                    </a:solidFill>
                    <a:effectLst>
                      <a:outerShdw blurRad="38100" dist="38100" dir="2700000" algn="tl">
                        <a:srgbClr val="000000">
                          <a:alpha val="43137"/>
                        </a:srgbClr>
                      </a:outerShdw>
                    </a:effectLst>
                    <a:cs typeface="Segoe UI" panose="020B0502040204020203" pitchFamily="34" charset="0"/>
                  </a:rPr>
                  <a:t>Connect to Azure compute</a:t>
                </a:r>
              </a:p>
            </p:txBody>
          </p:sp>
          <p:sp>
            <p:nvSpPr>
              <p:cNvPr id="59" name="Freeform 539"/>
              <p:cNvSpPr>
                <a:spLocks noChangeAspect="1"/>
              </p:cNvSpPr>
              <p:nvPr/>
            </p:nvSpPr>
            <p:spPr bwMode="auto">
              <a:xfrm>
                <a:off x="1181338" y="4895499"/>
                <a:ext cx="456175" cy="250799"/>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a:noFill/>
              </a:ln>
              <a:extLst/>
            </p:spPr>
            <p:txBody>
              <a:bodyPr vert="horz" wrap="square" lIns="91428" tIns="45714" rIns="91428" bIns="45714" numCol="1" anchor="t" anchorCtr="0" compatLnSpc="1">
                <a:prstTxWarp prst="textNoShape">
                  <a:avLst/>
                </a:prstTxWarp>
              </a:bodyPr>
              <a:lstStyle/>
              <a:p>
                <a:pPr defTabSz="932387"/>
                <a:endParaRPr lang="en-US" sz="2400">
                  <a:solidFill>
                    <a:srgbClr val="505050"/>
                  </a:solidFill>
                  <a:cs typeface="Segoe UI" panose="020B0502040204020203" pitchFamily="34" charset="0"/>
                </a:endParaRPr>
              </a:p>
            </p:txBody>
          </p:sp>
        </p:grpSp>
        <p:pic>
          <p:nvPicPr>
            <p:cNvPr id="67" name="Picture 2"/>
            <p:cNvPicPr>
              <a:picLocks noChangeAspect="1" noChangeArrowheads="1"/>
            </p:cNvPicPr>
            <p:nvPr/>
          </p:nvPicPr>
          <p:blipFill>
            <a:blip r:embed="rId4" cstate="print">
              <a:lum bright="100000" contrast="100000"/>
            </a:blip>
            <a:srcRect/>
            <a:stretch>
              <a:fillRect/>
            </a:stretch>
          </p:blipFill>
          <p:spPr bwMode="auto">
            <a:xfrm>
              <a:off x="6440934" y="4254537"/>
              <a:ext cx="1005739" cy="1228702"/>
            </a:xfrm>
            <a:prstGeom prst="rect">
              <a:avLst/>
            </a:prstGeom>
            <a:noFill/>
            <a:ln w="9525">
              <a:noFill/>
              <a:miter lim="800000"/>
              <a:headEnd/>
              <a:tailEnd/>
            </a:ln>
            <a:effectLst/>
          </p:spPr>
        </p:pic>
      </p:grpSp>
      <p:grpSp>
        <p:nvGrpSpPr>
          <p:cNvPr id="5" name="Group 4"/>
          <p:cNvGrpSpPr/>
          <p:nvPr/>
        </p:nvGrpSpPr>
        <p:grpSpPr>
          <a:xfrm>
            <a:off x="714112" y="3413208"/>
            <a:ext cx="11154999" cy="1127750"/>
            <a:chOff x="312738" y="3159809"/>
            <a:chExt cx="11156422" cy="1127893"/>
          </a:xfrm>
        </p:grpSpPr>
        <p:sp>
          <p:nvSpPr>
            <p:cNvPr id="51" name="Rectangle 50"/>
            <p:cNvSpPr/>
            <p:nvPr/>
          </p:nvSpPr>
          <p:spPr>
            <a:xfrm>
              <a:off x="312738" y="3159817"/>
              <a:ext cx="11156422" cy="109628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2400">
                <a:solidFill>
                  <a:srgbClr val="FFFFFF"/>
                </a:solidFill>
                <a:cs typeface="Segoe UI" panose="020B0502040204020203" pitchFamily="34" charset="0"/>
              </a:endParaRPr>
            </a:p>
          </p:txBody>
        </p:sp>
        <p:grpSp>
          <p:nvGrpSpPr>
            <p:cNvPr id="95" name="Group 94"/>
            <p:cNvGrpSpPr/>
            <p:nvPr/>
          </p:nvGrpSpPr>
          <p:grpSpPr>
            <a:xfrm>
              <a:off x="312739" y="3159809"/>
              <a:ext cx="7604838" cy="1127893"/>
              <a:chOff x="2916922" y="5310943"/>
              <a:chExt cx="8816693" cy="980720"/>
            </a:xfrm>
          </p:grpSpPr>
          <p:sp>
            <p:nvSpPr>
              <p:cNvPr id="98" name="Freeform 97"/>
              <p:cNvSpPr/>
              <p:nvPr/>
            </p:nvSpPr>
            <p:spPr>
              <a:xfrm rot="5400000">
                <a:off x="10066868" y="4598309"/>
                <a:ext cx="954106" cy="2379388"/>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2"/>
              </a:solidFill>
              <a:ln w="12700" cap="flat" cmpd="thickThin" algn="ctr">
                <a:noFill/>
                <a:prstDash val="solid"/>
              </a:ln>
              <a:effectLst/>
            </p:spPr>
            <p:txBody>
              <a:bodyPr lIns="3046224" tIns="38077" rIns="76151" bIns="38077" rtlCol="0" anchor="ctr"/>
              <a:lstStyle/>
              <a:p>
                <a:pPr marL="239605" indent="-239605" defTabSz="475888">
                  <a:lnSpc>
                    <a:spcPct val="90000"/>
                  </a:lnSpc>
                  <a:spcBef>
                    <a:spcPct val="20000"/>
                  </a:spcBef>
                  <a:buSzPct val="90000"/>
                  <a:buBlip>
                    <a:blip r:embed="rId3"/>
                  </a:buBlip>
                </a:pPr>
                <a:endParaRPr lang="en-US" sz="2400">
                  <a:gradFill>
                    <a:gsLst>
                      <a:gs pos="80000">
                        <a:srgbClr val="EFEFEF">
                          <a:lumMod val="10000"/>
                        </a:srgbClr>
                      </a:gs>
                      <a:gs pos="64762">
                        <a:srgbClr val="EFEFEF">
                          <a:lumMod val="10000"/>
                        </a:srgbClr>
                      </a:gs>
                    </a:gsLst>
                    <a:lin ang="5400000" scaled="0"/>
                  </a:gradFill>
                  <a:cs typeface="Segoe UI" panose="020B0502040204020203" pitchFamily="34" charset="0"/>
                </a:endParaRPr>
              </a:p>
            </p:txBody>
          </p:sp>
          <p:sp>
            <p:nvSpPr>
              <p:cNvPr id="101" name="Freeform 100"/>
              <p:cNvSpPr/>
              <p:nvPr/>
            </p:nvSpPr>
            <p:spPr>
              <a:xfrm rot="5400000">
                <a:off x="3629998" y="4597869"/>
                <a:ext cx="953235" cy="2379388"/>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3">
                  <a:lumMod val="75000"/>
                </a:schemeClr>
              </a:solidFill>
              <a:ln w="12700" cap="flat" cmpd="thickThin" algn="ctr">
                <a:noFill/>
                <a:prstDash val="solid"/>
              </a:ln>
              <a:effectLst/>
            </p:spPr>
            <p:txBody>
              <a:bodyPr lIns="3046224" tIns="38077" rIns="76151" bIns="38077" rtlCol="0" anchor="ctr"/>
              <a:lstStyle/>
              <a:p>
                <a:pPr marL="239605" indent="-239605" defTabSz="475888">
                  <a:lnSpc>
                    <a:spcPct val="90000"/>
                  </a:lnSpc>
                  <a:spcBef>
                    <a:spcPct val="20000"/>
                  </a:spcBef>
                  <a:buSzPct val="90000"/>
                  <a:buBlip>
                    <a:blip r:embed="rId3"/>
                  </a:buBlip>
                </a:pPr>
                <a:endParaRPr lang="en-US" sz="2400">
                  <a:gradFill>
                    <a:gsLst>
                      <a:gs pos="80000">
                        <a:srgbClr val="EFEFEF">
                          <a:lumMod val="10000"/>
                        </a:srgbClr>
                      </a:gs>
                      <a:gs pos="64762">
                        <a:srgbClr val="EFEFEF">
                          <a:lumMod val="10000"/>
                        </a:srgbClr>
                      </a:gs>
                    </a:gsLst>
                    <a:lin ang="5400000" scaled="0"/>
                  </a:gradFill>
                  <a:cs typeface="Segoe UI" panose="020B0502040204020203" pitchFamily="34" charset="0"/>
                </a:endParaRPr>
              </a:p>
            </p:txBody>
          </p:sp>
          <p:pic>
            <p:nvPicPr>
              <p:cNvPr id="103" name="Picture 6" descr="\\magnum\Projects\Microsoft\Cloud Power FY12\Design\Icons\PNGs\Server_2.png"/>
              <p:cNvPicPr>
                <a:picLocks noChangeAspect="1" noChangeArrowheads="1"/>
              </p:cNvPicPr>
              <p:nvPr/>
            </p:nvPicPr>
            <p:blipFill>
              <a:blip r:embed="rId5" cstate="print">
                <a:lum bright="100000"/>
              </a:blip>
              <a:srcRect/>
              <a:stretch>
                <a:fillRect/>
              </a:stretch>
            </p:blipFill>
            <p:spPr bwMode="auto">
              <a:xfrm>
                <a:off x="10053562" y="5310943"/>
                <a:ext cx="980722" cy="980720"/>
              </a:xfrm>
              <a:prstGeom prst="rect">
                <a:avLst/>
              </a:prstGeom>
              <a:noFill/>
            </p:spPr>
          </p:pic>
          <p:sp>
            <p:nvSpPr>
              <p:cNvPr id="104" name="Rectangle 103"/>
              <p:cNvSpPr/>
              <p:nvPr/>
            </p:nvSpPr>
            <p:spPr>
              <a:xfrm>
                <a:off x="5853434" y="5535542"/>
                <a:ext cx="2938277" cy="492441"/>
              </a:xfrm>
              <a:prstGeom prst="rect">
                <a:avLst/>
              </a:prstGeom>
            </p:spPr>
            <p:txBody>
              <a:bodyPr wrap="square" lIns="121877" tIns="60940" rIns="121877" bIns="60940">
                <a:spAutoFit/>
              </a:bodyPr>
              <a:lstStyle/>
              <a:p>
                <a:pPr algn="ctr" defTabSz="475968" fontAlgn="base">
                  <a:lnSpc>
                    <a:spcPct val="80000"/>
                  </a:lnSpc>
                </a:pPr>
                <a:r>
                  <a:rPr lang="en-US">
                    <a:solidFill>
                      <a:srgbClr val="FFFFFF"/>
                    </a:solidFill>
                    <a:effectLst>
                      <a:outerShdw blurRad="38100" dist="38100" dir="2700000" algn="tl">
                        <a:srgbClr val="000000">
                          <a:alpha val="43137"/>
                        </a:srgbClr>
                      </a:outerShdw>
                    </a:effectLst>
                    <a:cs typeface="Segoe UI" panose="020B0502040204020203" pitchFamily="34" charset="0"/>
                  </a:rPr>
                  <a:t>Secure point-to-site connectivity</a:t>
                </a:r>
                <a:endParaRPr lang="en-US" sz="1200">
                  <a:solidFill>
                    <a:srgbClr val="FFFFFF"/>
                  </a:solidFill>
                  <a:effectLst>
                    <a:outerShdw blurRad="38100" dist="38100" dir="2700000" algn="tl">
                      <a:srgbClr val="000000">
                        <a:alpha val="43137"/>
                      </a:srgbClr>
                    </a:outerShdw>
                  </a:effectLst>
                  <a:cs typeface="Segoe UI" panose="020B0502040204020203" pitchFamily="34" charset="0"/>
                </a:endParaRPr>
              </a:p>
            </p:txBody>
          </p:sp>
          <p:cxnSp>
            <p:nvCxnSpPr>
              <p:cNvPr id="105" name="Straight Connector 104"/>
              <p:cNvCxnSpPr/>
              <p:nvPr/>
            </p:nvCxnSpPr>
            <p:spPr>
              <a:xfrm>
                <a:off x="8526682" y="5801304"/>
                <a:ext cx="1061437" cy="0"/>
              </a:xfrm>
              <a:prstGeom prst="line">
                <a:avLst/>
              </a:prstGeom>
              <a:ln w="38100">
                <a:gradFill>
                  <a:gsLst>
                    <a:gs pos="0">
                      <a:schemeClr val="accent3"/>
                    </a:gs>
                    <a:gs pos="100000">
                      <a:schemeClr val="accent3">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5093172" y="5801304"/>
                <a:ext cx="1107852" cy="0"/>
              </a:xfrm>
              <a:prstGeom prst="line">
                <a:avLst/>
              </a:prstGeom>
              <a:ln w="38100">
                <a:gradFill>
                  <a:gsLst>
                    <a:gs pos="0">
                      <a:schemeClr val="accent3"/>
                    </a:gs>
                    <a:gs pos="100000">
                      <a:schemeClr val="accent3">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grpSp>
        <p:pic>
          <p:nvPicPr>
            <p:cNvPr id="96" name="Picture 2"/>
            <p:cNvPicPr>
              <a:picLocks noChangeAspect="1" noChangeArrowheads="1"/>
            </p:cNvPicPr>
            <p:nvPr/>
          </p:nvPicPr>
          <p:blipFill>
            <a:blip r:embed="rId4" cstate="print">
              <a:lum bright="100000" contrast="100000"/>
            </a:blip>
            <a:srcRect/>
            <a:stretch>
              <a:fillRect/>
            </a:stretch>
          </p:blipFill>
          <p:spPr bwMode="auto">
            <a:xfrm>
              <a:off x="881372" y="3165974"/>
              <a:ext cx="544413" cy="544270"/>
            </a:xfrm>
            <a:prstGeom prst="rect">
              <a:avLst/>
            </a:prstGeom>
            <a:noFill/>
            <a:ln w="9525">
              <a:noFill/>
              <a:miter lim="800000"/>
              <a:headEnd/>
              <a:tailEnd/>
            </a:ln>
            <a:effectLst/>
          </p:spPr>
        </p:pic>
        <p:sp>
          <p:nvSpPr>
            <p:cNvPr id="97" name="Isosceles Triangle 96"/>
            <p:cNvSpPr/>
            <p:nvPr/>
          </p:nvSpPr>
          <p:spPr bwMode="auto">
            <a:xfrm rot="9180217">
              <a:off x="1161880" y="3548661"/>
              <a:ext cx="268958" cy="367600"/>
            </a:xfrm>
            <a:prstGeom prst="triangle">
              <a:avLst>
                <a:gd name="adj" fmla="val 64317"/>
              </a:avLst>
            </a:prstGeom>
            <a:gradFill rotWithShape="1">
              <a:gsLst>
                <a:gs pos="0">
                  <a:sysClr val="window" lastClr="FFFFFF">
                    <a:lumMod val="95000"/>
                    <a:alpha val="0"/>
                  </a:sysClr>
                </a:gs>
                <a:gs pos="50000">
                  <a:schemeClr val="bg1">
                    <a:alpha val="58000"/>
                  </a:schemeClr>
                </a:gs>
                <a:gs pos="100000">
                  <a:schemeClr val="bg1"/>
                </a:gs>
              </a:gsLst>
              <a:lin ang="5400000" scaled="0"/>
            </a:gradFill>
            <a:ln w="9525" cap="flat" cmpd="sng" algn="ctr">
              <a:noFill/>
              <a:prstDash val="solid"/>
              <a:headEnd type="none" w="med" len="med"/>
              <a:tailEnd type="none" w="med" len="med"/>
            </a:ln>
            <a:effectLst/>
          </p:spPr>
          <p:txBody>
            <a:bodyPr vert="horz" wrap="square" lIns="91424" tIns="45711" rIns="91424" bIns="45711" numCol="1" rtlCol="0" anchor="ctr" anchorCtr="0" compatLnSpc="1">
              <a:prstTxWarp prst="textNoShape">
                <a:avLst/>
              </a:prstTxWarp>
            </a:bodyPr>
            <a:lstStyle/>
            <a:p>
              <a:pPr algn="ctr" defTabSz="571156">
                <a:defRPr/>
              </a:pPr>
              <a:endParaRPr lang="en-US" sz="1400" kern="0">
                <a:gradFill>
                  <a:gsLst>
                    <a:gs pos="80000">
                      <a:srgbClr val="EFEFEF">
                        <a:lumMod val="10000"/>
                      </a:srgbClr>
                    </a:gs>
                    <a:gs pos="64762">
                      <a:srgbClr val="EFEFEF">
                        <a:lumMod val="10000"/>
                      </a:srgbClr>
                    </a:gs>
                  </a:gsLst>
                  <a:lin ang="5400000" scaled="0"/>
                </a:gradFill>
                <a:cs typeface="Segoe UI" panose="020B0502040204020203" pitchFamily="34" charset="0"/>
              </a:endParaRPr>
            </a:p>
          </p:txBody>
        </p:sp>
        <p:sp>
          <p:nvSpPr>
            <p:cNvPr id="114" name="Rectangle 77"/>
            <p:cNvSpPr/>
            <p:nvPr/>
          </p:nvSpPr>
          <p:spPr>
            <a:xfrm>
              <a:off x="7937222" y="3160484"/>
              <a:ext cx="2908831" cy="1083471"/>
            </a:xfrm>
            <a:prstGeom prst="rect">
              <a:avLst/>
            </a:prstGeom>
            <a:solidFill>
              <a:srgbClr val="0070C0"/>
            </a:solidFill>
          </p:spPr>
          <p:txBody>
            <a:bodyPr wrap="square" lIns="182858" tIns="146284" rIns="182858" bIns="146284">
              <a:spAutoFit/>
            </a:bodyPr>
            <a:lstStyle/>
            <a:p>
              <a:pPr marL="171429" indent="-171429" defTabSz="475968" fontAlgn="base">
                <a:lnSpc>
                  <a:spcPct val="80000"/>
                </a:lnSpc>
                <a:buFont typeface="Arial" pitchFamily="34" charset="0"/>
                <a:buChar char="•"/>
              </a:pPr>
              <a:r>
                <a:rPr lang="en-US" sz="1600" b="1">
                  <a:solidFill>
                    <a:srgbClr val="FFFFFF"/>
                  </a:solidFill>
                  <a:effectLst>
                    <a:outerShdw blurRad="38100" dist="38100" dir="2700000" algn="tl">
                      <a:srgbClr val="000000">
                        <a:alpha val="43137"/>
                      </a:srgbClr>
                    </a:outerShdw>
                  </a:effectLst>
                  <a:cs typeface="Segoe UI" panose="020B0502040204020203" pitchFamily="34" charset="0"/>
                </a:rPr>
                <a:t>Developers</a:t>
              </a:r>
            </a:p>
            <a:p>
              <a:pPr marL="171429" indent="-171429" defTabSz="475968" fontAlgn="base">
                <a:lnSpc>
                  <a:spcPct val="80000"/>
                </a:lnSpc>
                <a:buFont typeface="Arial" pitchFamily="34" charset="0"/>
                <a:buChar char="•"/>
              </a:pPr>
              <a:r>
                <a:rPr lang="en-US" sz="1600">
                  <a:solidFill>
                    <a:srgbClr val="FFFFFF"/>
                  </a:solidFill>
                  <a:effectLst>
                    <a:outerShdw blurRad="38100" dist="38100" dir="2700000" algn="tl">
                      <a:srgbClr val="000000">
                        <a:alpha val="43137"/>
                      </a:srgbClr>
                    </a:outerShdw>
                  </a:effectLst>
                  <a:cs typeface="Segoe UI" panose="020B0502040204020203" pitchFamily="34" charset="0"/>
                </a:rPr>
                <a:t>POC Efforts</a:t>
              </a:r>
            </a:p>
            <a:p>
              <a:pPr marL="171429" indent="-171429" defTabSz="475968" fontAlgn="base">
                <a:lnSpc>
                  <a:spcPct val="80000"/>
                </a:lnSpc>
                <a:buFont typeface="Arial" pitchFamily="34" charset="0"/>
                <a:buChar char="•"/>
              </a:pPr>
              <a:r>
                <a:rPr lang="en-US" sz="1600">
                  <a:solidFill>
                    <a:srgbClr val="FFFFFF"/>
                  </a:solidFill>
                  <a:effectLst>
                    <a:outerShdw blurRad="38100" dist="38100" dir="2700000" algn="tl">
                      <a:srgbClr val="000000">
                        <a:alpha val="43137"/>
                      </a:srgbClr>
                    </a:outerShdw>
                  </a:effectLst>
                  <a:cs typeface="Segoe UI" panose="020B0502040204020203" pitchFamily="34" charset="0"/>
                </a:rPr>
                <a:t>Small scale deployments</a:t>
              </a:r>
            </a:p>
            <a:p>
              <a:pPr marL="171429" indent="-171429" defTabSz="475968" fontAlgn="base">
                <a:lnSpc>
                  <a:spcPct val="80000"/>
                </a:lnSpc>
                <a:buFont typeface="Arial" pitchFamily="34" charset="0"/>
                <a:buChar char="•"/>
              </a:pPr>
              <a:r>
                <a:rPr lang="en-US" sz="1600">
                  <a:solidFill>
                    <a:srgbClr val="FFFFFF"/>
                  </a:solidFill>
                  <a:effectLst>
                    <a:outerShdw blurRad="38100" dist="38100" dir="2700000" algn="tl">
                      <a:srgbClr val="000000">
                        <a:alpha val="43137"/>
                      </a:srgbClr>
                    </a:outerShdw>
                  </a:effectLst>
                  <a:cs typeface="Segoe UI" panose="020B0502040204020203" pitchFamily="34" charset="0"/>
                </a:rPr>
                <a:t>Connect from anywhere</a:t>
              </a:r>
            </a:p>
          </p:txBody>
        </p:sp>
        <p:sp>
          <p:nvSpPr>
            <p:cNvPr id="57" name="Freeform 539"/>
            <p:cNvSpPr>
              <a:spLocks noChangeAspect="1"/>
            </p:cNvSpPr>
            <p:nvPr/>
          </p:nvSpPr>
          <p:spPr bwMode="auto">
            <a:xfrm>
              <a:off x="1181338" y="3706479"/>
              <a:ext cx="456175" cy="250799"/>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a:noFill/>
            </a:ln>
            <a:extLst/>
          </p:spPr>
          <p:txBody>
            <a:bodyPr vert="horz" wrap="square" lIns="91428" tIns="45714" rIns="91428" bIns="45714" numCol="1" anchor="t" anchorCtr="0" compatLnSpc="1">
              <a:prstTxWarp prst="textNoShape">
                <a:avLst/>
              </a:prstTxWarp>
            </a:bodyPr>
            <a:lstStyle/>
            <a:p>
              <a:pPr defTabSz="932387"/>
              <a:endParaRPr lang="en-US" sz="2400">
                <a:solidFill>
                  <a:srgbClr val="505050"/>
                </a:solidFill>
                <a:cs typeface="Segoe UI" panose="020B0502040204020203" pitchFamily="34" charset="0"/>
              </a:endParaRPr>
            </a:p>
          </p:txBody>
        </p:sp>
      </p:grpSp>
      <p:grpSp>
        <p:nvGrpSpPr>
          <p:cNvPr id="4" name="Group 3"/>
          <p:cNvGrpSpPr/>
          <p:nvPr/>
        </p:nvGrpSpPr>
        <p:grpSpPr>
          <a:xfrm>
            <a:off x="720988" y="2261425"/>
            <a:ext cx="11154999" cy="1127749"/>
            <a:chOff x="319615" y="1973262"/>
            <a:chExt cx="11156422" cy="1127893"/>
          </a:xfrm>
        </p:grpSpPr>
        <p:sp>
          <p:nvSpPr>
            <p:cNvPr id="49" name="Rectangle 48"/>
            <p:cNvSpPr/>
            <p:nvPr/>
          </p:nvSpPr>
          <p:spPr>
            <a:xfrm>
              <a:off x="319615" y="1973270"/>
              <a:ext cx="11156422" cy="109628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2400">
                <a:solidFill>
                  <a:srgbClr val="FFFFFF"/>
                </a:solidFill>
                <a:cs typeface="Segoe UI" panose="020B0502040204020203" pitchFamily="34" charset="0"/>
              </a:endParaRPr>
            </a:p>
          </p:txBody>
        </p:sp>
        <p:grpSp>
          <p:nvGrpSpPr>
            <p:cNvPr id="56" name="Group 55"/>
            <p:cNvGrpSpPr/>
            <p:nvPr/>
          </p:nvGrpSpPr>
          <p:grpSpPr>
            <a:xfrm>
              <a:off x="319616" y="1973262"/>
              <a:ext cx="7604838" cy="1127893"/>
              <a:chOff x="2916922" y="5310943"/>
              <a:chExt cx="8816693" cy="980720"/>
            </a:xfrm>
          </p:grpSpPr>
          <p:sp>
            <p:nvSpPr>
              <p:cNvPr id="60" name="Freeform 59"/>
              <p:cNvSpPr/>
              <p:nvPr/>
            </p:nvSpPr>
            <p:spPr>
              <a:xfrm rot="5400000">
                <a:off x="10066868" y="4598309"/>
                <a:ext cx="954106" cy="2379388"/>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2"/>
              </a:solidFill>
              <a:ln w="12700" cap="flat" cmpd="thickThin" algn="ctr">
                <a:noFill/>
                <a:prstDash val="solid"/>
              </a:ln>
              <a:effectLst/>
            </p:spPr>
            <p:txBody>
              <a:bodyPr lIns="3046224" tIns="38077" rIns="76151" bIns="38077" rtlCol="0" anchor="ctr"/>
              <a:lstStyle/>
              <a:p>
                <a:pPr marL="239605" indent="-239605" defTabSz="475888">
                  <a:lnSpc>
                    <a:spcPct val="90000"/>
                  </a:lnSpc>
                  <a:spcBef>
                    <a:spcPct val="20000"/>
                  </a:spcBef>
                  <a:buSzPct val="90000"/>
                  <a:buBlip>
                    <a:blip r:embed="rId3"/>
                  </a:buBlip>
                </a:pPr>
                <a:endParaRPr lang="en-US" sz="2400">
                  <a:gradFill>
                    <a:gsLst>
                      <a:gs pos="80000">
                        <a:srgbClr val="EFEFEF">
                          <a:lumMod val="10000"/>
                        </a:srgbClr>
                      </a:gs>
                      <a:gs pos="64762">
                        <a:srgbClr val="EFEFEF">
                          <a:lumMod val="10000"/>
                        </a:srgbClr>
                      </a:gs>
                    </a:gsLst>
                    <a:lin ang="5400000" scaled="0"/>
                  </a:gradFill>
                  <a:cs typeface="Segoe UI" panose="020B0502040204020203" pitchFamily="34" charset="0"/>
                </a:endParaRPr>
              </a:p>
            </p:txBody>
          </p:sp>
          <p:sp>
            <p:nvSpPr>
              <p:cNvPr id="69" name="Freeform 68"/>
              <p:cNvSpPr/>
              <p:nvPr/>
            </p:nvSpPr>
            <p:spPr>
              <a:xfrm rot="5400000">
                <a:off x="3629998" y="4597869"/>
                <a:ext cx="953235" cy="2379388"/>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3">
                  <a:lumMod val="75000"/>
                </a:schemeClr>
              </a:solidFill>
              <a:ln w="12700" cap="flat" cmpd="thickThin" algn="ctr">
                <a:noFill/>
                <a:prstDash val="solid"/>
              </a:ln>
              <a:effectLst/>
            </p:spPr>
            <p:txBody>
              <a:bodyPr lIns="3046224" tIns="38077" rIns="76151" bIns="38077" rtlCol="0" anchor="ctr"/>
              <a:lstStyle/>
              <a:p>
                <a:pPr marL="239605" indent="-239605" defTabSz="475888">
                  <a:lnSpc>
                    <a:spcPct val="90000"/>
                  </a:lnSpc>
                  <a:spcBef>
                    <a:spcPct val="20000"/>
                  </a:spcBef>
                  <a:buSzPct val="90000"/>
                  <a:buBlip>
                    <a:blip r:embed="rId3"/>
                  </a:buBlip>
                </a:pPr>
                <a:endParaRPr lang="en-US" sz="2400">
                  <a:gradFill>
                    <a:gsLst>
                      <a:gs pos="80000">
                        <a:srgbClr val="EFEFEF">
                          <a:lumMod val="10000"/>
                        </a:srgbClr>
                      </a:gs>
                      <a:gs pos="64762">
                        <a:srgbClr val="EFEFEF">
                          <a:lumMod val="10000"/>
                        </a:srgbClr>
                      </a:gs>
                    </a:gsLst>
                    <a:lin ang="5400000" scaled="0"/>
                  </a:gradFill>
                  <a:cs typeface="Segoe UI" panose="020B0502040204020203" pitchFamily="34" charset="0"/>
                </a:endParaRPr>
              </a:p>
            </p:txBody>
          </p:sp>
          <p:pic>
            <p:nvPicPr>
              <p:cNvPr id="73" name="Picture 6" descr="\\magnum\Projects\Microsoft\Cloud Power FY12\Design\Icons\PNGs\Server_2.png"/>
              <p:cNvPicPr>
                <a:picLocks noChangeAspect="1" noChangeArrowheads="1"/>
              </p:cNvPicPr>
              <p:nvPr/>
            </p:nvPicPr>
            <p:blipFill>
              <a:blip r:embed="rId5" cstate="print">
                <a:lum bright="100000"/>
              </a:blip>
              <a:srcRect/>
              <a:stretch>
                <a:fillRect/>
              </a:stretch>
            </p:blipFill>
            <p:spPr bwMode="auto">
              <a:xfrm>
                <a:off x="10053562" y="5310943"/>
                <a:ext cx="980722" cy="980720"/>
              </a:xfrm>
              <a:prstGeom prst="rect">
                <a:avLst/>
              </a:prstGeom>
              <a:noFill/>
            </p:spPr>
          </p:pic>
          <p:sp>
            <p:nvSpPr>
              <p:cNvPr id="74" name="Rectangle 73"/>
              <p:cNvSpPr/>
              <p:nvPr/>
            </p:nvSpPr>
            <p:spPr>
              <a:xfrm>
                <a:off x="5853434" y="5708485"/>
                <a:ext cx="2938277" cy="299733"/>
              </a:xfrm>
              <a:prstGeom prst="rect">
                <a:avLst/>
              </a:prstGeom>
            </p:spPr>
            <p:txBody>
              <a:bodyPr wrap="square" lIns="121877" tIns="60940" rIns="121877" bIns="60940">
                <a:spAutoFit/>
              </a:bodyPr>
              <a:lstStyle/>
              <a:p>
                <a:pPr algn="ctr" defTabSz="475968" fontAlgn="base">
                  <a:lnSpc>
                    <a:spcPct val="80000"/>
                  </a:lnSpc>
                </a:pPr>
                <a:r>
                  <a:rPr lang="en-US">
                    <a:solidFill>
                      <a:srgbClr val="FFFFFF"/>
                    </a:solidFill>
                    <a:effectLst>
                      <a:outerShdw blurRad="38100" dist="38100" dir="2700000" algn="tl">
                        <a:srgbClr val="000000">
                          <a:alpha val="43137"/>
                        </a:srgbClr>
                      </a:outerShdw>
                    </a:effectLst>
                    <a:cs typeface="Segoe UI" panose="020B0502040204020203" pitchFamily="34" charset="0"/>
                  </a:rPr>
                  <a:t>Internet Connectivity</a:t>
                </a:r>
                <a:endParaRPr lang="en-US" sz="1200">
                  <a:solidFill>
                    <a:srgbClr val="FFFFFF"/>
                  </a:solidFill>
                  <a:effectLst>
                    <a:outerShdw blurRad="38100" dist="38100" dir="2700000" algn="tl">
                      <a:srgbClr val="000000">
                        <a:alpha val="43137"/>
                      </a:srgbClr>
                    </a:outerShdw>
                  </a:effectLst>
                  <a:cs typeface="Segoe UI" panose="020B0502040204020203" pitchFamily="34" charset="0"/>
                </a:endParaRPr>
              </a:p>
            </p:txBody>
          </p:sp>
          <p:cxnSp>
            <p:nvCxnSpPr>
              <p:cNvPr id="75" name="Straight Connector 74"/>
              <p:cNvCxnSpPr/>
              <p:nvPr/>
            </p:nvCxnSpPr>
            <p:spPr>
              <a:xfrm>
                <a:off x="8526682" y="5801304"/>
                <a:ext cx="1061437" cy="0"/>
              </a:xfrm>
              <a:prstGeom prst="line">
                <a:avLst/>
              </a:prstGeom>
              <a:ln w="38100">
                <a:gradFill>
                  <a:gsLst>
                    <a:gs pos="0">
                      <a:schemeClr val="accent3"/>
                    </a:gs>
                    <a:gs pos="100000">
                      <a:schemeClr val="accent3">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5093172" y="5801304"/>
                <a:ext cx="1107852" cy="0"/>
              </a:xfrm>
              <a:prstGeom prst="line">
                <a:avLst/>
              </a:prstGeom>
              <a:ln w="38100">
                <a:gradFill>
                  <a:gsLst>
                    <a:gs pos="0">
                      <a:schemeClr val="accent3"/>
                    </a:gs>
                    <a:gs pos="100000">
                      <a:schemeClr val="accent3">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grpSp>
        <p:pic>
          <p:nvPicPr>
            <p:cNvPr id="79" name="Picture 2"/>
            <p:cNvPicPr>
              <a:picLocks noChangeAspect="1" noChangeArrowheads="1"/>
            </p:cNvPicPr>
            <p:nvPr/>
          </p:nvPicPr>
          <p:blipFill>
            <a:blip r:embed="rId4" cstate="print">
              <a:lum bright="100000" contrast="100000"/>
            </a:blip>
            <a:srcRect/>
            <a:stretch>
              <a:fillRect/>
            </a:stretch>
          </p:blipFill>
          <p:spPr bwMode="auto">
            <a:xfrm>
              <a:off x="888249" y="1979427"/>
              <a:ext cx="544413" cy="544270"/>
            </a:xfrm>
            <a:prstGeom prst="rect">
              <a:avLst/>
            </a:prstGeom>
            <a:noFill/>
            <a:ln w="9525">
              <a:noFill/>
              <a:miter lim="800000"/>
              <a:headEnd/>
              <a:tailEnd/>
            </a:ln>
            <a:effectLst/>
          </p:spPr>
        </p:pic>
        <p:sp>
          <p:nvSpPr>
            <p:cNvPr id="80" name="Isosceles Triangle 79"/>
            <p:cNvSpPr/>
            <p:nvPr/>
          </p:nvSpPr>
          <p:spPr bwMode="auto">
            <a:xfrm rot="9180217">
              <a:off x="1168757" y="2362114"/>
              <a:ext cx="268958" cy="367600"/>
            </a:xfrm>
            <a:prstGeom prst="triangle">
              <a:avLst>
                <a:gd name="adj" fmla="val 64317"/>
              </a:avLst>
            </a:prstGeom>
            <a:gradFill rotWithShape="1">
              <a:gsLst>
                <a:gs pos="0">
                  <a:sysClr val="window" lastClr="FFFFFF">
                    <a:lumMod val="95000"/>
                    <a:alpha val="0"/>
                  </a:sysClr>
                </a:gs>
                <a:gs pos="50000">
                  <a:schemeClr val="bg1">
                    <a:alpha val="58000"/>
                  </a:schemeClr>
                </a:gs>
                <a:gs pos="100000">
                  <a:schemeClr val="bg1"/>
                </a:gs>
              </a:gsLst>
              <a:lin ang="5400000" scaled="0"/>
            </a:gradFill>
            <a:ln w="9525" cap="flat" cmpd="sng" algn="ctr">
              <a:noFill/>
              <a:prstDash val="solid"/>
              <a:headEnd type="none" w="med" len="med"/>
              <a:tailEnd type="none" w="med" len="med"/>
            </a:ln>
            <a:effectLst/>
          </p:spPr>
          <p:txBody>
            <a:bodyPr vert="horz" wrap="square" lIns="91424" tIns="45711" rIns="91424" bIns="45711" numCol="1" rtlCol="0" anchor="ctr" anchorCtr="0" compatLnSpc="1">
              <a:prstTxWarp prst="textNoShape">
                <a:avLst/>
              </a:prstTxWarp>
            </a:bodyPr>
            <a:lstStyle/>
            <a:p>
              <a:pPr algn="ctr" defTabSz="571156">
                <a:defRPr/>
              </a:pPr>
              <a:endParaRPr lang="en-US" sz="1400" kern="0">
                <a:gradFill>
                  <a:gsLst>
                    <a:gs pos="80000">
                      <a:srgbClr val="EFEFEF">
                        <a:lumMod val="10000"/>
                      </a:srgbClr>
                    </a:gs>
                    <a:gs pos="64762">
                      <a:srgbClr val="EFEFEF">
                        <a:lumMod val="10000"/>
                      </a:srgbClr>
                    </a:gs>
                  </a:gsLst>
                  <a:lin ang="5400000" scaled="0"/>
                </a:gradFill>
                <a:cs typeface="Segoe UI" panose="020B0502040204020203" pitchFamily="34" charset="0"/>
              </a:endParaRPr>
            </a:p>
          </p:txBody>
        </p:sp>
        <p:sp>
          <p:nvSpPr>
            <p:cNvPr id="81" name="Rectangle 77"/>
            <p:cNvSpPr/>
            <p:nvPr/>
          </p:nvSpPr>
          <p:spPr>
            <a:xfrm>
              <a:off x="7944098" y="1973937"/>
              <a:ext cx="3473635" cy="1083471"/>
            </a:xfrm>
            <a:prstGeom prst="rect">
              <a:avLst/>
            </a:prstGeom>
            <a:solidFill>
              <a:srgbClr val="0070C0"/>
            </a:solidFill>
          </p:spPr>
          <p:txBody>
            <a:bodyPr wrap="square" lIns="182858" tIns="146284" rIns="182858" bIns="146284">
              <a:spAutoFit/>
            </a:bodyPr>
            <a:lstStyle/>
            <a:p>
              <a:pPr marL="171429" indent="-171429" defTabSz="475968" fontAlgn="base">
                <a:lnSpc>
                  <a:spcPct val="80000"/>
                </a:lnSpc>
                <a:buFont typeface="Arial" pitchFamily="34" charset="0"/>
                <a:buChar char="•"/>
              </a:pPr>
              <a:r>
                <a:rPr lang="en-US" sz="1600" b="1">
                  <a:solidFill>
                    <a:srgbClr val="FFFFFF"/>
                  </a:solidFill>
                  <a:effectLst>
                    <a:outerShdw blurRad="38100" dist="38100" dir="2700000" algn="tl">
                      <a:srgbClr val="000000">
                        <a:alpha val="43137"/>
                      </a:srgbClr>
                    </a:outerShdw>
                  </a:effectLst>
                  <a:cs typeface="Segoe UI" panose="020B0502040204020203" pitchFamily="34" charset="0"/>
                </a:rPr>
                <a:t>Consumers</a:t>
              </a:r>
            </a:p>
            <a:p>
              <a:pPr marL="171429" indent="-171429" defTabSz="475968" fontAlgn="base">
                <a:lnSpc>
                  <a:spcPct val="80000"/>
                </a:lnSpc>
                <a:buFont typeface="Arial" pitchFamily="34" charset="0"/>
                <a:buChar char="•"/>
              </a:pPr>
              <a:r>
                <a:rPr lang="en-US" sz="1600">
                  <a:solidFill>
                    <a:srgbClr val="FFFFFF"/>
                  </a:solidFill>
                  <a:effectLst>
                    <a:outerShdw blurRad="38100" dist="38100" dir="2700000" algn="tl">
                      <a:srgbClr val="000000">
                        <a:alpha val="43137"/>
                      </a:srgbClr>
                    </a:outerShdw>
                  </a:effectLst>
                  <a:cs typeface="Segoe UI" panose="020B0502040204020203" pitchFamily="34" charset="0"/>
                </a:rPr>
                <a:t>Access over public IP</a:t>
              </a:r>
            </a:p>
            <a:p>
              <a:pPr marL="171429" indent="-171429" defTabSz="475968" fontAlgn="base">
                <a:lnSpc>
                  <a:spcPct val="80000"/>
                </a:lnSpc>
                <a:buFont typeface="Arial" pitchFamily="34" charset="0"/>
                <a:buChar char="•"/>
              </a:pPr>
              <a:r>
                <a:rPr lang="en-US" sz="1600">
                  <a:solidFill>
                    <a:srgbClr val="FFFFFF"/>
                  </a:solidFill>
                  <a:effectLst>
                    <a:outerShdw blurRad="38100" dist="38100" dir="2700000" algn="tl">
                      <a:srgbClr val="000000">
                        <a:alpha val="43137"/>
                      </a:srgbClr>
                    </a:outerShdw>
                  </a:effectLst>
                  <a:cs typeface="Segoe UI" panose="020B0502040204020203" pitchFamily="34" charset="0"/>
                </a:rPr>
                <a:t>DNS resolution</a:t>
              </a:r>
            </a:p>
            <a:p>
              <a:pPr marL="171429" indent="-171429" defTabSz="475968" fontAlgn="base">
                <a:lnSpc>
                  <a:spcPct val="80000"/>
                </a:lnSpc>
                <a:buFont typeface="Arial" pitchFamily="34" charset="0"/>
                <a:buChar char="•"/>
              </a:pPr>
              <a:r>
                <a:rPr lang="en-US" sz="1600">
                  <a:solidFill>
                    <a:srgbClr val="FFFFFF"/>
                  </a:solidFill>
                  <a:effectLst>
                    <a:outerShdw blurRad="38100" dist="38100" dir="2700000" algn="tl">
                      <a:srgbClr val="000000">
                        <a:alpha val="43137"/>
                      </a:srgbClr>
                    </a:outerShdw>
                  </a:effectLst>
                  <a:cs typeface="Segoe UI" panose="020B0502040204020203" pitchFamily="34" charset="0"/>
                </a:rPr>
                <a:t>Connect from anywhere</a:t>
              </a:r>
            </a:p>
          </p:txBody>
        </p:sp>
        <p:sp>
          <p:nvSpPr>
            <p:cNvPr id="82" name="Freeform 539"/>
            <p:cNvSpPr>
              <a:spLocks noChangeAspect="1"/>
            </p:cNvSpPr>
            <p:nvPr/>
          </p:nvSpPr>
          <p:spPr bwMode="auto">
            <a:xfrm>
              <a:off x="1188215" y="2519932"/>
              <a:ext cx="456175" cy="250799"/>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FFFFFF"/>
            </a:solidFill>
            <a:ln>
              <a:noFill/>
            </a:ln>
            <a:extLst/>
          </p:spPr>
          <p:txBody>
            <a:bodyPr vert="horz" wrap="square" lIns="91428" tIns="45714" rIns="91428" bIns="45714" numCol="1" anchor="t" anchorCtr="0" compatLnSpc="1">
              <a:prstTxWarp prst="textNoShape">
                <a:avLst/>
              </a:prstTxWarp>
            </a:bodyPr>
            <a:lstStyle/>
            <a:p>
              <a:pPr defTabSz="932387"/>
              <a:endParaRPr lang="en-US" sz="2400">
                <a:solidFill>
                  <a:srgbClr val="505050"/>
                </a:solidFill>
                <a:cs typeface="Segoe UI" panose="020B0502040204020203" pitchFamily="34" charset="0"/>
              </a:endParaRPr>
            </a:p>
          </p:txBody>
        </p:sp>
      </p:grpSp>
    </p:spTree>
    <p:extLst>
      <p:ext uri="{BB962C8B-B14F-4D97-AF65-F5344CB8AC3E}">
        <p14:creationId xmlns:p14="http://schemas.microsoft.com/office/powerpoint/2010/main" val="3771301706"/>
      </p:ext>
    </p:extLst>
  </p:cSld>
  <p:clrMapOvr>
    <a:masterClrMapping/>
  </p:clrMapOvr>
  <p:transition spd="slow">
    <p:push/>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92801" y="1211555"/>
            <a:ext cx="6105580" cy="5585072"/>
            <a:chOff x="6093579" y="1211263"/>
            <a:chExt cx="6106359" cy="5585785"/>
          </a:xfrm>
        </p:grpSpPr>
        <p:sp>
          <p:nvSpPr>
            <p:cNvPr id="167" name="Rectangle 166"/>
            <p:cNvSpPr/>
            <p:nvPr/>
          </p:nvSpPr>
          <p:spPr bwMode="auto">
            <a:xfrm>
              <a:off x="6227576" y="1211263"/>
              <a:ext cx="5972362" cy="5585785"/>
            </a:xfrm>
            <a:prstGeom prst="rect">
              <a:avLst/>
            </a:prstGeom>
            <a:solidFill>
              <a:schemeClr val="accent3">
                <a:lumMod val="50000"/>
                <a:alpha val="45000"/>
              </a:schemeClr>
            </a:solidFill>
            <a:ln w="22225" cap="sq">
              <a:no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8" tIns="146284" rIns="182858" bIns="146284" numCol="1" spcCol="0" rtlCol="0" fromWordArt="0" anchor="t" anchorCtr="0" forceAA="0" compatLnSpc="1">
              <a:prstTxWarp prst="textNoShape">
                <a:avLst/>
              </a:prstTxWarp>
              <a:noAutofit/>
            </a:bodyPr>
            <a:lstStyle/>
            <a:p>
              <a:pPr defTabSz="913985" fontAlgn="base">
                <a:lnSpc>
                  <a:spcPct val="90000"/>
                </a:lnSpc>
                <a:spcBef>
                  <a:spcPct val="0"/>
                </a:spcBef>
                <a:spcAft>
                  <a:spcPct val="0"/>
                </a:spcAft>
              </a:pPr>
              <a:endParaRPr lang="en-US" sz="3200" b="1" spc="-51">
                <a:solidFill>
                  <a:schemeClr val="tx1"/>
                </a:solidFill>
                <a:latin typeface="Segoe UI Light"/>
              </a:endParaRPr>
            </a:p>
          </p:txBody>
        </p:sp>
        <p:sp>
          <p:nvSpPr>
            <p:cNvPr id="81" name="Content Placeholder 1"/>
            <p:cNvSpPr txBox="1">
              <a:spLocks/>
            </p:cNvSpPr>
            <p:nvPr/>
          </p:nvSpPr>
          <p:spPr bwMode="gray">
            <a:xfrm>
              <a:off x="6227576" y="5107355"/>
              <a:ext cx="5972362" cy="1502142"/>
            </a:xfrm>
            <a:prstGeom prst="rect">
              <a:avLst/>
            </a:prstGeom>
          </p:spPr>
          <p:txBody>
            <a:bodyPr wrap="square">
              <a:spAutoFit/>
            </a:bodyPr>
            <a:lstStyle>
              <a:lvl1pPr marL="0" indent="0" algn="l" defTabSz="914400" rtl="0" eaLnBrk="1" latinLnBrk="0" hangingPunct="1">
                <a:lnSpc>
                  <a:spcPct val="100000"/>
                </a:lnSpc>
                <a:spcBef>
                  <a:spcPts val="0"/>
                </a:spcBef>
                <a:spcAft>
                  <a:spcPts val="800"/>
                </a:spcAft>
                <a:buFont typeface="Arial" pitchFamily="34" charset="0"/>
                <a:buNone/>
                <a:defRPr sz="20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1200"/>
                </a:spcAft>
                <a:buFont typeface="Arial" pitchFamily="34" charset="0"/>
                <a:buNone/>
                <a:defRPr sz="2000" kern="1200">
                  <a:solidFill>
                    <a:schemeClr val="bg2"/>
                  </a:solidFill>
                  <a:latin typeface="+mn-lt"/>
                  <a:ea typeface="+mn-ea"/>
                  <a:cs typeface="+mn-cs"/>
                </a:defRPr>
              </a:lvl2pPr>
              <a:lvl3pPr marL="228600" indent="-228600" algn="l" defTabSz="914400" rtl="0" eaLnBrk="1" latinLnBrk="0" hangingPunct="1">
                <a:lnSpc>
                  <a:spcPct val="100000"/>
                </a:lnSpc>
                <a:spcBef>
                  <a:spcPts val="0"/>
                </a:spcBef>
                <a:buSzPct val="80000"/>
                <a:buFont typeface="Arial" pitchFamily="34" charset="0"/>
                <a:buChar char="•"/>
                <a:defRPr sz="2000" kern="1200">
                  <a:solidFill>
                    <a:schemeClr val="bg2"/>
                  </a:solidFill>
                  <a:latin typeface="+mn-lt"/>
                  <a:ea typeface="+mn-ea"/>
                  <a:cs typeface="+mn-cs"/>
                </a:defRPr>
              </a:lvl3pPr>
              <a:lvl4pPr marL="458788" indent="-228600" algn="l" defTabSz="914400" rtl="0" eaLnBrk="1" latinLnBrk="0" hangingPunct="1">
                <a:lnSpc>
                  <a:spcPct val="100000"/>
                </a:lnSpc>
                <a:spcBef>
                  <a:spcPts val="0"/>
                </a:spcBef>
                <a:buSzPct val="80000"/>
                <a:buFont typeface="Arial" pitchFamily="34" charset="0"/>
                <a:buChar char="–"/>
                <a:defRPr sz="1800" kern="1200">
                  <a:solidFill>
                    <a:schemeClr val="bg2"/>
                  </a:solidFill>
                  <a:latin typeface="+mn-lt"/>
                  <a:ea typeface="+mn-ea"/>
                  <a:cs typeface="+mn-cs"/>
                </a:defRPr>
              </a:lvl4pPr>
              <a:lvl5pPr marL="688975" indent="-228600" algn="l" defTabSz="914400" rtl="0" eaLnBrk="1" latinLnBrk="0" hangingPunct="1">
                <a:lnSpc>
                  <a:spcPct val="100000"/>
                </a:lnSpc>
                <a:spcBef>
                  <a:spcPts val="0"/>
                </a:spcBef>
                <a:buSzPct val="80000"/>
                <a:buFont typeface="Arial" pitchFamily="34" charset="0"/>
                <a:buChar char="•"/>
                <a:defRPr sz="16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019752">
                <a:spcAft>
                  <a:spcPts val="0"/>
                </a:spcAft>
              </a:pPr>
              <a:r>
                <a:rPr lang="en-US" sz="2800" b="0">
                  <a:ln w="0"/>
                  <a:solidFill>
                    <a:schemeClr val="tx1"/>
                  </a:solidFill>
                  <a:effectLst>
                    <a:outerShdw blurRad="38100" dist="19050" dir="2700000" algn="tl" rotWithShape="0">
                      <a:schemeClr val="dk1">
                        <a:alpha val="40000"/>
                      </a:schemeClr>
                    </a:outerShdw>
                  </a:effectLst>
                  <a:cs typeface="Segoe UI" panose="020B0502040204020203" pitchFamily="34" charset="0"/>
                </a:rPr>
                <a:t>Cloud on your WAN</a:t>
              </a:r>
            </a:p>
            <a:p>
              <a:pPr marL="171429" lvl="1" indent="-171429" defTabSz="932626">
                <a:lnSpc>
                  <a:spcPct val="90000"/>
                </a:lnSpc>
                <a:spcBef>
                  <a:spcPts val="600"/>
                </a:spcBef>
                <a:spcAft>
                  <a:spcPts val="0"/>
                </a:spcAft>
                <a:buClr>
                  <a:srgbClr val="FFFFFF"/>
                </a:buClr>
                <a:buSzPct val="100000"/>
                <a:buBlip>
                  <a:blip r:embed="rId2"/>
                </a:buBlip>
              </a:pPr>
              <a:r>
                <a:rPr lang="en-US" sz="1800">
                  <a:solidFill>
                    <a:schemeClr val="tx1"/>
                  </a:solidFill>
                </a:rPr>
                <a:t>Traffic flows directly from customer WAN to Microsoft</a:t>
              </a:r>
            </a:p>
            <a:p>
              <a:pPr marL="171429" lvl="1" indent="-171429" defTabSz="932626">
                <a:lnSpc>
                  <a:spcPct val="90000"/>
                </a:lnSpc>
                <a:spcBef>
                  <a:spcPts val="600"/>
                </a:spcBef>
                <a:spcAft>
                  <a:spcPts val="0"/>
                </a:spcAft>
                <a:buClr>
                  <a:srgbClr val="FFFFFF"/>
                </a:buClr>
                <a:buSzPct val="100000"/>
                <a:buBlip>
                  <a:blip r:embed="rId2"/>
                </a:buBlip>
              </a:pPr>
              <a:r>
                <a:rPr lang="en-US" sz="1800">
                  <a:solidFill>
                    <a:schemeClr val="tx1"/>
                  </a:solidFill>
                </a:rPr>
                <a:t>Reduces complexity</a:t>
              </a:r>
            </a:p>
            <a:p>
              <a:pPr marL="171429" lvl="1" indent="-171429" defTabSz="932626">
                <a:lnSpc>
                  <a:spcPct val="90000"/>
                </a:lnSpc>
                <a:spcBef>
                  <a:spcPts val="600"/>
                </a:spcBef>
                <a:spcAft>
                  <a:spcPts val="0"/>
                </a:spcAft>
                <a:buClr>
                  <a:srgbClr val="FFFFFF"/>
                </a:buClr>
                <a:buSzPct val="100000"/>
                <a:buBlip>
                  <a:blip r:embed="rId2"/>
                </a:buBlip>
              </a:pPr>
              <a:r>
                <a:rPr lang="en-US" sz="1800">
                  <a:solidFill>
                    <a:schemeClr val="tx1"/>
                  </a:solidFill>
                </a:rPr>
                <a:t>Lower latency, higher bandwidth and higher availability</a:t>
              </a:r>
            </a:p>
          </p:txBody>
        </p:sp>
        <p:sp>
          <p:nvSpPr>
            <p:cNvPr id="116" name="Freeform 5"/>
            <p:cNvSpPr>
              <a:spLocks noEditPoints="1"/>
            </p:cNvSpPr>
            <p:nvPr/>
          </p:nvSpPr>
          <p:spPr bwMode="black">
            <a:xfrm>
              <a:off x="6956077" y="2007733"/>
              <a:ext cx="773138" cy="1190497"/>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accent5">
                <a:lumMod val="40000"/>
                <a:lumOff val="60000"/>
              </a:schemeClr>
            </a:solidFill>
            <a:ln>
              <a:noFill/>
            </a:ln>
            <a:extLst/>
          </p:spPr>
          <p:txBody>
            <a:bodyPr vert="horz" wrap="square" lIns="91428" tIns="45714" rIns="91428" bIns="45714" numCol="1" anchor="t" anchorCtr="0" compatLnSpc="1">
              <a:prstTxWarp prst="textNoShape">
                <a:avLst/>
              </a:prstTxWarp>
            </a:bodyPr>
            <a:lstStyle/>
            <a:p>
              <a:pPr defTabSz="932387"/>
              <a:endParaRPr lang="en-US"/>
            </a:p>
          </p:txBody>
        </p:sp>
        <p:sp>
          <p:nvSpPr>
            <p:cNvPr id="117" name="Freeform 5"/>
            <p:cNvSpPr>
              <a:spLocks noEditPoints="1"/>
            </p:cNvSpPr>
            <p:nvPr/>
          </p:nvSpPr>
          <p:spPr bwMode="black">
            <a:xfrm>
              <a:off x="8204309" y="1307345"/>
              <a:ext cx="773138" cy="1190497"/>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accent5">
                <a:lumMod val="40000"/>
                <a:lumOff val="60000"/>
              </a:schemeClr>
            </a:solidFill>
            <a:ln>
              <a:noFill/>
            </a:ln>
            <a:extLst/>
          </p:spPr>
          <p:txBody>
            <a:bodyPr vert="horz" wrap="square" lIns="91428" tIns="45714" rIns="91428" bIns="45714" numCol="1" anchor="t" anchorCtr="0" compatLnSpc="1">
              <a:prstTxWarp prst="textNoShape">
                <a:avLst/>
              </a:prstTxWarp>
            </a:bodyPr>
            <a:lstStyle/>
            <a:p>
              <a:pPr defTabSz="932387"/>
              <a:endParaRPr lang="en-US"/>
            </a:p>
          </p:txBody>
        </p:sp>
        <p:sp>
          <p:nvSpPr>
            <p:cNvPr id="118" name="Freeform 5"/>
            <p:cNvSpPr>
              <a:spLocks noEditPoints="1"/>
            </p:cNvSpPr>
            <p:nvPr/>
          </p:nvSpPr>
          <p:spPr bwMode="black">
            <a:xfrm>
              <a:off x="6956077" y="3552197"/>
              <a:ext cx="773138" cy="1190497"/>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accent5">
                <a:lumMod val="40000"/>
                <a:lumOff val="60000"/>
              </a:schemeClr>
            </a:solidFill>
            <a:ln>
              <a:noFill/>
            </a:ln>
            <a:extLst/>
          </p:spPr>
          <p:txBody>
            <a:bodyPr vert="horz" wrap="square" lIns="91428" tIns="45714" rIns="91428" bIns="45714" numCol="1" anchor="t" anchorCtr="0" compatLnSpc="1">
              <a:prstTxWarp prst="textNoShape">
                <a:avLst/>
              </a:prstTxWarp>
            </a:bodyPr>
            <a:lstStyle/>
            <a:p>
              <a:pPr defTabSz="932387"/>
              <a:endParaRPr lang="en-US"/>
            </a:p>
          </p:txBody>
        </p:sp>
        <p:sp>
          <p:nvSpPr>
            <p:cNvPr id="122" name="Freeform 539"/>
            <p:cNvSpPr>
              <a:spLocks noChangeAspect="1"/>
            </p:cNvSpPr>
            <p:nvPr/>
          </p:nvSpPr>
          <p:spPr bwMode="auto">
            <a:xfrm>
              <a:off x="10319514" y="1648975"/>
              <a:ext cx="1694290" cy="931499"/>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0078D7"/>
            </a:solidFill>
            <a:ln>
              <a:solidFill>
                <a:srgbClr val="0078D7"/>
              </a:solidFill>
            </a:ln>
            <a:scene3d>
              <a:camera prst="orthographicFront"/>
              <a:lightRig rig="threePt" dir="t"/>
            </a:scene3d>
            <a:sp3d>
              <a:bevelT/>
            </a:sp3d>
            <a:extLst/>
          </p:spPr>
          <p:txBody>
            <a:bodyPr vert="horz" wrap="square" lIns="91428" tIns="45714" rIns="91428" bIns="45714" numCol="1" anchor="t" anchorCtr="0" compatLnSpc="1">
              <a:prstTxWarp prst="textNoShape">
                <a:avLst/>
              </a:prstTxWarp>
            </a:bodyPr>
            <a:lstStyle/>
            <a:p>
              <a:pPr defTabSz="932387"/>
              <a:endParaRPr lang="en-US"/>
            </a:p>
          </p:txBody>
        </p:sp>
        <p:sp>
          <p:nvSpPr>
            <p:cNvPr id="123" name="TextBox 122"/>
            <p:cNvSpPr txBox="1"/>
            <p:nvPr/>
          </p:nvSpPr>
          <p:spPr>
            <a:xfrm>
              <a:off x="10561637" y="1956841"/>
              <a:ext cx="1275789" cy="544794"/>
            </a:xfrm>
            <a:prstGeom prst="rect">
              <a:avLst/>
            </a:prstGeom>
            <a:noFill/>
          </p:spPr>
          <p:txBody>
            <a:bodyPr wrap="none" lIns="182858" tIns="146284" rIns="182858" bIns="146284" rtlCol="0">
              <a:spAutoFit/>
            </a:bodyPr>
            <a:lstStyle/>
            <a:p>
              <a:pPr defTabSz="932387">
                <a:lnSpc>
                  <a:spcPct val="90000"/>
                </a:lnSpc>
              </a:pPr>
              <a:r>
                <a:rPr lang="en-US" spc="-51">
                  <a:solidFill>
                    <a:schemeClr val="bg1"/>
                  </a:solidFill>
                  <a:effectLst>
                    <a:outerShdw blurRad="38100" dist="38100" dir="2700000" algn="tl">
                      <a:srgbClr val="000000">
                        <a:alpha val="43137"/>
                      </a:srgbClr>
                    </a:outerShdw>
                  </a:effectLst>
                </a:rPr>
                <a:t>Microsoft</a:t>
              </a:r>
            </a:p>
          </p:txBody>
        </p:sp>
        <p:sp>
          <p:nvSpPr>
            <p:cNvPr id="124" name="Oval 123"/>
            <p:cNvSpPr/>
            <p:nvPr/>
          </p:nvSpPr>
          <p:spPr bwMode="auto">
            <a:xfrm>
              <a:off x="8504784" y="2952364"/>
              <a:ext cx="1117050" cy="1117050"/>
            </a:xfrm>
            <a:prstGeom prst="ellipse">
              <a:avLst/>
            </a:prstGeom>
            <a:solidFill>
              <a:schemeClr val="bg1"/>
            </a:solidFill>
            <a:ln w="57150">
              <a:solidFill>
                <a:srgbClr val="0078D7"/>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985" fontAlgn="base">
                <a:lnSpc>
                  <a:spcPct val="90000"/>
                </a:lnSpc>
                <a:spcBef>
                  <a:spcPct val="0"/>
                </a:spcBef>
                <a:spcAft>
                  <a:spcPct val="0"/>
                </a:spcAft>
              </a:pPr>
              <a:r>
                <a:rPr lang="en-US" sz="2400" b="1" spc="-51">
                  <a:solidFill>
                    <a:schemeClr val="tx1"/>
                  </a:solidFill>
                  <a:effectLst>
                    <a:outerShdw blurRad="38100" dist="38100" dir="2700000" algn="tl">
                      <a:srgbClr val="000000">
                        <a:alpha val="43137"/>
                      </a:srgbClr>
                    </a:outerShdw>
                  </a:effectLst>
                </a:rPr>
                <a:t>WAN</a:t>
              </a:r>
            </a:p>
          </p:txBody>
        </p:sp>
        <p:cxnSp>
          <p:nvCxnSpPr>
            <p:cNvPr id="125" name="Straight Arrow Connector 124"/>
            <p:cNvCxnSpPr/>
            <p:nvPr/>
          </p:nvCxnSpPr>
          <p:spPr>
            <a:xfrm flipH="1" flipV="1">
              <a:off x="7771541" y="3057543"/>
              <a:ext cx="691032" cy="252859"/>
            </a:xfrm>
            <a:prstGeom prst="straightConnector1">
              <a:avLst/>
            </a:prstGeom>
            <a:ln w="44450" cap="sq">
              <a:solidFill>
                <a:srgbClr val="0078D7"/>
              </a:solidFill>
              <a:prstDash val="solid"/>
              <a:headEnd type="none" w="med" len="lg"/>
              <a:tailEnd type="triangle" w="lg" len="lg"/>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H="1">
              <a:off x="7771427" y="3709717"/>
              <a:ext cx="691146" cy="221096"/>
            </a:xfrm>
            <a:prstGeom prst="straightConnector1">
              <a:avLst/>
            </a:prstGeom>
            <a:ln w="44450" cap="sq">
              <a:solidFill>
                <a:srgbClr val="0078D7"/>
              </a:solidFill>
              <a:prstDash val="solid"/>
              <a:headEnd type="none" w="med" len="lg"/>
              <a:tailEnd type="triangle" w="lg" len="lg"/>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flipH="1" flipV="1">
              <a:off x="8701319" y="2523441"/>
              <a:ext cx="134421" cy="390828"/>
            </a:xfrm>
            <a:prstGeom prst="straightConnector1">
              <a:avLst/>
            </a:prstGeom>
            <a:ln w="44450" cap="sq">
              <a:solidFill>
                <a:srgbClr val="0078D7"/>
              </a:solidFill>
              <a:prstDash val="solid"/>
              <a:headEnd type="none" w="med" len="lg"/>
              <a:tailEnd type="triangle" w="lg" len="lg"/>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flipV="1">
              <a:off x="9570764" y="2604769"/>
              <a:ext cx="808083" cy="529081"/>
            </a:xfrm>
            <a:prstGeom prst="straightConnector1">
              <a:avLst/>
            </a:prstGeom>
            <a:ln w="44450" cap="sq">
              <a:solidFill>
                <a:srgbClr val="0078D7"/>
              </a:solidFill>
              <a:prstDash val="solid"/>
              <a:headEnd type="none" w="med" len="lg"/>
              <a:tailEnd type="triangle" w="lg" len="lg"/>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6751914" y="4670295"/>
              <a:ext cx="1218136" cy="544794"/>
            </a:xfrm>
            <a:prstGeom prst="rect">
              <a:avLst/>
            </a:prstGeom>
            <a:noFill/>
          </p:spPr>
          <p:txBody>
            <a:bodyPr wrap="none" lIns="182858" tIns="146284" rIns="182858" bIns="146284" rtlCol="0">
              <a:spAutoFit/>
            </a:bodyPr>
            <a:lstStyle/>
            <a:p>
              <a:pPr defTabSz="932387">
                <a:lnSpc>
                  <a:spcPct val="90000"/>
                </a:lnSpc>
              </a:pPr>
              <a:r>
                <a:rPr lang="en-US" spc="-51"/>
                <a:t>Corp HQ</a:t>
              </a:r>
            </a:p>
          </p:txBody>
        </p:sp>
        <p:sp>
          <p:nvSpPr>
            <p:cNvPr id="161" name="TextBox 160"/>
            <p:cNvSpPr txBox="1"/>
            <p:nvPr/>
          </p:nvSpPr>
          <p:spPr>
            <a:xfrm>
              <a:off x="6093579" y="3104898"/>
              <a:ext cx="1777272" cy="544794"/>
            </a:xfrm>
            <a:prstGeom prst="rect">
              <a:avLst/>
            </a:prstGeom>
            <a:noFill/>
          </p:spPr>
          <p:txBody>
            <a:bodyPr wrap="none" lIns="182858" tIns="146284" rIns="182858" bIns="146284" rtlCol="0">
              <a:spAutoFit/>
            </a:bodyPr>
            <a:lstStyle/>
            <a:p>
              <a:pPr defTabSz="932387">
                <a:lnSpc>
                  <a:spcPct val="90000"/>
                </a:lnSpc>
              </a:pPr>
              <a:r>
                <a:rPr lang="en-US" spc="-51"/>
                <a:t>Branch office 1</a:t>
              </a:r>
            </a:p>
          </p:txBody>
        </p:sp>
        <p:sp>
          <p:nvSpPr>
            <p:cNvPr id="162" name="TextBox 161"/>
            <p:cNvSpPr txBox="1"/>
            <p:nvPr/>
          </p:nvSpPr>
          <p:spPr>
            <a:xfrm>
              <a:off x="6523037" y="1236054"/>
              <a:ext cx="1777272" cy="544794"/>
            </a:xfrm>
            <a:prstGeom prst="rect">
              <a:avLst/>
            </a:prstGeom>
            <a:noFill/>
          </p:spPr>
          <p:txBody>
            <a:bodyPr wrap="none" lIns="182858" tIns="146284" rIns="182858" bIns="146284" rtlCol="0">
              <a:spAutoFit/>
            </a:bodyPr>
            <a:lstStyle/>
            <a:p>
              <a:pPr defTabSz="932387">
                <a:lnSpc>
                  <a:spcPct val="90000"/>
                </a:lnSpc>
              </a:pPr>
              <a:r>
                <a:rPr lang="en-US" spc="-51"/>
                <a:t>Branch office 2</a:t>
              </a:r>
            </a:p>
          </p:txBody>
        </p:sp>
        <p:sp>
          <p:nvSpPr>
            <p:cNvPr id="158" name="Oval 157"/>
            <p:cNvSpPr/>
            <p:nvPr/>
          </p:nvSpPr>
          <p:spPr bwMode="auto">
            <a:xfrm>
              <a:off x="10447377" y="3300873"/>
              <a:ext cx="1348487" cy="1348487"/>
            </a:xfrm>
            <a:prstGeom prst="ellipse">
              <a:avLst/>
            </a:prstGeom>
            <a:solidFill>
              <a:schemeClr val="bg1"/>
            </a:solidFill>
            <a:ln w="57150">
              <a:solidFill>
                <a:srgbClr val="0078D7"/>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8" tIns="146284" rIns="182858" bIns="146284" numCol="1" spcCol="0" rtlCol="0" fromWordArt="0" anchor="t" anchorCtr="0" forceAA="0" compatLnSpc="1">
              <a:prstTxWarp prst="textNoShape">
                <a:avLst/>
              </a:prstTxWarp>
              <a:noAutofit/>
            </a:bodyPr>
            <a:lstStyle/>
            <a:p>
              <a:pPr defTabSz="913985" fontAlgn="base">
                <a:lnSpc>
                  <a:spcPct val="90000"/>
                </a:lnSpc>
                <a:spcBef>
                  <a:spcPct val="0"/>
                </a:spcBef>
                <a:spcAft>
                  <a:spcPct val="0"/>
                </a:spcAft>
              </a:pPr>
              <a:endParaRPr lang="en-US" sz="2400" spc="-51">
                <a:solidFill>
                  <a:schemeClr val="tx1"/>
                </a:solidFill>
              </a:endParaRPr>
            </a:p>
          </p:txBody>
        </p:sp>
        <p:sp>
          <p:nvSpPr>
            <p:cNvPr id="159" name="Freeform 61"/>
            <p:cNvSpPr>
              <a:spLocks noChangeAspect="1" noEditPoints="1"/>
            </p:cNvSpPr>
            <p:nvPr/>
          </p:nvSpPr>
          <p:spPr bwMode="auto">
            <a:xfrm>
              <a:off x="10847497" y="3450693"/>
              <a:ext cx="548247" cy="411764"/>
            </a:xfrm>
            <a:custGeom>
              <a:avLst/>
              <a:gdLst>
                <a:gd name="T0" fmla="*/ 224 w 400"/>
                <a:gd name="T1" fmla="*/ 276 h 300"/>
                <a:gd name="T2" fmla="*/ 200 w 400"/>
                <a:gd name="T3" fmla="*/ 300 h 300"/>
                <a:gd name="T4" fmla="*/ 176 w 400"/>
                <a:gd name="T5" fmla="*/ 276 h 300"/>
                <a:gd name="T6" fmla="*/ 200 w 400"/>
                <a:gd name="T7" fmla="*/ 252 h 300"/>
                <a:gd name="T8" fmla="*/ 224 w 400"/>
                <a:gd name="T9" fmla="*/ 276 h 300"/>
                <a:gd name="T10" fmla="*/ 122 w 400"/>
                <a:gd name="T11" fmla="*/ 205 h 300"/>
                <a:gd name="T12" fmla="*/ 156 w 400"/>
                <a:gd name="T13" fmla="*/ 239 h 300"/>
                <a:gd name="T14" fmla="*/ 200 w 400"/>
                <a:gd name="T15" fmla="*/ 221 h 300"/>
                <a:gd name="T16" fmla="*/ 244 w 400"/>
                <a:gd name="T17" fmla="*/ 239 h 300"/>
                <a:gd name="T18" fmla="*/ 278 w 400"/>
                <a:gd name="T19" fmla="*/ 205 h 300"/>
                <a:gd name="T20" fmla="*/ 200 w 400"/>
                <a:gd name="T21" fmla="*/ 173 h 300"/>
                <a:gd name="T22" fmla="*/ 122 w 400"/>
                <a:gd name="T23" fmla="*/ 205 h 300"/>
                <a:gd name="T24" fmla="*/ 61 w 400"/>
                <a:gd name="T25" fmla="*/ 144 h 300"/>
                <a:gd name="T26" fmla="*/ 95 w 400"/>
                <a:gd name="T27" fmla="*/ 178 h 300"/>
                <a:gd name="T28" fmla="*/ 200 w 400"/>
                <a:gd name="T29" fmla="*/ 134 h 300"/>
                <a:gd name="T30" fmla="*/ 305 w 400"/>
                <a:gd name="T31" fmla="*/ 178 h 300"/>
                <a:gd name="T32" fmla="*/ 339 w 400"/>
                <a:gd name="T33" fmla="*/ 144 h 300"/>
                <a:gd name="T34" fmla="*/ 200 w 400"/>
                <a:gd name="T35" fmla="*/ 86 h 300"/>
                <a:gd name="T36" fmla="*/ 61 w 400"/>
                <a:gd name="T37" fmla="*/ 144 h 300"/>
                <a:gd name="T38" fmla="*/ 200 w 400"/>
                <a:gd name="T39" fmla="*/ 48 h 300"/>
                <a:gd name="T40" fmla="*/ 366 w 400"/>
                <a:gd name="T41" fmla="*/ 117 h 300"/>
                <a:gd name="T42" fmla="*/ 400 w 400"/>
                <a:gd name="T43" fmla="*/ 83 h 300"/>
                <a:gd name="T44" fmla="*/ 200 w 400"/>
                <a:gd name="T45" fmla="*/ 0 h 300"/>
                <a:gd name="T46" fmla="*/ 0 w 400"/>
                <a:gd name="T47" fmla="*/ 83 h 300"/>
                <a:gd name="T48" fmla="*/ 34 w 400"/>
                <a:gd name="T49" fmla="*/ 117 h 300"/>
                <a:gd name="T50" fmla="*/ 200 w 400"/>
                <a:gd name="T51"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300">
                  <a:moveTo>
                    <a:pt x="224" y="276"/>
                  </a:moveTo>
                  <a:cubicBezTo>
                    <a:pt x="224" y="289"/>
                    <a:pt x="213" y="300"/>
                    <a:pt x="200" y="300"/>
                  </a:cubicBezTo>
                  <a:cubicBezTo>
                    <a:pt x="187" y="300"/>
                    <a:pt x="176" y="289"/>
                    <a:pt x="176" y="276"/>
                  </a:cubicBezTo>
                  <a:cubicBezTo>
                    <a:pt x="176" y="263"/>
                    <a:pt x="187" y="252"/>
                    <a:pt x="200" y="252"/>
                  </a:cubicBezTo>
                  <a:cubicBezTo>
                    <a:pt x="213" y="252"/>
                    <a:pt x="224" y="263"/>
                    <a:pt x="224" y="276"/>
                  </a:cubicBezTo>
                  <a:close/>
                  <a:moveTo>
                    <a:pt x="122" y="205"/>
                  </a:moveTo>
                  <a:cubicBezTo>
                    <a:pt x="156" y="239"/>
                    <a:pt x="156" y="239"/>
                    <a:pt x="156" y="239"/>
                  </a:cubicBezTo>
                  <a:cubicBezTo>
                    <a:pt x="167" y="228"/>
                    <a:pt x="183" y="221"/>
                    <a:pt x="200" y="221"/>
                  </a:cubicBezTo>
                  <a:cubicBezTo>
                    <a:pt x="217" y="221"/>
                    <a:pt x="233" y="228"/>
                    <a:pt x="244" y="239"/>
                  </a:cubicBezTo>
                  <a:cubicBezTo>
                    <a:pt x="278" y="205"/>
                    <a:pt x="278" y="205"/>
                    <a:pt x="278" y="205"/>
                  </a:cubicBezTo>
                  <a:cubicBezTo>
                    <a:pt x="258" y="185"/>
                    <a:pt x="230" y="173"/>
                    <a:pt x="200" y="173"/>
                  </a:cubicBezTo>
                  <a:cubicBezTo>
                    <a:pt x="170" y="173"/>
                    <a:pt x="142" y="185"/>
                    <a:pt x="122" y="205"/>
                  </a:cubicBezTo>
                  <a:close/>
                  <a:moveTo>
                    <a:pt x="61" y="144"/>
                  </a:moveTo>
                  <a:cubicBezTo>
                    <a:pt x="95" y="178"/>
                    <a:pt x="95" y="178"/>
                    <a:pt x="95" y="178"/>
                  </a:cubicBezTo>
                  <a:cubicBezTo>
                    <a:pt x="122" y="151"/>
                    <a:pt x="159" y="134"/>
                    <a:pt x="200" y="134"/>
                  </a:cubicBezTo>
                  <a:cubicBezTo>
                    <a:pt x="241" y="134"/>
                    <a:pt x="278" y="151"/>
                    <a:pt x="305" y="178"/>
                  </a:cubicBezTo>
                  <a:cubicBezTo>
                    <a:pt x="339" y="144"/>
                    <a:pt x="339" y="144"/>
                    <a:pt x="339" y="144"/>
                  </a:cubicBezTo>
                  <a:cubicBezTo>
                    <a:pt x="303" y="109"/>
                    <a:pt x="254" y="86"/>
                    <a:pt x="200" y="86"/>
                  </a:cubicBezTo>
                  <a:cubicBezTo>
                    <a:pt x="146" y="86"/>
                    <a:pt x="97" y="109"/>
                    <a:pt x="61" y="144"/>
                  </a:cubicBezTo>
                  <a:close/>
                  <a:moveTo>
                    <a:pt x="200" y="48"/>
                  </a:moveTo>
                  <a:cubicBezTo>
                    <a:pt x="265" y="48"/>
                    <a:pt x="324" y="74"/>
                    <a:pt x="366" y="117"/>
                  </a:cubicBezTo>
                  <a:cubicBezTo>
                    <a:pt x="400" y="83"/>
                    <a:pt x="400" y="83"/>
                    <a:pt x="400" y="83"/>
                  </a:cubicBezTo>
                  <a:cubicBezTo>
                    <a:pt x="349" y="32"/>
                    <a:pt x="278" y="0"/>
                    <a:pt x="200" y="0"/>
                  </a:cubicBezTo>
                  <a:cubicBezTo>
                    <a:pt x="122" y="0"/>
                    <a:pt x="51" y="32"/>
                    <a:pt x="0" y="83"/>
                  </a:cubicBezTo>
                  <a:cubicBezTo>
                    <a:pt x="34" y="117"/>
                    <a:pt x="34" y="117"/>
                    <a:pt x="34" y="117"/>
                  </a:cubicBezTo>
                  <a:cubicBezTo>
                    <a:pt x="76" y="74"/>
                    <a:pt x="135" y="48"/>
                    <a:pt x="200" y="48"/>
                  </a:cubicBezTo>
                  <a:close/>
                </a:path>
              </a:pathLst>
            </a:custGeom>
            <a:solidFill>
              <a:schemeClr val="accent1"/>
            </a:solidFill>
            <a:ln>
              <a:noFill/>
            </a:ln>
            <a:extLst/>
          </p:spPr>
          <p:txBody>
            <a:bodyPr vert="horz" wrap="square" lIns="91428" tIns="45714" rIns="91428" bIns="45714" numCol="1" anchor="t" anchorCtr="0" compatLnSpc="1">
              <a:prstTxWarp prst="textNoShape">
                <a:avLst/>
              </a:prstTxWarp>
            </a:bodyPr>
            <a:lstStyle/>
            <a:p>
              <a:pPr defTabSz="932387"/>
              <a:endParaRPr lang="en-US"/>
            </a:p>
          </p:txBody>
        </p:sp>
        <p:sp>
          <p:nvSpPr>
            <p:cNvPr id="170" name="TextBox 169"/>
            <p:cNvSpPr txBox="1"/>
            <p:nvPr/>
          </p:nvSpPr>
          <p:spPr>
            <a:xfrm>
              <a:off x="10619510" y="3795020"/>
              <a:ext cx="1020430" cy="738717"/>
            </a:xfrm>
            <a:prstGeom prst="rect">
              <a:avLst/>
            </a:prstGeom>
            <a:noFill/>
          </p:spPr>
          <p:txBody>
            <a:bodyPr wrap="none" lIns="182858" tIns="146284" rIns="182858" bIns="146284" rtlCol="0">
              <a:spAutoFit/>
            </a:bodyPr>
            <a:lstStyle/>
            <a:p>
              <a:pPr algn="ctr" defTabSz="932387">
                <a:lnSpc>
                  <a:spcPct val="90000"/>
                </a:lnSpc>
              </a:pPr>
              <a:r>
                <a:rPr lang="en-US" sz="1600" spc="-51"/>
                <a:t>Public </a:t>
              </a:r>
              <a:br>
                <a:rPr lang="en-US" sz="1600" spc="-51"/>
              </a:br>
              <a:r>
                <a:rPr lang="en-US" sz="1600" spc="-51"/>
                <a:t>internet</a:t>
              </a:r>
            </a:p>
          </p:txBody>
        </p:sp>
      </p:grpSp>
      <p:sp>
        <p:nvSpPr>
          <p:cNvPr id="166" name="Chevron 165"/>
          <p:cNvSpPr/>
          <p:nvPr/>
        </p:nvSpPr>
        <p:spPr>
          <a:xfrm>
            <a:off x="5760304" y="3529584"/>
            <a:ext cx="826990" cy="1339104"/>
          </a:xfrm>
          <a:prstGeom prst="chevron">
            <a:avLst/>
          </a:prstGeom>
          <a:solidFill>
            <a:schemeClr val="tx1"/>
          </a:solidFill>
          <a:ln w="1270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endParaRPr lang="en-US" sz="2677">
              <a:solidFill>
                <a:schemeClr val="tx1"/>
              </a:solidFill>
            </a:endParaRPr>
          </a:p>
        </p:txBody>
      </p:sp>
      <p:sp>
        <p:nvSpPr>
          <p:cNvPr id="2" name="Title 1"/>
          <p:cNvSpPr>
            <a:spLocks noGrp="1"/>
          </p:cNvSpPr>
          <p:nvPr>
            <p:ph type="title"/>
          </p:nvPr>
        </p:nvSpPr>
        <p:spPr/>
        <p:txBody>
          <a:bodyPr/>
          <a:lstStyle/>
          <a:p>
            <a:r>
              <a:rPr lang="en-US" sz="4800">
                <a:solidFill>
                  <a:schemeClr val="tx1"/>
                </a:solidFill>
              </a:rPr>
              <a:t>Connectivity choices: Internet or Private</a:t>
            </a:r>
          </a:p>
        </p:txBody>
      </p:sp>
      <p:sp>
        <p:nvSpPr>
          <p:cNvPr id="77" name="Freeform 5"/>
          <p:cNvSpPr>
            <a:spLocks noEditPoints="1"/>
          </p:cNvSpPr>
          <p:nvPr/>
        </p:nvSpPr>
        <p:spPr bwMode="black">
          <a:xfrm>
            <a:off x="695958" y="2007925"/>
            <a:ext cx="773039" cy="1190345"/>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tx2"/>
          </a:solidFill>
          <a:ln>
            <a:noFill/>
          </a:ln>
          <a:extLst/>
        </p:spPr>
        <p:txBody>
          <a:bodyPr vert="horz" wrap="square" lIns="91428" tIns="45714" rIns="91428" bIns="45714" numCol="1" anchor="t" anchorCtr="0" compatLnSpc="1">
            <a:prstTxWarp prst="textNoShape">
              <a:avLst/>
            </a:prstTxWarp>
          </a:bodyPr>
          <a:lstStyle/>
          <a:p>
            <a:pPr defTabSz="932387"/>
            <a:endParaRPr lang="en-US"/>
          </a:p>
        </p:txBody>
      </p:sp>
      <p:sp>
        <p:nvSpPr>
          <p:cNvPr id="78" name="Freeform 5"/>
          <p:cNvSpPr>
            <a:spLocks noEditPoints="1"/>
          </p:cNvSpPr>
          <p:nvPr/>
        </p:nvSpPr>
        <p:spPr bwMode="black">
          <a:xfrm>
            <a:off x="1802511" y="1307627"/>
            <a:ext cx="773039" cy="1190345"/>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tx2"/>
          </a:solidFill>
          <a:ln>
            <a:noFill/>
          </a:ln>
          <a:extLst/>
        </p:spPr>
        <p:txBody>
          <a:bodyPr vert="horz" wrap="square" lIns="91428" tIns="45714" rIns="91428" bIns="45714" numCol="1" anchor="t" anchorCtr="0" compatLnSpc="1">
            <a:prstTxWarp prst="textNoShape">
              <a:avLst/>
            </a:prstTxWarp>
          </a:bodyPr>
          <a:lstStyle/>
          <a:p>
            <a:pPr defTabSz="932387"/>
            <a:endParaRPr lang="en-US"/>
          </a:p>
        </p:txBody>
      </p:sp>
      <p:sp>
        <p:nvSpPr>
          <p:cNvPr id="79" name="Freeform 5"/>
          <p:cNvSpPr>
            <a:spLocks noEditPoints="1"/>
          </p:cNvSpPr>
          <p:nvPr/>
        </p:nvSpPr>
        <p:spPr bwMode="black">
          <a:xfrm>
            <a:off x="695958" y="3552193"/>
            <a:ext cx="773039" cy="1190345"/>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tx2"/>
          </a:solidFill>
          <a:ln>
            <a:noFill/>
          </a:ln>
          <a:extLst/>
        </p:spPr>
        <p:txBody>
          <a:bodyPr vert="horz" wrap="square" lIns="91428" tIns="45714" rIns="91428" bIns="45714" numCol="1" anchor="t" anchorCtr="0" compatLnSpc="1">
            <a:prstTxWarp prst="textNoShape">
              <a:avLst/>
            </a:prstTxWarp>
          </a:bodyPr>
          <a:lstStyle/>
          <a:p>
            <a:pPr defTabSz="932387"/>
            <a:endParaRPr lang="en-US"/>
          </a:p>
        </p:txBody>
      </p:sp>
      <p:sp>
        <p:nvSpPr>
          <p:cNvPr id="80" name="Content Placeholder 1"/>
          <p:cNvSpPr txBox="1">
            <a:spLocks/>
          </p:cNvSpPr>
          <p:nvPr/>
        </p:nvSpPr>
        <p:spPr bwMode="gray">
          <a:xfrm>
            <a:off x="312700" y="5107111"/>
            <a:ext cx="5800123" cy="1175706"/>
          </a:xfrm>
          <a:prstGeom prst="rect">
            <a:avLst/>
          </a:prstGeom>
        </p:spPr>
        <p:txBody>
          <a:bodyPr wrap="square">
            <a:spAutoFit/>
          </a:bodyPr>
          <a:lstStyle>
            <a:lvl1pPr marL="0" indent="0" algn="l" defTabSz="914400" rtl="0" eaLnBrk="1" latinLnBrk="0" hangingPunct="1">
              <a:lnSpc>
                <a:spcPct val="100000"/>
              </a:lnSpc>
              <a:spcBef>
                <a:spcPts val="0"/>
              </a:spcBef>
              <a:spcAft>
                <a:spcPts val="800"/>
              </a:spcAft>
              <a:buFont typeface="Arial" pitchFamily="34" charset="0"/>
              <a:buNone/>
              <a:defRPr sz="20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1200"/>
              </a:spcAft>
              <a:buFont typeface="Arial" pitchFamily="34" charset="0"/>
              <a:buNone/>
              <a:defRPr sz="2000" kern="1200">
                <a:solidFill>
                  <a:schemeClr val="bg2"/>
                </a:solidFill>
                <a:latin typeface="+mn-lt"/>
                <a:ea typeface="+mn-ea"/>
                <a:cs typeface="+mn-cs"/>
              </a:defRPr>
            </a:lvl2pPr>
            <a:lvl3pPr marL="228600" indent="-228600" algn="l" defTabSz="914400" rtl="0" eaLnBrk="1" latinLnBrk="0" hangingPunct="1">
              <a:lnSpc>
                <a:spcPct val="100000"/>
              </a:lnSpc>
              <a:spcBef>
                <a:spcPts val="0"/>
              </a:spcBef>
              <a:buSzPct val="80000"/>
              <a:buFont typeface="Arial" pitchFamily="34" charset="0"/>
              <a:buChar char="•"/>
              <a:defRPr sz="2000" kern="1200">
                <a:solidFill>
                  <a:schemeClr val="bg2"/>
                </a:solidFill>
                <a:latin typeface="+mn-lt"/>
                <a:ea typeface="+mn-ea"/>
                <a:cs typeface="+mn-cs"/>
              </a:defRPr>
            </a:lvl3pPr>
            <a:lvl4pPr marL="458788" indent="-228600" algn="l" defTabSz="914400" rtl="0" eaLnBrk="1" latinLnBrk="0" hangingPunct="1">
              <a:lnSpc>
                <a:spcPct val="100000"/>
              </a:lnSpc>
              <a:spcBef>
                <a:spcPts val="0"/>
              </a:spcBef>
              <a:buSzPct val="80000"/>
              <a:buFont typeface="Arial" pitchFamily="34" charset="0"/>
              <a:buChar char="–"/>
              <a:defRPr sz="1800" kern="1200">
                <a:solidFill>
                  <a:schemeClr val="bg2"/>
                </a:solidFill>
                <a:latin typeface="+mn-lt"/>
                <a:ea typeface="+mn-ea"/>
                <a:cs typeface="+mn-cs"/>
              </a:defRPr>
            </a:lvl4pPr>
            <a:lvl5pPr marL="688975" indent="-228600" algn="l" defTabSz="914400" rtl="0" eaLnBrk="1" latinLnBrk="0" hangingPunct="1">
              <a:lnSpc>
                <a:spcPct val="100000"/>
              </a:lnSpc>
              <a:spcBef>
                <a:spcPts val="0"/>
              </a:spcBef>
              <a:buSzPct val="80000"/>
              <a:buFont typeface="Arial" pitchFamily="34" charset="0"/>
              <a:buChar char="•"/>
              <a:defRPr sz="16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1019752">
              <a:spcAft>
                <a:spcPts val="0"/>
              </a:spcAft>
            </a:pPr>
            <a:r>
              <a:rPr lang="en-US" sz="2800" b="0">
                <a:ln w="0"/>
                <a:solidFill>
                  <a:schemeClr val="tx1"/>
                </a:solidFill>
                <a:effectLst>
                  <a:outerShdw blurRad="38100" dist="19050" dir="2700000" algn="tl" rotWithShape="0">
                    <a:schemeClr val="dk1">
                      <a:alpha val="40000"/>
                    </a:schemeClr>
                  </a:outerShdw>
                </a:effectLst>
                <a:cs typeface="Segoe UI" panose="020B0502040204020203" pitchFamily="34" charset="0"/>
              </a:rPr>
              <a:t>IPsec VPN over Internet</a:t>
            </a:r>
          </a:p>
          <a:p>
            <a:pPr marL="171429" lvl="1" indent="-171429" defTabSz="932626">
              <a:lnSpc>
                <a:spcPct val="90000"/>
              </a:lnSpc>
              <a:spcBef>
                <a:spcPts val="600"/>
              </a:spcBef>
              <a:spcAft>
                <a:spcPts val="0"/>
              </a:spcAft>
              <a:buClr>
                <a:srgbClr val="FFFFFF"/>
              </a:buClr>
              <a:buSzPct val="100000"/>
              <a:buBlip>
                <a:blip r:embed="rId2"/>
              </a:buBlip>
            </a:pPr>
            <a:r>
              <a:rPr lang="en-US" sz="1800">
                <a:solidFill>
                  <a:schemeClr val="tx1"/>
                </a:solidFill>
              </a:rPr>
              <a:t>Encrypted data traverses Internet to reach Azure</a:t>
            </a:r>
          </a:p>
          <a:p>
            <a:pPr marL="171429" lvl="1" indent="-171429" defTabSz="932626">
              <a:lnSpc>
                <a:spcPct val="90000"/>
              </a:lnSpc>
              <a:spcBef>
                <a:spcPts val="600"/>
              </a:spcBef>
              <a:spcAft>
                <a:spcPts val="0"/>
              </a:spcAft>
              <a:buClr>
                <a:srgbClr val="FFFFFF"/>
              </a:buClr>
              <a:buSzPct val="100000"/>
              <a:buBlip>
                <a:blip r:embed="rId2"/>
              </a:buBlip>
            </a:pPr>
            <a:r>
              <a:rPr lang="en-US" sz="1800">
                <a:solidFill>
                  <a:schemeClr val="tx1"/>
                </a:solidFill>
              </a:rPr>
              <a:t>Limited bandwidth and higher availability</a:t>
            </a:r>
          </a:p>
        </p:txBody>
      </p:sp>
      <p:sp>
        <p:nvSpPr>
          <p:cNvPr id="85" name="Freeform 539"/>
          <p:cNvSpPr>
            <a:spLocks noChangeAspect="1"/>
          </p:cNvSpPr>
          <p:nvPr/>
        </p:nvSpPr>
        <p:spPr bwMode="auto">
          <a:xfrm>
            <a:off x="4058964" y="1649212"/>
            <a:ext cx="1694075" cy="931380"/>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rgbClr val="0078D7"/>
          </a:solidFill>
          <a:ln>
            <a:solidFill>
              <a:srgbClr val="0078D7"/>
            </a:solidFill>
          </a:ln>
          <a:scene3d>
            <a:camera prst="orthographicFront"/>
            <a:lightRig rig="threePt" dir="t"/>
          </a:scene3d>
          <a:sp3d>
            <a:bevelT/>
          </a:sp3d>
          <a:extLst/>
        </p:spPr>
        <p:txBody>
          <a:bodyPr vert="horz" wrap="square" lIns="91428" tIns="45714" rIns="91428" bIns="45714" numCol="1" anchor="t" anchorCtr="0" compatLnSpc="1">
            <a:prstTxWarp prst="textNoShape">
              <a:avLst/>
            </a:prstTxWarp>
          </a:bodyPr>
          <a:lstStyle/>
          <a:p>
            <a:pPr defTabSz="932387"/>
            <a:endParaRPr lang="en-US"/>
          </a:p>
        </p:txBody>
      </p:sp>
      <p:sp>
        <p:nvSpPr>
          <p:cNvPr id="87" name="TextBox 86"/>
          <p:cNvSpPr txBox="1"/>
          <p:nvPr/>
        </p:nvSpPr>
        <p:spPr>
          <a:xfrm>
            <a:off x="4312687" y="1957038"/>
            <a:ext cx="1275626" cy="544724"/>
          </a:xfrm>
          <a:prstGeom prst="rect">
            <a:avLst/>
          </a:prstGeom>
          <a:noFill/>
        </p:spPr>
        <p:txBody>
          <a:bodyPr wrap="none" lIns="182858" tIns="146284" rIns="182858" bIns="146284" rtlCol="0">
            <a:spAutoFit/>
          </a:bodyPr>
          <a:lstStyle/>
          <a:p>
            <a:pPr defTabSz="932387">
              <a:lnSpc>
                <a:spcPct val="90000"/>
              </a:lnSpc>
            </a:pPr>
            <a:r>
              <a:rPr lang="en-US" spc="-51">
                <a:solidFill>
                  <a:schemeClr val="bg1"/>
                </a:solidFill>
                <a:effectLst>
                  <a:outerShdw blurRad="38100" dist="38100" dir="2700000" algn="tl">
                    <a:srgbClr val="000000">
                      <a:alpha val="43137"/>
                    </a:srgbClr>
                  </a:outerShdw>
                </a:effectLst>
              </a:rPr>
              <a:t>Microsoft</a:t>
            </a:r>
          </a:p>
        </p:txBody>
      </p:sp>
      <p:sp>
        <p:nvSpPr>
          <p:cNvPr id="88" name="Oval 87"/>
          <p:cNvSpPr/>
          <p:nvPr/>
        </p:nvSpPr>
        <p:spPr bwMode="auto">
          <a:xfrm>
            <a:off x="2244466" y="2952435"/>
            <a:ext cx="1116907" cy="1116907"/>
          </a:xfrm>
          <a:prstGeom prst="ellipse">
            <a:avLst/>
          </a:prstGeom>
          <a:solidFill>
            <a:schemeClr val="bg1"/>
          </a:solidFill>
          <a:ln w="57150">
            <a:solidFill>
              <a:srgbClr val="00BCF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3985" fontAlgn="base">
              <a:lnSpc>
                <a:spcPct val="90000"/>
              </a:lnSpc>
              <a:spcBef>
                <a:spcPct val="0"/>
              </a:spcBef>
              <a:spcAft>
                <a:spcPct val="0"/>
              </a:spcAft>
            </a:pPr>
            <a:r>
              <a:rPr lang="en-US" sz="2400" b="1" spc="-51">
                <a:solidFill>
                  <a:schemeClr val="tx1"/>
                </a:solidFill>
                <a:effectLst>
                  <a:outerShdw blurRad="38100" dist="38100" dir="2700000" algn="tl">
                    <a:srgbClr val="000000">
                      <a:alpha val="43137"/>
                    </a:srgbClr>
                  </a:outerShdw>
                </a:effectLst>
              </a:rPr>
              <a:t>WAN</a:t>
            </a:r>
          </a:p>
        </p:txBody>
      </p:sp>
      <p:cxnSp>
        <p:nvCxnSpPr>
          <p:cNvPr id="89" name="Straight Arrow Connector 88"/>
          <p:cNvCxnSpPr/>
          <p:nvPr/>
        </p:nvCxnSpPr>
        <p:spPr>
          <a:xfrm flipH="1" flipV="1">
            <a:off x="1511318" y="3057599"/>
            <a:ext cx="690944" cy="252827"/>
          </a:xfrm>
          <a:prstGeom prst="straightConnector1">
            <a:avLst/>
          </a:prstGeom>
          <a:ln w="44450" cap="sq">
            <a:solidFill>
              <a:srgbClr val="0078D7"/>
            </a:solidFill>
            <a:prstDash val="solid"/>
            <a:headEnd type="none" w="med" len="lg"/>
            <a:tailEnd type="triangle" w="lg" len="lg"/>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1511203" y="3709690"/>
            <a:ext cx="691059" cy="221068"/>
          </a:xfrm>
          <a:prstGeom prst="straightConnector1">
            <a:avLst/>
          </a:prstGeom>
          <a:ln w="44450" cap="sq">
            <a:solidFill>
              <a:srgbClr val="0078D7"/>
            </a:solidFill>
            <a:prstDash val="solid"/>
            <a:headEnd type="none" w="med" len="lg"/>
            <a:tailEnd type="triangle" w="lg" len="lg"/>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flipV="1">
            <a:off x="2440977" y="2523565"/>
            <a:ext cx="134404" cy="390778"/>
          </a:xfrm>
          <a:prstGeom prst="straightConnector1">
            <a:avLst/>
          </a:prstGeom>
          <a:ln w="44450" cap="sq">
            <a:solidFill>
              <a:srgbClr val="0078D7"/>
            </a:solidFill>
            <a:prstDash val="solid"/>
            <a:headEnd type="none" w="med" len="lg"/>
            <a:tailEnd type="triangle" w="lg" len="lg"/>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endCxn id="129" idx="0"/>
          </p:cNvCxnSpPr>
          <p:nvPr/>
        </p:nvCxnSpPr>
        <p:spPr>
          <a:xfrm flipH="1">
            <a:off x="4913173" y="2581393"/>
            <a:ext cx="1101" cy="1144441"/>
          </a:xfrm>
          <a:prstGeom prst="straightConnector1">
            <a:avLst/>
          </a:prstGeom>
          <a:ln w="57150" cap="sq">
            <a:solidFill>
              <a:srgbClr val="0078D7"/>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3" name="TextBox 162"/>
          <p:cNvSpPr txBox="1"/>
          <p:nvPr/>
        </p:nvSpPr>
        <p:spPr>
          <a:xfrm>
            <a:off x="503452" y="4670147"/>
            <a:ext cx="1217981" cy="544724"/>
          </a:xfrm>
          <a:prstGeom prst="rect">
            <a:avLst/>
          </a:prstGeom>
          <a:noFill/>
          <a:ln>
            <a:noFill/>
          </a:ln>
        </p:spPr>
        <p:txBody>
          <a:bodyPr wrap="none" lIns="182858" tIns="146284" rIns="182858" bIns="146284" rtlCol="0">
            <a:spAutoFit/>
          </a:bodyPr>
          <a:lstStyle/>
          <a:p>
            <a:pPr defTabSz="932387">
              <a:lnSpc>
                <a:spcPct val="90000"/>
              </a:lnSpc>
            </a:pPr>
            <a:r>
              <a:rPr lang="en-US" spc="-51"/>
              <a:t>Corp HQ</a:t>
            </a:r>
          </a:p>
        </p:txBody>
      </p:sp>
      <p:sp>
        <p:nvSpPr>
          <p:cNvPr id="164" name="TextBox 163"/>
          <p:cNvSpPr txBox="1"/>
          <p:nvPr/>
        </p:nvSpPr>
        <p:spPr>
          <a:xfrm>
            <a:off x="182668" y="3121984"/>
            <a:ext cx="1777045" cy="544724"/>
          </a:xfrm>
          <a:prstGeom prst="rect">
            <a:avLst/>
          </a:prstGeom>
          <a:noFill/>
        </p:spPr>
        <p:txBody>
          <a:bodyPr wrap="none" lIns="182858" tIns="146284" rIns="182858" bIns="146284" rtlCol="0">
            <a:spAutoFit/>
          </a:bodyPr>
          <a:lstStyle/>
          <a:p>
            <a:pPr defTabSz="932387">
              <a:lnSpc>
                <a:spcPct val="90000"/>
              </a:lnSpc>
            </a:pPr>
            <a:r>
              <a:rPr lang="en-US" spc="-51"/>
              <a:t>Branch office 1</a:t>
            </a:r>
          </a:p>
        </p:txBody>
      </p:sp>
      <p:sp>
        <p:nvSpPr>
          <p:cNvPr id="165" name="TextBox 164"/>
          <p:cNvSpPr txBox="1"/>
          <p:nvPr/>
        </p:nvSpPr>
        <p:spPr>
          <a:xfrm>
            <a:off x="182668" y="1236345"/>
            <a:ext cx="1821288" cy="544724"/>
          </a:xfrm>
          <a:prstGeom prst="rect">
            <a:avLst/>
          </a:prstGeom>
          <a:noFill/>
        </p:spPr>
        <p:txBody>
          <a:bodyPr wrap="none" lIns="182858" tIns="146284" rIns="182858" bIns="146284" rtlCol="0">
            <a:spAutoFit/>
          </a:bodyPr>
          <a:lstStyle/>
          <a:p>
            <a:pPr defTabSz="932387">
              <a:lnSpc>
                <a:spcPct val="90000"/>
              </a:lnSpc>
            </a:pPr>
            <a:r>
              <a:rPr lang="en-US" spc="-51"/>
              <a:t>Branch Office 2</a:t>
            </a:r>
          </a:p>
        </p:txBody>
      </p:sp>
      <p:sp>
        <p:nvSpPr>
          <p:cNvPr id="129" name="Oval 128"/>
          <p:cNvSpPr/>
          <p:nvPr/>
        </p:nvSpPr>
        <p:spPr bwMode="auto">
          <a:xfrm>
            <a:off x="4239017" y="3725834"/>
            <a:ext cx="1348315" cy="1348315"/>
          </a:xfrm>
          <a:prstGeom prst="ellipse">
            <a:avLst/>
          </a:prstGeom>
          <a:solidFill>
            <a:schemeClr val="bg1"/>
          </a:solidFill>
          <a:ln w="57150">
            <a:solidFill>
              <a:srgbClr val="0078D7"/>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8" tIns="146284" rIns="182858" bIns="146284" numCol="1" spcCol="0" rtlCol="0" fromWordArt="0" anchor="t" anchorCtr="0" forceAA="0" compatLnSpc="1">
            <a:prstTxWarp prst="textNoShape">
              <a:avLst/>
            </a:prstTxWarp>
            <a:noAutofit/>
          </a:bodyPr>
          <a:lstStyle/>
          <a:p>
            <a:pPr defTabSz="913985" fontAlgn="base">
              <a:lnSpc>
                <a:spcPct val="90000"/>
              </a:lnSpc>
              <a:spcBef>
                <a:spcPct val="0"/>
              </a:spcBef>
              <a:spcAft>
                <a:spcPct val="0"/>
              </a:spcAft>
            </a:pPr>
            <a:endParaRPr lang="en-US" sz="2400" spc="-51">
              <a:solidFill>
                <a:schemeClr val="tx1"/>
              </a:solidFill>
            </a:endParaRPr>
          </a:p>
        </p:txBody>
      </p:sp>
      <p:sp>
        <p:nvSpPr>
          <p:cNvPr id="83" name="Freeform 61"/>
          <p:cNvSpPr>
            <a:spLocks noChangeAspect="1" noEditPoints="1"/>
          </p:cNvSpPr>
          <p:nvPr/>
        </p:nvSpPr>
        <p:spPr bwMode="auto">
          <a:xfrm>
            <a:off x="4639084" y="3878215"/>
            <a:ext cx="548177" cy="411710"/>
          </a:xfrm>
          <a:custGeom>
            <a:avLst/>
            <a:gdLst>
              <a:gd name="T0" fmla="*/ 224 w 400"/>
              <a:gd name="T1" fmla="*/ 276 h 300"/>
              <a:gd name="T2" fmla="*/ 200 w 400"/>
              <a:gd name="T3" fmla="*/ 300 h 300"/>
              <a:gd name="T4" fmla="*/ 176 w 400"/>
              <a:gd name="T5" fmla="*/ 276 h 300"/>
              <a:gd name="T6" fmla="*/ 200 w 400"/>
              <a:gd name="T7" fmla="*/ 252 h 300"/>
              <a:gd name="T8" fmla="*/ 224 w 400"/>
              <a:gd name="T9" fmla="*/ 276 h 300"/>
              <a:gd name="T10" fmla="*/ 122 w 400"/>
              <a:gd name="T11" fmla="*/ 205 h 300"/>
              <a:gd name="T12" fmla="*/ 156 w 400"/>
              <a:gd name="T13" fmla="*/ 239 h 300"/>
              <a:gd name="T14" fmla="*/ 200 w 400"/>
              <a:gd name="T15" fmla="*/ 221 h 300"/>
              <a:gd name="T16" fmla="*/ 244 w 400"/>
              <a:gd name="T17" fmla="*/ 239 h 300"/>
              <a:gd name="T18" fmla="*/ 278 w 400"/>
              <a:gd name="T19" fmla="*/ 205 h 300"/>
              <a:gd name="T20" fmla="*/ 200 w 400"/>
              <a:gd name="T21" fmla="*/ 173 h 300"/>
              <a:gd name="T22" fmla="*/ 122 w 400"/>
              <a:gd name="T23" fmla="*/ 205 h 300"/>
              <a:gd name="T24" fmla="*/ 61 w 400"/>
              <a:gd name="T25" fmla="*/ 144 h 300"/>
              <a:gd name="T26" fmla="*/ 95 w 400"/>
              <a:gd name="T27" fmla="*/ 178 h 300"/>
              <a:gd name="T28" fmla="*/ 200 w 400"/>
              <a:gd name="T29" fmla="*/ 134 h 300"/>
              <a:gd name="T30" fmla="*/ 305 w 400"/>
              <a:gd name="T31" fmla="*/ 178 h 300"/>
              <a:gd name="T32" fmla="*/ 339 w 400"/>
              <a:gd name="T33" fmla="*/ 144 h 300"/>
              <a:gd name="T34" fmla="*/ 200 w 400"/>
              <a:gd name="T35" fmla="*/ 86 h 300"/>
              <a:gd name="T36" fmla="*/ 61 w 400"/>
              <a:gd name="T37" fmla="*/ 144 h 300"/>
              <a:gd name="T38" fmla="*/ 200 w 400"/>
              <a:gd name="T39" fmla="*/ 48 h 300"/>
              <a:gd name="T40" fmla="*/ 366 w 400"/>
              <a:gd name="T41" fmla="*/ 117 h 300"/>
              <a:gd name="T42" fmla="*/ 400 w 400"/>
              <a:gd name="T43" fmla="*/ 83 h 300"/>
              <a:gd name="T44" fmla="*/ 200 w 400"/>
              <a:gd name="T45" fmla="*/ 0 h 300"/>
              <a:gd name="T46" fmla="*/ 0 w 400"/>
              <a:gd name="T47" fmla="*/ 83 h 300"/>
              <a:gd name="T48" fmla="*/ 34 w 400"/>
              <a:gd name="T49" fmla="*/ 117 h 300"/>
              <a:gd name="T50" fmla="*/ 200 w 400"/>
              <a:gd name="T51"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300">
                <a:moveTo>
                  <a:pt x="224" y="276"/>
                </a:moveTo>
                <a:cubicBezTo>
                  <a:pt x="224" y="289"/>
                  <a:pt x="213" y="300"/>
                  <a:pt x="200" y="300"/>
                </a:cubicBezTo>
                <a:cubicBezTo>
                  <a:pt x="187" y="300"/>
                  <a:pt x="176" y="289"/>
                  <a:pt x="176" y="276"/>
                </a:cubicBezTo>
                <a:cubicBezTo>
                  <a:pt x="176" y="263"/>
                  <a:pt x="187" y="252"/>
                  <a:pt x="200" y="252"/>
                </a:cubicBezTo>
                <a:cubicBezTo>
                  <a:pt x="213" y="252"/>
                  <a:pt x="224" y="263"/>
                  <a:pt x="224" y="276"/>
                </a:cubicBezTo>
                <a:close/>
                <a:moveTo>
                  <a:pt x="122" y="205"/>
                </a:moveTo>
                <a:cubicBezTo>
                  <a:pt x="156" y="239"/>
                  <a:pt x="156" y="239"/>
                  <a:pt x="156" y="239"/>
                </a:cubicBezTo>
                <a:cubicBezTo>
                  <a:pt x="167" y="228"/>
                  <a:pt x="183" y="221"/>
                  <a:pt x="200" y="221"/>
                </a:cubicBezTo>
                <a:cubicBezTo>
                  <a:pt x="217" y="221"/>
                  <a:pt x="233" y="228"/>
                  <a:pt x="244" y="239"/>
                </a:cubicBezTo>
                <a:cubicBezTo>
                  <a:pt x="278" y="205"/>
                  <a:pt x="278" y="205"/>
                  <a:pt x="278" y="205"/>
                </a:cubicBezTo>
                <a:cubicBezTo>
                  <a:pt x="258" y="185"/>
                  <a:pt x="230" y="173"/>
                  <a:pt x="200" y="173"/>
                </a:cubicBezTo>
                <a:cubicBezTo>
                  <a:pt x="170" y="173"/>
                  <a:pt x="142" y="185"/>
                  <a:pt x="122" y="205"/>
                </a:cubicBezTo>
                <a:close/>
                <a:moveTo>
                  <a:pt x="61" y="144"/>
                </a:moveTo>
                <a:cubicBezTo>
                  <a:pt x="95" y="178"/>
                  <a:pt x="95" y="178"/>
                  <a:pt x="95" y="178"/>
                </a:cubicBezTo>
                <a:cubicBezTo>
                  <a:pt x="122" y="151"/>
                  <a:pt x="159" y="134"/>
                  <a:pt x="200" y="134"/>
                </a:cubicBezTo>
                <a:cubicBezTo>
                  <a:pt x="241" y="134"/>
                  <a:pt x="278" y="151"/>
                  <a:pt x="305" y="178"/>
                </a:cubicBezTo>
                <a:cubicBezTo>
                  <a:pt x="339" y="144"/>
                  <a:pt x="339" y="144"/>
                  <a:pt x="339" y="144"/>
                </a:cubicBezTo>
                <a:cubicBezTo>
                  <a:pt x="303" y="109"/>
                  <a:pt x="254" y="86"/>
                  <a:pt x="200" y="86"/>
                </a:cubicBezTo>
                <a:cubicBezTo>
                  <a:pt x="146" y="86"/>
                  <a:pt x="97" y="109"/>
                  <a:pt x="61" y="144"/>
                </a:cubicBezTo>
                <a:close/>
                <a:moveTo>
                  <a:pt x="200" y="48"/>
                </a:moveTo>
                <a:cubicBezTo>
                  <a:pt x="265" y="48"/>
                  <a:pt x="324" y="74"/>
                  <a:pt x="366" y="117"/>
                </a:cubicBezTo>
                <a:cubicBezTo>
                  <a:pt x="400" y="83"/>
                  <a:pt x="400" y="83"/>
                  <a:pt x="400" y="83"/>
                </a:cubicBezTo>
                <a:cubicBezTo>
                  <a:pt x="349" y="32"/>
                  <a:pt x="278" y="0"/>
                  <a:pt x="200" y="0"/>
                </a:cubicBezTo>
                <a:cubicBezTo>
                  <a:pt x="122" y="0"/>
                  <a:pt x="51" y="32"/>
                  <a:pt x="0" y="83"/>
                </a:cubicBezTo>
                <a:cubicBezTo>
                  <a:pt x="34" y="117"/>
                  <a:pt x="34" y="117"/>
                  <a:pt x="34" y="117"/>
                </a:cubicBezTo>
                <a:cubicBezTo>
                  <a:pt x="76" y="74"/>
                  <a:pt x="135" y="48"/>
                  <a:pt x="200" y="48"/>
                </a:cubicBezTo>
                <a:close/>
              </a:path>
            </a:pathLst>
          </a:custGeom>
          <a:solidFill>
            <a:schemeClr val="accent1"/>
          </a:solidFill>
          <a:ln>
            <a:noFill/>
          </a:ln>
          <a:extLst/>
        </p:spPr>
        <p:txBody>
          <a:bodyPr vert="horz" wrap="square" lIns="91428" tIns="45714" rIns="91428" bIns="45714" numCol="1" anchor="t" anchorCtr="0" compatLnSpc="1">
            <a:prstTxWarp prst="textNoShape">
              <a:avLst/>
            </a:prstTxWarp>
          </a:bodyPr>
          <a:lstStyle/>
          <a:p>
            <a:pPr defTabSz="932387"/>
            <a:endParaRPr lang="en-US"/>
          </a:p>
        </p:txBody>
      </p:sp>
      <p:sp>
        <p:nvSpPr>
          <p:cNvPr id="84" name="TextBox 83"/>
          <p:cNvSpPr txBox="1"/>
          <p:nvPr/>
        </p:nvSpPr>
        <p:spPr>
          <a:xfrm>
            <a:off x="4411128" y="4222496"/>
            <a:ext cx="1020300" cy="738623"/>
          </a:xfrm>
          <a:prstGeom prst="rect">
            <a:avLst/>
          </a:prstGeom>
          <a:noFill/>
        </p:spPr>
        <p:txBody>
          <a:bodyPr wrap="none" lIns="182858" tIns="146284" rIns="182858" bIns="146284" rtlCol="0">
            <a:spAutoFit/>
          </a:bodyPr>
          <a:lstStyle/>
          <a:p>
            <a:pPr algn="ctr" defTabSz="932387">
              <a:lnSpc>
                <a:spcPct val="90000"/>
              </a:lnSpc>
            </a:pPr>
            <a:r>
              <a:rPr lang="en-US" sz="1600" spc="-51"/>
              <a:t>Public </a:t>
            </a:r>
            <a:br>
              <a:rPr lang="en-US" sz="1600" spc="-51"/>
            </a:br>
            <a:r>
              <a:rPr lang="en-US" sz="1600" spc="-51"/>
              <a:t>internet</a:t>
            </a:r>
          </a:p>
        </p:txBody>
      </p:sp>
      <p:cxnSp>
        <p:nvCxnSpPr>
          <p:cNvPr id="44" name="Straight Arrow Connector 43"/>
          <p:cNvCxnSpPr/>
          <p:nvPr/>
        </p:nvCxnSpPr>
        <p:spPr>
          <a:xfrm flipH="1">
            <a:off x="1493647" y="4411957"/>
            <a:ext cx="2727699" cy="11406"/>
          </a:xfrm>
          <a:prstGeom prst="straightConnector1">
            <a:avLst/>
          </a:prstGeom>
          <a:ln w="57150" cap="sq">
            <a:solidFill>
              <a:srgbClr val="0078D7"/>
            </a:solidFill>
            <a:prstDash val="dash"/>
            <a:headEnd type="triangle"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7517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500"/>
                                        <p:tgtEl>
                                          <p:spTgt spid="16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a:t>Point-to-Site VPN Connectivity </a:t>
            </a:r>
          </a:p>
        </p:txBody>
      </p:sp>
      <p:sp>
        <p:nvSpPr>
          <p:cNvPr id="3" name="Text Placeholder 2"/>
          <p:cNvSpPr>
            <a:spLocks noGrp="1"/>
          </p:cNvSpPr>
          <p:nvPr>
            <p:ph type="body" sz="quarter" idx="4294967295"/>
          </p:nvPr>
        </p:nvSpPr>
        <p:spPr>
          <a:xfrm>
            <a:off x="0" y="1655763"/>
            <a:ext cx="5589588" cy="4654550"/>
          </a:xfrm>
        </p:spPr>
        <p:txBody>
          <a:bodyPr/>
          <a:lstStyle/>
          <a:p>
            <a:pPr marL="457189" lvl="1" indent="-457189">
              <a:spcBef>
                <a:spcPts val="1800"/>
              </a:spcBef>
            </a:pPr>
            <a:r>
              <a:rPr lang="en-US">
                <a:latin typeface="+mj-lt"/>
              </a:rPr>
              <a:t>Connect from anywhere securely</a:t>
            </a:r>
          </a:p>
          <a:p>
            <a:pPr marL="457189" lvl="1" indent="-457189">
              <a:spcBef>
                <a:spcPts val="1800"/>
              </a:spcBef>
            </a:pPr>
            <a:r>
              <a:rPr lang="en-US">
                <a:latin typeface="+mj-lt"/>
              </a:rPr>
              <a:t>No software installation required</a:t>
            </a:r>
          </a:p>
          <a:p>
            <a:pPr marL="457189" lvl="1" indent="-457189">
              <a:spcBef>
                <a:spcPts val="1800"/>
              </a:spcBef>
            </a:pPr>
            <a:r>
              <a:rPr lang="en-US">
                <a:latin typeface="+mj-lt"/>
              </a:rPr>
              <a:t>Easy to setup and use</a:t>
            </a:r>
          </a:p>
          <a:p>
            <a:pPr marL="457189" lvl="1" indent="-457189">
              <a:spcBef>
                <a:spcPts val="1800"/>
              </a:spcBef>
            </a:pPr>
            <a:r>
              <a:rPr lang="en-US">
                <a:latin typeface="+mj-lt"/>
              </a:rPr>
              <a:t>Ideal for prototyping, </a:t>
            </a:r>
            <a:br>
              <a:rPr lang="en-US">
                <a:latin typeface="+mj-lt"/>
              </a:rPr>
            </a:br>
            <a:r>
              <a:rPr lang="en-US">
                <a:latin typeface="+mj-lt"/>
              </a:rPr>
              <a:t>development, demos</a:t>
            </a:r>
          </a:p>
          <a:p>
            <a:pPr marL="457189" lvl="1" indent="-457189">
              <a:spcBef>
                <a:spcPts val="1800"/>
              </a:spcBef>
            </a:pPr>
            <a:r>
              <a:rPr lang="en-US">
                <a:latin typeface="+mj-lt"/>
              </a:rPr>
              <a:t>P2S and S2S coexist</a:t>
            </a:r>
          </a:p>
        </p:txBody>
      </p:sp>
      <p:pic>
        <p:nvPicPr>
          <p:cNvPr id="5" name="Picture 4"/>
          <p:cNvPicPr>
            <a:picLocks noChangeAspect="1"/>
          </p:cNvPicPr>
          <p:nvPr/>
        </p:nvPicPr>
        <p:blipFill>
          <a:blip r:embed="rId3"/>
          <a:stretch>
            <a:fillRect/>
          </a:stretch>
        </p:blipFill>
        <p:spPr>
          <a:xfrm>
            <a:off x="5607870" y="1566944"/>
            <a:ext cx="6400528" cy="5726788"/>
          </a:xfrm>
          <a:prstGeom prst="rect">
            <a:avLst/>
          </a:prstGeom>
        </p:spPr>
      </p:pic>
    </p:spTree>
    <p:extLst>
      <p:ext uri="{BB962C8B-B14F-4D97-AF65-F5344CB8AC3E}">
        <p14:creationId xmlns:p14="http://schemas.microsoft.com/office/powerpoint/2010/main" val="291168930"/>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490452" y="4514230"/>
            <a:ext cx="5202199" cy="2455651"/>
          </a:xfrm>
          <a:prstGeom prst="rect">
            <a:avLst/>
          </a:prstGeom>
          <a:solidFill>
            <a:srgbClr val="002060"/>
          </a:solidFill>
          <a:ln w="19050">
            <a:solidFill>
              <a:schemeClr val="tx1"/>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13900" fontAlgn="base">
              <a:lnSpc>
                <a:spcPct val="90000"/>
              </a:lnSpc>
              <a:spcBef>
                <a:spcPct val="0"/>
              </a:spcBef>
              <a:spcAft>
                <a:spcPct val="0"/>
              </a:spcAft>
            </a:pPr>
            <a:r>
              <a:rPr lang="en-US" sz="2000">
                <a:solidFill>
                  <a:srgbClr val="FFFFFF"/>
                </a:solidFill>
              </a:rPr>
              <a:t>On-premises</a:t>
            </a:r>
          </a:p>
        </p:txBody>
      </p:sp>
      <p:sp>
        <p:nvSpPr>
          <p:cNvPr id="2" name="Rounded Rectangle 1"/>
          <p:cNvSpPr/>
          <p:nvPr/>
        </p:nvSpPr>
        <p:spPr bwMode="auto">
          <a:xfrm>
            <a:off x="912864" y="5176292"/>
            <a:ext cx="4357375" cy="1299865"/>
          </a:xfrm>
          <a:prstGeom prst="roundRect">
            <a:avLst>
              <a:gd name="adj" fmla="val 6387"/>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00" fontAlgn="base">
              <a:lnSpc>
                <a:spcPct val="90000"/>
              </a:lnSpc>
              <a:spcBef>
                <a:spcPct val="0"/>
              </a:spcBef>
              <a:spcAft>
                <a:spcPct val="0"/>
              </a:spcAft>
            </a:pPr>
            <a:endParaRPr lang="en-US" sz="2000" spc="-51">
              <a:gradFill>
                <a:gsLst>
                  <a:gs pos="1250">
                    <a:srgbClr val="000000"/>
                  </a:gs>
                  <a:gs pos="10417">
                    <a:srgbClr val="000000"/>
                  </a:gs>
                </a:gsLst>
                <a:lin ang="5400000" scaled="0"/>
              </a:gradFill>
            </a:endParaRPr>
          </a:p>
        </p:txBody>
      </p:sp>
      <p:sp>
        <p:nvSpPr>
          <p:cNvPr id="3" name="TextBox 2"/>
          <p:cNvSpPr txBox="1"/>
          <p:nvPr/>
        </p:nvSpPr>
        <p:spPr>
          <a:xfrm>
            <a:off x="912865" y="6397497"/>
            <a:ext cx="1965063" cy="572422"/>
          </a:xfrm>
          <a:prstGeom prst="rect">
            <a:avLst/>
          </a:prstGeom>
          <a:noFill/>
        </p:spPr>
        <p:txBody>
          <a:bodyPr wrap="none" lIns="0" tIns="146283" rIns="182854" bIns="146283" rtlCol="0">
            <a:spAutoFit/>
          </a:bodyPr>
          <a:lstStyle/>
          <a:p>
            <a:pPr>
              <a:lnSpc>
                <a:spcPct val="90000"/>
              </a:lnSpc>
            </a:pPr>
            <a:r>
              <a:rPr lang="en-US" sz="2000">
                <a:solidFill>
                  <a:srgbClr val="FFFFFF"/>
                </a:solidFill>
              </a:rPr>
              <a:t>Your datacenter</a:t>
            </a:r>
          </a:p>
        </p:txBody>
      </p:sp>
      <p:grpSp>
        <p:nvGrpSpPr>
          <p:cNvPr id="32" name="Group 31"/>
          <p:cNvGrpSpPr/>
          <p:nvPr/>
        </p:nvGrpSpPr>
        <p:grpSpPr>
          <a:xfrm>
            <a:off x="1010649" y="5269478"/>
            <a:ext cx="2473237" cy="1113490"/>
            <a:chOff x="794905" y="2135332"/>
            <a:chExt cx="3406034" cy="1533449"/>
          </a:xfrm>
        </p:grpSpPr>
        <p:pic>
          <p:nvPicPr>
            <p:cNvPr id="20" name="Picture 19"/>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94905" y="3198357"/>
              <a:ext cx="1089128" cy="470424"/>
            </a:xfrm>
            <a:prstGeom prst="roundRect">
              <a:avLst>
                <a:gd name="adj" fmla="val 11234"/>
              </a:avLst>
            </a:prstGeom>
            <a:solidFill>
              <a:schemeClr val="tx2"/>
            </a:solidFill>
            <a:ln w="63500">
              <a:noFill/>
            </a:ln>
            <a:effectLst/>
          </p:spPr>
        </p:pic>
        <p:pic>
          <p:nvPicPr>
            <p:cNvPr id="21" name="Picture 20"/>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94905" y="2666845"/>
              <a:ext cx="1089128" cy="470424"/>
            </a:xfrm>
            <a:prstGeom prst="roundRect">
              <a:avLst>
                <a:gd name="adj" fmla="val 11234"/>
              </a:avLst>
            </a:prstGeom>
            <a:solidFill>
              <a:schemeClr val="tx2"/>
            </a:solidFill>
            <a:ln w="63500">
              <a:noFill/>
            </a:ln>
            <a:effectLst/>
          </p:spPr>
        </p:pic>
        <p:pic>
          <p:nvPicPr>
            <p:cNvPr id="25" name="Picture 24"/>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94905" y="2135332"/>
              <a:ext cx="1089128" cy="470424"/>
            </a:xfrm>
            <a:prstGeom prst="roundRect">
              <a:avLst>
                <a:gd name="adj" fmla="val 11234"/>
              </a:avLst>
            </a:prstGeom>
            <a:solidFill>
              <a:schemeClr val="tx2"/>
            </a:solidFill>
            <a:ln w="63500">
              <a:noFill/>
            </a:ln>
            <a:effectLst/>
          </p:spPr>
        </p:pic>
        <p:pic>
          <p:nvPicPr>
            <p:cNvPr id="26" name="Picture 25"/>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1953358" y="3198357"/>
              <a:ext cx="1089128" cy="470424"/>
            </a:xfrm>
            <a:prstGeom prst="roundRect">
              <a:avLst>
                <a:gd name="adj" fmla="val 11234"/>
              </a:avLst>
            </a:prstGeom>
            <a:solidFill>
              <a:schemeClr val="tx2"/>
            </a:solidFill>
            <a:ln w="63500">
              <a:noFill/>
            </a:ln>
            <a:effectLst/>
          </p:spPr>
        </p:pic>
        <p:pic>
          <p:nvPicPr>
            <p:cNvPr id="27" name="Picture 26"/>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1953358" y="2666845"/>
              <a:ext cx="1089128" cy="470424"/>
            </a:xfrm>
            <a:prstGeom prst="roundRect">
              <a:avLst>
                <a:gd name="adj" fmla="val 11234"/>
              </a:avLst>
            </a:prstGeom>
            <a:solidFill>
              <a:schemeClr val="tx2"/>
            </a:solidFill>
            <a:ln w="63500">
              <a:noFill/>
            </a:ln>
            <a:effectLst/>
          </p:spPr>
        </p:pic>
        <p:pic>
          <p:nvPicPr>
            <p:cNvPr id="28" name="Picture 27"/>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1953358" y="2135332"/>
              <a:ext cx="1089128" cy="470424"/>
            </a:xfrm>
            <a:prstGeom prst="roundRect">
              <a:avLst>
                <a:gd name="adj" fmla="val 11234"/>
              </a:avLst>
            </a:prstGeom>
            <a:solidFill>
              <a:schemeClr val="tx2"/>
            </a:solidFill>
            <a:ln w="63500">
              <a:noFill/>
            </a:ln>
            <a:effectLst/>
          </p:spPr>
        </p:pic>
        <p:pic>
          <p:nvPicPr>
            <p:cNvPr id="29" name="Picture 28"/>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3111811" y="3198357"/>
              <a:ext cx="1089128" cy="470424"/>
            </a:xfrm>
            <a:prstGeom prst="roundRect">
              <a:avLst>
                <a:gd name="adj" fmla="val 11234"/>
              </a:avLst>
            </a:prstGeom>
            <a:solidFill>
              <a:schemeClr val="tx2"/>
            </a:solidFill>
            <a:ln w="63500">
              <a:noFill/>
            </a:ln>
            <a:effectLst/>
          </p:spPr>
        </p:pic>
        <p:pic>
          <p:nvPicPr>
            <p:cNvPr id="30" name="Picture 29"/>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3111811" y="2666845"/>
              <a:ext cx="1089128" cy="470424"/>
            </a:xfrm>
            <a:prstGeom prst="roundRect">
              <a:avLst>
                <a:gd name="adj" fmla="val 11234"/>
              </a:avLst>
            </a:prstGeom>
            <a:solidFill>
              <a:schemeClr val="tx2"/>
            </a:solidFill>
            <a:ln w="63500">
              <a:noFill/>
            </a:ln>
            <a:effectLst/>
          </p:spPr>
        </p:pic>
        <p:pic>
          <p:nvPicPr>
            <p:cNvPr id="31" name="Picture 30"/>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3111811" y="2135332"/>
              <a:ext cx="1089128" cy="470424"/>
            </a:xfrm>
            <a:prstGeom prst="roundRect">
              <a:avLst>
                <a:gd name="adj" fmla="val 11234"/>
              </a:avLst>
            </a:prstGeom>
            <a:solidFill>
              <a:schemeClr val="tx2"/>
            </a:solidFill>
            <a:ln w="63500">
              <a:noFill/>
            </a:ln>
            <a:effectLst/>
          </p:spPr>
        </p:pic>
      </p:grpSp>
      <p:sp>
        <p:nvSpPr>
          <p:cNvPr id="9" name="Oval 8"/>
          <p:cNvSpPr/>
          <p:nvPr/>
        </p:nvSpPr>
        <p:spPr bwMode="auto">
          <a:xfrm>
            <a:off x="3654575" y="5182489"/>
            <a:ext cx="1279387" cy="1304460"/>
          </a:xfrm>
          <a:prstGeom prst="ellipse">
            <a:avLst/>
          </a:prstGeom>
          <a:solidFill>
            <a:srgbClr val="FFFFFF"/>
          </a:solidFill>
          <a:ln w="76200">
            <a:solidFill>
              <a:schemeClr val="bg2">
                <a:lumMod val="90000"/>
                <a:lumOff val="1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00" fontAlgn="base">
              <a:lnSpc>
                <a:spcPct val="90000"/>
              </a:lnSpc>
              <a:spcBef>
                <a:spcPct val="0"/>
              </a:spcBef>
              <a:spcAft>
                <a:spcPct val="0"/>
              </a:spcAft>
            </a:pPr>
            <a:endParaRPr lang="en-US" sz="2000" spc="-51">
              <a:gradFill>
                <a:gsLst>
                  <a:gs pos="1250">
                    <a:srgbClr val="000000"/>
                  </a:gs>
                  <a:gs pos="10417">
                    <a:srgbClr val="000000"/>
                  </a:gs>
                </a:gsLst>
                <a:lin ang="5400000" scaled="0"/>
              </a:gradFill>
            </a:endParaRPr>
          </a:p>
        </p:txBody>
      </p:sp>
      <p:sp>
        <p:nvSpPr>
          <p:cNvPr id="46" name="Freeform 52"/>
          <p:cNvSpPr>
            <a:spLocks noEditPoints="1"/>
          </p:cNvSpPr>
          <p:nvPr/>
        </p:nvSpPr>
        <p:spPr bwMode="auto">
          <a:xfrm>
            <a:off x="3853857" y="5311841"/>
            <a:ext cx="886253" cy="674549"/>
          </a:xfrm>
          <a:custGeom>
            <a:avLst/>
            <a:gdLst>
              <a:gd name="T0" fmla="*/ 179 w 181"/>
              <a:gd name="T1" fmla="*/ 46 h 135"/>
              <a:gd name="T2" fmla="*/ 101 w 181"/>
              <a:gd name="T3" fmla="*/ 1 h 135"/>
              <a:gd name="T4" fmla="*/ 95 w 181"/>
              <a:gd name="T5" fmla="*/ 1 h 135"/>
              <a:gd name="T6" fmla="*/ 97 w 181"/>
              <a:gd name="T7" fmla="*/ 95 h 135"/>
              <a:gd name="T8" fmla="*/ 22 w 181"/>
              <a:gd name="T9" fmla="*/ 86 h 135"/>
              <a:gd name="T10" fmla="*/ 67 w 181"/>
              <a:gd name="T11" fmla="*/ 119 h 135"/>
              <a:gd name="T12" fmla="*/ 21 w 181"/>
              <a:gd name="T13" fmla="*/ 88 h 135"/>
              <a:gd name="T14" fmla="*/ 100 w 181"/>
              <a:gd name="T15" fmla="*/ 102 h 135"/>
              <a:gd name="T16" fmla="*/ 98 w 181"/>
              <a:gd name="T17" fmla="*/ 135 h 135"/>
              <a:gd name="T18" fmla="*/ 94 w 181"/>
              <a:gd name="T19" fmla="*/ 134 h 135"/>
              <a:gd name="T20" fmla="*/ 81 w 181"/>
              <a:gd name="T21" fmla="*/ 122 h 135"/>
              <a:gd name="T22" fmla="*/ 94 w 181"/>
              <a:gd name="T23" fmla="*/ 127 h 135"/>
              <a:gd name="T24" fmla="*/ 6 w 181"/>
              <a:gd name="T25" fmla="*/ 55 h 135"/>
              <a:gd name="T26" fmla="*/ 6 w 181"/>
              <a:gd name="T27" fmla="*/ 77 h 135"/>
              <a:gd name="T28" fmla="*/ 7 w 181"/>
              <a:gd name="T29" fmla="*/ 85 h 135"/>
              <a:gd name="T30" fmla="*/ 0 w 181"/>
              <a:gd name="T31" fmla="*/ 81 h 135"/>
              <a:gd name="T32" fmla="*/ 0 w 181"/>
              <a:gd name="T33" fmla="*/ 51 h 135"/>
              <a:gd name="T34" fmla="*/ 6 w 181"/>
              <a:gd name="T35" fmla="*/ 47 h 135"/>
              <a:gd name="T36" fmla="*/ 11 w 181"/>
              <a:gd name="T37" fmla="*/ 50 h 135"/>
              <a:gd name="T38" fmla="*/ 100 w 181"/>
              <a:gd name="T39" fmla="*/ 102 h 135"/>
              <a:gd name="T40" fmla="*/ 181 w 181"/>
              <a:gd name="T41" fmla="*/ 51 h 135"/>
              <a:gd name="T42" fmla="*/ 178 w 181"/>
              <a:gd name="T43" fmla="*/ 81 h 135"/>
              <a:gd name="T44" fmla="*/ 104 w 181"/>
              <a:gd name="T45" fmla="*/ 102 h 135"/>
              <a:gd name="T46" fmla="*/ 181 w 181"/>
              <a:gd name="T47" fmla="*/ 50 h 135"/>
              <a:gd name="T48" fmla="*/ 59 w 181"/>
              <a:gd name="T49" fmla="*/ 100 h 135"/>
              <a:gd name="T50" fmla="*/ 36 w 181"/>
              <a:gd name="T51" fmla="*/ 87 h 135"/>
              <a:gd name="T52" fmla="*/ 34 w 181"/>
              <a:gd name="T53" fmla="*/ 82 h 135"/>
              <a:gd name="T54" fmla="*/ 59 w 181"/>
              <a:gd name="T55" fmla="*/ 93 h 135"/>
              <a:gd name="T56" fmla="*/ 61 w 181"/>
              <a:gd name="T57" fmla="*/ 99 h 135"/>
              <a:gd name="T58" fmla="*/ 80 w 181"/>
              <a:gd name="T59" fmla="*/ 117 h 135"/>
              <a:gd name="T60" fmla="*/ 73 w 181"/>
              <a:gd name="T61" fmla="*/ 124 h 135"/>
              <a:gd name="T62" fmla="*/ 70 w 181"/>
              <a:gd name="T63" fmla="*/ 121 h 135"/>
              <a:gd name="T64" fmla="*/ 71 w 181"/>
              <a:gd name="T65" fmla="*/ 104 h 135"/>
              <a:gd name="T66" fmla="*/ 80 w 181"/>
              <a:gd name="T67" fmla="*/ 100 h 135"/>
              <a:gd name="T68" fmla="*/ 80 w 181"/>
              <a:gd name="T69" fmla="*/ 103 h 135"/>
              <a:gd name="T70" fmla="*/ 74 w 181"/>
              <a:gd name="T71" fmla="*/ 118 h 135"/>
              <a:gd name="T72" fmla="*/ 80 w 181"/>
              <a:gd name="T73" fmla="*/ 117 h 135"/>
              <a:gd name="T74" fmla="*/ 20 w 181"/>
              <a:gd name="T75" fmla="*/ 86 h 135"/>
              <a:gd name="T76" fmla="*/ 10 w 181"/>
              <a:gd name="T77" fmla="*/ 89 h 135"/>
              <a:gd name="T78" fmla="*/ 9 w 181"/>
              <a:gd name="T79" fmla="*/ 72 h 135"/>
              <a:gd name="T80" fmla="*/ 17 w 181"/>
              <a:gd name="T81" fmla="*/ 66 h 135"/>
              <a:gd name="T82" fmla="*/ 20 w 181"/>
              <a:gd name="T83" fmla="*/ 66 h 135"/>
              <a:gd name="T84" fmla="*/ 14 w 181"/>
              <a:gd name="T85" fmla="*/ 72 h 135"/>
              <a:gd name="T86" fmla="*/ 17 w 181"/>
              <a:gd name="T87"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135">
                <a:moveTo>
                  <a:pt x="97" y="95"/>
                </a:moveTo>
                <a:cubicBezTo>
                  <a:pt x="179" y="46"/>
                  <a:pt x="179" y="46"/>
                  <a:pt x="179" y="46"/>
                </a:cubicBezTo>
                <a:cubicBezTo>
                  <a:pt x="179" y="46"/>
                  <a:pt x="179" y="46"/>
                  <a:pt x="178" y="46"/>
                </a:cubicBezTo>
                <a:cubicBezTo>
                  <a:pt x="101" y="1"/>
                  <a:pt x="101" y="1"/>
                  <a:pt x="101" y="1"/>
                </a:cubicBezTo>
                <a:cubicBezTo>
                  <a:pt x="100" y="0"/>
                  <a:pt x="99" y="0"/>
                  <a:pt x="98" y="0"/>
                </a:cubicBezTo>
                <a:cubicBezTo>
                  <a:pt x="97" y="0"/>
                  <a:pt x="96" y="0"/>
                  <a:pt x="95" y="1"/>
                </a:cubicBezTo>
                <a:cubicBezTo>
                  <a:pt x="14" y="48"/>
                  <a:pt x="14" y="48"/>
                  <a:pt x="14" y="48"/>
                </a:cubicBezTo>
                <a:cubicBezTo>
                  <a:pt x="97" y="95"/>
                  <a:pt x="97" y="95"/>
                  <a:pt x="97" y="95"/>
                </a:cubicBezTo>
                <a:cubicBezTo>
                  <a:pt x="97" y="95"/>
                  <a:pt x="97" y="95"/>
                  <a:pt x="97" y="95"/>
                </a:cubicBezTo>
                <a:close/>
                <a:moveTo>
                  <a:pt x="22" y="86"/>
                </a:moveTo>
                <a:cubicBezTo>
                  <a:pt x="67" y="112"/>
                  <a:pt x="67" y="112"/>
                  <a:pt x="67" y="112"/>
                </a:cubicBezTo>
                <a:cubicBezTo>
                  <a:pt x="67" y="119"/>
                  <a:pt x="67" y="119"/>
                  <a:pt x="67" y="119"/>
                </a:cubicBezTo>
                <a:cubicBezTo>
                  <a:pt x="17" y="90"/>
                  <a:pt x="17" y="90"/>
                  <a:pt x="17" y="90"/>
                </a:cubicBezTo>
                <a:cubicBezTo>
                  <a:pt x="21" y="88"/>
                  <a:pt x="21" y="88"/>
                  <a:pt x="21" y="88"/>
                </a:cubicBezTo>
                <a:cubicBezTo>
                  <a:pt x="21" y="87"/>
                  <a:pt x="22" y="87"/>
                  <a:pt x="22" y="86"/>
                </a:cubicBezTo>
                <a:close/>
                <a:moveTo>
                  <a:pt x="100" y="102"/>
                </a:moveTo>
                <a:cubicBezTo>
                  <a:pt x="100" y="132"/>
                  <a:pt x="100" y="132"/>
                  <a:pt x="100" y="132"/>
                </a:cubicBezTo>
                <a:cubicBezTo>
                  <a:pt x="100" y="133"/>
                  <a:pt x="99" y="134"/>
                  <a:pt x="98" y="135"/>
                </a:cubicBezTo>
                <a:cubicBezTo>
                  <a:pt x="98" y="135"/>
                  <a:pt x="97" y="135"/>
                  <a:pt x="96" y="135"/>
                </a:cubicBezTo>
                <a:cubicBezTo>
                  <a:pt x="96" y="135"/>
                  <a:pt x="95" y="135"/>
                  <a:pt x="94" y="134"/>
                </a:cubicBezTo>
                <a:cubicBezTo>
                  <a:pt x="76" y="124"/>
                  <a:pt x="76" y="124"/>
                  <a:pt x="76" y="124"/>
                </a:cubicBezTo>
                <a:cubicBezTo>
                  <a:pt x="81" y="122"/>
                  <a:pt x="81" y="122"/>
                  <a:pt x="81" y="122"/>
                </a:cubicBezTo>
                <a:cubicBezTo>
                  <a:pt x="82" y="121"/>
                  <a:pt x="82" y="121"/>
                  <a:pt x="82" y="120"/>
                </a:cubicBezTo>
                <a:cubicBezTo>
                  <a:pt x="94" y="127"/>
                  <a:pt x="94" y="127"/>
                  <a:pt x="94" y="127"/>
                </a:cubicBezTo>
                <a:cubicBezTo>
                  <a:pt x="94" y="105"/>
                  <a:pt x="94" y="105"/>
                  <a:pt x="94" y="105"/>
                </a:cubicBezTo>
                <a:cubicBezTo>
                  <a:pt x="6" y="55"/>
                  <a:pt x="6" y="55"/>
                  <a:pt x="6" y="55"/>
                </a:cubicBezTo>
                <a:cubicBezTo>
                  <a:pt x="6" y="77"/>
                  <a:pt x="6" y="77"/>
                  <a:pt x="6" y="77"/>
                </a:cubicBezTo>
                <a:cubicBezTo>
                  <a:pt x="6" y="77"/>
                  <a:pt x="6" y="77"/>
                  <a:pt x="6" y="77"/>
                </a:cubicBezTo>
                <a:cubicBezTo>
                  <a:pt x="7" y="78"/>
                  <a:pt x="7" y="78"/>
                  <a:pt x="7" y="78"/>
                </a:cubicBezTo>
                <a:cubicBezTo>
                  <a:pt x="7" y="85"/>
                  <a:pt x="7" y="85"/>
                  <a:pt x="7" y="85"/>
                </a:cubicBezTo>
                <a:cubicBezTo>
                  <a:pt x="3" y="83"/>
                  <a:pt x="3" y="83"/>
                  <a:pt x="3" y="83"/>
                </a:cubicBezTo>
                <a:cubicBezTo>
                  <a:pt x="0" y="81"/>
                  <a:pt x="0" y="81"/>
                  <a:pt x="0" y="81"/>
                </a:cubicBezTo>
                <a:cubicBezTo>
                  <a:pt x="0" y="78"/>
                  <a:pt x="0" y="78"/>
                  <a:pt x="0" y="78"/>
                </a:cubicBezTo>
                <a:cubicBezTo>
                  <a:pt x="0" y="51"/>
                  <a:pt x="0" y="51"/>
                  <a:pt x="0" y="51"/>
                </a:cubicBezTo>
                <a:cubicBezTo>
                  <a:pt x="0" y="49"/>
                  <a:pt x="0" y="48"/>
                  <a:pt x="2" y="47"/>
                </a:cubicBezTo>
                <a:cubicBezTo>
                  <a:pt x="3" y="47"/>
                  <a:pt x="4" y="47"/>
                  <a:pt x="6" y="47"/>
                </a:cubicBezTo>
                <a:cubicBezTo>
                  <a:pt x="11" y="50"/>
                  <a:pt x="11" y="50"/>
                  <a:pt x="11" y="50"/>
                </a:cubicBezTo>
                <a:cubicBezTo>
                  <a:pt x="11" y="50"/>
                  <a:pt x="11" y="50"/>
                  <a:pt x="11" y="50"/>
                </a:cubicBezTo>
                <a:cubicBezTo>
                  <a:pt x="99" y="100"/>
                  <a:pt x="99" y="100"/>
                  <a:pt x="99" y="100"/>
                </a:cubicBezTo>
                <a:cubicBezTo>
                  <a:pt x="100" y="100"/>
                  <a:pt x="100" y="101"/>
                  <a:pt x="100" y="102"/>
                </a:cubicBezTo>
                <a:close/>
                <a:moveTo>
                  <a:pt x="181" y="50"/>
                </a:moveTo>
                <a:cubicBezTo>
                  <a:pt x="181" y="50"/>
                  <a:pt x="181" y="50"/>
                  <a:pt x="181" y="51"/>
                </a:cubicBezTo>
                <a:cubicBezTo>
                  <a:pt x="181" y="76"/>
                  <a:pt x="181" y="76"/>
                  <a:pt x="181" y="76"/>
                </a:cubicBezTo>
                <a:cubicBezTo>
                  <a:pt x="181" y="78"/>
                  <a:pt x="180" y="80"/>
                  <a:pt x="178" y="81"/>
                </a:cubicBezTo>
                <a:cubicBezTo>
                  <a:pt x="104" y="123"/>
                  <a:pt x="104" y="123"/>
                  <a:pt x="104" y="123"/>
                </a:cubicBezTo>
                <a:cubicBezTo>
                  <a:pt x="104" y="102"/>
                  <a:pt x="104" y="102"/>
                  <a:pt x="104" y="102"/>
                </a:cubicBezTo>
                <a:cubicBezTo>
                  <a:pt x="104" y="100"/>
                  <a:pt x="103" y="98"/>
                  <a:pt x="101" y="97"/>
                </a:cubicBezTo>
                <a:cubicBezTo>
                  <a:pt x="181" y="50"/>
                  <a:pt x="181" y="50"/>
                  <a:pt x="181" y="50"/>
                </a:cubicBezTo>
                <a:cubicBezTo>
                  <a:pt x="181" y="50"/>
                  <a:pt x="181" y="50"/>
                  <a:pt x="181" y="50"/>
                </a:cubicBezTo>
                <a:close/>
                <a:moveTo>
                  <a:pt x="59" y="100"/>
                </a:moveTo>
                <a:cubicBezTo>
                  <a:pt x="59" y="100"/>
                  <a:pt x="59" y="100"/>
                  <a:pt x="58" y="100"/>
                </a:cubicBezTo>
                <a:cubicBezTo>
                  <a:pt x="36" y="87"/>
                  <a:pt x="36" y="87"/>
                  <a:pt x="36" y="87"/>
                </a:cubicBezTo>
                <a:cubicBezTo>
                  <a:pt x="35" y="87"/>
                  <a:pt x="34" y="85"/>
                  <a:pt x="34" y="84"/>
                </a:cubicBezTo>
                <a:cubicBezTo>
                  <a:pt x="34" y="82"/>
                  <a:pt x="34" y="82"/>
                  <a:pt x="34" y="82"/>
                </a:cubicBezTo>
                <a:cubicBezTo>
                  <a:pt x="34" y="80"/>
                  <a:pt x="35" y="80"/>
                  <a:pt x="36" y="80"/>
                </a:cubicBezTo>
                <a:cubicBezTo>
                  <a:pt x="59" y="93"/>
                  <a:pt x="59" y="93"/>
                  <a:pt x="59" y="93"/>
                </a:cubicBezTo>
                <a:cubicBezTo>
                  <a:pt x="60" y="94"/>
                  <a:pt x="61" y="95"/>
                  <a:pt x="61" y="96"/>
                </a:cubicBezTo>
                <a:cubicBezTo>
                  <a:pt x="61" y="99"/>
                  <a:pt x="61" y="99"/>
                  <a:pt x="61" y="99"/>
                </a:cubicBezTo>
                <a:cubicBezTo>
                  <a:pt x="61" y="100"/>
                  <a:pt x="60" y="100"/>
                  <a:pt x="59" y="100"/>
                </a:cubicBezTo>
                <a:close/>
                <a:moveTo>
                  <a:pt x="80" y="117"/>
                </a:moveTo>
                <a:cubicBezTo>
                  <a:pt x="81" y="118"/>
                  <a:pt x="81" y="119"/>
                  <a:pt x="80" y="120"/>
                </a:cubicBezTo>
                <a:cubicBezTo>
                  <a:pt x="73" y="124"/>
                  <a:pt x="73" y="124"/>
                  <a:pt x="73" y="124"/>
                </a:cubicBezTo>
                <a:cubicBezTo>
                  <a:pt x="72" y="124"/>
                  <a:pt x="71" y="124"/>
                  <a:pt x="70" y="123"/>
                </a:cubicBezTo>
                <a:cubicBezTo>
                  <a:pt x="70" y="123"/>
                  <a:pt x="70" y="121"/>
                  <a:pt x="70" y="121"/>
                </a:cubicBezTo>
                <a:cubicBezTo>
                  <a:pt x="70" y="106"/>
                  <a:pt x="70" y="106"/>
                  <a:pt x="70" y="106"/>
                </a:cubicBezTo>
                <a:cubicBezTo>
                  <a:pt x="70" y="106"/>
                  <a:pt x="70" y="104"/>
                  <a:pt x="71" y="104"/>
                </a:cubicBezTo>
                <a:cubicBezTo>
                  <a:pt x="77" y="100"/>
                  <a:pt x="77" y="100"/>
                  <a:pt x="77" y="100"/>
                </a:cubicBezTo>
                <a:cubicBezTo>
                  <a:pt x="78" y="99"/>
                  <a:pt x="80" y="100"/>
                  <a:pt x="80" y="100"/>
                </a:cubicBezTo>
                <a:cubicBezTo>
                  <a:pt x="80" y="100"/>
                  <a:pt x="80" y="100"/>
                  <a:pt x="80" y="100"/>
                </a:cubicBezTo>
                <a:cubicBezTo>
                  <a:pt x="81" y="101"/>
                  <a:pt x="81" y="103"/>
                  <a:pt x="80" y="103"/>
                </a:cubicBezTo>
                <a:cubicBezTo>
                  <a:pt x="74" y="106"/>
                  <a:pt x="74" y="106"/>
                  <a:pt x="74" y="106"/>
                </a:cubicBezTo>
                <a:cubicBezTo>
                  <a:pt x="74" y="118"/>
                  <a:pt x="74" y="118"/>
                  <a:pt x="74" y="118"/>
                </a:cubicBezTo>
                <a:cubicBezTo>
                  <a:pt x="77" y="117"/>
                  <a:pt x="77" y="117"/>
                  <a:pt x="77" y="117"/>
                </a:cubicBezTo>
                <a:cubicBezTo>
                  <a:pt x="78" y="116"/>
                  <a:pt x="80" y="116"/>
                  <a:pt x="80" y="117"/>
                </a:cubicBezTo>
                <a:close/>
                <a:moveTo>
                  <a:pt x="20" y="83"/>
                </a:moveTo>
                <a:cubicBezTo>
                  <a:pt x="21" y="84"/>
                  <a:pt x="21" y="85"/>
                  <a:pt x="20" y="86"/>
                </a:cubicBezTo>
                <a:cubicBezTo>
                  <a:pt x="13" y="90"/>
                  <a:pt x="13" y="90"/>
                  <a:pt x="13" y="90"/>
                </a:cubicBezTo>
                <a:cubicBezTo>
                  <a:pt x="12" y="90"/>
                  <a:pt x="11" y="90"/>
                  <a:pt x="10" y="89"/>
                </a:cubicBezTo>
                <a:cubicBezTo>
                  <a:pt x="10" y="89"/>
                  <a:pt x="9" y="87"/>
                  <a:pt x="9" y="87"/>
                </a:cubicBezTo>
                <a:cubicBezTo>
                  <a:pt x="9" y="72"/>
                  <a:pt x="9" y="72"/>
                  <a:pt x="9" y="72"/>
                </a:cubicBezTo>
                <a:cubicBezTo>
                  <a:pt x="9" y="72"/>
                  <a:pt x="10" y="70"/>
                  <a:pt x="10" y="70"/>
                </a:cubicBezTo>
                <a:cubicBezTo>
                  <a:pt x="17" y="66"/>
                  <a:pt x="17" y="66"/>
                  <a:pt x="17" y="66"/>
                </a:cubicBezTo>
                <a:cubicBezTo>
                  <a:pt x="18" y="65"/>
                  <a:pt x="20" y="66"/>
                  <a:pt x="20" y="66"/>
                </a:cubicBezTo>
                <a:cubicBezTo>
                  <a:pt x="20" y="66"/>
                  <a:pt x="20" y="66"/>
                  <a:pt x="20" y="66"/>
                </a:cubicBezTo>
                <a:cubicBezTo>
                  <a:pt x="21" y="67"/>
                  <a:pt x="21" y="69"/>
                  <a:pt x="20" y="69"/>
                </a:cubicBezTo>
                <a:cubicBezTo>
                  <a:pt x="14" y="72"/>
                  <a:pt x="14" y="72"/>
                  <a:pt x="14" y="72"/>
                </a:cubicBezTo>
                <a:cubicBezTo>
                  <a:pt x="14" y="84"/>
                  <a:pt x="14" y="84"/>
                  <a:pt x="14" y="84"/>
                </a:cubicBezTo>
                <a:cubicBezTo>
                  <a:pt x="17" y="83"/>
                  <a:pt x="17" y="83"/>
                  <a:pt x="17" y="83"/>
                </a:cubicBezTo>
                <a:cubicBezTo>
                  <a:pt x="18" y="82"/>
                  <a:pt x="20" y="82"/>
                  <a:pt x="20" y="83"/>
                </a:cubicBezTo>
                <a:close/>
              </a:path>
            </a:pathLst>
          </a:custGeom>
          <a:solidFill>
            <a:srgbClr val="002060"/>
          </a:solidFill>
          <a:ln>
            <a:noFill/>
          </a:ln>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47" name="TextBox 46"/>
          <p:cNvSpPr txBox="1"/>
          <p:nvPr/>
        </p:nvSpPr>
        <p:spPr>
          <a:xfrm>
            <a:off x="3555050" y="5838844"/>
            <a:ext cx="1492985" cy="599865"/>
          </a:xfrm>
          <a:prstGeom prst="rect">
            <a:avLst/>
          </a:prstGeom>
          <a:noFill/>
        </p:spPr>
        <p:txBody>
          <a:bodyPr wrap="none" lIns="182854" tIns="146283" rIns="182854" bIns="146283" rtlCol="0">
            <a:spAutoFit/>
          </a:bodyPr>
          <a:lstStyle/>
          <a:p>
            <a:pPr algn="ctr">
              <a:lnSpc>
                <a:spcPct val="90000"/>
              </a:lnSpc>
            </a:pPr>
            <a:r>
              <a:rPr lang="en-US" sz="1099">
                <a:solidFill>
                  <a:srgbClr val="002050"/>
                </a:solidFill>
              </a:rPr>
              <a:t>Hardware VPN or </a:t>
            </a:r>
            <a:br>
              <a:rPr lang="en-US" sz="1099">
                <a:solidFill>
                  <a:srgbClr val="002050"/>
                </a:solidFill>
              </a:rPr>
            </a:br>
            <a:r>
              <a:rPr lang="en-US" sz="1099">
                <a:solidFill>
                  <a:srgbClr val="002050"/>
                </a:solidFill>
              </a:rPr>
              <a:t>Windows RRAS</a:t>
            </a:r>
          </a:p>
        </p:txBody>
      </p:sp>
      <p:sp>
        <p:nvSpPr>
          <p:cNvPr id="6" name="Clpoud Icon"/>
          <p:cNvSpPr>
            <a:spLocks noChangeAspect="1"/>
          </p:cNvSpPr>
          <p:nvPr/>
        </p:nvSpPr>
        <p:spPr bwMode="black">
          <a:xfrm>
            <a:off x="6282121" y="2068923"/>
            <a:ext cx="5738594" cy="324291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ln/>
          <a:extLst/>
        </p:spPr>
        <p:style>
          <a:lnRef idx="1">
            <a:schemeClr val="accent1"/>
          </a:lnRef>
          <a:fillRef idx="3">
            <a:schemeClr val="accent1"/>
          </a:fillRef>
          <a:effectRef idx="2">
            <a:schemeClr val="accent1"/>
          </a:effectRef>
          <a:fontRef idx="minor">
            <a:schemeClr val="lt1"/>
          </a:fontRef>
        </p:style>
        <p:txBody>
          <a:bodyPr vert="horz" wrap="square" lIns="91360" tIns="182714" rIns="456783" bIns="45679" numCol="1" anchor="t" anchorCtr="0" compatLnSpc="1">
            <a:prstTxWarp prst="textNoShape">
              <a:avLst/>
            </a:prstTxWarp>
          </a:bodyPr>
          <a:lstStyle/>
          <a:p>
            <a:pPr algn="ctr" fontAlgn="base">
              <a:lnSpc>
                <a:spcPct val="90000"/>
              </a:lnSpc>
              <a:spcBef>
                <a:spcPct val="0"/>
              </a:spcBef>
              <a:spcAft>
                <a:spcPct val="0"/>
              </a:spcAft>
            </a:pPr>
            <a:br>
              <a:rPr lang="en-US" sz="2400" spc="-51">
                <a:solidFill>
                  <a:srgbClr val="FFFFFF"/>
                </a:solidFill>
              </a:rPr>
            </a:br>
            <a:r>
              <a:rPr lang="en-US" sz="2400" spc="-51">
                <a:solidFill>
                  <a:srgbClr val="FFFFFF"/>
                </a:solidFill>
              </a:rPr>
              <a:t>Microsoft Azure</a:t>
            </a:r>
          </a:p>
        </p:txBody>
      </p:sp>
      <p:sp>
        <p:nvSpPr>
          <p:cNvPr id="44" name="Freeform 43"/>
          <p:cNvSpPr/>
          <p:nvPr/>
        </p:nvSpPr>
        <p:spPr bwMode="auto">
          <a:xfrm>
            <a:off x="7655714" y="3207847"/>
            <a:ext cx="4127415" cy="1911683"/>
          </a:xfrm>
          <a:custGeom>
            <a:avLst/>
            <a:gdLst>
              <a:gd name="connsiteX0" fmla="*/ 269674 w 3173565"/>
              <a:gd name="connsiteY0" fmla="*/ 0 h 1618014"/>
              <a:gd name="connsiteX1" fmla="*/ 2323469 w 3173565"/>
              <a:gd name="connsiteY1" fmla="*/ 0 h 1618014"/>
              <a:gd name="connsiteX2" fmla="*/ 2337182 w 3173565"/>
              <a:gd name="connsiteY2" fmla="*/ 1382 h 1618014"/>
              <a:gd name="connsiteX3" fmla="*/ 2364558 w 3173565"/>
              <a:gd name="connsiteY3" fmla="*/ 0 h 1618014"/>
              <a:gd name="connsiteX4" fmla="*/ 3173565 w 3173565"/>
              <a:gd name="connsiteY4" fmla="*/ 809007 h 1618014"/>
              <a:gd name="connsiteX5" fmla="*/ 2364558 w 3173565"/>
              <a:gd name="connsiteY5" fmla="*/ 1618014 h 1618014"/>
              <a:gd name="connsiteX6" fmla="*/ 2337182 w 3173565"/>
              <a:gd name="connsiteY6" fmla="*/ 1616632 h 1618014"/>
              <a:gd name="connsiteX7" fmla="*/ 2323469 w 3173565"/>
              <a:gd name="connsiteY7" fmla="*/ 1618014 h 1618014"/>
              <a:gd name="connsiteX8" fmla="*/ 269674 w 3173565"/>
              <a:gd name="connsiteY8" fmla="*/ 1618014 h 1618014"/>
              <a:gd name="connsiteX9" fmla="*/ 0 w 3173565"/>
              <a:gd name="connsiteY9" fmla="*/ 1348340 h 1618014"/>
              <a:gd name="connsiteX10" fmla="*/ 0 w 3173565"/>
              <a:gd name="connsiteY10" fmla="*/ 269674 h 1618014"/>
              <a:gd name="connsiteX11" fmla="*/ 269674 w 3173565"/>
              <a:gd name="connsiteY11" fmla="*/ 0 h 161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73565" h="1618014">
                <a:moveTo>
                  <a:pt x="269674" y="0"/>
                </a:moveTo>
                <a:lnTo>
                  <a:pt x="2323469" y="0"/>
                </a:lnTo>
                <a:lnTo>
                  <a:pt x="2337182" y="1382"/>
                </a:lnTo>
                <a:lnTo>
                  <a:pt x="2364558" y="0"/>
                </a:lnTo>
                <a:cubicBezTo>
                  <a:pt x="2811360" y="0"/>
                  <a:pt x="3173565" y="362205"/>
                  <a:pt x="3173565" y="809007"/>
                </a:cubicBezTo>
                <a:cubicBezTo>
                  <a:pt x="3173565" y="1255809"/>
                  <a:pt x="2811360" y="1618014"/>
                  <a:pt x="2364558" y="1618014"/>
                </a:cubicBezTo>
                <a:lnTo>
                  <a:pt x="2337182" y="1616632"/>
                </a:lnTo>
                <a:lnTo>
                  <a:pt x="2323469" y="1618014"/>
                </a:lnTo>
                <a:lnTo>
                  <a:pt x="269674" y="1618014"/>
                </a:lnTo>
                <a:cubicBezTo>
                  <a:pt x="120737" y="1618014"/>
                  <a:pt x="0" y="1497277"/>
                  <a:pt x="0" y="1348340"/>
                </a:cubicBezTo>
                <a:lnTo>
                  <a:pt x="0" y="269674"/>
                </a:lnTo>
                <a:cubicBezTo>
                  <a:pt x="0" y="120737"/>
                  <a:pt x="120737" y="0"/>
                  <a:pt x="269674" y="0"/>
                </a:cubicBezTo>
                <a:close/>
              </a:path>
            </a:pathLst>
          </a:custGeom>
          <a:solidFill>
            <a:schemeClr val="bg2">
              <a:lumMod val="75000"/>
              <a:lumOff val="25000"/>
            </a:schemeClr>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96703" tIns="146227" rIns="0" bIns="45713" numCol="1" spcCol="0" rtlCol="0" fromWordArt="0" anchor="b" anchorCtr="0" forceAA="0" compatLnSpc="1">
            <a:prstTxWarp prst="textNoShape">
              <a:avLst/>
            </a:prstTxWarp>
            <a:noAutofit/>
          </a:bodyPr>
          <a:lstStyle/>
          <a:p>
            <a:r>
              <a:rPr lang="en-US">
                <a:solidFill>
                  <a:schemeClr val="tx1"/>
                </a:solidFill>
              </a:rPr>
              <a:t>Virtual Network</a:t>
            </a:r>
          </a:p>
        </p:txBody>
      </p:sp>
      <p:sp>
        <p:nvSpPr>
          <p:cNvPr id="50" name="TextBox 49"/>
          <p:cNvSpPr txBox="1"/>
          <p:nvPr/>
        </p:nvSpPr>
        <p:spPr>
          <a:xfrm>
            <a:off x="6228501" y="4617506"/>
            <a:ext cx="1473979" cy="599865"/>
          </a:xfrm>
          <a:prstGeom prst="rect">
            <a:avLst/>
          </a:prstGeom>
          <a:noFill/>
        </p:spPr>
        <p:txBody>
          <a:bodyPr wrap="square" lIns="182854" tIns="146283" rIns="182854" bIns="146283" rtlCol="0">
            <a:spAutoFit/>
          </a:bodyPr>
          <a:lstStyle/>
          <a:p>
            <a:pPr algn="ctr">
              <a:lnSpc>
                <a:spcPct val="90000"/>
              </a:lnSpc>
            </a:pPr>
            <a:r>
              <a:rPr lang="en-US" sz="1099">
                <a:gradFill>
                  <a:gsLst>
                    <a:gs pos="2917">
                      <a:srgbClr val="FFFFFF"/>
                    </a:gs>
                    <a:gs pos="100000">
                      <a:srgbClr val="FFFFFF"/>
                    </a:gs>
                  </a:gsLst>
                  <a:lin ang="5400000" scaled="0"/>
                </a:gradFill>
              </a:rPr>
              <a:t>VPN </a:t>
            </a:r>
            <a:br>
              <a:rPr lang="en-US" sz="1099">
                <a:gradFill>
                  <a:gsLst>
                    <a:gs pos="2917">
                      <a:srgbClr val="FFFFFF"/>
                    </a:gs>
                    <a:gs pos="100000">
                      <a:srgbClr val="FFFFFF"/>
                    </a:gs>
                  </a:gsLst>
                  <a:lin ang="5400000" scaled="0"/>
                </a:gradFill>
              </a:rPr>
            </a:br>
            <a:r>
              <a:rPr lang="en-US" sz="1099">
                <a:gradFill>
                  <a:gsLst>
                    <a:gs pos="2917">
                      <a:srgbClr val="FFFFFF"/>
                    </a:gs>
                    <a:gs pos="100000">
                      <a:srgbClr val="FFFFFF"/>
                    </a:gs>
                  </a:gsLst>
                  <a:lin ang="5400000" scaled="0"/>
                </a:gradFill>
              </a:rPr>
              <a:t>Gateway</a:t>
            </a:r>
          </a:p>
        </p:txBody>
      </p:sp>
      <p:sp>
        <p:nvSpPr>
          <p:cNvPr id="11" name="Rounded Rectangle 10"/>
          <p:cNvSpPr/>
          <p:nvPr/>
        </p:nvSpPr>
        <p:spPr bwMode="auto">
          <a:xfrm>
            <a:off x="7788638" y="3516058"/>
            <a:ext cx="919842" cy="1221559"/>
          </a:xfrm>
          <a:prstGeom prst="roundRect">
            <a:avLst>
              <a:gd name="adj" fmla="val 10259"/>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00" fontAlgn="base">
              <a:lnSpc>
                <a:spcPct val="90000"/>
              </a:lnSpc>
              <a:spcBef>
                <a:spcPct val="0"/>
              </a:spcBef>
              <a:spcAft>
                <a:spcPct val="0"/>
              </a:spcAft>
            </a:pPr>
            <a:endParaRPr lang="en-US" sz="2000" spc="-51">
              <a:solidFill>
                <a:schemeClr val="tx1"/>
              </a:solidFill>
            </a:endParaRPr>
          </a:p>
        </p:txBody>
      </p:sp>
      <p:pic>
        <p:nvPicPr>
          <p:cNvPr id="68" name="Picture 67"/>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852894" y="4336330"/>
            <a:ext cx="790853" cy="341589"/>
          </a:xfrm>
          <a:prstGeom prst="roundRect">
            <a:avLst>
              <a:gd name="adj" fmla="val 11234"/>
            </a:avLst>
          </a:prstGeom>
          <a:solidFill>
            <a:schemeClr val="tx2"/>
          </a:solidFill>
          <a:ln w="63500">
            <a:noFill/>
          </a:ln>
          <a:effectLst/>
        </p:spPr>
      </p:pic>
      <p:pic>
        <p:nvPicPr>
          <p:cNvPr id="69" name="Picture 68"/>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852894" y="3950381"/>
            <a:ext cx="790853" cy="341589"/>
          </a:xfrm>
          <a:prstGeom prst="roundRect">
            <a:avLst>
              <a:gd name="adj" fmla="val 11234"/>
            </a:avLst>
          </a:prstGeom>
          <a:solidFill>
            <a:schemeClr val="tx2"/>
          </a:solidFill>
          <a:ln w="63500">
            <a:noFill/>
          </a:ln>
          <a:effectLst/>
        </p:spPr>
      </p:pic>
      <p:pic>
        <p:nvPicPr>
          <p:cNvPr id="70" name="Picture 69"/>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7852894" y="3564431"/>
            <a:ext cx="790853" cy="341589"/>
          </a:xfrm>
          <a:prstGeom prst="roundRect">
            <a:avLst>
              <a:gd name="adj" fmla="val 11234"/>
            </a:avLst>
          </a:prstGeom>
          <a:solidFill>
            <a:schemeClr val="tx2"/>
          </a:solidFill>
          <a:ln w="63500">
            <a:noFill/>
          </a:ln>
          <a:effectLst/>
        </p:spPr>
      </p:pic>
      <p:sp>
        <p:nvSpPr>
          <p:cNvPr id="79" name="TextBox 78"/>
          <p:cNvSpPr txBox="1"/>
          <p:nvPr/>
        </p:nvSpPr>
        <p:spPr>
          <a:xfrm>
            <a:off x="7788638" y="3166597"/>
            <a:ext cx="919474" cy="447644"/>
          </a:xfrm>
          <a:prstGeom prst="rect">
            <a:avLst/>
          </a:prstGeom>
          <a:noFill/>
        </p:spPr>
        <p:txBody>
          <a:bodyPr wrap="square" lIns="91427" tIns="146283" rIns="91427" bIns="146283" rtlCol="0">
            <a:spAutoFit/>
          </a:bodyPr>
          <a:lstStyle/>
          <a:p>
            <a:pPr algn="ctr">
              <a:lnSpc>
                <a:spcPct val="90000"/>
              </a:lnSpc>
            </a:pPr>
            <a:r>
              <a:rPr lang="en-US" sz="1099">
                <a:effectLst>
                  <a:outerShdw blurRad="38100" dist="38100" dir="2700000" algn="tl">
                    <a:srgbClr val="000000">
                      <a:alpha val="43137"/>
                    </a:srgbClr>
                  </a:outerShdw>
                </a:effectLst>
              </a:rPr>
              <a:t>&lt;subnet 1&gt;</a:t>
            </a:r>
          </a:p>
        </p:txBody>
      </p:sp>
      <p:sp>
        <p:nvSpPr>
          <p:cNvPr id="80" name="TextBox 79"/>
          <p:cNvSpPr txBox="1"/>
          <p:nvPr/>
        </p:nvSpPr>
        <p:spPr>
          <a:xfrm>
            <a:off x="8772239" y="3166597"/>
            <a:ext cx="916317" cy="447644"/>
          </a:xfrm>
          <a:prstGeom prst="rect">
            <a:avLst/>
          </a:prstGeom>
          <a:noFill/>
        </p:spPr>
        <p:txBody>
          <a:bodyPr wrap="square" lIns="91427" tIns="146283" rIns="91427" bIns="146283" rtlCol="0">
            <a:spAutoFit/>
          </a:bodyPr>
          <a:lstStyle/>
          <a:p>
            <a:pPr algn="ctr">
              <a:lnSpc>
                <a:spcPct val="90000"/>
              </a:lnSpc>
            </a:pPr>
            <a:r>
              <a:rPr lang="en-US" sz="1099">
                <a:effectLst>
                  <a:outerShdw blurRad="38100" dist="38100" dir="2700000" algn="tl">
                    <a:srgbClr val="000000">
                      <a:alpha val="43137"/>
                    </a:srgbClr>
                  </a:outerShdw>
                </a:effectLst>
              </a:rPr>
              <a:t>&lt;subnet 2&gt;</a:t>
            </a:r>
          </a:p>
        </p:txBody>
      </p:sp>
      <p:sp>
        <p:nvSpPr>
          <p:cNvPr id="81" name="TextBox 80"/>
          <p:cNvSpPr txBox="1"/>
          <p:nvPr/>
        </p:nvSpPr>
        <p:spPr>
          <a:xfrm>
            <a:off x="9752316" y="3166597"/>
            <a:ext cx="924102" cy="447644"/>
          </a:xfrm>
          <a:prstGeom prst="rect">
            <a:avLst/>
          </a:prstGeom>
          <a:noFill/>
        </p:spPr>
        <p:txBody>
          <a:bodyPr wrap="square" lIns="91427" tIns="146283" rIns="91427" bIns="146283" rtlCol="0">
            <a:spAutoFit/>
          </a:bodyPr>
          <a:lstStyle/>
          <a:p>
            <a:pPr algn="ctr">
              <a:lnSpc>
                <a:spcPct val="90000"/>
              </a:lnSpc>
            </a:pPr>
            <a:r>
              <a:rPr lang="en-US" sz="1099">
                <a:effectLst>
                  <a:outerShdw blurRad="38100" dist="38100" dir="2700000" algn="tl">
                    <a:srgbClr val="000000">
                      <a:alpha val="43137"/>
                    </a:srgbClr>
                  </a:outerShdw>
                </a:effectLst>
              </a:rPr>
              <a:t>&lt;subnet 3&gt;</a:t>
            </a:r>
          </a:p>
        </p:txBody>
      </p:sp>
      <p:pic>
        <p:nvPicPr>
          <p:cNvPr id="82" name="Picture 81"/>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10805279" y="3950380"/>
            <a:ext cx="790853" cy="341589"/>
          </a:xfrm>
          <a:prstGeom prst="roundRect">
            <a:avLst>
              <a:gd name="adj" fmla="val 9180"/>
            </a:avLst>
          </a:prstGeom>
          <a:noFill/>
          <a:ln w="31750">
            <a:solidFill>
              <a:schemeClr val="tx2"/>
            </a:solidFill>
          </a:ln>
        </p:spPr>
      </p:pic>
      <p:grpSp>
        <p:nvGrpSpPr>
          <p:cNvPr id="17" name="Group 16"/>
          <p:cNvGrpSpPr/>
          <p:nvPr/>
        </p:nvGrpSpPr>
        <p:grpSpPr>
          <a:xfrm>
            <a:off x="8772607" y="3516058"/>
            <a:ext cx="919842" cy="1221559"/>
            <a:chOff x="8913268" y="1889001"/>
            <a:chExt cx="919973" cy="1221733"/>
          </a:xfrm>
        </p:grpSpPr>
        <p:sp>
          <p:nvSpPr>
            <p:cNvPr id="83" name="Rounded Rectangle 82"/>
            <p:cNvSpPr/>
            <p:nvPr/>
          </p:nvSpPr>
          <p:spPr bwMode="auto">
            <a:xfrm>
              <a:off x="8913268" y="1889001"/>
              <a:ext cx="919973" cy="1221733"/>
            </a:xfrm>
            <a:prstGeom prst="roundRect">
              <a:avLst>
                <a:gd name="adj" fmla="val 10259"/>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00" fontAlgn="base">
                <a:lnSpc>
                  <a:spcPct val="90000"/>
                </a:lnSpc>
                <a:spcBef>
                  <a:spcPct val="0"/>
                </a:spcBef>
                <a:spcAft>
                  <a:spcPct val="0"/>
                </a:spcAft>
              </a:pPr>
              <a:endParaRPr lang="en-US" sz="2000" spc="-51">
                <a:solidFill>
                  <a:schemeClr val="tx1"/>
                </a:solidFill>
              </a:endParaRPr>
            </a:p>
          </p:txBody>
        </p:sp>
        <p:pic>
          <p:nvPicPr>
            <p:cNvPr id="71" name="Picture 70"/>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8977772" y="2709388"/>
              <a:ext cx="790965" cy="341639"/>
            </a:xfrm>
            <a:prstGeom prst="roundRect">
              <a:avLst>
                <a:gd name="adj" fmla="val 11234"/>
              </a:avLst>
            </a:prstGeom>
            <a:solidFill>
              <a:schemeClr val="tx2"/>
            </a:solidFill>
            <a:ln w="63500">
              <a:noFill/>
            </a:ln>
            <a:effectLst/>
          </p:spPr>
        </p:pic>
        <p:pic>
          <p:nvPicPr>
            <p:cNvPr id="72" name="Picture 71"/>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8977772" y="2323384"/>
              <a:ext cx="790965" cy="341639"/>
            </a:xfrm>
            <a:prstGeom prst="roundRect">
              <a:avLst>
                <a:gd name="adj" fmla="val 11234"/>
              </a:avLst>
            </a:prstGeom>
            <a:solidFill>
              <a:schemeClr val="tx2"/>
            </a:solidFill>
            <a:ln w="63500">
              <a:noFill/>
            </a:ln>
            <a:effectLst/>
          </p:spPr>
        </p:pic>
        <p:pic>
          <p:nvPicPr>
            <p:cNvPr id="73" name="Picture 72"/>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8977772" y="1937379"/>
              <a:ext cx="790965" cy="341639"/>
            </a:xfrm>
            <a:prstGeom prst="roundRect">
              <a:avLst>
                <a:gd name="adj" fmla="val 11234"/>
              </a:avLst>
            </a:prstGeom>
            <a:solidFill>
              <a:schemeClr val="tx2"/>
            </a:solidFill>
            <a:ln w="63500">
              <a:noFill/>
            </a:ln>
            <a:effectLst/>
          </p:spPr>
        </p:pic>
      </p:grpSp>
      <p:grpSp>
        <p:nvGrpSpPr>
          <p:cNvPr id="18" name="Group 17"/>
          <p:cNvGrpSpPr/>
          <p:nvPr/>
        </p:nvGrpSpPr>
        <p:grpSpPr>
          <a:xfrm>
            <a:off x="9756575" y="3516058"/>
            <a:ext cx="919842" cy="1221559"/>
            <a:chOff x="9897377" y="1889001"/>
            <a:chExt cx="919973" cy="1221733"/>
          </a:xfrm>
        </p:grpSpPr>
        <p:sp>
          <p:nvSpPr>
            <p:cNvPr id="84" name="Rounded Rectangle 83"/>
            <p:cNvSpPr/>
            <p:nvPr/>
          </p:nvSpPr>
          <p:spPr bwMode="auto">
            <a:xfrm>
              <a:off x="9897377" y="1889001"/>
              <a:ext cx="919973" cy="1221733"/>
            </a:xfrm>
            <a:prstGeom prst="roundRect">
              <a:avLst>
                <a:gd name="adj" fmla="val 10259"/>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00" fontAlgn="base">
                <a:lnSpc>
                  <a:spcPct val="90000"/>
                </a:lnSpc>
                <a:spcBef>
                  <a:spcPct val="0"/>
                </a:spcBef>
                <a:spcAft>
                  <a:spcPct val="0"/>
                </a:spcAft>
              </a:pPr>
              <a:endParaRPr lang="en-US" sz="2000" spc="-51">
                <a:solidFill>
                  <a:schemeClr val="tx1"/>
                </a:solidFill>
              </a:endParaRPr>
            </a:p>
          </p:txBody>
        </p:sp>
        <p:pic>
          <p:nvPicPr>
            <p:cNvPr id="74" name="Picture 73"/>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9961881" y="2709388"/>
              <a:ext cx="790965" cy="341639"/>
            </a:xfrm>
            <a:prstGeom prst="roundRect">
              <a:avLst>
                <a:gd name="adj" fmla="val 11234"/>
              </a:avLst>
            </a:prstGeom>
            <a:solidFill>
              <a:schemeClr val="tx2"/>
            </a:solidFill>
            <a:ln w="63500">
              <a:noFill/>
            </a:ln>
            <a:effectLst/>
          </p:spPr>
        </p:pic>
        <p:pic>
          <p:nvPicPr>
            <p:cNvPr id="75" name="Picture 74"/>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9961881" y="2323384"/>
              <a:ext cx="790965" cy="341639"/>
            </a:xfrm>
            <a:prstGeom prst="roundRect">
              <a:avLst>
                <a:gd name="adj" fmla="val 11234"/>
              </a:avLst>
            </a:prstGeom>
            <a:solidFill>
              <a:schemeClr val="tx2"/>
            </a:solidFill>
            <a:ln w="63500">
              <a:noFill/>
            </a:ln>
            <a:effectLst/>
          </p:spPr>
        </p:pic>
        <p:pic>
          <p:nvPicPr>
            <p:cNvPr id="76" name="Picture 75"/>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9961881" y="1937379"/>
              <a:ext cx="790965" cy="341639"/>
            </a:xfrm>
            <a:prstGeom prst="roundRect">
              <a:avLst>
                <a:gd name="adj" fmla="val 11234"/>
              </a:avLst>
            </a:prstGeom>
            <a:solidFill>
              <a:schemeClr val="tx2"/>
            </a:solidFill>
            <a:ln w="63500">
              <a:noFill/>
            </a:ln>
            <a:effectLst/>
          </p:spPr>
        </p:pic>
      </p:grpSp>
      <p:sp>
        <p:nvSpPr>
          <p:cNvPr id="85" name="TextBox 84"/>
          <p:cNvSpPr txBox="1"/>
          <p:nvPr/>
        </p:nvSpPr>
        <p:spPr>
          <a:xfrm>
            <a:off x="10805277" y="3435184"/>
            <a:ext cx="790854" cy="599865"/>
          </a:xfrm>
          <a:prstGeom prst="rect">
            <a:avLst/>
          </a:prstGeom>
          <a:noFill/>
        </p:spPr>
        <p:txBody>
          <a:bodyPr wrap="square" lIns="91427" tIns="146283" rIns="91427" bIns="146283" rtlCol="0">
            <a:spAutoFit/>
          </a:bodyPr>
          <a:lstStyle/>
          <a:p>
            <a:pPr algn="ctr">
              <a:lnSpc>
                <a:spcPct val="90000"/>
              </a:lnSpc>
            </a:pPr>
            <a:r>
              <a:rPr lang="en-US" sz="1099">
                <a:effectLst>
                  <a:outerShdw blurRad="38100" dist="38100" dir="2700000" algn="tl">
                    <a:srgbClr val="000000">
                      <a:alpha val="43137"/>
                    </a:srgbClr>
                  </a:outerShdw>
                </a:effectLst>
              </a:rPr>
              <a:t>DNS Server</a:t>
            </a:r>
          </a:p>
        </p:txBody>
      </p:sp>
      <p:sp>
        <p:nvSpPr>
          <p:cNvPr id="48" name="Oval 47"/>
          <p:cNvSpPr/>
          <p:nvPr/>
        </p:nvSpPr>
        <p:spPr bwMode="auto">
          <a:xfrm>
            <a:off x="6410981" y="4109802"/>
            <a:ext cx="1115873" cy="1115873"/>
          </a:xfrm>
          <a:prstGeom prst="ellipse">
            <a:avLst/>
          </a:prstGeom>
          <a:solidFill>
            <a:srgbClr val="FFFFFF"/>
          </a:solidFill>
          <a:ln w="762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00" fontAlgn="base">
              <a:lnSpc>
                <a:spcPct val="90000"/>
              </a:lnSpc>
              <a:spcBef>
                <a:spcPct val="0"/>
              </a:spcBef>
              <a:spcAft>
                <a:spcPct val="0"/>
              </a:spcAft>
            </a:pPr>
            <a:endParaRPr lang="en-US" sz="2000" spc="-51">
              <a:gradFill>
                <a:gsLst>
                  <a:gs pos="1250">
                    <a:srgbClr val="000000"/>
                  </a:gs>
                  <a:gs pos="10417">
                    <a:srgbClr val="000000"/>
                  </a:gs>
                </a:gsLst>
                <a:lin ang="5400000" scaled="0"/>
              </a:gradFill>
            </a:endParaRPr>
          </a:p>
        </p:txBody>
      </p:sp>
      <p:sp>
        <p:nvSpPr>
          <p:cNvPr id="49" name="Freeform 52"/>
          <p:cNvSpPr>
            <a:spLocks noEditPoints="1"/>
          </p:cNvSpPr>
          <p:nvPr/>
        </p:nvSpPr>
        <p:spPr bwMode="auto">
          <a:xfrm>
            <a:off x="6605838" y="4195540"/>
            <a:ext cx="726162" cy="542078"/>
          </a:xfrm>
          <a:custGeom>
            <a:avLst/>
            <a:gdLst>
              <a:gd name="T0" fmla="*/ 179 w 181"/>
              <a:gd name="T1" fmla="*/ 46 h 135"/>
              <a:gd name="T2" fmla="*/ 101 w 181"/>
              <a:gd name="T3" fmla="*/ 1 h 135"/>
              <a:gd name="T4" fmla="*/ 95 w 181"/>
              <a:gd name="T5" fmla="*/ 1 h 135"/>
              <a:gd name="T6" fmla="*/ 97 w 181"/>
              <a:gd name="T7" fmla="*/ 95 h 135"/>
              <a:gd name="T8" fmla="*/ 22 w 181"/>
              <a:gd name="T9" fmla="*/ 86 h 135"/>
              <a:gd name="T10" fmla="*/ 67 w 181"/>
              <a:gd name="T11" fmla="*/ 119 h 135"/>
              <a:gd name="T12" fmla="*/ 21 w 181"/>
              <a:gd name="T13" fmla="*/ 88 h 135"/>
              <a:gd name="T14" fmla="*/ 100 w 181"/>
              <a:gd name="T15" fmla="*/ 102 h 135"/>
              <a:gd name="T16" fmla="*/ 98 w 181"/>
              <a:gd name="T17" fmla="*/ 135 h 135"/>
              <a:gd name="T18" fmla="*/ 94 w 181"/>
              <a:gd name="T19" fmla="*/ 134 h 135"/>
              <a:gd name="T20" fmla="*/ 81 w 181"/>
              <a:gd name="T21" fmla="*/ 122 h 135"/>
              <a:gd name="T22" fmla="*/ 94 w 181"/>
              <a:gd name="T23" fmla="*/ 127 h 135"/>
              <a:gd name="T24" fmla="*/ 6 w 181"/>
              <a:gd name="T25" fmla="*/ 55 h 135"/>
              <a:gd name="T26" fmla="*/ 6 w 181"/>
              <a:gd name="T27" fmla="*/ 77 h 135"/>
              <a:gd name="T28" fmla="*/ 7 w 181"/>
              <a:gd name="T29" fmla="*/ 85 h 135"/>
              <a:gd name="T30" fmla="*/ 0 w 181"/>
              <a:gd name="T31" fmla="*/ 81 h 135"/>
              <a:gd name="T32" fmla="*/ 0 w 181"/>
              <a:gd name="T33" fmla="*/ 51 h 135"/>
              <a:gd name="T34" fmla="*/ 6 w 181"/>
              <a:gd name="T35" fmla="*/ 47 h 135"/>
              <a:gd name="T36" fmla="*/ 11 w 181"/>
              <a:gd name="T37" fmla="*/ 50 h 135"/>
              <a:gd name="T38" fmla="*/ 100 w 181"/>
              <a:gd name="T39" fmla="*/ 102 h 135"/>
              <a:gd name="T40" fmla="*/ 181 w 181"/>
              <a:gd name="T41" fmla="*/ 51 h 135"/>
              <a:gd name="T42" fmla="*/ 178 w 181"/>
              <a:gd name="T43" fmla="*/ 81 h 135"/>
              <a:gd name="T44" fmla="*/ 104 w 181"/>
              <a:gd name="T45" fmla="*/ 102 h 135"/>
              <a:gd name="T46" fmla="*/ 181 w 181"/>
              <a:gd name="T47" fmla="*/ 50 h 135"/>
              <a:gd name="T48" fmla="*/ 59 w 181"/>
              <a:gd name="T49" fmla="*/ 100 h 135"/>
              <a:gd name="T50" fmla="*/ 36 w 181"/>
              <a:gd name="T51" fmla="*/ 87 h 135"/>
              <a:gd name="T52" fmla="*/ 34 w 181"/>
              <a:gd name="T53" fmla="*/ 82 h 135"/>
              <a:gd name="T54" fmla="*/ 59 w 181"/>
              <a:gd name="T55" fmla="*/ 93 h 135"/>
              <a:gd name="T56" fmla="*/ 61 w 181"/>
              <a:gd name="T57" fmla="*/ 99 h 135"/>
              <a:gd name="T58" fmla="*/ 80 w 181"/>
              <a:gd name="T59" fmla="*/ 117 h 135"/>
              <a:gd name="T60" fmla="*/ 73 w 181"/>
              <a:gd name="T61" fmla="*/ 124 h 135"/>
              <a:gd name="T62" fmla="*/ 70 w 181"/>
              <a:gd name="T63" fmla="*/ 121 h 135"/>
              <a:gd name="T64" fmla="*/ 71 w 181"/>
              <a:gd name="T65" fmla="*/ 104 h 135"/>
              <a:gd name="T66" fmla="*/ 80 w 181"/>
              <a:gd name="T67" fmla="*/ 100 h 135"/>
              <a:gd name="T68" fmla="*/ 80 w 181"/>
              <a:gd name="T69" fmla="*/ 103 h 135"/>
              <a:gd name="T70" fmla="*/ 74 w 181"/>
              <a:gd name="T71" fmla="*/ 118 h 135"/>
              <a:gd name="T72" fmla="*/ 80 w 181"/>
              <a:gd name="T73" fmla="*/ 117 h 135"/>
              <a:gd name="T74" fmla="*/ 20 w 181"/>
              <a:gd name="T75" fmla="*/ 86 h 135"/>
              <a:gd name="T76" fmla="*/ 10 w 181"/>
              <a:gd name="T77" fmla="*/ 89 h 135"/>
              <a:gd name="T78" fmla="*/ 9 w 181"/>
              <a:gd name="T79" fmla="*/ 72 h 135"/>
              <a:gd name="T80" fmla="*/ 17 w 181"/>
              <a:gd name="T81" fmla="*/ 66 h 135"/>
              <a:gd name="T82" fmla="*/ 20 w 181"/>
              <a:gd name="T83" fmla="*/ 66 h 135"/>
              <a:gd name="T84" fmla="*/ 14 w 181"/>
              <a:gd name="T85" fmla="*/ 72 h 135"/>
              <a:gd name="T86" fmla="*/ 17 w 181"/>
              <a:gd name="T87" fmla="*/ 8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 h="135">
                <a:moveTo>
                  <a:pt x="97" y="95"/>
                </a:moveTo>
                <a:cubicBezTo>
                  <a:pt x="179" y="46"/>
                  <a:pt x="179" y="46"/>
                  <a:pt x="179" y="46"/>
                </a:cubicBezTo>
                <a:cubicBezTo>
                  <a:pt x="179" y="46"/>
                  <a:pt x="179" y="46"/>
                  <a:pt x="178" y="46"/>
                </a:cubicBezTo>
                <a:cubicBezTo>
                  <a:pt x="101" y="1"/>
                  <a:pt x="101" y="1"/>
                  <a:pt x="101" y="1"/>
                </a:cubicBezTo>
                <a:cubicBezTo>
                  <a:pt x="100" y="0"/>
                  <a:pt x="99" y="0"/>
                  <a:pt x="98" y="0"/>
                </a:cubicBezTo>
                <a:cubicBezTo>
                  <a:pt x="97" y="0"/>
                  <a:pt x="96" y="0"/>
                  <a:pt x="95" y="1"/>
                </a:cubicBezTo>
                <a:cubicBezTo>
                  <a:pt x="14" y="48"/>
                  <a:pt x="14" y="48"/>
                  <a:pt x="14" y="48"/>
                </a:cubicBezTo>
                <a:cubicBezTo>
                  <a:pt x="97" y="95"/>
                  <a:pt x="97" y="95"/>
                  <a:pt x="97" y="95"/>
                </a:cubicBezTo>
                <a:cubicBezTo>
                  <a:pt x="97" y="95"/>
                  <a:pt x="97" y="95"/>
                  <a:pt x="97" y="95"/>
                </a:cubicBezTo>
                <a:close/>
                <a:moveTo>
                  <a:pt x="22" y="86"/>
                </a:moveTo>
                <a:cubicBezTo>
                  <a:pt x="67" y="112"/>
                  <a:pt x="67" y="112"/>
                  <a:pt x="67" y="112"/>
                </a:cubicBezTo>
                <a:cubicBezTo>
                  <a:pt x="67" y="119"/>
                  <a:pt x="67" y="119"/>
                  <a:pt x="67" y="119"/>
                </a:cubicBezTo>
                <a:cubicBezTo>
                  <a:pt x="17" y="90"/>
                  <a:pt x="17" y="90"/>
                  <a:pt x="17" y="90"/>
                </a:cubicBezTo>
                <a:cubicBezTo>
                  <a:pt x="21" y="88"/>
                  <a:pt x="21" y="88"/>
                  <a:pt x="21" y="88"/>
                </a:cubicBezTo>
                <a:cubicBezTo>
                  <a:pt x="21" y="87"/>
                  <a:pt x="22" y="87"/>
                  <a:pt x="22" y="86"/>
                </a:cubicBezTo>
                <a:close/>
                <a:moveTo>
                  <a:pt x="100" y="102"/>
                </a:moveTo>
                <a:cubicBezTo>
                  <a:pt x="100" y="132"/>
                  <a:pt x="100" y="132"/>
                  <a:pt x="100" y="132"/>
                </a:cubicBezTo>
                <a:cubicBezTo>
                  <a:pt x="100" y="133"/>
                  <a:pt x="99" y="134"/>
                  <a:pt x="98" y="135"/>
                </a:cubicBezTo>
                <a:cubicBezTo>
                  <a:pt x="98" y="135"/>
                  <a:pt x="97" y="135"/>
                  <a:pt x="96" y="135"/>
                </a:cubicBezTo>
                <a:cubicBezTo>
                  <a:pt x="96" y="135"/>
                  <a:pt x="95" y="135"/>
                  <a:pt x="94" y="134"/>
                </a:cubicBezTo>
                <a:cubicBezTo>
                  <a:pt x="76" y="124"/>
                  <a:pt x="76" y="124"/>
                  <a:pt x="76" y="124"/>
                </a:cubicBezTo>
                <a:cubicBezTo>
                  <a:pt x="81" y="122"/>
                  <a:pt x="81" y="122"/>
                  <a:pt x="81" y="122"/>
                </a:cubicBezTo>
                <a:cubicBezTo>
                  <a:pt x="82" y="121"/>
                  <a:pt x="82" y="121"/>
                  <a:pt x="82" y="120"/>
                </a:cubicBezTo>
                <a:cubicBezTo>
                  <a:pt x="94" y="127"/>
                  <a:pt x="94" y="127"/>
                  <a:pt x="94" y="127"/>
                </a:cubicBezTo>
                <a:cubicBezTo>
                  <a:pt x="94" y="105"/>
                  <a:pt x="94" y="105"/>
                  <a:pt x="94" y="105"/>
                </a:cubicBezTo>
                <a:cubicBezTo>
                  <a:pt x="6" y="55"/>
                  <a:pt x="6" y="55"/>
                  <a:pt x="6" y="55"/>
                </a:cubicBezTo>
                <a:cubicBezTo>
                  <a:pt x="6" y="77"/>
                  <a:pt x="6" y="77"/>
                  <a:pt x="6" y="77"/>
                </a:cubicBezTo>
                <a:cubicBezTo>
                  <a:pt x="6" y="77"/>
                  <a:pt x="6" y="77"/>
                  <a:pt x="6" y="77"/>
                </a:cubicBezTo>
                <a:cubicBezTo>
                  <a:pt x="7" y="78"/>
                  <a:pt x="7" y="78"/>
                  <a:pt x="7" y="78"/>
                </a:cubicBezTo>
                <a:cubicBezTo>
                  <a:pt x="7" y="85"/>
                  <a:pt x="7" y="85"/>
                  <a:pt x="7" y="85"/>
                </a:cubicBezTo>
                <a:cubicBezTo>
                  <a:pt x="3" y="83"/>
                  <a:pt x="3" y="83"/>
                  <a:pt x="3" y="83"/>
                </a:cubicBezTo>
                <a:cubicBezTo>
                  <a:pt x="0" y="81"/>
                  <a:pt x="0" y="81"/>
                  <a:pt x="0" y="81"/>
                </a:cubicBezTo>
                <a:cubicBezTo>
                  <a:pt x="0" y="78"/>
                  <a:pt x="0" y="78"/>
                  <a:pt x="0" y="78"/>
                </a:cubicBezTo>
                <a:cubicBezTo>
                  <a:pt x="0" y="51"/>
                  <a:pt x="0" y="51"/>
                  <a:pt x="0" y="51"/>
                </a:cubicBezTo>
                <a:cubicBezTo>
                  <a:pt x="0" y="49"/>
                  <a:pt x="0" y="48"/>
                  <a:pt x="2" y="47"/>
                </a:cubicBezTo>
                <a:cubicBezTo>
                  <a:pt x="3" y="47"/>
                  <a:pt x="4" y="47"/>
                  <a:pt x="6" y="47"/>
                </a:cubicBezTo>
                <a:cubicBezTo>
                  <a:pt x="11" y="50"/>
                  <a:pt x="11" y="50"/>
                  <a:pt x="11" y="50"/>
                </a:cubicBezTo>
                <a:cubicBezTo>
                  <a:pt x="11" y="50"/>
                  <a:pt x="11" y="50"/>
                  <a:pt x="11" y="50"/>
                </a:cubicBezTo>
                <a:cubicBezTo>
                  <a:pt x="99" y="100"/>
                  <a:pt x="99" y="100"/>
                  <a:pt x="99" y="100"/>
                </a:cubicBezTo>
                <a:cubicBezTo>
                  <a:pt x="100" y="100"/>
                  <a:pt x="100" y="101"/>
                  <a:pt x="100" y="102"/>
                </a:cubicBezTo>
                <a:close/>
                <a:moveTo>
                  <a:pt x="181" y="50"/>
                </a:moveTo>
                <a:cubicBezTo>
                  <a:pt x="181" y="50"/>
                  <a:pt x="181" y="50"/>
                  <a:pt x="181" y="51"/>
                </a:cubicBezTo>
                <a:cubicBezTo>
                  <a:pt x="181" y="76"/>
                  <a:pt x="181" y="76"/>
                  <a:pt x="181" y="76"/>
                </a:cubicBezTo>
                <a:cubicBezTo>
                  <a:pt x="181" y="78"/>
                  <a:pt x="180" y="80"/>
                  <a:pt x="178" y="81"/>
                </a:cubicBezTo>
                <a:cubicBezTo>
                  <a:pt x="104" y="123"/>
                  <a:pt x="104" y="123"/>
                  <a:pt x="104" y="123"/>
                </a:cubicBezTo>
                <a:cubicBezTo>
                  <a:pt x="104" y="102"/>
                  <a:pt x="104" y="102"/>
                  <a:pt x="104" y="102"/>
                </a:cubicBezTo>
                <a:cubicBezTo>
                  <a:pt x="104" y="100"/>
                  <a:pt x="103" y="98"/>
                  <a:pt x="101" y="97"/>
                </a:cubicBezTo>
                <a:cubicBezTo>
                  <a:pt x="181" y="50"/>
                  <a:pt x="181" y="50"/>
                  <a:pt x="181" y="50"/>
                </a:cubicBezTo>
                <a:cubicBezTo>
                  <a:pt x="181" y="50"/>
                  <a:pt x="181" y="50"/>
                  <a:pt x="181" y="50"/>
                </a:cubicBezTo>
                <a:close/>
                <a:moveTo>
                  <a:pt x="59" y="100"/>
                </a:moveTo>
                <a:cubicBezTo>
                  <a:pt x="59" y="100"/>
                  <a:pt x="59" y="100"/>
                  <a:pt x="58" y="100"/>
                </a:cubicBezTo>
                <a:cubicBezTo>
                  <a:pt x="36" y="87"/>
                  <a:pt x="36" y="87"/>
                  <a:pt x="36" y="87"/>
                </a:cubicBezTo>
                <a:cubicBezTo>
                  <a:pt x="35" y="87"/>
                  <a:pt x="34" y="85"/>
                  <a:pt x="34" y="84"/>
                </a:cubicBezTo>
                <a:cubicBezTo>
                  <a:pt x="34" y="82"/>
                  <a:pt x="34" y="82"/>
                  <a:pt x="34" y="82"/>
                </a:cubicBezTo>
                <a:cubicBezTo>
                  <a:pt x="34" y="80"/>
                  <a:pt x="35" y="80"/>
                  <a:pt x="36" y="80"/>
                </a:cubicBezTo>
                <a:cubicBezTo>
                  <a:pt x="59" y="93"/>
                  <a:pt x="59" y="93"/>
                  <a:pt x="59" y="93"/>
                </a:cubicBezTo>
                <a:cubicBezTo>
                  <a:pt x="60" y="94"/>
                  <a:pt x="61" y="95"/>
                  <a:pt x="61" y="96"/>
                </a:cubicBezTo>
                <a:cubicBezTo>
                  <a:pt x="61" y="99"/>
                  <a:pt x="61" y="99"/>
                  <a:pt x="61" y="99"/>
                </a:cubicBezTo>
                <a:cubicBezTo>
                  <a:pt x="61" y="100"/>
                  <a:pt x="60" y="100"/>
                  <a:pt x="59" y="100"/>
                </a:cubicBezTo>
                <a:close/>
                <a:moveTo>
                  <a:pt x="80" y="117"/>
                </a:moveTo>
                <a:cubicBezTo>
                  <a:pt x="81" y="118"/>
                  <a:pt x="81" y="119"/>
                  <a:pt x="80" y="120"/>
                </a:cubicBezTo>
                <a:cubicBezTo>
                  <a:pt x="73" y="124"/>
                  <a:pt x="73" y="124"/>
                  <a:pt x="73" y="124"/>
                </a:cubicBezTo>
                <a:cubicBezTo>
                  <a:pt x="72" y="124"/>
                  <a:pt x="71" y="124"/>
                  <a:pt x="70" y="123"/>
                </a:cubicBezTo>
                <a:cubicBezTo>
                  <a:pt x="70" y="123"/>
                  <a:pt x="70" y="121"/>
                  <a:pt x="70" y="121"/>
                </a:cubicBezTo>
                <a:cubicBezTo>
                  <a:pt x="70" y="106"/>
                  <a:pt x="70" y="106"/>
                  <a:pt x="70" y="106"/>
                </a:cubicBezTo>
                <a:cubicBezTo>
                  <a:pt x="70" y="106"/>
                  <a:pt x="70" y="104"/>
                  <a:pt x="71" y="104"/>
                </a:cubicBezTo>
                <a:cubicBezTo>
                  <a:pt x="77" y="100"/>
                  <a:pt x="77" y="100"/>
                  <a:pt x="77" y="100"/>
                </a:cubicBezTo>
                <a:cubicBezTo>
                  <a:pt x="78" y="99"/>
                  <a:pt x="80" y="100"/>
                  <a:pt x="80" y="100"/>
                </a:cubicBezTo>
                <a:cubicBezTo>
                  <a:pt x="80" y="100"/>
                  <a:pt x="80" y="100"/>
                  <a:pt x="80" y="100"/>
                </a:cubicBezTo>
                <a:cubicBezTo>
                  <a:pt x="81" y="101"/>
                  <a:pt x="81" y="103"/>
                  <a:pt x="80" y="103"/>
                </a:cubicBezTo>
                <a:cubicBezTo>
                  <a:pt x="74" y="106"/>
                  <a:pt x="74" y="106"/>
                  <a:pt x="74" y="106"/>
                </a:cubicBezTo>
                <a:cubicBezTo>
                  <a:pt x="74" y="118"/>
                  <a:pt x="74" y="118"/>
                  <a:pt x="74" y="118"/>
                </a:cubicBezTo>
                <a:cubicBezTo>
                  <a:pt x="77" y="117"/>
                  <a:pt x="77" y="117"/>
                  <a:pt x="77" y="117"/>
                </a:cubicBezTo>
                <a:cubicBezTo>
                  <a:pt x="78" y="116"/>
                  <a:pt x="80" y="116"/>
                  <a:pt x="80" y="117"/>
                </a:cubicBezTo>
                <a:close/>
                <a:moveTo>
                  <a:pt x="20" y="83"/>
                </a:moveTo>
                <a:cubicBezTo>
                  <a:pt x="21" y="84"/>
                  <a:pt x="21" y="85"/>
                  <a:pt x="20" y="86"/>
                </a:cubicBezTo>
                <a:cubicBezTo>
                  <a:pt x="13" y="90"/>
                  <a:pt x="13" y="90"/>
                  <a:pt x="13" y="90"/>
                </a:cubicBezTo>
                <a:cubicBezTo>
                  <a:pt x="12" y="90"/>
                  <a:pt x="11" y="90"/>
                  <a:pt x="10" y="89"/>
                </a:cubicBezTo>
                <a:cubicBezTo>
                  <a:pt x="10" y="89"/>
                  <a:pt x="9" y="87"/>
                  <a:pt x="9" y="87"/>
                </a:cubicBezTo>
                <a:cubicBezTo>
                  <a:pt x="9" y="72"/>
                  <a:pt x="9" y="72"/>
                  <a:pt x="9" y="72"/>
                </a:cubicBezTo>
                <a:cubicBezTo>
                  <a:pt x="9" y="72"/>
                  <a:pt x="10" y="70"/>
                  <a:pt x="10" y="70"/>
                </a:cubicBezTo>
                <a:cubicBezTo>
                  <a:pt x="17" y="66"/>
                  <a:pt x="17" y="66"/>
                  <a:pt x="17" y="66"/>
                </a:cubicBezTo>
                <a:cubicBezTo>
                  <a:pt x="18" y="65"/>
                  <a:pt x="20" y="66"/>
                  <a:pt x="20" y="66"/>
                </a:cubicBezTo>
                <a:cubicBezTo>
                  <a:pt x="20" y="66"/>
                  <a:pt x="20" y="66"/>
                  <a:pt x="20" y="66"/>
                </a:cubicBezTo>
                <a:cubicBezTo>
                  <a:pt x="21" y="67"/>
                  <a:pt x="21" y="69"/>
                  <a:pt x="20" y="69"/>
                </a:cubicBezTo>
                <a:cubicBezTo>
                  <a:pt x="14" y="72"/>
                  <a:pt x="14" y="72"/>
                  <a:pt x="14" y="72"/>
                </a:cubicBezTo>
                <a:cubicBezTo>
                  <a:pt x="14" y="84"/>
                  <a:pt x="14" y="84"/>
                  <a:pt x="14" y="84"/>
                </a:cubicBezTo>
                <a:cubicBezTo>
                  <a:pt x="17" y="83"/>
                  <a:pt x="17" y="83"/>
                  <a:pt x="17" y="83"/>
                </a:cubicBezTo>
                <a:cubicBezTo>
                  <a:pt x="18" y="82"/>
                  <a:pt x="20" y="82"/>
                  <a:pt x="20" y="83"/>
                </a:cubicBez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endParaRPr lang="en-US">
              <a:solidFill>
                <a:srgbClr val="FFFFFF"/>
              </a:solidFill>
            </a:endParaRPr>
          </a:p>
        </p:txBody>
      </p:sp>
      <p:sp>
        <p:nvSpPr>
          <p:cNvPr id="99" name="TextBox 98"/>
          <p:cNvSpPr txBox="1"/>
          <p:nvPr/>
        </p:nvSpPr>
        <p:spPr>
          <a:xfrm>
            <a:off x="6509182" y="4636609"/>
            <a:ext cx="919474" cy="599865"/>
          </a:xfrm>
          <a:prstGeom prst="rect">
            <a:avLst/>
          </a:prstGeom>
          <a:noFill/>
        </p:spPr>
        <p:txBody>
          <a:bodyPr wrap="square" lIns="91427" tIns="146283" rIns="91427" bIns="146283" rtlCol="0">
            <a:spAutoFit/>
          </a:bodyPr>
          <a:lstStyle/>
          <a:p>
            <a:pPr algn="ctr">
              <a:lnSpc>
                <a:spcPct val="90000"/>
              </a:lnSpc>
            </a:pPr>
            <a:r>
              <a:rPr lang="en-US" sz="1099">
                <a:solidFill>
                  <a:srgbClr val="002050"/>
                </a:solidFill>
              </a:rPr>
              <a:t>HA VPN Gateway</a:t>
            </a:r>
          </a:p>
        </p:txBody>
      </p:sp>
      <p:cxnSp>
        <p:nvCxnSpPr>
          <p:cNvPr id="107" name="Elbow Connector 106"/>
          <p:cNvCxnSpPr>
            <a:stCxn id="9" idx="0"/>
            <a:endCxn id="48" idx="2"/>
          </p:cNvCxnSpPr>
          <p:nvPr/>
        </p:nvCxnSpPr>
        <p:spPr>
          <a:xfrm rot="5400000" flipH="1" flipV="1">
            <a:off x="5095250" y="3866757"/>
            <a:ext cx="514749" cy="2116713"/>
          </a:xfrm>
          <a:prstGeom prst="bentConnector2">
            <a:avLst/>
          </a:prstGeom>
          <a:ln w="31750">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5077222" y="3762094"/>
            <a:ext cx="1461078" cy="849421"/>
          </a:xfrm>
          <a:prstGeom prst="rect">
            <a:avLst/>
          </a:prstGeom>
          <a:noFill/>
        </p:spPr>
        <p:txBody>
          <a:bodyPr wrap="none" lIns="0" tIns="146283" rIns="182854" bIns="146283" rtlCol="0">
            <a:spAutoFit/>
          </a:bodyPr>
          <a:lstStyle/>
          <a:p>
            <a:pPr algn="ctr">
              <a:lnSpc>
                <a:spcPct val="90000"/>
              </a:lnSpc>
            </a:pPr>
            <a:r>
              <a:rPr lang="en-US" sz="2000"/>
              <a:t>Site-to-Site</a:t>
            </a:r>
            <a:br>
              <a:rPr lang="en-US" sz="2000"/>
            </a:br>
            <a:r>
              <a:rPr lang="en-US" sz="2000"/>
              <a:t>VPN</a:t>
            </a:r>
          </a:p>
        </p:txBody>
      </p:sp>
      <p:sp>
        <p:nvSpPr>
          <p:cNvPr id="7" name="Title 6"/>
          <p:cNvSpPr>
            <a:spLocks noGrp="1"/>
          </p:cNvSpPr>
          <p:nvPr>
            <p:ph type="title"/>
          </p:nvPr>
        </p:nvSpPr>
        <p:spPr/>
        <p:txBody>
          <a:bodyPr/>
          <a:lstStyle/>
          <a:p>
            <a:r>
              <a:rPr lang="en-US" sz="4800"/>
              <a:t>Site-to-Site VPN Connectivity</a:t>
            </a:r>
          </a:p>
        </p:txBody>
      </p:sp>
      <p:sp>
        <p:nvSpPr>
          <p:cNvPr id="63" name="Text Placeholder 32"/>
          <p:cNvSpPr txBox="1">
            <a:spLocks/>
          </p:cNvSpPr>
          <p:nvPr/>
        </p:nvSpPr>
        <p:spPr>
          <a:xfrm>
            <a:off x="219510" y="1513315"/>
            <a:ext cx="6546724" cy="1477118"/>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301">
              <a:spcAft>
                <a:spcPts val="600"/>
              </a:spcAft>
            </a:pPr>
            <a:r>
              <a:rPr lang="en-US" sz="2667" spc="-51">
                <a:solidFill>
                  <a:schemeClr val="tx1"/>
                </a:solidFill>
              </a:rPr>
              <a:t>Extend your premises to the cloud securely</a:t>
            </a:r>
          </a:p>
          <a:p>
            <a:pPr defTabSz="932301">
              <a:spcAft>
                <a:spcPts val="600"/>
              </a:spcAft>
            </a:pPr>
            <a:r>
              <a:rPr lang="en-US" sz="2667" spc="-51">
                <a:solidFill>
                  <a:schemeClr val="tx1"/>
                </a:solidFill>
              </a:rPr>
              <a:t>On-ramp for migrating services to the cloud</a:t>
            </a:r>
          </a:p>
          <a:p>
            <a:pPr defTabSz="932301">
              <a:spcAft>
                <a:spcPts val="600"/>
              </a:spcAft>
            </a:pPr>
            <a:r>
              <a:rPr lang="en-US" sz="2667" spc="-51">
                <a:solidFill>
                  <a:schemeClr val="tx1"/>
                </a:solidFill>
              </a:rPr>
              <a:t>Use your on-premises resources in Azure (monitoring, AD, …)</a:t>
            </a:r>
          </a:p>
        </p:txBody>
      </p:sp>
    </p:spTree>
    <p:extLst>
      <p:ext uri="{BB962C8B-B14F-4D97-AF65-F5344CB8AC3E}">
        <p14:creationId xmlns:p14="http://schemas.microsoft.com/office/powerpoint/2010/main" val="2433572309"/>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Azure Resource Manager (ARM) Templates</a:t>
            </a:r>
          </a:p>
        </p:txBody>
      </p:sp>
    </p:spTree>
    <p:extLst>
      <p:ext uri="{BB962C8B-B14F-4D97-AF65-F5344CB8AC3E}">
        <p14:creationId xmlns:p14="http://schemas.microsoft.com/office/powerpoint/2010/main" val="19388350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50" name="Map PNG"/>
          <p:cNvPicPr>
            <a:picLocks noChangeAspect="1"/>
          </p:cNvPicPr>
          <p:nvPr/>
        </p:nvPicPr>
        <p:blipFill>
          <a:blip r:embed="rId3"/>
          <a:stretch>
            <a:fillRect/>
          </a:stretch>
        </p:blipFill>
        <p:spPr>
          <a:xfrm>
            <a:off x="1586628" y="1287779"/>
            <a:ext cx="10423585" cy="5114261"/>
          </a:xfrm>
          <a:prstGeom prst="rect">
            <a:avLst/>
          </a:prstGeom>
        </p:spPr>
      </p:pic>
      <p:sp>
        <p:nvSpPr>
          <p:cNvPr id="2" name="Rectangle 1"/>
          <p:cNvSpPr/>
          <p:nvPr/>
        </p:nvSpPr>
        <p:spPr bwMode="auto">
          <a:xfrm>
            <a:off x="88" y="1154807"/>
            <a:ext cx="12707918" cy="5839222"/>
          </a:xfrm>
          <a:prstGeom prst="rect">
            <a:avLst/>
          </a:prstGeom>
          <a:solidFill>
            <a:srgbClr val="FFFFFF">
              <a:alpha val="50196"/>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nvGrpSpPr>
          <p:cNvPr id="2482" name="Group 2481"/>
          <p:cNvGrpSpPr/>
          <p:nvPr/>
        </p:nvGrpSpPr>
        <p:grpSpPr>
          <a:xfrm>
            <a:off x="7784106" y="2705214"/>
            <a:ext cx="4466764" cy="4034659"/>
            <a:chOff x="7785122" y="2705100"/>
            <a:chExt cx="4467398" cy="4035231"/>
          </a:xfrm>
        </p:grpSpPr>
        <p:sp>
          <p:nvSpPr>
            <p:cNvPr id="2465" name="Rectangle 2464"/>
            <p:cNvSpPr/>
            <p:nvPr/>
          </p:nvSpPr>
          <p:spPr bwMode="auto">
            <a:xfrm>
              <a:off x="8618537" y="3365501"/>
              <a:ext cx="2760663" cy="3374830"/>
            </a:xfrm>
            <a:custGeom>
              <a:avLst/>
              <a:gdLst>
                <a:gd name="connsiteX0" fmla="*/ 0 w 3962401"/>
                <a:gd name="connsiteY0" fmla="*/ 0 h 3360932"/>
                <a:gd name="connsiteX1" fmla="*/ 3962401 w 3962401"/>
                <a:gd name="connsiteY1" fmla="*/ 0 h 3360932"/>
                <a:gd name="connsiteX2" fmla="*/ 3962401 w 3962401"/>
                <a:gd name="connsiteY2" fmla="*/ 3360932 h 3360932"/>
                <a:gd name="connsiteX3" fmla="*/ 0 w 3962401"/>
                <a:gd name="connsiteY3" fmla="*/ 3360932 h 3360932"/>
                <a:gd name="connsiteX4" fmla="*/ 0 w 3962401"/>
                <a:gd name="connsiteY4" fmla="*/ 0 h 3360932"/>
                <a:gd name="connsiteX0" fmla="*/ 457200 w 3962401"/>
                <a:gd name="connsiteY0" fmla="*/ 685800 h 3360932"/>
                <a:gd name="connsiteX1" fmla="*/ 3962401 w 3962401"/>
                <a:gd name="connsiteY1" fmla="*/ 0 h 3360932"/>
                <a:gd name="connsiteX2" fmla="*/ 3962401 w 3962401"/>
                <a:gd name="connsiteY2" fmla="*/ 3360932 h 3360932"/>
                <a:gd name="connsiteX3" fmla="*/ 0 w 3962401"/>
                <a:gd name="connsiteY3" fmla="*/ 3360932 h 3360932"/>
                <a:gd name="connsiteX4" fmla="*/ 457200 w 3962401"/>
                <a:gd name="connsiteY4" fmla="*/ 685800 h 3360932"/>
                <a:gd name="connsiteX0" fmla="*/ 0 w 3505201"/>
                <a:gd name="connsiteY0" fmla="*/ 685800 h 3360932"/>
                <a:gd name="connsiteX1" fmla="*/ 3505201 w 3505201"/>
                <a:gd name="connsiteY1" fmla="*/ 0 h 3360932"/>
                <a:gd name="connsiteX2" fmla="*/ 3505201 w 3505201"/>
                <a:gd name="connsiteY2" fmla="*/ 3360932 h 3360932"/>
                <a:gd name="connsiteX3" fmla="*/ 25400 w 3505201"/>
                <a:gd name="connsiteY3" fmla="*/ 2598932 h 3360932"/>
                <a:gd name="connsiteX4" fmla="*/ 0 w 3505201"/>
                <a:gd name="connsiteY4" fmla="*/ 685800 h 3360932"/>
                <a:gd name="connsiteX0" fmla="*/ 0 w 3505201"/>
                <a:gd name="connsiteY0" fmla="*/ 685800 h 3360932"/>
                <a:gd name="connsiteX1" fmla="*/ 3505201 w 3505201"/>
                <a:gd name="connsiteY1" fmla="*/ 0 h 3360932"/>
                <a:gd name="connsiteX2" fmla="*/ 3505201 w 3505201"/>
                <a:gd name="connsiteY2" fmla="*/ 3360932 h 3360932"/>
                <a:gd name="connsiteX3" fmla="*/ 1655763 w 3505201"/>
                <a:gd name="connsiteY3" fmla="*/ 2949769 h 3360932"/>
                <a:gd name="connsiteX4" fmla="*/ 25400 w 3505201"/>
                <a:gd name="connsiteY4" fmla="*/ 2598932 h 3360932"/>
                <a:gd name="connsiteX5" fmla="*/ 0 w 3505201"/>
                <a:gd name="connsiteY5" fmla="*/ 685800 h 3360932"/>
                <a:gd name="connsiteX0" fmla="*/ 0 w 3505201"/>
                <a:gd name="connsiteY0" fmla="*/ 685800 h 3381569"/>
                <a:gd name="connsiteX1" fmla="*/ 3505201 w 3505201"/>
                <a:gd name="connsiteY1" fmla="*/ 0 h 3381569"/>
                <a:gd name="connsiteX2" fmla="*/ 3505201 w 3505201"/>
                <a:gd name="connsiteY2" fmla="*/ 3360932 h 3381569"/>
                <a:gd name="connsiteX3" fmla="*/ 1363663 w 3505201"/>
                <a:gd name="connsiteY3" fmla="*/ 3381569 h 3381569"/>
                <a:gd name="connsiteX4" fmla="*/ 25400 w 3505201"/>
                <a:gd name="connsiteY4" fmla="*/ 2598932 h 3381569"/>
                <a:gd name="connsiteX5" fmla="*/ 0 w 3505201"/>
                <a:gd name="connsiteY5" fmla="*/ 685800 h 3381569"/>
                <a:gd name="connsiteX0" fmla="*/ 0 w 3505201"/>
                <a:gd name="connsiteY0" fmla="*/ 685800 h 3381569"/>
                <a:gd name="connsiteX1" fmla="*/ 3505201 w 3505201"/>
                <a:gd name="connsiteY1" fmla="*/ 0 h 3381569"/>
                <a:gd name="connsiteX2" fmla="*/ 2667001 w 3505201"/>
                <a:gd name="connsiteY2" fmla="*/ 2598932 h 3381569"/>
                <a:gd name="connsiteX3" fmla="*/ 1363663 w 3505201"/>
                <a:gd name="connsiteY3" fmla="*/ 3381569 h 3381569"/>
                <a:gd name="connsiteX4" fmla="*/ 25400 w 3505201"/>
                <a:gd name="connsiteY4" fmla="*/ 2598932 h 3381569"/>
                <a:gd name="connsiteX5" fmla="*/ 0 w 3505201"/>
                <a:gd name="connsiteY5" fmla="*/ 685800 h 3381569"/>
                <a:gd name="connsiteX0" fmla="*/ 0 w 3505201"/>
                <a:gd name="connsiteY0" fmla="*/ 685800 h 3381569"/>
                <a:gd name="connsiteX1" fmla="*/ 3505201 w 3505201"/>
                <a:gd name="connsiteY1" fmla="*/ 0 h 3381569"/>
                <a:gd name="connsiteX2" fmla="*/ 2925763 w 3505201"/>
                <a:gd name="connsiteY2" fmla="*/ 1832169 h 3381569"/>
                <a:gd name="connsiteX3" fmla="*/ 2667001 w 3505201"/>
                <a:gd name="connsiteY3" fmla="*/ 2598932 h 3381569"/>
                <a:gd name="connsiteX4" fmla="*/ 1363663 w 3505201"/>
                <a:gd name="connsiteY4" fmla="*/ 3381569 h 3381569"/>
                <a:gd name="connsiteX5" fmla="*/ 25400 w 3505201"/>
                <a:gd name="connsiteY5" fmla="*/ 2598932 h 3381569"/>
                <a:gd name="connsiteX6" fmla="*/ 0 w 3505201"/>
                <a:gd name="connsiteY6" fmla="*/ 685800 h 3381569"/>
                <a:gd name="connsiteX0" fmla="*/ 0 w 3505201"/>
                <a:gd name="connsiteY0" fmla="*/ 685800 h 3381569"/>
                <a:gd name="connsiteX1" fmla="*/ 3505201 w 3505201"/>
                <a:gd name="connsiteY1" fmla="*/ 0 h 3381569"/>
                <a:gd name="connsiteX2" fmla="*/ 2697163 w 3505201"/>
                <a:gd name="connsiteY2" fmla="*/ 2162369 h 3381569"/>
                <a:gd name="connsiteX3" fmla="*/ 2667001 w 3505201"/>
                <a:gd name="connsiteY3" fmla="*/ 2598932 h 3381569"/>
                <a:gd name="connsiteX4" fmla="*/ 1363663 w 3505201"/>
                <a:gd name="connsiteY4" fmla="*/ 3381569 h 3381569"/>
                <a:gd name="connsiteX5" fmla="*/ 25400 w 3505201"/>
                <a:gd name="connsiteY5" fmla="*/ 2598932 h 3381569"/>
                <a:gd name="connsiteX6" fmla="*/ 0 w 3505201"/>
                <a:gd name="connsiteY6" fmla="*/ 685800 h 3381569"/>
                <a:gd name="connsiteX0" fmla="*/ 0 w 3505201"/>
                <a:gd name="connsiteY0" fmla="*/ 685800 h 3381569"/>
                <a:gd name="connsiteX1" fmla="*/ 3505201 w 3505201"/>
                <a:gd name="connsiteY1" fmla="*/ 0 h 3381569"/>
                <a:gd name="connsiteX2" fmla="*/ 3027363 w 3505201"/>
                <a:gd name="connsiteY2" fmla="*/ 1260669 h 3381569"/>
                <a:gd name="connsiteX3" fmla="*/ 2697163 w 3505201"/>
                <a:gd name="connsiteY3" fmla="*/ 2162369 h 3381569"/>
                <a:gd name="connsiteX4" fmla="*/ 2667001 w 3505201"/>
                <a:gd name="connsiteY4" fmla="*/ 2598932 h 3381569"/>
                <a:gd name="connsiteX5" fmla="*/ 1363663 w 3505201"/>
                <a:gd name="connsiteY5" fmla="*/ 3381569 h 3381569"/>
                <a:gd name="connsiteX6" fmla="*/ 25400 w 3505201"/>
                <a:gd name="connsiteY6" fmla="*/ 2598932 h 3381569"/>
                <a:gd name="connsiteX7" fmla="*/ 0 w 3505201"/>
                <a:gd name="connsiteY7" fmla="*/ 685800 h 3381569"/>
                <a:gd name="connsiteX0" fmla="*/ 0 w 3505201"/>
                <a:gd name="connsiteY0" fmla="*/ 685800 h 3381569"/>
                <a:gd name="connsiteX1" fmla="*/ 3505201 w 3505201"/>
                <a:gd name="connsiteY1" fmla="*/ 0 h 3381569"/>
                <a:gd name="connsiteX2" fmla="*/ 2722563 w 3505201"/>
                <a:gd name="connsiteY2" fmla="*/ 930469 h 3381569"/>
                <a:gd name="connsiteX3" fmla="*/ 2697163 w 3505201"/>
                <a:gd name="connsiteY3" fmla="*/ 2162369 h 3381569"/>
                <a:gd name="connsiteX4" fmla="*/ 2667001 w 3505201"/>
                <a:gd name="connsiteY4" fmla="*/ 2598932 h 3381569"/>
                <a:gd name="connsiteX5" fmla="*/ 1363663 w 3505201"/>
                <a:gd name="connsiteY5" fmla="*/ 3381569 h 3381569"/>
                <a:gd name="connsiteX6" fmla="*/ 25400 w 3505201"/>
                <a:gd name="connsiteY6" fmla="*/ 2598932 h 3381569"/>
                <a:gd name="connsiteX7" fmla="*/ 0 w 3505201"/>
                <a:gd name="connsiteY7" fmla="*/ 685800 h 3381569"/>
                <a:gd name="connsiteX0" fmla="*/ 0 w 2722563"/>
                <a:gd name="connsiteY0" fmla="*/ 635000 h 3330769"/>
                <a:gd name="connsiteX1" fmla="*/ 1384301 w 2722563"/>
                <a:gd name="connsiteY1" fmla="*/ 0 h 3330769"/>
                <a:gd name="connsiteX2" fmla="*/ 2722563 w 2722563"/>
                <a:gd name="connsiteY2" fmla="*/ 879669 h 3330769"/>
                <a:gd name="connsiteX3" fmla="*/ 2697163 w 2722563"/>
                <a:gd name="connsiteY3" fmla="*/ 2111569 h 3330769"/>
                <a:gd name="connsiteX4" fmla="*/ 2667001 w 2722563"/>
                <a:gd name="connsiteY4" fmla="*/ 2548132 h 3330769"/>
                <a:gd name="connsiteX5" fmla="*/ 1363663 w 2722563"/>
                <a:gd name="connsiteY5" fmla="*/ 3330769 h 3330769"/>
                <a:gd name="connsiteX6" fmla="*/ 25400 w 2722563"/>
                <a:gd name="connsiteY6" fmla="*/ 2548132 h 3330769"/>
                <a:gd name="connsiteX7" fmla="*/ 0 w 2722563"/>
                <a:gd name="connsiteY7" fmla="*/ 635000 h 3330769"/>
                <a:gd name="connsiteX0" fmla="*/ 0 w 2760663"/>
                <a:gd name="connsiteY0" fmla="*/ 876300 h 3330769"/>
                <a:gd name="connsiteX1" fmla="*/ 1422401 w 2760663"/>
                <a:gd name="connsiteY1" fmla="*/ 0 h 3330769"/>
                <a:gd name="connsiteX2" fmla="*/ 2760663 w 2760663"/>
                <a:gd name="connsiteY2" fmla="*/ 879669 h 3330769"/>
                <a:gd name="connsiteX3" fmla="*/ 2735263 w 2760663"/>
                <a:gd name="connsiteY3" fmla="*/ 2111569 h 3330769"/>
                <a:gd name="connsiteX4" fmla="*/ 2705101 w 2760663"/>
                <a:gd name="connsiteY4" fmla="*/ 2548132 h 3330769"/>
                <a:gd name="connsiteX5" fmla="*/ 1401763 w 2760663"/>
                <a:gd name="connsiteY5" fmla="*/ 3330769 h 3330769"/>
                <a:gd name="connsiteX6" fmla="*/ 63500 w 2760663"/>
                <a:gd name="connsiteY6" fmla="*/ 2548132 h 3330769"/>
                <a:gd name="connsiteX7" fmla="*/ 0 w 2760663"/>
                <a:gd name="connsiteY7" fmla="*/ 876300 h 3330769"/>
                <a:gd name="connsiteX0" fmla="*/ 0 w 2760663"/>
                <a:gd name="connsiteY0" fmla="*/ 876300 h 3330769"/>
                <a:gd name="connsiteX1" fmla="*/ 1422401 w 2760663"/>
                <a:gd name="connsiteY1" fmla="*/ 0 h 3330769"/>
                <a:gd name="connsiteX2" fmla="*/ 2760663 w 2760663"/>
                <a:gd name="connsiteY2" fmla="*/ 879669 h 3330769"/>
                <a:gd name="connsiteX3" fmla="*/ 2735263 w 2760663"/>
                <a:gd name="connsiteY3" fmla="*/ 2111569 h 3330769"/>
                <a:gd name="connsiteX4" fmla="*/ 2705101 w 2760663"/>
                <a:gd name="connsiteY4" fmla="*/ 2548132 h 3330769"/>
                <a:gd name="connsiteX5" fmla="*/ 1401763 w 2760663"/>
                <a:gd name="connsiteY5" fmla="*/ 3330769 h 3330769"/>
                <a:gd name="connsiteX6" fmla="*/ 63500 w 2760663"/>
                <a:gd name="connsiteY6" fmla="*/ 2484632 h 3330769"/>
                <a:gd name="connsiteX7" fmla="*/ 0 w 2760663"/>
                <a:gd name="connsiteY7" fmla="*/ 876300 h 333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663" h="3330769">
                  <a:moveTo>
                    <a:pt x="0" y="876300"/>
                  </a:moveTo>
                  <a:lnTo>
                    <a:pt x="1422401" y="0"/>
                  </a:lnTo>
                  <a:lnTo>
                    <a:pt x="2760663" y="879669"/>
                  </a:lnTo>
                  <a:lnTo>
                    <a:pt x="2735263" y="2111569"/>
                  </a:lnTo>
                  <a:lnTo>
                    <a:pt x="2705101" y="2548132"/>
                  </a:lnTo>
                  <a:lnTo>
                    <a:pt x="1401763" y="3330769"/>
                  </a:lnTo>
                  <a:lnTo>
                    <a:pt x="63500" y="2484632"/>
                  </a:lnTo>
                  <a:lnTo>
                    <a:pt x="0" y="876300"/>
                  </a:lnTo>
                  <a:close/>
                </a:path>
              </a:pathLst>
            </a:cu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sp>
          <p:nvSpPr>
            <p:cNvPr id="5164" name="Freeform 12"/>
            <p:cNvSpPr>
              <a:spLocks noChangeAspect="1" noEditPoints="1"/>
            </p:cNvSpPr>
            <p:nvPr/>
          </p:nvSpPr>
          <p:spPr bwMode="auto">
            <a:xfrm>
              <a:off x="7785122" y="2705100"/>
              <a:ext cx="4467398" cy="3988874"/>
            </a:xfrm>
            <a:custGeom>
              <a:avLst/>
              <a:gdLst>
                <a:gd name="T0" fmla="*/ 347 w 1167"/>
                <a:gd name="T1" fmla="*/ 0 h 1042"/>
                <a:gd name="T2" fmla="*/ 0 w 1167"/>
                <a:gd name="T3" fmla="*/ 215 h 1042"/>
                <a:gd name="T4" fmla="*/ 222 w 1167"/>
                <a:gd name="T5" fmla="*/ 399 h 1042"/>
                <a:gd name="T6" fmla="*/ 574 w 1167"/>
                <a:gd name="T7" fmla="*/ 182 h 1042"/>
                <a:gd name="T8" fmla="*/ 347 w 1167"/>
                <a:gd name="T9" fmla="*/ 0 h 1042"/>
                <a:gd name="T10" fmla="*/ 347 w 1167"/>
                <a:gd name="T11" fmla="*/ 0 h 1042"/>
                <a:gd name="T12" fmla="*/ 819 w 1167"/>
                <a:gd name="T13" fmla="*/ 0 h 1042"/>
                <a:gd name="T14" fmla="*/ 1167 w 1167"/>
                <a:gd name="T15" fmla="*/ 217 h 1042"/>
                <a:gd name="T16" fmla="*/ 944 w 1167"/>
                <a:gd name="T17" fmla="*/ 399 h 1042"/>
                <a:gd name="T18" fmla="*/ 597 w 1167"/>
                <a:gd name="T19" fmla="*/ 182 h 1042"/>
                <a:gd name="T20" fmla="*/ 819 w 1167"/>
                <a:gd name="T21" fmla="*/ 0 h 1042"/>
                <a:gd name="T22" fmla="*/ 819 w 1167"/>
                <a:gd name="T23" fmla="*/ 0 h 1042"/>
                <a:gd name="T24" fmla="*/ 349 w 1167"/>
                <a:gd name="T25" fmla="*/ 798 h 1042"/>
                <a:gd name="T26" fmla="*/ 14 w 1167"/>
                <a:gd name="T27" fmla="*/ 602 h 1042"/>
                <a:gd name="T28" fmla="*/ 217 w 1167"/>
                <a:gd name="T29" fmla="*/ 427 h 1042"/>
                <a:gd name="T30" fmla="*/ 548 w 1167"/>
                <a:gd name="T31" fmla="*/ 631 h 1042"/>
                <a:gd name="T32" fmla="*/ 349 w 1167"/>
                <a:gd name="T33" fmla="*/ 798 h 1042"/>
                <a:gd name="T34" fmla="*/ 349 w 1167"/>
                <a:gd name="T35" fmla="*/ 798 h 1042"/>
                <a:gd name="T36" fmla="*/ 815 w 1167"/>
                <a:gd name="T37" fmla="*/ 796 h 1042"/>
                <a:gd name="T38" fmla="*/ 1152 w 1167"/>
                <a:gd name="T39" fmla="*/ 598 h 1042"/>
                <a:gd name="T40" fmla="*/ 949 w 1167"/>
                <a:gd name="T41" fmla="*/ 427 h 1042"/>
                <a:gd name="T42" fmla="*/ 618 w 1167"/>
                <a:gd name="T43" fmla="*/ 626 h 1042"/>
                <a:gd name="T44" fmla="*/ 815 w 1167"/>
                <a:gd name="T45" fmla="*/ 796 h 1042"/>
                <a:gd name="T46" fmla="*/ 815 w 1167"/>
                <a:gd name="T47" fmla="*/ 796 h 1042"/>
                <a:gd name="T48" fmla="*/ 592 w 1167"/>
                <a:gd name="T49" fmla="*/ 642 h 1042"/>
                <a:gd name="T50" fmla="*/ 592 w 1167"/>
                <a:gd name="T51" fmla="*/ 1042 h 1042"/>
                <a:gd name="T52" fmla="*/ 933 w 1167"/>
                <a:gd name="T53" fmla="*/ 831 h 1042"/>
                <a:gd name="T54" fmla="*/ 933 w 1167"/>
                <a:gd name="T55" fmla="*/ 768 h 1042"/>
                <a:gd name="T56" fmla="*/ 819 w 1167"/>
                <a:gd name="T57" fmla="*/ 827 h 1042"/>
                <a:gd name="T58" fmla="*/ 592 w 1167"/>
                <a:gd name="T59" fmla="*/ 642 h 1042"/>
                <a:gd name="T60" fmla="*/ 592 w 1167"/>
                <a:gd name="T61" fmla="*/ 642 h 1042"/>
                <a:gd name="T62" fmla="*/ 569 w 1167"/>
                <a:gd name="T63" fmla="*/ 642 h 1042"/>
                <a:gd name="T64" fmla="*/ 569 w 1167"/>
                <a:gd name="T65" fmla="*/ 1042 h 1042"/>
                <a:gd name="T66" fmla="*/ 233 w 1167"/>
                <a:gd name="T67" fmla="*/ 831 h 1042"/>
                <a:gd name="T68" fmla="*/ 233 w 1167"/>
                <a:gd name="T69" fmla="*/ 768 h 1042"/>
                <a:gd name="T70" fmla="*/ 347 w 1167"/>
                <a:gd name="T71" fmla="*/ 827 h 1042"/>
                <a:gd name="T72" fmla="*/ 569 w 1167"/>
                <a:gd name="T73" fmla="*/ 642 h 1042"/>
                <a:gd name="T74" fmla="*/ 569 w 1167"/>
                <a:gd name="T75" fmla="*/ 642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67" h="1042">
                  <a:moveTo>
                    <a:pt x="347" y="0"/>
                  </a:moveTo>
                  <a:lnTo>
                    <a:pt x="0" y="215"/>
                  </a:lnTo>
                  <a:lnTo>
                    <a:pt x="222" y="399"/>
                  </a:lnTo>
                  <a:lnTo>
                    <a:pt x="574" y="182"/>
                  </a:lnTo>
                  <a:lnTo>
                    <a:pt x="347" y="0"/>
                  </a:lnTo>
                  <a:lnTo>
                    <a:pt x="347" y="0"/>
                  </a:lnTo>
                  <a:close/>
                  <a:moveTo>
                    <a:pt x="819" y="0"/>
                  </a:moveTo>
                  <a:lnTo>
                    <a:pt x="1167" y="217"/>
                  </a:lnTo>
                  <a:lnTo>
                    <a:pt x="944" y="399"/>
                  </a:lnTo>
                  <a:lnTo>
                    <a:pt x="597" y="182"/>
                  </a:lnTo>
                  <a:lnTo>
                    <a:pt x="819" y="0"/>
                  </a:lnTo>
                  <a:lnTo>
                    <a:pt x="819" y="0"/>
                  </a:lnTo>
                  <a:close/>
                  <a:moveTo>
                    <a:pt x="349" y="798"/>
                  </a:moveTo>
                  <a:lnTo>
                    <a:pt x="14" y="602"/>
                  </a:lnTo>
                  <a:lnTo>
                    <a:pt x="217" y="427"/>
                  </a:lnTo>
                  <a:lnTo>
                    <a:pt x="548" y="631"/>
                  </a:lnTo>
                  <a:lnTo>
                    <a:pt x="349" y="798"/>
                  </a:lnTo>
                  <a:lnTo>
                    <a:pt x="349" y="798"/>
                  </a:lnTo>
                  <a:close/>
                  <a:moveTo>
                    <a:pt x="815" y="796"/>
                  </a:moveTo>
                  <a:lnTo>
                    <a:pt x="1152" y="598"/>
                  </a:lnTo>
                  <a:lnTo>
                    <a:pt x="949" y="427"/>
                  </a:lnTo>
                  <a:lnTo>
                    <a:pt x="618" y="626"/>
                  </a:lnTo>
                  <a:lnTo>
                    <a:pt x="815" y="796"/>
                  </a:lnTo>
                  <a:lnTo>
                    <a:pt x="815" y="796"/>
                  </a:lnTo>
                  <a:close/>
                  <a:moveTo>
                    <a:pt x="592" y="642"/>
                  </a:moveTo>
                  <a:lnTo>
                    <a:pt x="592" y="1042"/>
                  </a:lnTo>
                  <a:lnTo>
                    <a:pt x="933" y="831"/>
                  </a:lnTo>
                  <a:lnTo>
                    <a:pt x="933" y="768"/>
                  </a:lnTo>
                  <a:lnTo>
                    <a:pt x="819" y="827"/>
                  </a:lnTo>
                  <a:lnTo>
                    <a:pt x="592" y="642"/>
                  </a:lnTo>
                  <a:lnTo>
                    <a:pt x="592" y="642"/>
                  </a:lnTo>
                  <a:close/>
                  <a:moveTo>
                    <a:pt x="569" y="642"/>
                  </a:moveTo>
                  <a:lnTo>
                    <a:pt x="569" y="1042"/>
                  </a:lnTo>
                  <a:lnTo>
                    <a:pt x="233" y="831"/>
                  </a:lnTo>
                  <a:lnTo>
                    <a:pt x="233" y="768"/>
                  </a:lnTo>
                  <a:lnTo>
                    <a:pt x="347" y="827"/>
                  </a:lnTo>
                  <a:lnTo>
                    <a:pt x="569" y="642"/>
                  </a:lnTo>
                  <a:lnTo>
                    <a:pt x="569" y="642"/>
                  </a:lnTo>
                  <a:close/>
                </a:path>
              </a:pathLst>
            </a:custGeom>
            <a:solidFill>
              <a:schemeClr val="accent1"/>
            </a:solidFill>
          </p:spPr>
          <p:txBody>
            <a:bodyPr vert="horz" wrap="square" lIns="91427" tIns="45713" rIns="91427" bIns="45713" numCol="1" anchor="t" anchorCtr="0" compatLnSpc="1">
              <a:prstTxWarp prst="textNoShape">
                <a:avLst/>
              </a:prstTxWarp>
            </a:bodyPr>
            <a:lstStyle/>
            <a:p>
              <a:pPr defTabSz="932324"/>
              <a:endParaRPr lang="en-US">
                <a:solidFill>
                  <a:srgbClr val="505050"/>
                </a:solidFill>
              </a:endParaRPr>
            </a:p>
          </p:txBody>
        </p:sp>
      </p:grpSp>
      <p:sp>
        <p:nvSpPr>
          <p:cNvPr id="2466" name="TextBox 2465"/>
          <p:cNvSpPr txBox="1"/>
          <p:nvPr/>
        </p:nvSpPr>
        <p:spPr>
          <a:xfrm>
            <a:off x="8645291" y="1783549"/>
            <a:ext cx="2744397" cy="803817"/>
          </a:xfrm>
          <a:prstGeom prst="rect">
            <a:avLst/>
          </a:prstGeom>
          <a:noFill/>
        </p:spPr>
        <p:txBody>
          <a:bodyPr wrap="square" lIns="182854" tIns="146283" rIns="182854" bIns="146283" rtlCol="0">
            <a:spAutoFit/>
          </a:bodyPr>
          <a:lstStyle/>
          <a:p>
            <a:pPr algn="ctr" defTabSz="932324">
              <a:lnSpc>
                <a:spcPct val="90000"/>
              </a:lnSpc>
            </a:pPr>
            <a:r>
              <a:rPr lang="en-US" sz="3599" spc="-50">
                <a:gradFill>
                  <a:gsLst>
                    <a:gs pos="2917">
                      <a:srgbClr val="00188F"/>
                    </a:gs>
                    <a:gs pos="30000">
                      <a:srgbClr val="00188F"/>
                    </a:gs>
                  </a:gsLst>
                  <a:lin ang="5400000" scaled="0"/>
                </a:gradFill>
                <a:latin typeface="Segoe UI Light"/>
              </a:rPr>
              <a:t>Apps</a:t>
            </a:r>
          </a:p>
        </p:txBody>
      </p:sp>
      <p:sp>
        <p:nvSpPr>
          <p:cNvPr id="5081" name="Virtual Network label in cloud"/>
          <p:cNvSpPr/>
          <p:nvPr/>
        </p:nvSpPr>
        <p:spPr>
          <a:xfrm>
            <a:off x="9825736" y="4652201"/>
            <a:ext cx="610150" cy="320182"/>
          </a:xfrm>
          <a:prstGeom prst="rect">
            <a:avLst/>
          </a:prstGeom>
        </p:spPr>
        <p:txBody>
          <a:bodyPr wrap="none">
            <a:spAutoFit/>
          </a:bodyPr>
          <a:lstStyle/>
          <a:p>
            <a:pPr algn="ctr" defTabSz="913519" fontAlgn="base">
              <a:lnSpc>
                <a:spcPct val="80000"/>
              </a:lnSpc>
              <a:spcBef>
                <a:spcPct val="0"/>
              </a:spcBef>
              <a:spcAft>
                <a:spcPct val="0"/>
              </a:spcAft>
            </a:pPr>
            <a:r>
              <a:rPr lang="en-US" sz="900">
                <a:gradFill>
                  <a:gsLst>
                    <a:gs pos="0">
                      <a:srgbClr val="FFFFFF"/>
                    </a:gs>
                    <a:gs pos="100000">
                      <a:srgbClr val="FFFFFF"/>
                    </a:gs>
                  </a:gsLst>
                  <a:lin ang="5400000" scaled="0"/>
                </a:gradFill>
              </a:rPr>
              <a:t>virtual </a:t>
            </a:r>
            <a:br>
              <a:rPr lang="en-US" sz="900">
                <a:gradFill>
                  <a:gsLst>
                    <a:gs pos="0">
                      <a:srgbClr val="FFFFFF"/>
                    </a:gs>
                    <a:gs pos="100000">
                      <a:srgbClr val="FFFFFF"/>
                    </a:gs>
                  </a:gsLst>
                  <a:lin ang="5400000" scaled="0"/>
                </a:gradFill>
              </a:rPr>
            </a:br>
            <a:r>
              <a:rPr lang="en-US" sz="900">
                <a:gradFill>
                  <a:gsLst>
                    <a:gs pos="0">
                      <a:srgbClr val="FFFFFF"/>
                    </a:gs>
                    <a:gs pos="100000">
                      <a:srgbClr val="FFFFFF"/>
                    </a:gs>
                  </a:gsLst>
                  <a:lin ang="5400000" scaled="0"/>
                </a:gradFill>
              </a:rPr>
              <a:t>network</a:t>
            </a:r>
          </a:p>
        </p:txBody>
      </p:sp>
      <p:sp>
        <p:nvSpPr>
          <p:cNvPr id="12" name="TextBox 11"/>
          <p:cNvSpPr txBox="1"/>
          <p:nvPr/>
        </p:nvSpPr>
        <p:spPr>
          <a:xfrm>
            <a:off x="9971195" y="4528011"/>
            <a:ext cx="866381" cy="383321"/>
          </a:xfrm>
          <a:prstGeom prst="rect">
            <a:avLst/>
          </a:prstGeom>
          <a:noFill/>
        </p:spPr>
        <p:txBody>
          <a:bodyPr wrap="square" lIns="182854" tIns="146283" rIns="182854" bIns="146283" rtlCol="0">
            <a:spAutoFit/>
          </a:bodyPr>
          <a:lstStyle/>
          <a:p>
            <a:pPr defTabSz="932324">
              <a:lnSpc>
                <a:spcPct val="70000"/>
              </a:lnSpc>
            </a:pPr>
            <a:r>
              <a:rPr lang="en-US" sz="800" spc="-50">
                <a:gradFill>
                  <a:gsLst>
                    <a:gs pos="2917">
                      <a:srgbClr val="000000"/>
                    </a:gs>
                    <a:gs pos="30000">
                      <a:srgbClr val="000000"/>
                    </a:gs>
                  </a:gsLst>
                  <a:lin ang="5400000" scaled="0"/>
                </a:gradFill>
              </a:rPr>
              <a:t>table</a:t>
            </a:r>
          </a:p>
        </p:txBody>
      </p:sp>
      <p:sp>
        <p:nvSpPr>
          <p:cNvPr id="5162" name="TextBox 5161"/>
          <p:cNvSpPr txBox="1"/>
          <p:nvPr/>
        </p:nvSpPr>
        <p:spPr>
          <a:xfrm>
            <a:off x="9393090" y="4478858"/>
            <a:ext cx="866381" cy="469486"/>
          </a:xfrm>
          <a:prstGeom prst="rect">
            <a:avLst/>
          </a:prstGeom>
          <a:noFill/>
        </p:spPr>
        <p:txBody>
          <a:bodyPr wrap="square" lIns="182854" tIns="146283" rIns="182854" bIns="146283" rtlCol="0">
            <a:spAutoFit/>
          </a:bodyPr>
          <a:lstStyle/>
          <a:p>
            <a:pPr defTabSz="932324">
              <a:lnSpc>
                <a:spcPct val="70000"/>
              </a:lnSpc>
            </a:pPr>
            <a:r>
              <a:rPr lang="en-US" sz="800" spc="-50">
                <a:gradFill>
                  <a:gsLst>
                    <a:gs pos="2917">
                      <a:srgbClr val="000000"/>
                    </a:gs>
                    <a:gs pos="30000">
                      <a:srgbClr val="000000"/>
                    </a:gs>
                  </a:gsLst>
                  <a:lin ang="5400000" scaled="0"/>
                </a:gradFill>
              </a:rPr>
              <a:t>cloud </a:t>
            </a:r>
            <a:br>
              <a:rPr lang="en-US" sz="800" spc="-50">
                <a:gradFill>
                  <a:gsLst>
                    <a:gs pos="2917">
                      <a:srgbClr val="000000"/>
                    </a:gs>
                    <a:gs pos="30000">
                      <a:srgbClr val="000000"/>
                    </a:gs>
                  </a:gsLst>
                  <a:lin ang="5400000" scaled="0"/>
                </a:gradFill>
              </a:rPr>
            </a:br>
            <a:r>
              <a:rPr lang="en-US" sz="800" spc="-50">
                <a:gradFill>
                  <a:gsLst>
                    <a:gs pos="2917">
                      <a:srgbClr val="000000"/>
                    </a:gs>
                    <a:gs pos="30000">
                      <a:srgbClr val="000000"/>
                    </a:gs>
                  </a:gsLst>
                  <a:lin ang="5400000" scaled="0"/>
                </a:gradFill>
              </a:rPr>
              <a:t>services</a:t>
            </a:r>
          </a:p>
        </p:txBody>
      </p:sp>
      <p:sp>
        <p:nvSpPr>
          <p:cNvPr id="5163" name="TextBox 5162"/>
          <p:cNvSpPr txBox="1"/>
          <p:nvPr/>
        </p:nvSpPr>
        <p:spPr>
          <a:xfrm>
            <a:off x="9380773" y="3943666"/>
            <a:ext cx="866381" cy="383321"/>
          </a:xfrm>
          <a:prstGeom prst="rect">
            <a:avLst/>
          </a:prstGeom>
          <a:noFill/>
        </p:spPr>
        <p:txBody>
          <a:bodyPr wrap="square" lIns="182854" tIns="146283" rIns="182854" bIns="146283" rtlCol="0">
            <a:spAutoFit/>
          </a:bodyPr>
          <a:lstStyle/>
          <a:p>
            <a:pPr defTabSz="932324">
              <a:lnSpc>
                <a:spcPct val="70000"/>
              </a:lnSpc>
            </a:pPr>
            <a:r>
              <a:rPr lang="en-US" sz="800" spc="-50">
                <a:gradFill>
                  <a:gsLst>
                    <a:gs pos="2917">
                      <a:srgbClr val="000000"/>
                    </a:gs>
                    <a:gs pos="30000">
                      <a:srgbClr val="000000"/>
                    </a:gs>
                  </a:gsLst>
                  <a:lin ang="5400000" scaled="0"/>
                </a:gradFill>
              </a:rPr>
              <a:t>caching</a:t>
            </a:r>
          </a:p>
        </p:txBody>
      </p:sp>
      <p:sp>
        <p:nvSpPr>
          <p:cNvPr id="5165" name="TextBox 5164"/>
          <p:cNvSpPr txBox="1"/>
          <p:nvPr/>
        </p:nvSpPr>
        <p:spPr>
          <a:xfrm>
            <a:off x="9959580" y="3943666"/>
            <a:ext cx="866381" cy="383321"/>
          </a:xfrm>
          <a:prstGeom prst="rect">
            <a:avLst/>
          </a:prstGeom>
          <a:noFill/>
        </p:spPr>
        <p:txBody>
          <a:bodyPr wrap="square" lIns="182854" tIns="146283" rIns="182854" bIns="146283" rtlCol="0">
            <a:spAutoFit/>
          </a:bodyPr>
          <a:lstStyle/>
          <a:p>
            <a:pPr defTabSz="932324">
              <a:lnSpc>
                <a:spcPct val="70000"/>
              </a:lnSpc>
            </a:pPr>
            <a:r>
              <a:rPr lang="en-US" sz="800" spc="-50">
                <a:gradFill>
                  <a:gsLst>
                    <a:gs pos="2917">
                      <a:srgbClr val="000000"/>
                    </a:gs>
                    <a:gs pos="30000">
                      <a:srgbClr val="000000"/>
                    </a:gs>
                  </a:gsLst>
                  <a:lin ang="5400000" scaled="0"/>
                </a:gradFill>
              </a:rPr>
              <a:t>identity</a:t>
            </a:r>
          </a:p>
        </p:txBody>
      </p:sp>
      <p:sp>
        <p:nvSpPr>
          <p:cNvPr id="5188" name="Rectangle 5187"/>
          <p:cNvSpPr/>
          <p:nvPr/>
        </p:nvSpPr>
        <p:spPr bwMode="auto">
          <a:xfrm>
            <a:off x="91" y="3544347"/>
            <a:ext cx="7535487" cy="118855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281" tIns="411421" rIns="182828" bIns="0" numCol="1" spcCol="0" rtlCol="0" fromWordArt="0" anchor="ctr" anchorCtr="0" forceAA="0" compatLnSpc="1">
            <a:prstTxWarp prst="textNoShape">
              <a:avLst/>
            </a:prstTxWarp>
            <a:noAutofit/>
          </a:bodyPr>
          <a:lstStyle/>
          <a:p>
            <a:pPr defTabSz="776827">
              <a:defRPr/>
            </a:pPr>
            <a:r>
              <a:rPr lang="en-US" sz="4799" kern="0" baseline="30000">
                <a:gradFill>
                  <a:gsLst>
                    <a:gs pos="0">
                      <a:srgbClr val="00188F">
                        <a:lumMod val="5000"/>
                        <a:lumOff val="95000"/>
                      </a:srgbClr>
                    </a:gs>
                    <a:gs pos="100000">
                      <a:srgbClr val="EFEFEF"/>
                    </a:gs>
                  </a:gsLst>
                  <a:lin ang="5400000" scaled="1"/>
                </a:gradFill>
                <a:latin typeface="Segoe UI Light"/>
              </a:rPr>
              <a:t>data </a:t>
            </a:r>
            <a:br>
              <a:rPr lang="en-US" sz="4799" kern="0" baseline="30000">
                <a:gradFill>
                  <a:gsLst>
                    <a:gs pos="0">
                      <a:srgbClr val="00188F">
                        <a:lumMod val="5000"/>
                        <a:lumOff val="95000"/>
                      </a:srgbClr>
                    </a:gs>
                    <a:gs pos="100000">
                      <a:srgbClr val="EFEFEF"/>
                    </a:gs>
                  </a:gsLst>
                  <a:lin ang="5400000" scaled="1"/>
                </a:gradFill>
                <a:latin typeface="Segoe UI Light"/>
              </a:rPr>
            </a:br>
            <a:r>
              <a:rPr lang="en-US" sz="4799" kern="0" baseline="30000">
                <a:gradFill>
                  <a:gsLst>
                    <a:gs pos="0">
                      <a:srgbClr val="00188F">
                        <a:lumMod val="5000"/>
                        <a:lumOff val="95000"/>
                      </a:srgbClr>
                    </a:gs>
                    <a:gs pos="100000">
                      <a:srgbClr val="EFEFEF"/>
                    </a:gs>
                  </a:gsLst>
                  <a:lin ang="5400000" scaled="1"/>
                </a:gradFill>
                <a:latin typeface="Segoe UI Light"/>
              </a:rPr>
              <a:t>services</a:t>
            </a:r>
          </a:p>
        </p:txBody>
      </p:sp>
      <p:sp>
        <p:nvSpPr>
          <p:cNvPr id="5189" name="Rectangle 5188"/>
          <p:cNvSpPr/>
          <p:nvPr/>
        </p:nvSpPr>
        <p:spPr bwMode="auto">
          <a:xfrm>
            <a:off x="4493074" y="3689672"/>
            <a:ext cx="914063" cy="8314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a:gradFill>
                  <a:gsLst>
                    <a:gs pos="0">
                      <a:srgbClr val="FFFFFF"/>
                    </a:gs>
                    <a:gs pos="100000">
                      <a:srgbClr val="FFFFFF"/>
                    </a:gs>
                  </a:gsLst>
                  <a:lin ang="5400000" scaled="0"/>
                </a:gradFill>
              </a:rPr>
              <a:t>table</a:t>
            </a:r>
          </a:p>
        </p:txBody>
      </p:sp>
      <p:sp>
        <p:nvSpPr>
          <p:cNvPr id="5190" name="Rectangle 5189"/>
          <p:cNvSpPr/>
          <p:nvPr/>
        </p:nvSpPr>
        <p:spPr bwMode="auto">
          <a:xfrm>
            <a:off x="3577940" y="3689672"/>
            <a:ext cx="914063" cy="8314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err="1">
                <a:gradFill>
                  <a:gsLst>
                    <a:gs pos="0">
                      <a:srgbClr val="FFFFFF"/>
                    </a:gs>
                    <a:gs pos="100000">
                      <a:srgbClr val="FFFFFF"/>
                    </a:gs>
                  </a:gsLst>
                  <a:lin ang="5400000" scaled="0"/>
                </a:gradFill>
              </a:rPr>
              <a:t>HDInsight</a:t>
            </a:r>
            <a:endParaRPr lang="en-US" sz="1067">
              <a:gradFill>
                <a:gsLst>
                  <a:gs pos="0">
                    <a:srgbClr val="FFFFFF"/>
                  </a:gs>
                  <a:gs pos="100000">
                    <a:srgbClr val="FFFFFF"/>
                  </a:gs>
                </a:gsLst>
                <a:lin ang="5400000" scaled="0"/>
              </a:gradFill>
            </a:endParaRPr>
          </a:p>
        </p:txBody>
      </p:sp>
      <p:sp>
        <p:nvSpPr>
          <p:cNvPr id="5191" name="Rectangle 5190"/>
          <p:cNvSpPr/>
          <p:nvPr/>
        </p:nvSpPr>
        <p:spPr bwMode="auto">
          <a:xfrm>
            <a:off x="5510255" y="3713248"/>
            <a:ext cx="914063" cy="8314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a:gradFill>
                  <a:gsLst>
                    <a:gs pos="0">
                      <a:srgbClr val="FFFFFF"/>
                    </a:gs>
                    <a:gs pos="100000">
                      <a:srgbClr val="FFFFFF"/>
                    </a:gs>
                  </a:gsLst>
                  <a:lin ang="5400000" scaled="0"/>
                </a:gradFill>
              </a:rPr>
              <a:t>blob storage</a:t>
            </a:r>
          </a:p>
        </p:txBody>
      </p:sp>
      <p:sp>
        <p:nvSpPr>
          <p:cNvPr id="5192" name="Rectangle 5191"/>
          <p:cNvSpPr/>
          <p:nvPr/>
        </p:nvSpPr>
        <p:spPr bwMode="auto">
          <a:xfrm>
            <a:off x="2624350" y="3689672"/>
            <a:ext cx="914063" cy="8314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a:gradFill>
                  <a:gsLst>
                    <a:gs pos="0">
                      <a:srgbClr val="FFFFFF"/>
                    </a:gs>
                    <a:gs pos="100000">
                      <a:srgbClr val="FFFFFF"/>
                    </a:gs>
                  </a:gsLst>
                  <a:lin ang="5400000" scaled="0"/>
                </a:gradFill>
              </a:rPr>
              <a:t>SQL database</a:t>
            </a:r>
          </a:p>
        </p:txBody>
      </p:sp>
      <p:sp>
        <p:nvSpPr>
          <p:cNvPr id="5193" name="Rectangle 5192"/>
          <p:cNvSpPr/>
          <p:nvPr/>
        </p:nvSpPr>
        <p:spPr bwMode="auto">
          <a:xfrm>
            <a:off x="-26830" y="1501213"/>
            <a:ext cx="7562408" cy="19841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274281" tIns="1279979" rIns="124307" bIns="62152" numCol="1" rtlCol="0" anchor="ctr" anchorCtr="0" compatLnSpc="1">
            <a:prstTxWarp prst="textNoShape">
              <a:avLst/>
            </a:prstTxWarp>
          </a:bodyPr>
          <a:lstStyle/>
          <a:p>
            <a:pPr defTabSz="776827">
              <a:defRPr/>
            </a:pPr>
            <a:r>
              <a:rPr lang="en-US" sz="4799" kern="0" baseline="30000">
                <a:gradFill>
                  <a:gsLst>
                    <a:gs pos="0">
                      <a:srgbClr val="00188F">
                        <a:lumMod val="5000"/>
                        <a:lumOff val="95000"/>
                      </a:srgbClr>
                    </a:gs>
                    <a:gs pos="100000">
                      <a:srgbClr val="EFEFEF"/>
                    </a:gs>
                  </a:gsLst>
                  <a:lin ang="5400000" scaled="1"/>
                </a:gradFill>
                <a:latin typeface="Segoe UI Light"/>
              </a:rPr>
              <a:t>app </a:t>
            </a:r>
            <a:br>
              <a:rPr lang="en-US" sz="4799" kern="0" baseline="30000">
                <a:gradFill>
                  <a:gsLst>
                    <a:gs pos="0">
                      <a:srgbClr val="00188F">
                        <a:lumMod val="5000"/>
                        <a:lumOff val="95000"/>
                      </a:srgbClr>
                    </a:gs>
                    <a:gs pos="100000">
                      <a:srgbClr val="EFEFEF"/>
                    </a:gs>
                  </a:gsLst>
                  <a:lin ang="5400000" scaled="1"/>
                </a:gradFill>
                <a:latin typeface="Segoe UI Light"/>
              </a:rPr>
            </a:br>
            <a:r>
              <a:rPr lang="en-US" sz="4799" kern="0" baseline="30000">
                <a:gradFill>
                  <a:gsLst>
                    <a:gs pos="0">
                      <a:srgbClr val="00188F">
                        <a:lumMod val="5000"/>
                        <a:lumOff val="95000"/>
                      </a:srgbClr>
                    </a:gs>
                    <a:gs pos="100000">
                      <a:srgbClr val="EFEFEF"/>
                    </a:gs>
                  </a:gsLst>
                  <a:lin ang="5400000" scaled="1"/>
                </a:gradFill>
                <a:latin typeface="Segoe UI Light"/>
              </a:rPr>
              <a:t>services</a:t>
            </a:r>
          </a:p>
        </p:txBody>
      </p:sp>
      <p:sp>
        <p:nvSpPr>
          <p:cNvPr id="5194" name="Rectangle 5193"/>
          <p:cNvSpPr/>
          <p:nvPr/>
        </p:nvSpPr>
        <p:spPr bwMode="auto">
          <a:xfrm>
            <a:off x="6527435" y="1601839"/>
            <a:ext cx="914063" cy="8314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a:gradFill>
                  <a:gsLst>
                    <a:gs pos="0">
                      <a:srgbClr val="FFFFFF"/>
                    </a:gs>
                    <a:gs pos="100000">
                      <a:srgbClr val="FFFFFF"/>
                    </a:gs>
                  </a:gsLst>
                  <a:lin ang="5400000" scaled="0"/>
                </a:gradFill>
              </a:rPr>
              <a:t>media</a:t>
            </a:r>
          </a:p>
        </p:txBody>
      </p:sp>
      <p:sp>
        <p:nvSpPr>
          <p:cNvPr id="5195" name="Rectangle 5194"/>
          <p:cNvSpPr/>
          <p:nvPr/>
        </p:nvSpPr>
        <p:spPr bwMode="auto">
          <a:xfrm>
            <a:off x="5510255" y="2523185"/>
            <a:ext cx="914063" cy="8314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err="1">
                <a:gradFill>
                  <a:gsLst>
                    <a:gs pos="0">
                      <a:srgbClr val="FFFFFF"/>
                    </a:gs>
                    <a:gs pos="100000">
                      <a:srgbClr val="FFFFFF"/>
                    </a:gs>
                  </a:gsLst>
                  <a:lin ang="5400000" scaled="0"/>
                </a:gradFill>
              </a:rPr>
              <a:t>hpc</a:t>
            </a:r>
            <a:endParaRPr lang="en-US" sz="1067">
              <a:gradFill>
                <a:gsLst>
                  <a:gs pos="0">
                    <a:srgbClr val="FFFFFF"/>
                  </a:gs>
                  <a:gs pos="100000">
                    <a:srgbClr val="FFFFFF"/>
                  </a:gs>
                </a:gsLst>
                <a:lin ang="5400000" scaled="0"/>
              </a:gradFill>
            </a:endParaRPr>
          </a:p>
        </p:txBody>
      </p:sp>
      <p:sp>
        <p:nvSpPr>
          <p:cNvPr id="5196" name="Rectangle 5195"/>
          <p:cNvSpPr/>
          <p:nvPr/>
        </p:nvSpPr>
        <p:spPr bwMode="auto">
          <a:xfrm>
            <a:off x="4493074" y="2523899"/>
            <a:ext cx="914063" cy="8314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a:gradFill>
                  <a:gsLst>
                    <a:gs pos="0">
                      <a:srgbClr val="FFFFFF"/>
                    </a:gs>
                    <a:gs pos="100000">
                      <a:srgbClr val="FFFFFF"/>
                    </a:gs>
                  </a:gsLst>
                  <a:lin ang="5400000" scaled="0"/>
                </a:gradFill>
              </a:rPr>
              <a:t>integration</a:t>
            </a:r>
          </a:p>
        </p:txBody>
      </p:sp>
      <p:sp>
        <p:nvSpPr>
          <p:cNvPr id="5206" name="Rectangle 5205"/>
          <p:cNvSpPr/>
          <p:nvPr/>
        </p:nvSpPr>
        <p:spPr bwMode="auto">
          <a:xfrm>
            <a:off x="6526623" y="2523186"/>
            <a:ext cx="914063" cy="8314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a:gradFill>
                  <a:gsLst>
                    <a:gs pos="0">
                      <a:srgbClr val="FFFFFF"/>
                    </a:gs>
                    <a:gs pos="100000">
                      <a:srgbClr val="FFFFFF"/>
                    </a:gs>
                  </a:gsLst>
                  <a:lin ang="5400000" scaled="0"/>
                </a:gradFill>
              </a:rPr>
              <a:t>analytics</a:t>
            </a:r>
          </a:p>
        </p:txBody>
      </p:sp>
      <p:sp>
        <p:nvSpPr>
          <p:cNvPr id="5207" name="Rectangle 5206"/>
          <p:cNvSpPr/>
          <p:nvPr/>
        </p:nvSpPr>
        <p:spPr bwMode="auto">
          <a:xfrm>
            <a:off x="3516981" y="1601839"/>
            <a:ext cx="914063" cy="8314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spcBef>
                <a:spcPct val="0"/>
              </a:spcBef>
              <a:spcAft>
                <a:spcPct val="0"/>
              </a:spcAft>
            </a:pPr>
            <a:r>
              <a:rPr lang="en-US" sz="1067">
                <a:gradFill>
                  <a:gsLst>
                    <a:gs pos="0">
                      <a:srgbClr val="FFFFFF"/>
                    </a:gs>
                    <a:gs pos="100000">
                      <a:srgbClr val="FFFFFF"/>
                    </a:gs>
                  </a:gsLst>
                  <a:lin ang="5400000" scaled="0"/>
                </a:gradFill>
              </a:rPr>
              <a:t>caching</a:t>
            </a:r>
          </a:p>
        </p:txBody>
      </p:sp>
      <p:sp>
        <p:nvSpPr>
          <p:cNvPr id="5208" name="Rectangle 5207"/>
          <p:cNvSpPr/>
          <p:nvPr/>
        </p:nvSpPr>
        <p:spPr bwMode="auto">
          <a:xfrm>
            <a:off x="4493074" y="1614419"/>
            <a:ext cx="914063" cy="8314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spcBef>
                <a:spcPct val="0"/>
              </a:spcBef>
              <a:spcAft>
                <a:spcPct val="0"/>
              </a:spcAft>
            </a:pPr>
            <a:r>
              <a:rPr lang="en-US" sz="1067">
                <a:gradFill>
                  <a:gsLst>
                    <a:gs pos="0">
                      <a:srgbClr val="FFFFFF"/>
                    </a:gs>
                    <a:gs pos="100000">
                      <a:srgbClr val="FFFFFF"/>
                    </a:gs>
                  </a:gsLst>
                  <a:lin ang="5400000" scaled="0"/>
                </a:gradFill>
              </a:rPr>
              <a:t>identity</a:t>
            </a:r>
          </a:p>
        </p:txBody>
      </p:sp>
      <p:sp>
        <p:nvSpPr>
          <p:cNvPr id="5209" name="Rectangle 5208"/>
          <p:cNvSpPr/>
          <p:nvPr/>
        </p:nvSpPr>
        <p:spPr bwMode="auto">
          <a:xfrm>
            <a:off x="5510254" y="1601839"/>
            <a:ext cx="914063" cy="8314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a:gradFill>
                  <a:gsLst>
                    <a:gs pos="0">
                      <a:srgbClr val="FFFFFF"/>
                    </a:gs>
                    <a:gs pos="100000">
                      <a:srgbClr val="FFFFFF"/>
                    </a:gs>
                  </a:gsLst>
                  <a:lin ang="5400000" scaled="0"/>
                </a:gradFill>
              </a:rPr>
              <a:t>service bus</a:t>
            </a:r>
          </a:p>
        </p:txBody>
      </p:sp>
      <p:sp>
        <p:nvSpPr>
          <p:cNvPr id="5210" name="Rectangle 5209"/>
          <p:cNvSpPr/>
          <p:nvPr/>
        </p:nvSpPr>
        <p:spPr bwMode="auto">
          <a:xfrm>
            <a:off x="3577940" y="2546505"/>
            <a:ext cx="914063" cy="8314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a:gradFill>
                  <a:gsLst>
                    <a:gs pos="0">
                      <a:srgbClr val="FFFFFF"/>
                    </a:gs>
                    <a:gs pos="100000">
                      <a:srgbClr val="FFFFFF"/>
                    </a:gs>
                  </a:gsLst>
                  <a:lin ang="5400000" scaled="0"/>
                </a:gradFill>
              </a:rPr>
              <a:t>web sites</a:t>
            </a:r>
          </a:p>
        </p:txBody>
      </p:sp>
      <p:sp>
        <p:nvSpPr>
          <p:cNvPr id="5211" name="Mobile Services - Label"/>
          <p:cNvSpPr/>
          <p:nvPr/>
        </p:nvSpPr>
        <p:spPr bwMode="auto">
          <a:xfrm>
            <a:off x="2624350" y="2557603"/>
            <a:ext cx="914063" cy="8314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a:gradFill>
                  <a:gsLst>
                    <a:gs pos="0">
                      <a:srgbClr val="FFFFFF"/>
                    </a:gs>
                    <a:gs pos="100000">
                      <a:srgbClr val="FFFFFF"/>
                    </a:gs>
                  </a:gsLst>
                  <a:lin ang="5400000" scaled="0"/>
                </a:gradFill>
              </a:rPr>
              <a:t>mobile services</a:t>
            </a:r>
          </a:p>
        </p:txBody>
      </p:sp>
      <p:sp>
        <p:nvSpPr>
          <p:cNvPr id="5212" name="Rectangle 5211"/>
          <p:cNvSpPr/>
          <p:nvPr/>
        </p:nvSpPr>
        <p:spPr bwMode="auto">
          <a:xfrm>
            <a:off x="2624812" y="1600196"/>
            <a:ext cx="914063" cy="8314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a:gradFill>
                  <a:gsLst>
                    <a:gs pos="0">
                      <a:srgbClr val="FFFFFF"/>
                    </a:gs>
                    <a:gs pos="100000">
                      <a:srgbClr val="FFFFFF"/>
                    </a:gs>
                  </a:gsLst>
                  <a:lin ang="5400000" scaled="0"/>
                </a:gradFill>
              </a:rPr>
              <a:t>cloud services</a:t>
            </a:r>
          </a:p>
        </p:txBody>
      </p:sp>
      <p:pic>
        <p:nvPicPr>
          <p:cNvPr id="5213" name="Picture 52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7444" y="1704904"/>
            <a:ext cx="431789" cy="427953"/>
          </a:xfrm>
          <a:prstGeom prst="rect">
            <a:avLst/>
          </a:prstGeom>
        </p:spPr>
      </p:pic>
      <p:pic>
        <p:nvPicPr>
          <p:cNvPr id="5215" name="Picture 7" descr="C:\Users\Jonahs\Dropbox\Projects SCOTT\MEET Windows Azure\source\Background\tile-icon-identit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2305" y="1744202"/>
            <a:ext cx="375601" cy="375600"/>
          </a:xfrm>
          <a:prstGeom prst="rect">
            <a:avLst/>
          </a:prstGeom>
          <a:noFill/>
          <a:extLst>
            <a:ext uri="{909E8E84-426E-40DD-AFC4-6F175D3DCCD1}">
              <a14:hiddenFill xmlns:a14="http://schemas.microsoft.com/office/drawing/2010/main">
                <a:solidFill>
                  <a:srgbClr val="FFFFFF"/>
                </a:solidFill>
              </a14:hiddenFill>
            </a:ext>
          </a:extLst>
        </p:spPr>
      </p:pic>
      <p:sp>
        <p:nvSpPr>
          <p:cNvPr id="5217" name="Freeform 25"/>
          <p:cNvSpPr>
            <a:spLocks noEditPoints="1"/>
          </p:cNvSpPr>
          <p:nvPr/>
        </p:nvSpPr>
        <p:spPr bwMode="black">
          <a:xfrm>
            <a:off x="4791434" y="2678023"/>
            <a:ext cx="348290" cy="348692"/>
          </a:xfrm>
          <a:custGeom>
            <a:avLst/>
            <a:gdLst>
              <a:gd name="T0" fmla="*/ 0 w 708"/>
              <a:gd name="T1" fmla="*/ 709 h 709"/>
              <a:gd name="T2" fmla="*/ 212 w 708"/>
              <a:gd name="T3" fmla="*/ 567 h 709"/>
              <a:gd name="T4" fmla="*/ 708 w 708"/>
              <a:gd name="T5" fmla="*/ 567 h 709"/>
              <a:gd name="T6" fmla="*/ 496 w 708"/>
              <a:gd name="T7" fmla="*/ 709 h 709"/>
              <a:gd name="T8" fmla="*/ 708 w 708"/>
              <a:gd name="T9" fmla="*/ 567 h 709"/>
              <a:gd name="T10" fmla="*/ 248 w 708"/>
              <a:gd name="T11" fmla="*/ 567 h 709"/>
              <a:gd name="T12" fmla="*/ 460 w 708"/>
              <a:gd name="T13" fmla="*/ 709 h 709"/>
              <a:gd name="T14" fmla="*/ 212 w 708"/>
              <a:gd name="T15" fmla="*/ 227 h 709"/>
              <a:gd name="T16" fmla="*/ 0 w 708"/>
              <a:gd name="T17" fmla="*/ 369 h 709"/>
              <a:gd name="T18" fmla="*/ 212 w 708"/>
              <a:gd name="T19" fmla="*/ 227 h 709"/>
              <a:gd name="T20" fmla="*/ 496 w 708"/>
              <a:gd name="T21" fmla="*/ 14 h 709"/>
              <a:gd name="T22" fmla="*/ 708 w 708"/>
              <a:gd name="T23" fmla="*/ 156 h 709"/>
              <a:gd name="T24" fmla="*/ 460 w 708"/>
              <a:gd name="T25" fmla="*/ 156 h 709"/>
              <a:gd name="T26" fmla="*/ 248 w 708"/>
              <a:gd name="T27" fmla="*/ 298 h 709"/>
              <a:gd name="T28" fmla="*/ 460 w 708"/>
              <a:gd name="T29" fmla="*/ 156 h 709"/>
              <a:gd name="T30" fmla="*/ 127 w 708"/>
              <a:gd name="T31" fmla="*/ 397 h 709"/>
              <a:gd name="T32" fmla="*/ 340 w 708"/>
              <a:gd name="T33" fmla="*/ 539 h 709"/>
              <a:gd name="T34" fmla="*/ 97 w 708"/>
              <a:gd name="T35" fmla="*/ 397 h 709"/>
              <a:gd name="T36" fmla="*/ 0 w 708"/>
              <a:gd name="T37" fmla="*/ 539 h 709"/>
              <a:gd name="T38" fmla="*/ 97 w 708"/>
              <a:gd name="T39" fmla="*/ 397 h 709"/>
              <a:gd name="T40" fmla="*/ 0 w 708"/>
              <a:gd name="T41" fmla="*/ 57 h 709"/>
              <a:gd name="T42" fmla="*/ 97 w 708"/>
              <a:gd name="T43" fmla="*/ 199 h 709"/>
              <a:gd name="T44" fmla="*/ 583 w 708"/>
              <a:gd name="T45" fmla="*/ 397 h 709"/>
              <a:gd name="T46" fmla="*/ 371 w 708"/>
              <a:gd name="T47" fmla="*/ 539 h 709"/>
              <a:gd name="T48" fmla="*/ 583 w 708"/>
              <a:gd name="T49" fmla="*/ 397 h 709"/>
              <a:gd name="T50" fmla="*/ 614 w 708"/>
              <a:gd name="T51" fmla="*/ 397 h 709"/>
              <a:gd name="T52" fmla="*/ 708 w 708"/>
              <a:gd name="T53" fmla="*/ 539 h 709"/>
              <a:gd name="T54" fmla="*/ 354 w 708"/>
              <a:gd name="T55" fmla="*/ 132 h 709"/>
              <a:gd name="T56" fmla="*/ 392 w 708"/>
              <a:gd name="T57" fmla="*/ 47 h 709"/>
              <a:gd name="T58" fmla="*/ 316 w 708"/>
              <a:gd name="T59" fmla="*/ 0 h 709"/>
              <a:gd name="T60" fmla="*/ 269 w 708"/>
              <a:gd name="T61" fmla="*/ 47 h 709"/>
              <a:gd name="T62" fmla="*/ 602 w 708"/>
              <a:gd name="T63" fmla="*/ 343 h 709"/>
              <a:gd name="T64" fmla="*/ 640 w 708"/>
              <a:gd name="T65" fmla="*/ 258 h 709"/>
              <a:gd name="T66" fmla="*/ 564 w 708"/>
              <a:gd name="T67" fmla="*/ 210 h 709"/>
              <a:gd name="T68" fmla="*/ 517 w 708"/>
              <a:gd name="T69" fmla="*/ 258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8" h="709">
                <a:moveTo>
                  <a:pt x="212" y="709"/>
                </a:moveTo>
                <a:lnTo>
                  <a:pt x="0" y="709"/>
                </a:lnTo>
                <a:lnTo>
                  <a:pt x="0" y="567"/>
                </a:lnTo>
                <a:lnTo>
                  <a:pt x="212" y="567"/>
                </a:lnTo>
                <a:lnTo>
                  <a:pt x="212" y="709"/>
                </a:lnTo>
                <a:close/>
                <a:moveTo>
                  <a:pt x="708" y="567"/>
                </a:moveTo>
                <a:lnTo>
                  <a:pt x="496" y="567"/>
                </a:lnTo>
                <a:lnTo>
                  <a:pt x="496" y="709"/>
                </a:lnTo>
                <a:lnTo>
                  <a:pt x="708" y="709"/>
                </a:lnTo>
                <a:lnTo>
                  <a:pt x="708" y="567"/>
                </a:lnTo>
                <a:close/>
                <a:moveTo>
                  <a:pt x="460" y="567"/>
                </a:moveTo>
                <a:lnTo>
                  <a:pt x="248" y="567"/>
                </a:lnTo>
                <a:lnTo>
                  <a:pt x="248" y="709"/>
                </a:lnTo>
                <a:lnTo>
                  <a:pt x="460" y="709"/>
                </a:lnTo>
                <a:lnTo>
                  <a:pt x="460" y="567"/>
                </a:lnTo>
                <a:close/>
                <a:moveTo>
                  <a:pt x="212" y="227"/>
                </a:moveTo>
                <a:lnTo>
                  <a:pt x="0" y="227"/>
                </a:lnTo>
                <a:lnTo>
                  <a:pt x="0" y="369"/>
                </a:lnTo>
                <a:lnTo>
                  <a:pt x="212" y="369"/>
                </a:lnTo>
                <a:lnTo>
                  <a:pt x="212" y="227"/>
                </a:lnTo>
                <a:close/>
                <a:moveTo>
                  <a:pt x="708" y="14"/>
                </a:moveTo>
                <a:lnTo>
                  <a:pt x="496" y="14"/>
                </a:lnTo>
                <a:lnTo>
                  <a:pt x="496" y="156"/>
                </a:lnTo>
                <a:lnTo>
                  <a:pt x="708" y="156"/>
                </a:lnTo>
                <a:lnTo>
                  <a:pt x="708" y="14"/>
                </a:lnTo>
                <a:close/>
                <a:moveTo>
                  <a:pt x="460" y="156"/>
                </a:moveTo>
                <a:lnTo>
                  <a:pt x="248" y="156"/>
                </a:lnTo>
                <a:lnTo>
                  <a:pt x="248" y="298"/>
                </a:lnTo>
                <a:lnTo>
                  <a:pt x="460" y="298"/>
                </a:lnTo>
                <a:lnTo>
                  <a:pt x="460" y="156"/>
                </a:lnTo>
                <a:close/>
                <a:moveTo>
                  <a:pt x="340" y="397"/>
                </a:moveTo>
                <a:lnTo>
                  <a:pt x="127" y="397"/>
                </a:lnTo>
                <a:lnTo>
                  <a:pt x="127" y="539"/>
                </a:lnTo>
                <a:lnTo>
                  <a:pt x="340" y="539"/>
                </a:lnTo>
                <a:lnTo>
                  <a:pt x="340" y="397"/>
                </a:lnTo>
                <a:close/>
                <a:moveTo>
                  <a:pt x="97" y="397"/>
                </a:moveTo>
                <a:lnTo>
                  <a:pt x="0" y="397"/>
                </a:lnTo>
                <a:lnTo>
                  <a:pt x="0" y="539"/>
                </a:lnTo>
                <a:lnTo>
                  <a:pt x="97" y="539"/>
                </a:lnTo>
                <a:lnTo>
                  <a:pt x="97" y="397"/>
                </a:lnTo>
                <a:close/>
                <a:moveTo>
                  <a:pt x="97" y="57"/>
                </a:moveTo>
                <a:lnTo>
                  <a:pt x="0" y="57"/>
                </a:lnTo>
                <a:lnTo>
                  <a:pt x="0" y="199"/>
                </a:lnTo>
                <a:lnTo>
                  <a:pt x="97" y="199"/>
                </a:lnTo>
                <a:lnTo>
                  <a:pt x="97" y="57"/>
                </a:lnTo>
                <a:close/>
                <a:moveTo>
                  <a:pt x="583" y="397"/>
                </a:moveTo>
                <a:lnTo>
                  <a:pt x="371" y="397"/>
                </a:lnTo>
                <a:lnTo>
                  <a:pt x="371" y="539"/>
                </a:lnTo>
                <a:lnTo>
                  <a:pt x="583" y="539"/>
                </a:lnTo>
                <a:lnTo>
                  <a:pt x="583" y="397"/>
                </a:lnTo>
                <a:close/>
                <a:moveTo>
                  <a:pt x="708" y="397"/>
                </a:moveTo>
                <a:lnTo>
                  <a:pt x="614" y="397"/>
                </a:lnTo>
                <a:lnTo>
                  <a:pt x="614" y="539"/>
                </a:lnTo>
                <a:lnTo>
                  <a:pt x="708" y="539"/>
                </a:lnTo>
                <a:lnTo>
                  <a:pt x="708" y="397"/>
                </a:lnTo>
                <a:close/>
                <a:moveTo>
                  <a:pt x="354" y="132"/>
                </a:moveTo>
                <a:lnTo>
                  <a:pt x="439" y="47"/>
                </a:lnTo>
                <a:lnTo>
                  <a:pt x="392" y="47"/>
                </a:lnTo>
                <a:lnTo>
                  <a:pt x="392" y="0"/>
                </a:lnTo>
                <a:lnTo>
                  <a:pt x="316" y="0"/>
                </a:lnTo>
                <a:lnTo>
                  <a:pt x="316" y="47"/>
                </a:lnTo>
                <a:lnTo>
                  <a:pt x="269" y="47"/>
                </a:lnTo>
                <a:lnTo>
                  <a:pt x="354" y="132"/>
                </a:lnTo>
                <a:close/>
                <a:moveTo>
                  <a:pt x="602" y="343"/>
                </a:moveTo>
                <a:lnTo>
                  <a:pt x="687" y="258"/>
                </a:lnTo>
                <a:lnTo>
                  <a:pt x="640" y="258"/>
                </a:lnTo>
                <a:lnTo>
                  <a:pt x="640" y="210"/>
                </a:lnTo>
                <a:lnTo>
                  <a:pt x="564" y="210"/>
                </a:lnTo>
                <a:lnTo>
                  <a:pt x="564" y="258"/>
                </a:lnTo>
                <a:lnTo>
                  <a:pt x="517" y="258"/>
                </a:lnTo>
                <a:lnTo>
                  <a:pt x="602"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3" tIns="41147" rIns="82293" bIns="41147" numCol="1" anchor="t" anchorCtr="0" compatLnSpc="1">
            <a:prstTxWarp prst="textNoShape">
              <a:avLst/>
            </a:prstTxWarp>
          </a:bodyPr>
          <a:lstStyle/>
          <a:p>
            <a:pPr defTabSz="932324"/>
            <a:endParaRPr lang="en-US" sz="1599">
              <a:solidFill>
                <a:srgbClr val="505050"/>
              </a:solidFill>
            </a:endParaRPr>
          </a:p>
        </p:txBody>
      </p:sp>
      <p:pic>
        <p:nvPicPr>
          <p:cNvPr id="5219" name="Picture 5218"/>
          <p:cNvPicPr>
            <a:picLocks noChangeAspect="1"/>
          </p:cNvPicPr>
          <p:nvPr/>
        </p:nvPicPr>
        <p:blipFill>
          <a:blip r:embed="rId6"/>
          <a:stretch>
            <a:fillRect/>
          </a:stretch>
        </p:blipFill>
        <p:spPr>
          <a:xfrm>
            <a:off x="5786532" y="1713650"/>
            <a:ext cx="384491" cy="435145"/>
          </a:xfrm>
          <a:prstGeom prst="rect">
            <a:avLst/>
          </a:prstGeom>
        </p:spPr>
      </p:pic>
      <p:sp>
        <p:nvSpPr>
          <p:cNvPr id="5221" name="Freeform 25"/>
          <p:cNvSpPr>
            <a:spLocks noEditPoints="1"/>
          </p:cNvSpPr>
          <p:nvPr/>
        </p:nvSpPr>
        <p:spPr bwMode="black">
          <a:xfrm flipH="1">
            <a:off x="6782229" y="1697784"/>
            <a:ext cx="432229" cy="432403"/>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9" tIns="45705" rIns="91409" bIns="45705" numCol="1" anchor="t" anchorCtr="0" compatLnSpc="1">
            <a:prstTxWarp prst="textNoShape">
              <a:avLst/>
            </a:prstTxWarp>
          </a:bodyPr>
          <a:lstStyle/>
          <a:p>
            <a:pPr defTabSz="914010"/>
            <a:endParaRPr lang="en-US">
              <a:solidFill>
                <a:srgbClr val="000000"/>
              </a:solidFill>
            </a:endParaRPr>
          </a:p>
        </p:txBody>
      </p:sp>
      <p:pic>
        <p:nvPicPr>
          <p:cNvPr id="5223" name="Picture 2" descr="\\MAGNUM\Projects\Microsoft\Cloud Power FY12\Design\Icons\PNGs\Cloud_on_your_terms.png"/>
          <p:cNvPicPr>
            <a:picLocks noChangeAspect="1" noChangeArrowheads="1"/>
          </p:cNvPicPr>
          <p:nvPr/>
        </p:nvPicPr>
        <p:blipFill>
          <a:blip r:embed="rId7" cstate="print">
            <a:lum bright="100000"/>
          </a:blip>
          <a:stretch>
            <a:fillRect/>
          </a:stretch>
        </p:blipFill>
        <p:spPr bwMode="auto">
          <a:xfrm>
            <a:off x="5682361" y="2523858"/>
            <a:ext cx="620420" cy="620507"/>
          </a:xfrm>
          <a:prstGeom prst="rect">
            <a:avLst/>
          </a:prstGeom>
          <a:noFill/>
          <a:ln>
            <a:noFill/>
          </a:ln>
        </p:spPr>
      </p:pic>
      <p:sp>
        <p:nvSpPr>
          <p:cNvPr id="5225" name="Freeform 5224"/>
          <p:cNvSpPr>
            <a:spLocks noEditPoints="1"/>
          </p:cNvSpPr>
          <p:nvPr/>
        </p:nvSpPr>
        <p:spPr bwMode="auto">
          <a:xfrm>
            <a:off x="6814369" y="2726049"/>
            <a:ext cx="340195" cy="299985"/>
          </a:xfrm>
          <a:custGeom>
            <a:avLst/>
            <a:gdLst>
              <a:gd name="T0" fmla="*/ 2220 w 3152"/>
              <a:gd name="T1" fmla="*/ 905 h 2780"/>
              <a:gd name="T2" fmla="*/ 2131 w 3152"/>
              <a:gd name="T3" fmla="*/ 764 h 2780"/>
              <a:gd name="T4" fmla="*/ 1420 w 3152"/>
              <a:gd name="T5" fmla="*/ 92 h 2780"/>
              <a:gd name="T6" fmla="*/ 1243 w 3152"/>
              <a:gd name="T7" fmla="*/ 2 h 2780"/>
              <a:gd name="T8" fmla="*/ 1243 w 3152"/>
              <a:gd name="T9" fmla="*/ 2 h 2780"/>
              <a:gd name="T10" fmla="*/ 1243 w 3152"/>
              <a:gd name="T11" fmla="*/ 2 h 2780"/>
              <a:gd name="T12" fmla="*/ 266 w 3152"/>
              <a:gd name="T13" fmla="*/ 2 h 2780"/>
              <a:gd name="T14" fmla="*/ 0 w 3152"/>
              <a:gd name="T15" fmla="*/ 226 h 2780"/>
              <a:gd name="T16" fmla="*/ 0 w 3152"/>
              <a:gd name="T17" fmla="*/ 2511 h 2780"/>
              <a:gd name="T18" fmla="*/ 266 w 3152"/>
              <a:gd name="T19" fmla="*/ 2780 h 2780"/>
              <a:gd name="T20" fmla="*/ 1953 w 3152"/>
              <a:gd name="T21" fmla="*/ 2780 h 2780"/>
              <a:gd name="T22" fmla="*/ 2220 w 3152"/>
              <a:gd name="T23" fmla="*/ 2511 h 2780"/>
              <a:gd name="T24" fmla="*/ 2220 w 3152"/>
              <a:gd name="T25" fmla="*/ 943 h 2780"/>
              <a:gd name="T26" fmla="*/ 2220 w 3152"/>
              <a:gd name="T27" fmla="*/ 905 h 2780"/>
              <a:gd name="T28" fmla="*/ 1243 w 3152"/>
              <a:gd name="T29" fmla="*/ 226 h 2780"/>
              <a:gd name="T30" fmla="*/ 1953 w 3152"/>
              <a:gd name="T31" fmla="*/ 943 h 2780"/>
              <a:gd name="T32" fmla="*/ 1243 w 3152"/>
              <a:gd name="T33" fmla="*/ 943 h 2780"/>
              <a:gd name="T34" fmla="*/ 1243 w 3152"/>
              <a:gd name="T35" fmla="*/ 226 h 2780"/>
              <a:gd name="T36" fmla="*/ 1243 w 3152"/>
              <a:gd name="T37" fmla="*/ 226 h 2780"/>
              <a:gd name="T38" fmla="*/ 1953 w 3152"/>
              <a:gd name="T39" fmla="*/ 2511 h 2780"/>
              <a:gd name="T40" fmla="*/ 266 w 3152"/>
              <a:gd name="T41" fmla="*/ 2511 h 2780"/>
              <a:gd name="T42" fmla="*/ 266 w 3152"/>
              <a:gd name="T43" fmla="*/ 226 h 2780"/>
              <a:gd name="T44" fmla="*/ 1021 w 3152"/>
              <a:gd name="T45" fmla="*/ 226 h 2780"/>
              <a:gd name="T46" fmla="*/ 1021 w 3152"/>
              <a:gd name="T47" fmla="*/ 943 h 2780"/>
              <a:gd name="T48" fmla="*/ 1243 w 3152"/>
              <a:gd name="T49" fmla="*/ 1212 h 2780"/>
              <a:gd name="T50" fmla="*/ 1953 w 3152"/>
              <a:gd name="T51" fmla="*/ 1212 h 2780"/>
              <a:gd name="T52" fmla="*/ 1953 w 3152"/>
              <a:gd name="T53" fmla="*/ 2511 h 2780"/>
              <a:gd name="T54" fmla="*/ 1953 w 3152"/>
              <a:gd name="T55" fmla="*/ 2511 h 2780"/>
              <a:gd name="T56" fmla="*/ 2575 w 3152"/>
              <a:gd name="T57" fmla="*/ 630 h 2780"/>
              <a:gd name="T58" fmla="*/ 2664 w 3152"/>
              <a:gd name="T59" fmla="*/ 854 h 2780"/>
              <a:gd name="T60" fmla="*/ 2664 w 3152"/>
              <a:gd name="T61" fmla="*/ 2511 h 2780"/>
              <a:gd name="T62" fmla="*/ 2442 w 3152"/>
              <a:gd name="T63" fmla="*/ 2780 h 2780"/>
              <a:gd name="T64" fmla="*/ 2353 w 3152"/>
              <a:gd name="T65" fmla="*/ 2780 h 2780"/>
              <a:gd name="T66" fmla="*/ 2442 w 3152"/>
              <a:gd name="T67" fmla="*/ 2556 h 2780"/>
              <a:gd name="T68" fmla="*/ 2442 w 3152"/>
              <a:gd name="T69" fmla="*/ 943 h 2780"/>
              <a:gd name="T70" fmla="*/ 2353 w 3152"/>
              <a:gd name="T71" fmla="*/ 674 h 2780"/>
              <a:gd name="T72" fmla="*/ 1642 w 3152"/>
              <a:gd name="T73" fmla="*/ 2 h 2780"/>
              <a:gd name="T74" fmla="*/ 1642 w 3152"/>
              <a:gd name="T75" fmla="*/ 2 h 2780"/>
              <a:gd name="T76" fmla="*/ 1731 w 3152"/>
              <a:gd name="T77" fmla="*/ 2 h 2780"/>
              <a:gd name="T78" fmla="*/ 1776 w 3152"/>
              <a:gd name="T79" fmla="*/ 2 h 2780"/>
              <a:gd name="T80" fmla="*/ 2086 w 3152"/>
              <a:gd name="T81" fmla="*/ 137 h 2780"/>
              <a:gd name="T82" fmla="*/ 2575 w 3152"/>
              <a:gd name="T83" fmla="*/ 630 h 2780"/>
              <a:gd name="T84" fmla="*/ 3063 w 3152"/>
              <a:gd name="T85" fmla="*/ 585 h 2780"/>
              <a:gd name="T86" fmla="*/ 3152 w 3152"/>
              <a:gd name="T87" fmla="*/ 764 h 2780"/>
              <a:gd name="T88" fmla="*/ 3152 w 3152"/>
              <a:gd name="T89" fmla="*/ 2511 h 2780"/>
              <a:gd name="T90" fmla="*/ 2886 w 3152"/>
              <a:gd name="T91" fmla="*/ 2780 h 2780"/>
              <a:gd name="T92" fmla="*/ 2841 w 3152"/>
              <a:gd name="T93" fmla="*/ 2780 h 2780"/>
              <a:gd name="T94" fmla="*/ 2886 w 3152"/>
              <a:gd name="T95" fmla="*/ 2556 h 2780"/>
              <a:gd name="T96" fmla="*/ 2886 w 3152"/>
              <a:gd name="T97" fmla="*/ 809 h 2780"/>
              <a:gd name="T98" fmla="*/ 2841 w 3152"/>
              <a:gd name="T99" fmla="*/ 630 h 2780"/>
              <a:gd name="T100" fmla="*/ 2220 w 3152"/>
              <a:gd name="T101" fmla="*/ 2 h 2780"/>
              <a:gd name="T102" fmla="*/ 2220 w 3152"/>
              <a:gd name="T103" fmla="*/ 2 h 2780"/>
              <a:gd name="T104" fmla="*/ 2264 w 3152"/>
              <a:gd name="T105" fmla="*/ 2 h 2780"/>
              <a:gd name="T106" fmla="*/ 2308 w 3152"/>
              <a:gd name="T107" fmla="*/ 2 h 2780"/>
              <a:gd name="T108" fmla="*/ 2619 w 3152"/>
              <a:gd name="T109" fmla="*/ 137 h 2780"/>
              <a:gd name="T110" fmla="*/ 3063 w 3152"/>
              <a:gd name="T111" fmla="*/ 585 h 2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52" h="2780">
                <a:moveTo>
                  <a:pt x="2220" y="905"/>
                </a:moveTo>
                <a:cubicBezTo>
                  <a:pt x="2220" y="860"/>
                  <a:pt x="2204" y="833"/>
                  <a:pt x="2131" y="764"/>
                </a:cubicBezTo>
                <a:cubicBezTo>
                  <a:pt x="1419" y="93"/>
                  <a:pt x="1420" y="92"/>
                  <a:pt x="1420" y="92"/>
                </a:cubicBezTo>
                <a:cubicBezTo>
                  <a:pt x="1358" y="23"/>
                  <a:pt x="1304" y="2"/>
                  <a:pt x="1243" y="2"/>
                </a:cubicBezTo>
                <a:cubicBezTo>
                  <a:pt x="1243" y="2"/>
                  <a:pt x="1243" y="2"/>
                  <a:pt x="1243" y="2"/>
                </a:cubicBezTo>
                <a:cubicBezTo>
                  <a:pt x="1243" y="2"/>
                  <a:pt x="1243" y="2"/>
                  <a:pt x="1243" y="2"/>
                </a:cubicBezTo>
                <a:cubicBezTo>
                  <a:pt x="266" y="2"/>
                  <a:pt x="266" y="2"/>
                  <a:pt x="266" y="2"/>
                </a:cubicBezTo>
                <a:cubicBezTo>
                  <a:pt x="133" y="2"/>
                  <a:pt x="0" y="92"/>
                  <a:pt x="0" y="226"/>
                </a:cubicBezTo>
                <a:cubicBezTo>
                  <a:pt x="0" y="2511"/>
                  <a:pt x="0" y="2511"/>
                  <a:pt x="0" y="2511"/>
                </a:cubicBezTo>
                <a:cubicBezTo>
                  <a:pt x="0" y="2646"/>
                  <a:pt x="133" y="2780"/>
                  <a:pt x="266" y="2780"/>
                </a:cubicBezTo>
                <a:cubicBezTo>
                  <a:pt x="1953" y="2780"/>
                  <a:pt x="1953" y="2780"/>
                  <a:pt x="1953" y="2780"/>
                </a:cubicBezTo>
                <a:cubicBezTo>
                  <a:pt x="2086" y="2780"/>
                  <a:pt x="2220" y="2646"/>
                  <a:pt x="2220" y="2511"/>
                </a:cubicBezTo>
                <a:cubicBezTo>
                  <a:pt x="2220" y="943"/>
                  <a:pt x="2220" y="943"/>
                  <a:pt x="2220" y="943"/>
                </a:cubicBezTo>
                <a:lnTo>
                  <a:pt x="2220" y="905"/>
                </a:lnTo>
                <a:close/>
                <a:moveTo>
                  <a:pt x="1243" y="226"/>
                </a:moveTo>
                <a:cubicBezTo>
                  <a:pt x="1953" y="943"/>
                  <a:pt x="1953" y="943"/>
                  <a:pt x="1953" y="943"/>
                </a:cubicBezTo>
                <a:cubicBezTo>
                  <a:pt x="1243" y="943"/>
                  <a:pt x="1243" y="943"/>
                  <a:pt x="1243" y="943"/>
                </a:cubicBezTo>
                <a:cubicBezTo>
                  <a:pt x="1243" y="226"/>
                  <a:pt x="1243" y="226"/>
                  <a:pt x="1243" y="226"/>
                </a:cubicBezTo>
                <a:cubicBezTo>
                  <a:pt x="1243" y="226"/>
                  <a:pt x="1243" y="226"/>
                  <a:pt x="1243" y="226"/>
                </a:cubicBezTo>
                <a:close/>
                <a:moveTo>
                  <a:pt x="1953" y="2511"/>
                </a:moveTo>
                <a:cubicBezTo>
                  <a:pt x="266" y="2511"/>
                  <a:pt x="266" y="2511"/>
                  <a:pt x="266" y="2511"/>
                </a:cubicBezTo>
                <a:cubicBezTo>
                  <a:pt x="266" y="226"/>
                  <a:pt x="266" y="226"/>
                  <a:pt x="266" y="226"/>
                </a:cubicBezTo>
                <a:cubicBezTo>
                  <a:pt x="1021" y="226"/>
                  <a:pt x="1021" y="226"/>
                  <a:pt x="1021" y="226"/>
                </a:cubicBezTo>
                <a:cubicBezTo>
                  <a:pt x="1021" y="943"/>
                  <a:pt x="1021" y="943"/>
                  <a:pt x="1021" y="943"/>
                </a:cubicBezTo>
                <a:cubicBezTo>
                  <a:pt x="1021" y="1078"/>
                  <a:pt x="1110" y="1212"/>
                  <a:pt x="1243" y="1212"/>
                </a:cubicBezTo>
                <a:cubicBezTo>
                  <a:pt x="1953" y="1212"/>
                  <a:pt x="1953" y="1212"/>
                  <a:pt x="1953" y="1212"/>
                </a:cubicBezTo>
                <a:cubicBezTo>
                  <a:pt x="1953" y="2511"/>
                  <a:pt x="1953" y="2511"/>
                  <a:pt x="1953" y="2511"/>
                </a:cubicBezTo>
                <a:cubicBezTo>
                  <a:pt x="1953" y="2511"/>
                  <a:pt x="1953" y="2511"/>
                  <a:pt x="1953" y="2511"/>
                </a:cubicBezTo>
                <a:close/>
                <a:moveTo>
                  <a:pt x="2575" y="630"/>
                </a:moveTo>
                <a:cubicBezTo>
                  <a:pt x="2619" y="674"/>
                  <a:pt x="2664" y="764"/>
                  <a:pt x="2664" y="854"/>
                </a:cubicBezTo>
                <a:cubicBezTo>
                  <a:pt x="2664" y="2511"/>
                  <a:pt x="2664" y="2511"/>
                  <a:pt x="2664" y="2511"/>
                </a:cubicBezTo>
                <a:cubicBezTo>
                  <a:pt x="2664" y="2646"/>
                  <a:pt x="2575" y="2780"/>
                  <a:pt x="2442" y="2780"/>
                </a:cubicBezTo>
                <a:cubicBezTo>
                  <a:pt x="2353" y="2780"/>
                  <a:pt x="2353" y="2780"/>
                  <a:pt x="2353" y="2780"/>
                </a:cubicBezTo>
                <a:cubicBezTo>
                  <a:pt x="2397" y="2691"/>
                  <a:pt x="2442" y="2646"/>
                  <a:pt x="2442" y="2556"/>
                </a:cubicBezTo>
                <a:cubicBezTo>
                  <a:pt x="2442" y="943"/>
                  <a:pt x="2442" y="943"/>
                  <a:pt x="2442" y="943"/>
                </a:cubicBezTo>
                <a:cubicBezTo>
                  <a:pt x="2442" y="854"/>
                  <a:pt x="2452" y="769"/>
                  <a:pt x="2353" y="674"/>
                </a:cubicBezTo>
                <a:cubicBezTo>
                  <a:pt x="1645" y="0"/>
                  <a:pt x="1642" y="2"/>
                  <a:pt x="1642" y="2"/>
                </a:cubicBezTo>
                <a:cubicBezTo>
                  <a:pt x="1642" y="2"/>
                  <a:pt x="1642" y="2"/>
                  <a:pt x="1642" y="2"/>
                </a:cubicBezTo>
                <a:cubicBezTo>
                  <a:pt x="1731" y="2"/>
                  <a:pt x="1731" y="2"/>
                  <a:pt x="1731" y="2"/>
                </a:cubicBezTo>
                <a:cubicBezTo>
                  <a:pt x="1776" y="2"/>
                  <a:pt x="1776" y="2"/>
                  <a:pt x="1776" y="2"/>
                </a:cubicBezTo>
                <a:cubicBezTo>
                  <a:pt x="1820" y="2"/>
                  <a:pt x="1953" y="2"/>
                  <a:pt x="2086" y="137"/>
                </a:cubicBezTo>
                <a:cubicBezTo>
                  <a:pt x="2575" y="630"/>
                  <a:pt x="2575" y="630"/>
                  <a:pt x="2575" y="630"/>
                </a:cubicBezTo>
                <a:moveTo>
                  <a:pt x="3063" y="585"/>
                </a:moveTo>
                <a:cubicBezTo>
                  <a:pt x="3108" y="630"/>
                  <a:pt x="3152" y="719"/>
                  <a:pt x="3152" y="764"/>
                </a:cubicBezTo>
                <a:cubicBezTo>
                  <a:pt x="3152" y="2511"/>
                  <a:pt x="3152" y="2511"/>
                  <a:pt x="3152" y="2511"/>
                </a:cubicBezTo>
                <a:cubicBezTo>
                  <a:pt x="3152" y="2646"/>
                  <a:pt x="3019" y="2780"/>
                  <a:pt x="2886" y="2780"/>
                </a:cubicBezTo>
                <a:cubicBezTo>
                  <a:pt x="2841" y="2780"/>
                  <a:pt x="2841" y="2780"/>
                  <a:pt x="2841" y="2780"/>
                </a:cubicBezTo>
                <a:cubicBezTo>
                  <a:pt x="2886" y="2691"/>
                  <a:pt x="2886" y="2646"/>
                  <a:pt x="2886" y="2556"/>
                </a:cubicBezTo>
                <a:cubicBezTo>
                  <a:pt x="2886" y="809"/>
                  <a:pt x="2886" y="809"/>
                  <a:pt x="2886" y="809"/>
                </a:cubicBezTo>
                <a:cubicBezTo>
                  <a:pt x="2886" y="764"/>
                  <a:pt x="2886" y="674"/>
                  <a:pt x="2841" y="630"/>
                </a:cubicBezTo>
                <a:cubicBezTo>
                  <a:pt x="2220" y="2"/>
                  <a:pt x="2220" y="2"/>
                  <a:pt x="2220" y="2"/>
                </a:cubicBezTo>
                <a:cubicBezTo>
                  <a:pt x="2220" y="2"/>
                  <a:pt x="2220" y="2"/>
                  <a:pt x="2220" y="2"/>
                </a:cubicBezTo>
                <a:cubicBezTo>
                  <a:pt x="2264" y="2"/>
                  <a:pt x="2264" y="2"/>
                  <a:pt x="2264" y="2"/>
                </a:cubicBezTo>
                <a:cubicBezTo>
                  <a:pt x="2308" y="2"/>
                  <a:pt x="2308" y="2"/>
                  <a:pt x="2308" y="2"/>
                </a:cubicBezTo>
                <a:cubicBezTo>
                  <a:pt x="2397" y="2"/>
                  <a:pt x="2486" y="2"/>
                  <a:pt x="2619" y="137"/>
                </a:cubicBezTo>
                <a:cubicBezTo>
                  <a:pt x="3063" y="585"/>
                  <a:pt x="3063" y="585"/>
                  <a:pt x="3063" y="585"/>
                </a:cubicBezTo>
              </a:path>
            </a:pathLst>
          </a:custGeom>
          <a:solidFill>
            <a:schemeClr val="bg1"/>
          </a:solidFill>
          <a:ln>
            <a:noFill/>
          </a:ln>
        </p:spPr>
        <p:txBody>
          <a:bodyPr vert="horz" wrap="square" lIns="124312" tIns="62155" rIns="124312" bIns="62155" numCol="1" anchor="t" anchorCtr="0" compatLnSpc="1">
            <a:prstTxWarp prst="textNoShape">
              <a:avLst/>
            </a:prstTxWarp>
          </a:bodyPr>
          <a:lstStyle/>
          <a:p>
            <a:pPr defTabSz="1214305"/>
            <a:endParaRPr lang="en-US" sz="2400">
              <a:solidFill>
                <a:srgbClr val="292929"/>
              </a:solidFill>
            </a:endParaRPr>
          </a:p>
        </p:txBody>
      </p:sp>
      <p:sp>
        <p:nvSpPr>
          <p:cNvPr id="5227" name="Rectangle 5226"/>
          <p:cNvSpPr/>
          <p:nvPr/>
        </p:nvSpPr>
        <p:spPr bwMode="auto">
          <a:xfrm>
            <a:off x="-9799" y="4791891"/>
            <a:ext cx="7545375" cy="1188551"/>
          </a:xfrm>
          <a:prstGeom prst="rect">
            <a:avLst/>
          </a:prstGeom>
          <a:solidFill>
            <a:srgbClr val="8CC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274281" tIns="411421" rIns="124307" bIns="0" numCol="1" rtlCol="0" anchor="ctr" anchorCtr="0" compatLnSpc="1">
            <a:prstTxWarp prst="textNoShape">
              <a:avLst/>
            </a:prstTxWarp>
          </a:bodyPr>
          <a:lstStyle/>
          <a:p>
            <a:pPr defTabSz="776827">
              <a:defRPr/>
            </a:pPr>
            <a:r>
              <a:rPr lang="en-US" sz="4799" kern="0" baseline="30000">
                <a:gradFill>
                  <a:gsLst>
                    <a:gs pos="0">
                      <a:srgbClr val="00188F">
                        <a:lumMod val="5000"/>
                        <a:lumOff val="95000"/>
                      </a:srgbClr>
                    </a:gs>
                    <a:gs pos="100000">
                      <a:srgbClr val="EFEFEF"/>
                    </a:gs>
                  </a:gsLst>
                  <a:lin ang="5400000" scaled="1"/>
                </a:gradFill>
                <a:latin typeface="Segoe UI Light"/>
              </a:rPr>
              <a:t>infrastructure </a:t>
            </a:r>
            <a:br>
              <a:rPr lang="en-US" sz="4799" kern="0" baseline="30000">
                <a:gradFill>
                  <a:gsLst>
                    <a:gs pos="0">
                      <a:srgbClr val="00188F">
                        <a:lumMod val="5000"/>
                        <a:lumOff val="95000"/>
                      </a:srgbClr>
                    </a:gs>
                    <a:gs pos="100000">
                      <a:srgbClr val="EFEFEF"/>
                    </a:gs>
                  </a:gsLst>
                  <a:lin ang="5400000" scaled="1"/>
                </a:gradFill>
                <a:latin typeface="Segoe UI Light"/>
              </a:rPr>
            </a:br>
            <a:r>
              <a:rPr lang="en-US" sz="4799" kern="0" baseline="30000">
                <a:gradFill>
                  <a:gsLst>
                    <a:gs pos="0">
                      <a:srgbClr val="00188F">
                        <a:lumMod val="5000"/>
                        <a:lumOff val="95000"/>
                      </a:srgbClr>
                    </a:gs>
                    <a:gs pos="100000">
                      <a:srgbClr val="EFEFEF"/>
                    </a:gs>
                  </a:gsLst>
                  <a:lin ang="5400000" scaled="1"/>
                </a:gradFill>
                <a:latin typeface="Segoe UI Light"/>
              </a:rPr>
              <a:t>services</a:t>
            </a:r>
          </a:p>
        </p:txBody>
      </p:sp>
      <p:sp>
        <p:nvSpPr>
          <p:cNvPr id="5228" name="Rectangle 5227"/>
          <p:cNvSpPr/>
          <p:nvPr/>
        </p:nvSpPr>
        <p:spPr bwMode="auto">
          <a:xfrm>
            <a:off x="6526623" y="4960080"/>
            <a:ext cx="914063" cy="8314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err="1">
                <a:gradFill>
                  <a:gsLst>
                    <a:gs pos="0">
                      <a:srgbClr val="FFFFFF"/>
                    </a:gs>
                    <a:gs pos="100000">
                      <a:srgbClr val="FFFFFF"/>
                    </a:gs>
                  </a:gsLst>
                  <a:lin ang="5400000" scaled="0"/>
                </a:gradFill>
              </a:rPr>
              <a:t>cdn</a:t>
            </a:r>
            <a:endParaRPr lang="en-US" sz="1067">
              <a:gradFill>
                <a:gsLst>
                  <a:gs pos="0">
                    <a:srgbClr val="FFFFFF"/>
                  </a:gs>
                  <a:gs pos="100000">
                    <a:srgbClr val="FFFFFF"/>
                  </a:gs>
                </a:gsLst>
                <a:lin ang="5400000" scaled="0"/>
              </a:gradFill>
            </a:endParaRPr>
          </a:p>
        </p:txBody>
      </p:sp>
      <p:sp>
        <p:nvSpPr>
          <p:cNvPr id="5229" name="Virtual Machines - Label"/>
          <p:cNvSpPr/>
          <p:nvPr/>
        </p:nvSpPr>
        <p:spPr bwMode="auto">
          <a:xfrm>
            <a:off x="2624350" y="4960079"/>
            <a:ext cx="914063" cy="8314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a:gradFill>
                  <a:gsLst>
                    <a:gs pos="0">
                      <a:srgbClr val="FFFFFF"/>
                    </a:gs>
                    <a:gs pos="100000">
                      <a:srgbClr val="FFFFFF"/>
                    </a:gs>
                  </a:gsLst>
                  <a:lin ang="5400000" scaled="0"/>
                </a:gradFill>
              </a:rPr>
              <a:t>virtual machines</a:t>
            </a:r>
          </a:p>
        </p:txBody>
      </p:sp>
      <p:sp>
        <p:nvSpPr>
          <p:cNvPr id="5230" name="Rectangle 5229"/>
          <p:cNvSpPr/>
          <p:nvPr/>
        </p:nvSpPr>
        <p:spPr bwMode="auto">
          <a:xfrm>
            <a:off x="3577940" y="4960079"/>
            <a:ext cx="914063" cy="8314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a:gradFill>
                  <a:gsLst>
                    <a:gs pos="0">
                      <a:srgbClr val="FFFFFF"/>
                    </a:gs>
                    <a:gs pos="100000">
                      <a:srgbClr val="FFFFFF"/>
                    </a:gs>
                  </a:gsLst>
                  <a:lin ang="5400000" scaled="0"/>
                </a:gradFill>
              </a:rPr>
              <a:t>virtual network</a:t>
            </a:r>
          </a:p>
        </p:txBody>
      </p:sp>
      <p:sp>
        <p:nvSpPr>
          <p:cNvPr id="5231" name="Rectangle 5230"/>
          <p:cNvSpPr/>
          <p:nvPr/>
        </p:nvSpPr>
        <p:spPr bwMode="auto">
          <a:xfrm>
            <a:off x="4493074" y="4960079"/>
            <a:ext cx="914063" cy="8314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err="1">
                <a:gradFill>
                  <a:gsLst>
                    <a:gs pos="0">
                      <a:srgbClr val="FFFFFF"/>
                    </a:gs>
                    <a:gs pos="100000">
                      <a:srgbClr val="FFFFFF"/>
                    </a:gs>
                  </a:gsLst>
                  <a:lin ang="5400000" scaled="0"/>
                </a:gradFill>
              </a:rPr>
              <a:t>vpn</a:t>
            </a:r>
            <a:endParaRPr lang="en-US" sz="1067">
              <a:gradFill>
                <a:gsLst>
                  <a:gs pos="0">
                    <a:srgbClr val="FFFFFF"/>
                  </a:gs>
                  <a:gs pos="100000">
                    <a:srgbClr val="FFFFFF"/>
                  </a:gs>
                </a:gsLst>
                <a:lin ang="5400000" scaled="0"/>
              </a:gradFill>
            </a:endParaRPr>
          </a:p>
        </p:txBody>
      </p:sp>
      <p:sp>
        <p:nvSpPr>
          <p:cNvPr id="5232" name="Rectangle 5231"/>
          <p:cNvSpPr/>
          <p:nvPr/>
        </p:nvSpPr>
        <p:spPr bwMode="auto">
          <a:xfrm>
            <a:off x="5510255" y="4960079"/>
            <a:ext cx="914063" cy="8314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a:gradFill>
                  <a:gsLst>
                    <a:gs pos="0">
                      <a:srgbClr val="FFFFFF"/>
                    </a:gs>
                    <a:gs pos="100000">
                      <a:srgbClr val="FFFFFF"/>
                    </a:gs>
                  </a:gsLst>
                  <a:lin ang="5400000" scaled="0"/>
                </a:gradFill>
              </a:rPr>
              <a:t>traffic manager</a:t>
            </a:r>
          </a:p>
        </p:txBody>
      </p:sp>
      <p:pic>
        <p:nvPicPr>
          <p:cNvPr id="5233" name="Picture 52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89440" y="5043062"/>
            <a:ext cx="383884" cy="347298"/>
          </a:xfrm>
          <a:prstGeom prst="rect">
            <a:avLst/>
          </a:prstGeom>
          <a:noFill/>
          <a:ln>
            <a:noFill/>
          </a:ln>
        </p:spPr>
      </p:pic>
      <p:pic>
        <p:nvPicPr>
          <p:cNvPr id="5235" name="Picture 52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81394" y="2640622"/>
            <a:ext cx="383885" cy="383939"/>
          </a:xfrm>
          <a:prstGeom prst="rect">
            <a:avLst/>
          </a:prstGeom>
          <a:noFill/>
        </p:spPr>
      </p:pic>
      <p:pic>
        <p:nvPicPr>
          <p:cNvPr id="5237" name="Picture 5236"/>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2958744" y="2653764"/>
            <a:ext cx="245277" cy="355128"/>
          </a:xfrm>
          <a:prstGeom prst="rect">
            <a:avLst/>
          </a:prstGeom>
          <a:noFill/>
        </p:spPr>
      </p:pic>
      <p:pic>
        <p:nvPicPr>
          <p:cNvPr id="5239" name="Picture 5238"/>
          <p:cNvPicPr>
            <a:picLocks noChangeAspect="1"/>
          </p:cNvPicPr>
          <p:nvPr/>
        </p:nvPicPr>
        <p:blipFill>
          <a:blip r:embed="rId11"/>
          <a:stretch>
            <a:fillRect/>
          </a:stretch>
        </p:blipFill>
        <p:spPr>
          <a:xfrm>
            <a:off x="2857994" y="1679597"/>
            <a:ext cx="447702" cy="378879"/>
          </a:xfrm>
          <a:prstGeom prst="rect">
            <a:avLst/>
          </a:prstGeom>
          <a:noFill/>
        </p:spPr>
      </p:pic>
      <p:sp>
        <p:nvSpPr>
          <p:cNvPr id="5241" name="Freeform 78"/>
          <p:cNvSpPr>
            <a:spLocks noEditPoints="1"/>
          </p:cNvSpPr>
          <p:nvPr/>
        </p:nvSpPr>
        <p:spPr bwMode="black">
          <a:xfrm>
            <a:off x="3837979" y="5022508"/>
            <a:ext cx="393984" cy="377102"/>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FFFFFF"/>
          </a:solidFill>
          <a:ln>
            <a:noFill/>
          </a:ln>
        </p:spPr>
        <p:txBody>
          <a:bodyPr vert="horz" wrap="square" lIns="82264" tIns="41132" rIns="82264" bIns="41132" numCol="1" anchor="t" anchorCtr="0" compatLnSpc="1">
            <a:prstTxWarp prst="textNoShape">
              <a:avLst/>
            </a:prstTxWarp>
          </a:bodyPr>
          <a:lstStyle/>
          <a:p>
            <a:pPr defTabSz="684405"/>
            <a:endParaRPr lang="en-US" sz="933">
              <a:solidFill>
                <a:srgbClr val="FFFFFF"/>
              </a:solidFill>
            </a:endParaRPr>
          </a:p>
        </p:txBody>
      </p:sp>
      <p:sp>
        <p:nvSpPr>
          <p:cNvPr id="5243" name="Freeform 58"/>
          <p:cNvSpPr>
            <a:spLocks noEditPoints="1"/>
          </p:cNvSpPr>
          <p:nvPr/>
        </p:nvSpPr>
        <p:spPr bwMode="black">
          <a:xfrm>
            <a:off x="4758350" y="5065220"/>
            <a:ext cx="383508" cy="411107"/>
          </a:xfrm>
          <a:custGeom>
            <a:avLst/>
            <a:gdLst>
              <a:gd name="T0" fmla="*/ 181 w 182"/>
              <a:gd name="T1" fmla="*/ 65 h 195"/>
              <a:gd name="T2" fmla="*/ 88 w 182"/>
              <a:gd name="T3" fmla="*/ 0 h 195"/>
              <a:gd name="T4" fmla="*/ 88 w 182"/>
              <a:gd name="T5" fmla="*/ 40 h 195"/>
              <a:gd name="T6" fmla="*/ 1 w 182"/>
              <a:gd name="T7" fmla="*/ 40 h 195"/>
              <a:gd name="T8" fmla="*/ 1 w 182"/>
              <a:gd name="T9" fmla="*/ 89 h 195"/>
              <a:gd name="T10" fmla="*/ 57 w 182"/>
              <a:gd name="T11" fmla="*/ 89 h 195"/>
              <a:gd name="T12" fmla="*/ 88 w 182"/>
              <a:gd name="T13" fmla="*/ 68 h 195"/>
              <a:gd name="T14" fmla="*/ 88 w 182"/>
              <a:gd name="T15" fmla="*/ 130 h 195"/>
              <a:gd name="T16" fmla="*/ 181 w 182"/>
              <a:gd name="T17" fmla="*/ 65 h 195"/>
              <a:gd name="T18" fmla="*/ 19 w 182"/>
              <a:gd name="T19" fmla="*/ 127 h 195"/>
              <a:gd name="T20" fmla="*/ 88 w 182"/>
              <a:gd name="T21" fmla="*/ 172 h 195"/>
              <a:gd name="T22" fmla="*/ 88 w 182"/>
              <a:gd name="T23" fmla="*/ 142 h 195"/>
              <a:gd name="T24" fmla="*/ 178 w 182"/>
              <a:gd name="T25" fmla="*/ 142 h 195"/>
              <a:gd name="T26" fmla="*/ 178 w 182"/>
              <a:gd name="T27" fmla="*/ 153 h 195"/>
              <a:gd name="T28" fmla="*/ 100 w 182"/>
              <a:gd name="T29" fmla="*/ 153 h 195"/>
              <a:gd name="T30" fmla="*/ 100 w 182"/>
              <a:gd name="T31" fmla="*/ 195 h 195"/>
              <a:gd name="T32" fmla="*/ 0 w 182"/>
              <a:gd name="T33" fmla="*/ 127 h 195"/>
              <a:gd name="T34" fmla="*/ 19 w 182"/>
              <a:gd name="T35" fmla="*/ 12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solidFill>
            <a:srgbClr val="FFFFFF"/>
          </a:solidFill>
          <a:ln>
            <a:noFill/>
          </a:ln>
        </p:spPr>
        <p:txBody>
          <a:bodyPr vert="horz" wrap="square" lIns="82264" tIns="41132" rIns="82264" bIns="41132" numCol="1" anchor="t" anchorCtr="0" compatLnSpc="1">
            <a:prstTxWarp prst="textNoShape">
              <a:avLst/>
            </a:prstTxWarp>
          </a:bodyPr>
          <a:lstStyle/>
          <a:p>
            <a:pPr defTabSz="684405"/>
            <a:endParaRPr lang="en-US" sz="933">
              <a:solidFill>
                <a:srgbClr val="FFFFFF"/>
              </a:solidFill>
            </a:endParaRPr>
          </a:p>
        </p:txBody>
      </p:sp>
      <p:pic>
        <p:nvPicPr>
          <p:cNvPr id="5245"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5776461" y="5039868"/>
            <a:ext cx="381652" cy="381707"/>
          </a:xfrm>
          <a:prstGeom prst="rect">
            <a:avLst/>
          </a:prstGeom>
          <a:noFill/>
          <a:extLst>
            <a:ext uri="{909E8E84-426E-40DD-AFC4-6F175D3DCCD1}">
              <a14:hiddenFill xmlns:a14="http://schemas.microsoft.com/office/drawing/2010/main">
                <a:solidFill>
                  <a:srgbClr val="FFFFFF"/>
                </a:solidFill>
              </a14:hiddenFill>
            </a:ext>
          </a:extLst>
        </p:spPr>
      </p:pic>
      <p:pic>
        <p:nvPicPr>
          <p:cNvPr id="5247" name="Picture 5" descr="C:\Users\Jonahs\Dropbox\Projects SCOTT\MEET Windows Azure\source\Background\tile-icon-CDN.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35049" y="5014475"/>
            <a:ext cx="495588" cy="491183"/>
          </a:xfrm>
          <a:prstGeom prst="rect">
            <a:avLst/>
          </a:prstGeom>
          <a:noFill/>
          <a:extLst>
            <a:ext uri="{909E8E84-426E-40DD-AFC4-6F175D3DCCD1}">
              <a14:hiddenFill xmlns:a14="http://schemas.microsoft.com/office/drawing/2010/main">
                <a:solidFill>
                  <a:srgbClr val="FFFFFF"/>
                </a:solidFill>
              </a14:hiddenFill>
            </a:ext>
          </a:extLst>
        </p:spPr>
      </p:pic>
      <p:sp>
        <p:nvSpPr>
          <p:cNvPr id="5249" name="Freeform 30"/>
          <p:cNvSpPr>
            <a:spLocks noEditPoints="1"/>
          </p:cNvSpPr>
          <p:nvPr/>
        </p:nvSpPr>
        <p:spPr bwMode="auto">
          <a:xfrm flipH="1">
            <a:off x="2944266" y="3819063"/>
            <a:ext cx="274229" cy="303225"/>
          </a:xfrm>
          <a:custGeom>
            <a:avLst/>
            <a:gdLst>
              <a:gd name="T0" fmla="*/ 148 w 148"/>
              <a:gd name="T1" fmla="*/ 39 h 164"/>
              <a:gd name="T2" fmla="*/ 148 w 148"/>
              <a:gd name="T3" fmla="*/ 138 h 164"/>
              <a:gd name="T4" fmla="*/ 148 w 148"/>
              <a:gd name="T5" fmla="*/ 138 h 164"/>
              <a:gd name="T6" fmla="*/ 74 w 148"/>
              <a:gd name="T7" fmla="*/ 164 h 164"/>
              <a:gd name="T8" fmla="*/ 0 w 148"/>
              <a:gd name="T9" fmla="*/ 138 h 164"/>
              <a:gd name="T10" fmla="*/ 0 w 148"/>
              <a:gd name="T11" fmla="*/ 138 h 164"/>
              <a:gd name="T12" fmla="*/ 0 w 148"/>
              <a:gd name="T13" fmla="*/ 138 h 164"/>
              <a:gd name="T14" fmla="*/ 0 w 148"/>
              <a:gd name="T15" fmla="*/ 136 h 164"/>
              <a:gd name="T16" fmla="*/ 0 w 148"/>
              <a:gd name="T17" fmla="*/ 135 h 164"/>
              <a:gd name="T18" fmla="*/ 0 w 148"/>
              <a:gd name="T19" fmla="*/ 40 h 164"/>
              <a:gd name="T20" fmla="*/ 74 w 148"/>
              <a:gd name="T21" fmla="*/ 60 h 164"/>
              <a:gd name="T22" fmla="*/ 148 w 148"/>
              <a:gd name="T23" fmla="*/ 39 h 164"/>
              <a:gd name="T24" fmla="*/ 74 w 148"/>
              <a:gd name="T25" fmla="*/ 55 h 164"/>
              <a:gd name="T26" fmla="*/ 148 w 148"/>
              <a:gd name="T27" fmla="*/ 28 h 164"/>
              <a:gd name="T28" fmla="*/ 74 w 148"/>
              <a:gd name="T29" fmla="*/ 0 h 164"/>
              <a:gd name="T30" fmla="*/ 0 w 148"/>
              <a:gd name="T31" fmla="*/ 28 h 164"/>
              <a:gd name="T32" fmla="*/ 74 w 148"/>
              <a:gd name="T33" fmla="*/ 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8" h="164">
                <a:moveTo>
                  <a:pt x="148" y="39"/>
                </a:moveTo>
                <a:cubicBezTo>
                  <a:pt x="148" y="138"/>
                  <a:pt x="148" y="138"/>
                  <a:pt x="148" y="138"/>
                </a:cubicBezTo>
                <a:cubicBezTo>
                  <a:pt x="148" y="138"/>
                  <a:pt x="148" y="138"/>
                  <a:pt x="148" y="138"/>
                </a:cubicBezTo>
                <a:cubicBezTo>
                  <a:pt x="145" y="153"/>
                  <a:pt x="113" y="164"/>
                  <a:pt x="74" y="164"/>
                </a:cubicBezTo>
                <a:cubicBezTo>
                  <a:pt x="35" y="164"/>
                  <a:pt x="3" y="153"/>
                  <a:pt x="0" y="138"/>
                </a:cubicBezTo>
                <a:cubicBezTo>
                  <a:pt x="0" y="138"/>
                  <a:pt x="0" y="138"/>
                  <a:pt x="0" y="138"/>
                </a:cubicBezTo>
                <a:cubicBezTo>
                  <a:pt x="0" y="138"/>
                  <a:pt x="0" y="138"/>
                  <a:pt x="0" y="138"/>
                </a:cubicBezTo>
                <a:cubicBezTo>
                  <a:pt x="0" y="137"/>
                  <a:pt x="0" y="137"/>
                  <a:pt x="0" y="136"/>
                </a:cubicBezTo>
                <a:cubicBezTo>
                  <a:pt x="0" y="136"/>
                  <a:pt x="0" y="136"/>
                  <a:pt x="0" y="135"/>
                </a:cubicBezTo>
                <a:cubicBezTo>
                  <a:pt x="0" y="40"/>
                  <a:pt x="0" y="40"/>
                  <a:pt x="0" y="40"/>
                </a:cubicBezTo>
                <a:cubicBezTo>
                  <a:pt x="12" y="53"/>
                  <a:pt x="44" y="60"/>
                  <a:pt x="74" y="60"/>
                </a:cubicBezTo>
                <a:cubicBezTo>
                  <a:pt x="104" y="60"/>
                  <a:pt x="136" y="53"/>
                  <a:pt x="148" y="39"/>
                </a:cubicBezTo>
                <a:close/>
                <a:moveTo>
                  <a:pt x="74" y="55"/>
                </a:moveTo>
                <a:cubicBezTo>
                  <a:pt x="115" y="55"/>
                  <a:pt x="148" y="43"/>
                  <a:pt x="148" y="28"/>
                </a:cubicBezTo>
                <a:cubicBezTo>
                  <a:pt x="148" y="13"/>
                  <a:pt x="115" y="0"/>
                  <a:pt x="74" y="0"/>
                </a:cubicBezTo>
                <a:cubicBezTo>
                  <a:pt x="33" y="0"/>
                  <a:pt x="0" y="13"/>
                  <a:pt x="0" y="28"/>
                </a:cubicBezTo>
                <a:cubicBezTo>
                  <a:pt x="0" y="43"/>
                  <a:pt x="33" y="55"/>
                  <a:pt x="74" y="55"/>
                </a:cubicBezTo>
                <a:close/>
              </a:path>
            </a:pathLst>
          </a:custGeom>
          <a:solidFill>
            <a:srgbClr val="FFFFFF"/>
          </a:solidFill>
          <a:ln>
            <a:noFill/>
          </a:ln>
          <a:extLst/>
        </p:spPr>
        <p:txBody>
          <a:bodyPr vert="horz" wrap="square" lIns="91427" tIns="45713" rIns="91427" bIns="45713" numCol="1" anchor="t" anchorCtr="0" compatLnSpc="1">
            <a:prstTxWarp prst="textNoShape">
              <a:avLst/>
            </a:prstTxWarp>
          </a:bodyPr>
          <a:lstStyle/>
          <a:p>
            <a:pPr defTabSz="932324"/>
            <a:endParaRPr lang="en-US">
              <a:solidFill>
                <a:srgbClr val="505050"/>
              </a:solidFill>
            </a:endParaRPr>
          </a:p>
        </p:txBody>
      </p:sp>
      <p:pic>
        <p:nvPicPr>
          <p:cNvPr id="5251" name="Picture 3" descr="C:\Users\Jonahs\Dropbox\Projects SCOTT\MEET Windows Azure\source\Background\tile-icon-bigdata.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817648" y="3755282"/>
            <a:ext cx="434648" cy="430786"/>
          </a:xfrm>
          <a:prstGeom prst="rect">
            <a:avLst/>
          </a:prstGeom>
          <a:noFill/>
          <a:extLst>
            <a:ext uri="{909E8E84-426E-40DD-AFC4-6F175D3DCCD1}">
              <a14:hiddenFill xmlns:a14="http://schemas.microsoft.com/office/drawing/2010/main">
                <a:solidFill>
                  <a:srgbClr val="FFFFFF"/>
                </a:solidFill>
              </a14:hiddenFill>
            </a:ext>
          </a:extLst>
        </p:spPr>
      </p:pic>
      <p:pic>
        <p:nvPicPr>
          <p:cNvPr id="5253" name="Picture 2" descr="C:\Users\Jonahs\Dropbox\Projects SCOTT\MEET Windows Azure\source\Background\tile-icon-storage.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45115" y="3765659"/>
            <a:ext cx="409980" cy="410038"/>
          </a:xfrm>
          <a:prstGeom prst="rect">
            <a:avLst/>
          </a:prstGeom>
          <a:noFill/>
          <a:extLst>
            <a:ext uri="{909E8E84-426E-40DD-AFC4-6F175D3DCCD1}">
              <a14:hiddenFill xmlns:a14="http://schemas.microsoft.com/office/drawing/2010/main">
                <a:solidFill>
                  <a:srgbClr val="FFFFFF"/>
                </a:solidFill>
              </a14:hiddenFill>
            </a:ext>
          </a:extLst>
        </p:spPr>
      </p:pic>
      <p:pic>
        <p:nvPicPr>
          <p:cNvPr id="5255" name="Picture 525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770796" y="3792652"/>
            <a:ext cx="392982" cy="356046"/>
          </a:xfrm>
          <a:prstGeom prst="rect">
            <a:avLst/>
          </a:prstGeom>
        </p:spPr>
      </p:pic>
      <p:grpSp>
        <p:nvGrpSpPr>
          <p:cNvPr id="5284" name="Group 5283"/>
          <p:cNvGrpSpPr/>
          <p:nvPr/>
        </p:nvGrpSpPr>
        <p:grpSpPr>
          <a:xfrm>
            <a:off x="2691689" y="1647158"/>
            <a:ext cx="831986" cy="832458"/>
            <a:chOff x="2844381" y="1799296"/>
            <a:chExt cx="832104" cy="832576"/>
          </a:xfrm>
        </p:grpSpPr>
        <p:pic>
          <p:nvPicPr>
            <p:cNvPr id="5285" name="Picture 5284"/>
            <p:cNvPicPr>
              <a:picLocks noChangeAspect="1"/>
            </p:cNvPicPr>
            <p:nvPr/>
          </p:nvPicPr>
          <p:blipFill>
            <a:blip r:embed="rId11">
              <a:lum bright="-100000"/>
            </a:blip>
            <a:stretch>
              <a:fillRect/>
            </a:stretch>
          </p:blipFill>
          <p:spPr>
            <a:xfrm>
              <a:off x="3010709" y="1831739"/>
              <a:ext cx="447765" cy="378933"/>
            </a:xfrm>
            <a:prstGeom prst="rect">
              <a:avLst/>
            </a:prstGeom>
            <a:noFill/>
          </p:spPr>
        </p:pic>
        <p:sp>
          <p:nvSpPr>
            <p:cNvPr id="5286" name="L-Shape 5285"/>
            <p:cNvSpPr/>
            <p:nvPr/>
          </p:nvSpPr>
          <p:spPr bwMode="auto">
            <a:xfrm flipV="1">
              <a:off x="2844381" y="1799296"/>
              <a:ext cx="832104" cy="832576"/>
            </a:xfrm>
            <a:prstGeom prst="corner">
              <a:avLst>
                <a:gd name="adj1" fmla="val 26104"/>
                <a:gd name="adj2" fmla="val 91737"/>
              </a:avLst>
            </a:prstGeom>
            <a:noFill/>
            <a:ln w="22225" cap="sq">
              <a:solidFill>
                <a:srgbClr val="000607"/>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grpSp>
        <p:nvGrpSpPr>
          <p:cNvPr id="5287" name="Group 5286"/>
          <p:cNvGrpSpPr/>
          <p:nvPr/>
        </p:nvGrpSpPr>
        <p:grpSpPr>
          <a:xfrm>
            <a:off x="3650485" y="1647158"/>
            <a:ext cx="860758" cy="825827"/>
            <a:chOff x="3803314" y="1799296"/>
            <a:chExt cx="860880" cy="825944"/>
          </a:xfrm>
        </p:grpSpPr>
        <p:pic>
          <p:nvPicPr>
            <p:cNvPr id="5288" name="Picture 5287"/>
            <p:cNvPicPr>
              <a:picLocks noChangeAspect="1"/>
            </p:cNvPicPr>
            <p:nvPr/>
          </p:nvPicPr>
          <p:blipFill>
            <a:blip r:embed="rId17" cstate="print">
              <a:extLst>
                <a:ext uri="{BEBA8EAE-BF5A-486C-A8C5-ECC9F3942E4B}">
                  <a14:imgProps xmlns:a14="http://schemas.microsoft.com/office/drawing/2010/main">
                    <a14:imgLayer r:embed="rId1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80283" y="1857050"/>
              <a:ext cx="431850" cy="428014"/>
            </a:xfrm>
            <a:prstGeom prst="rect">
              <a:avLst/>
            </a:prstGeom>
          </p:spPr>
        </p:pic>
        <p:sp>
          <p:nvSpPr>
            <p:cNvPr id="5289" name="L-Shape 5288"/>
            <p:cNvSpPr/>
            <p:nvPr/>
          </p:nvSpPr>
          <p:spPr bwMode="auto">
            <a:xfrm>
              <a:off x="3803314" y="1799296"/>
              <a:ext cx="860880" cy="825944"/>
            </a:xfrm>
            <a:prstGeom prst="corner">
              <a:avLst>
                <a:gd name="adj1" fmla="val 38444"/>
                <a:gd name="adj2" fmla="val 73305"/>
              </a:avLst>
            </a:prstGeom>
            <a:noFill/>
            <a:ln w="22225" cap="sq">
              <a:solidFill>
                <a:srgbClr val="000607"/>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grpSp>
        <p:nvGrpSpPr>
          <p:cNvPr id="5290" name="Group 5289"/>
          <p:cNvGrpSpPr/>
          <p:nvPr/>
        </p:nvGrpSpPr>
        <p:grpSpPr>
          <a:xfrm>
            <a:off x="4337472" y="1647158"/>
            <a:ext cx="990963" cy="825827"/>
            <a:chOff x="4490397" y="1799296"/>
            <a:chExt cx="991104" cy="825944"/>
          </a:xfrm>
        </p:grpSpPr>
        <p:pic>
          <p:nvPicPr>
            <p:cNvPr id="5291" name="Picture 7" descr="C:\Users\Jonahs\Dropbox\Projects SCOTT\MEET Windows Azure\source\Background\tile-icon-identity.png"/>
            <p:cNvPicPr>
              <a:picLocks noChangeAspect="1" noChangeArrowheads="1"/>
            </p:cNvPicPr>
            <p:nvPr/>
          </p:nvPicPr>
          <p:blipFill>
            <a:blip r:embed="rId19" cstate="print">
              <a:extLst>
                <a:ext uri="{BEBA8EAE-BF5A-486C-A8C5-ECC9F3942E4B}">
                  <a14:imgProps xmlns:a14="http://schemas.microsoft.com/office/drawing/2010/main">
                    <a14:imgLayer r:embed="rId2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915290" y="1896352"/>
              <a:ext cx="375655" cy="375654"/>
            </a:xfrm>
            <a:prstGeom prst="rect">
              <a:avLst/>
            </a:prstGeom>
            <a:noFill/>
            <a:extLst>
              <a:ext uri="{909E8E84-426E-40DD-AFC4-6F175D3DCCD1}">
                <a14:hiddenFill xmlns:a14="http://schemas.microsoft.com/office/drawing/2010/main">
                  <a:solidFill>
                    <a:srgbClr val="FFFFFF"/>
                  </a:solidFill>
                </a14:hiddenFill>
              </a:ext>
            </a:extLst>
          </p:spPr>
        </p:pic>
        <p:sp>
          <p:nvSpPr>
            <p:cNvPr id="5292" name="L-Shape 5291"/>
            <p:cNvSpPr/>
            <p:nvPr/>
          </p:nvSpPr>
          <p:spPr bwMode="auto">
            <a:xfrm flipH="1" flipV="1">
              <a:off x="4490397" y="1799296"/>
              <a:ext cx="991104" cy="825944"/>
            </a:xfrm>
            <a:prstGeom prst="corner">
              <a:avLst>
                <a:gd name="adj1" fmla="val 47670"/>
                <a:gd name="adj2" fmla="val 82321"/>
              </a:avLst>
            </a:prstGeom>
            <a:noFill/>
            <a:ln w="22225" cap="sq">
              <a:solidFill>
                <a:srgbClr val="000607"/>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grpSp>
        <p:nvGrpSpPr>
          <p:cNvPr id="5293" name="Group 5292"/>
          <p:cNvGrpSpPr/>
          <p:nvPr/>
        </p:nvGrpSpPr>
        <p:grpSpPr>
          <a:xfrm>
            <a:off x="4511242" y="3689671"/>
            <a:ext cx="820588" cy="859095"/>
            <a:chOff x="4664193" y="3842099"/>
            <a:chExt cx="820704" cy="859216"/>
          </a:xfrm>
        </p:grpSpPr>
        <p:pic>
          <p:nvPicPr>
            <p:cNvPr id="5294" name="Picture 2" descr="C:\Users\Jonahs\Dropbox\Projects SCOTT\MEET Windows Azure\source\Background\tile-icon-storage.png"/>
            <p:cNvPicPr>
              <a:picLocks noChangeAspect="1" noChangeArrowheads="1"/>
            </p:cNvPicPr>
            <p:nvPr/>
          </p:nvPicPr>
          <p:blipFill>
            <a:blip r:embed="rId21" cstate="print">
              <a:extLst>
                <a:ext uri="{BEBA8EAE-BF5A-486C-A8C5-ECC9F3942E4B}">
                  <a14:imgProps xmlns:a14="http://schemas.microsoft.com/office/drawing/2010/main">
                    <a14:imgLayer r:embed="rId22">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898098" y="3918095"/>
              <a:ext cx="410039" cy="410097"/>
            </a:xfrm>
            <a:prstGeom prst="rect">
              <a:avLst/>
            </a:prstGeom>
            <a:noFill/>
            <a:extLst>
              <a:ext uri="{909E8E84-426E-40DD-AFC4-6F175D3DCCD1}">
                <a14:hiddenFill xmlns:a14="http://schemas.microsoft.com/office/drawing/2010/main">
                  <a:solidFill>
                    <a:srgbClr val="FFFFFF"/>
                  </a:solidFill>
                </a14:hiddenFill>
              </a:ext>
            </a:extLst>
          </p:spPr>
        </p:pic>
        <p:sp>
          <p:nvSpPr>
            <p:cNvPr id="5295" name="L-Shape 5294"/>
            <p:cNvSpPr/>
            <p:nvPr/>
          </p:nvSpPr>
          <p:spPr bwMode="auto">
            <a:xfrm flipH="1">
              <a:off x="4664193" y="3842099"/>
              <a:ext cx="820704" cy="859216"/>
            </a:xfrm>
            <a:prstGeom prst="corner">
              <a:avLst>
                <a:gd name="adj1" fmla="val 67291"/>
                <a:gd name="adj2" fmla="val 90076"/>
              </a:avLst>
            </a:prstGeom>
            <a:noFill/>
            <a:ln w="22225" cap="sq">
              <a:solidFill>
                <a:srgbClr val="000607"/>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sp>
        <p:nvSpPr>
          <p:cNvPr id="3" name="Title 2"/>
          <p:cNvSpPr>
            <a:spLocks noGrp="1"/>
          </p:cNvSpPr>
          <p:nvPr>
            <p:ph type="title"/>
          </p:nvPr>
        </p:nvSpPr>
        <p:spPr/>
        <p:txBody>
          <a:bodyPr/>
          <a:lstStyle/>
          <a:p>
            <a:r>
              <a:rPr lang="en-US"/>
              <a:t>Microsoft Azure</a:t>
            </a:r>
          </a:p>
        </p:txBody>
      </p:sp>
    </p:spTree>
    <p:extLst>
      <p:ext uri="{BB962C8B-B14F-4D97-AF65-F5344CB8AC3E}">
        <p14:creationId xmlns:p14="http://schemas.microsoft.com/office/powerpoint/2010/main" val="31134900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466"/>
                                        </p:tgtEl>
                                        <p:attrNameLst>
                                          <p:attrName>style.visibility</p:attrName>
                                        </p:attrNameLst>
                                      </p:cBhvr>
                                      <p:to>
                                        <p:strVal val="visible"/>
                                      </p:to>
                                    </p:set>
                                    <p:animEffect transition="in" filter="fade">
                                      <p:cBhvr>
                                        <p:cTn id="7" dur="500"/>
                                        <p:tgtEl>
                                          <p:spTgt spid="2466"/>
                                        </p:tgtEl>
                                      </p:cBhvr>
                                    </p:animEffect>
                                  </p:childTnLst>
                                </p:cTn>
                              </p:par>
                              <p:par>
                                <p:cTn id="8" presetID="53" presetClass="entr" presetSubtype="16" fill="hold" nodeType="withEffect">
                                  <p:stCondLst>
                                    <p:cond delay="500"/>
                                  </p:stCondLst>
                                  <p:childTnLst>
                                    <p:set>
                                      <p:cBhvr>
                                        <p:cTn id="9" dur="1" fill="hold">
                                          <p:stCondLst>
                                            <p:cond delay="0"/>
                                          </p:stCondLst>
                                        </p:cTn>
                                        <p:tgtEl>
                                          <p:spTgt spid="2482"/>
                                        </p:tgtEl>
                                        <p:attrNameLst>
                                          <p:attrName>style.visibility</p:attrName>
                                        </p:attrNameLst>
                                      </p:cBhvr>
                                      <p:to>
                                        <p:strVal val="visible"/>
                                      </p:to>
                                    </p:set>
                                    <p:anim calcmode="lin" valueType="num">
                                      <p:cBhvr>
                                        <p:cTn id="10" dur="250" fill="hold"/>
                                        <p:tgtEl>
                                          <p:spTgt spid="2482"/>
                                        </p:tgtEl>
                                        <p:attrNameLst>
                                          <p:attrName>ppt_w</p:attrName>
                                        </p:attrNameLst>
                                      </p:cBhvr>
                                      <p:tavLst>
                                        <p:tav tm="0">
                                          <p:val>
                                            <p:fltVal val="0"/>
                                          </p:val>
                                        </p:tav>
                                        <p:tav tm="100000">
                                          <p:val>
                                            <p:strVal val="#ppt_w"/>
                                          </p:val>
                                        </p:tav>
                                      </p:tavLst>
                                    </p:anim>
                                    <p:anim calcmode="lin" valueType="num">
                                      <p:cBhvr>
                                        <p:cTn id="11" dur="250" fill="hold"/>
                                        <p:tgtEl>
                                          <p:spTgt spid="2482"/>
                                        </p:tgtEl>
                                        <p:attrNameLst>
                                          <p:attrName>ppt_h</p:attrName>
                                        </p:attrNameLst>
                                      </p:cBhvr>
                                      <p:tavLst>
                                        <p:tav tm="0">
                                          <p:val>
                                            <p:fltVal val="0"/>
                                          </p:val>
                                        </p:tav>
                                        <p:tav tm="100000">
                                          <p:val>
                                            <p:strVal val="#ppt_h"/>
                                          </p:val>
                                        </p:tav>
                                      </p:tavLst>
                                    </p:anim>
                                    <p:animEffect transition="in" filter="fade">
                                      <p:cBhvr>
                                        <p:cTn id="12" dur="250"/>
                                        <p:tgtEl>
                                          <p:spTgt spid="2482"/>
                                        </p:tgtEl>
                                      </p:cBhvr>
                                    </p:animEffect>
                                  </p:childTnLst>
                                </p:cTn>
                              </p:par>
                              <p:par>
                                <p:cTn id="13" presetID="6" presetClass="emph" presetSubtype="0" decel="100000" fill="hold" nodeType="withEffect">
                                  <p:stCondLst>
                                    <p:cond delay="700"/>
                                  </p:stCondLst>
                                  <p:childTnLst>
                                    <p:animScale>
                                      <p:cBhvr>
                                        <p:cTn id="14" dur="250" fill="hold"/>
                                        <p:tgtEl>
                                          <p:spTgt spid="2482"/>
                                        </p:tgtEl>
                                      </p:cBhvr>
                                      <p:by x="110000" y="110000"/>
                                    </p:animScale>
                                  </p:childTnLst>
                                </p:cTn>
                              </p:par>
                              <p:par>
                                <p:cTn id="15" presetID="6" presetClass="emph" presetSubtype="0" decel="100000" fill="hold" nodeType="withEffect">
                                  <p:stCondLst>
                                    <p:cond delay="800"/>
                                  </p:stCondLst>
                                  <p:childTnLst>
                                    <p:animScale>
                                      <p:cBhvr>
                                        <p:cTn id="16" dur="250" fill="hold"/>
                                        <p:tgtEl>
                                          <p:spTgt spid="2482"/>
                                        </p:tgtEl>
                                      </p:cBhvr>
                                      <p:by x="91000" y="91000"/>
                                    </p:animScale>
                                  </p:childTnLst>
                                </p:cTn>
                              </p:par>
                              <p:par>
                                <p:cTn id="17" presetID="10" presetClass="entr" presetSubtype="0" fill="hold" nodeType="withEffect">
                                  <p:stCondLst>
                                    <p:cond delay="1000"/>
                                  </p:stCondLst>
                                  <p:childTnLst>
                                    <p:set>
                                      <p:cBhvr>
                                        <p:cTn id="18" dur="1" fill="hold">
                                          <p:stCondLst>
                                            <p:cond delay="0"/>
                                          </p:stCondLst>
                                        </p:cTn>
                                        <p:tgtEl>
                                          <p:spTgt spid="5287"/>
                                        </p:tgtEl>
                                        <p:attrNameLst>
                                          <p:attrName>style.visibility</p:attrName>
                                        </p:attrNameLst>
                                      </p:cBhvr>
                                      <p:to>
                                        <p:strVal val="visible"/>
                                      </p:to>
                                    </p:set>
                                    <p:animEffect transition="in" filter="fade">
                                      <p:cBhvr>
                                        <p:cTn id="19" dur="350"/>
                                        <p:tgtEl>
                                          <p:spTgt spid="5287"/>
                                        </p:tgtEl>
                                      </p:cBhvr>
                                    </p:animEffect>
                                  </p:childTnLst>
                                </p:cTn>
                              </p:par>
                              <p:par>
                                <p:cTn id="20" presetID="10" presetClass="entr" presetSubtype="0" fill="hold" nodeType="withEffect">
                                  <p:stCondLst>
                                    <p:cond delay="1000"/>
                                  </p:stCondLst>
                                  <p:childTnLst>
                                    <p:set>
                                      <p:cBhvr>
                                        <p:cTn id="21" dur="1" fill="hold">
                                          <p:stCondLst>
                                            <p:cond delay="0"/>
                                          </p:stCondLst>
                                        </p:cTn>
                                        <p:tgtEl>
                                          <p:spTgt spid="5284"/>
                                        </p:tgtEl>
                                        <p:attrNameLst>
                                          <p:attrName>style.visibility</p:attrName>
                                        </p:attrNameLst>
                                      </p:cBhvr>
                                      <p:to>
                                        <p:strVal val="visible"/>
                                      </p:to>
                                    </p:set>
                                    <p:animEffect transition="in" filter="fade">
                                      <p:cBhvr>
                                        <p:cTn id="22" dur="350"/>
                                        <p:tgtEl>
                                          <p:spTgt spid="5284"/>
                                        </p:tgtEl>
                                      </p:cBhvr>
                                    </p:animEffect>
                                  </p:childTnLst>
                                </p:cTn>
                              </p:par>
                              <p:par>
                                <p:cTn id="23" presetID="10" presetClass="entr" presetSubtype="0" fill="hold" nodeType="withEffect">
                                  <p:stCondLst>
                                    <p:cond delay="1000"/>
                                  </p:stCondLst>
                                  <p:childTnLst>
                                    <p:set>
                                      <p:cBhvr>
                                        <p:cTn id="24" dur="1" fill="hold">
                                          <p:stCondLst>
                                            <p:cond delay="0"/>
                                          </p:stCondLst>
                                        </p:cTn>
                                        <p:tgtEl>
                                          <p:spTgt spid="5290"/>
                                        </p:tgtEl>
                                        <p:attrNameLst>
                                          <p:attrName>style.visibility</p:attrName>
                                        </p:attrNameLst>
                                      </p:cBhvr>
                                      <p:to>
                                        <p:strVal val="visible"/>
                                      </p:to>
                                    </p:set>
                                    <p:animEffect transition="in" filter="fade">
                                      <p:cBhvr>
                                        <p:cTn id="25" dur="350"/>
                                        <p:tgtEl>
                                          <p:spTgt spid="5290"/>
                                        </p:tgtEl>
                                      </p:cBhvr>
                                    </p:animEffect>
                                  </p:childTnLst>
                                </p:cTn>
                              </p:par>
                              <p:par>
                                <p:cTn id="26" presetID="10" presetClass="entr" presetSubtype="0" fill="hold" nodeType="withEffect">
                                  <p:stCondLst>
                                    <p:cond delay="1000"/>
                                  </p:stCondLst>
                                  <p:childTnLst>
                                    <p:set>
                                      <p:cBhvr>
                                        <p:cTn id="27" dur="1" fill="hold">
                                          <p:stCondLst>
                                            <p:cond delay="0"/>
                                          </p:stCondLst>
                                        </p:cTn>
                                        <p:tgtEl>
                                          <p:spTgt spid="5293"/>
                                        </p:tgtEl>
                                        <p:attrNameLst>
                                          <p:attrName>style.visibility</p:attrName>
                                        </p:attrNameLst>
                                      </p:cBhvr>
                                      <p:to>
                                        <p:strVal val="visible"/>
                                      </p:to>
                                    </p:set>
                                    <p:animEffect transition="in" filter="fade">
                                      <p:cBhvr>
                                        <p:cTn id="28" dur="350"/>
                                        <p:tgtEl>
                                          <p:spTgt spid="5293"/>
                                        </p:tgtEl>
                                      </p:cBhvr>
                                    </p:animEffect>
                                  </p:childTnLst>
                                </p:cTn>
                              </p:par>
                              <p:par>
                                <p:cTn id="29" presetID="10" presetClass="exit" presetSubtype="0" fill="hold" nodeType="withEffect">
                                  <p:stCondLst>
                                    <p:cond delay="1000"/>
                                  </p:stCondLst>
                                  <p:childTnLst>
                                    <p:animEffect transition="out" filter="fade">
                                      <p:cBhvr>
                                        <p:cTn id="30" dur="350"/>
                                        <p:tgtEl>
                                          <p:spTgt spid="5213"/>
                                        </p:tgtEl>
                                      </p:cBhvr>
                                    </p:animEffect>
                                    <p:set>
                                      <p:cBhvr>
                                        <p:cTn id="31" dur="1" fill="hold">
                                          <p:stCondLst>
                                            <p:cond delay="349"/>
                                          </p:stCondLst>
                                        </p:cTn>
                                        <p:tgtEl>
                                          <p:spTgt spid="5213"/>
                                        </p:tgtEl>
                                        <p:attrNameLst>
                                          <p:attrName>style.visibility</p:attrName>
                                        </p:attrNameLst>
                                      </p:cBhvr>
                                      <p:to>
                                        <p:strVal val="hidden"/>
                                      </p:to>
                                    </p:set>
                                  </p:childTnLst>
                                </p:cTn>
                              </p:par>
                              <p:par>
                                <p:cTn id="32" presetID="10" presetClass="exit" presetSubtype="0" fill="hold" nodeType="withEffect">
                                  <p:stCondLst>
                                    <p:cond delay="1000"/>
                                  </p:stCondLst>
                                  <p:childTnLst>
                                    <p:animEffect transition="out" filter="fade">
                                      <p:cBhvr>
                                        <p:cTn id="33" dur="350"/>
                                        <p:tgtEl>
                                          <p:spTgt spid="5215"/>
                                        </p:tgtEl>
                                      </p:cBhvr>
                                    </p:animEffect>
                                    <p:set>
                                      <p:cBhvr>
                                        <p:cTn id="34" dur="1" fill="hold">
                                          <p:stCondLst>
                                            <p:cond delay="349"/>
                                          </p:stCondLst>
                                        </p:cTn>
                                        <p:tgtEl>
                                          <p:spTgt spid="5215"/>
                                        </p:tgtEl>
                                        <p:attrNameLst>
                                          <p:attrName>style.visibility</p:attrName>
                                        </p:attrNameLst>
                                      </p:cBhvr>
                                      <p:to>
                                        <p:strVal val="hidden"/>
                                      </p:to>
                                    </p:set>
                                  </p:childTnLst>
                                </p:cTn>
                              </p:par>
                              <p:par>
                                <p:cTn id="35" presetID="10" presetClass="exit" presetSubtype="0" fill="hold" nodeType="withEffect">
                                  <p:stCondLst>
                                    <p:cond delay="1000"/>
                                  </p:stCondLst>
                                  <p:childTnLst>
                                    <p:animEffect transition="out" filter="fade">
                                      <p:cBhvr>
                                        <p:cTn id="36" dur="350"/>
                                        <p:tgtEl>
                                          <p:spTgt spid="5239"/>
                                        </p:tgtEl>
                                      </p:cBhvr>
                                    </p:animEffect>
                                    <p:set>
                                      <p:cBhvr>
                                        <p:cTn id="37" dur="1" fill="hold">
                                          <p:stCondLst>
                                            <p:cond delay="349"/>
                                          </p:stCondLst>
                                        </p:cTn>
                                        <p:tgtEl>
                                          <p:spTgt spid="5239"/>
                                        </p:tgtEl>
                                        <p:attrNameLst>
                                          <p:attrName>style.visibility</p:attrName>
                                        </p:attrNameLst>
                                      </p:cBhvr>
                                      <p:to>
                                        <p:strVal val="hidden"/>
                                      </p:to>
                                    </p:set>
                                  </p:childTnLst>
                                </p:cTn>
                              </p:par>
                              <p:par>
                                <p:cTn id="38" presetID="10" presetClass="exit" presetSubtype="0" fill="hold" nodeType="withEffect">
                                  <p:stCondLst>
                                    <p:cond delay="1000"/>
                                  </p:stCondLst>
                                  <p:childTnLst>
                                    <p:animEffect transition="out" filter="fade">
                                      <p:cBhvr>
                                        <p:cTn id="39" dur="350"/>
                                        <p:tgtEl>
                                          <p:spTgt spid="5253"/>
                                        </p:tgtEl>
                                      </p:cBhvr>
                                    </p:animEffect>
                                    <p:set>
                                      <p:cBhvr>
                                        <p:cTn id="40" dur="1" fill="hold">
                                          <p:stCondLst>
                                            <p:cond delay="349"/>
                                          </p:stCondLst>
                                        </p:cTn>
                                        <p:tgtEl>
                                          <p:spTgt spid="525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213"/>
                                        </p:tgtEl>
                                        <p:attrNameLst>
                                          <p:attrName>style.visibility</p:attrName>
                                        </p:attrNameLst>
                                      </p:cBhvr>
                                      <p:to>
                                        <p:strVal val="visible"/>
                                      </p:to>
                                    </p:set>
                                    <p:animEffect transition="in" filter="fade">
                                      <p:cBhvr>
                                        <p:cTn id="45" dur="200"/>
                                        <p:tgtEl>
                                          <p:spTgt spid="5213"/>
                                        </p:tgtEl>
                                      </p:cBhvr>
                                    </p:animEffect>
                                  </p:childTnLst>
                                </p:cTn>
                              </p:par>
                              <p:par>
                                <p:cTn id="46" presetID="10" presetClass="entr" presetSubtype="0" fill="hold" nodeType="withEffect">
                                  <p:stCondLst>
                                    <p:cond delay="0"/>
                                  </p:stCondLst>
                                  <p:childTnLst>
                                    <p:set>
                                      <p:cBhvr>
                                        <p:cTn id="47" dur="1" fill="hold">
                                          <p:stCondLst>
                                            <p:cond delay="0"/>
                                          </p:stCondLst>
                                        </p:cTn>
                                        <p:tgtEl>
                                          <p:spTgt spid="5215"/>
                                        </p:tgtEl>
                                        <p:attrNameLst>
                                          <p:attrName>style.visibility</p:attrName>
                                        </p:attrNameLst>
                                      </p:cBhvr>
                                      <p:to>
                                        <p:strVal val="visible"/>
                                      </p:to>
                                    </p:set>
                                    <p:animEffect transition="in" filter="fade">
                                      <p:cBhvr>
                                        <p:cTn id="48" dur="200"/>
                                        <p:tgtEl>
                                          <p:spTgt spid="5215"/>
                                        </p:tgtEl>
                                      </p:cBhvr>
                                    </p:animEffect>
                                  </p:childTnLst>
                                </p:cTn>
                              </p:par>
                              <p:par>
                                <p:cTn id="49" presetID="10" presetClass="entr" presetSubtype="0" fill="hold" nodeType="withEffect">
                                  <p:stCondLst>
                                    <p:cond delay="0"/>
                                  </p:stCondLst>
                                  <p:childTnLst>
                                    <p:set>
                                      <p:cBhvr>
                                        <p:cTn id="50" dur="1" fill="hold">
                                          <p:stCondLst>
                                            <p:cond delay="0"/>
                                          </p:stCondLst>
                                        </p:cTn>
                                        <p:tgtEl>
                                          <p:spTgt spid="5239"/>
                                        </p:tgtEl>
                                        <p:attrNameLst>
                                          <p:attrName>style.visibility</p:attrName>
                                        </p:attrNameLst>
                                      </p:cBhvr>
                                      <p:to>
                                        <p:strVal val="visible"/>
                                      </p:to>
                                    </p:set>
                                    <p:animEffect transition="in" filter="fade">
                                      <p:cBhvr>
                                        <p:cTn id="51" dur="200"/>
                                        <p:tgtEl>
                                          <p:spTgt spid="5239"/>
                                        </p:tgtEl>
                                      </p:cBhvr>
                                    </p:animEffect>
                                  </p:childTnLst>
                                </p:cTn>
                              </p:par>
                              <p:par>
                                <p:cTn id="52" presetID="10" presetClass="entr" presetSubtype="0" fill="hold" nodeType="withEffect">
                                  <p:stCondLst>
                                    <p:cond delay="0"/>
                                  </p:stCondLst>
                                  <p:childTnLst>
                                    <p:set>
                                      <p:cBhvr>
                                        <p:cTn id="53" dur="1" fill="hold">
                                          <p:stCondLst>
                                            <p:cond delay="0"/>
                                          </p:stCondLst>
                                        </p:cTn>
                                        <p:tgtEl>
                                          <p:spTgt spid="5253"/>
                                        </p:tgtEl>
                                        <p:attrNameLst>
                                          <p:attrName>style.visibility</p:attrName>
                                        </p:attrNameLst>
                                      </p:cBhvr>
                                      <p:to>
                                        <p:strVal val="visible"/>
                                      </p:to>
                                    </p:set>
                                    <p:animEffect transition="in" filter="fade">
                                      <p:cBhvr>
                                        <p:cTn id="54" dur="200"/>
                                        <p:tgtEl>
                                          <p:spTgt spid="5253"/>
                                        </p:tgtEl>
                                      </p:cBhvr>
                                    </p:animEffect>
                                  </p:childTnLst>
                                </p:cTn>
                              </p:par>
                              <p:par>
                                <p:cTn id="55" presetID="6" presetClass="emph" presetSubtype="0" decel="100000" fill="hold" nodeType="withEffect">
                                  <p:stCondLst>
                                    <p:cond delay="0"/>
                                  </p:stCondLst>
                                  <p:childTnLst>
                                    <p:animScale>
                                      <p:cBhvr>
                                        <p:cTn id="56" dur="1000" fill="hold"/>
                                        <p:tgtEl>
                                          <p:spTgt spid="5287"/>
                                        </p:tgtEl>
                                      </p:cBhvr>
                                      <p:by x="66000" y="66000"/>
                                    </p:animScale>
                                  </p:childTnLst>
                                </p:cTn>
                              </p:par>
                              <p:par>
                                <p:cTn id="57" presetID="6" presetClass="emph" presetSubtype="0" decel="100000" fill="hold" nodeType="withEffect">
                                  <p:stCondLst>
                                    <p:cond delay="0"/>
                                  </p:stCondLst>
                                  <p:childTnLst>
                                    <p:animScale>
                                      <p:cBhvr>
                                        <p:cTn id="58" dur="1000" fill="hold"/>
                                        <p:tgtEl>
                                          <p:spTgt spid="5284"/>
                                        </p:tgtEl>
                                      </p:cBhvr>
                                      <p:by x="64000" y="64000"/>
                                    </p:animScale>
                                  </p:childTnLst>
                                </p:cTn>
                              </p:par>
                              <p:par>
                                <p:cTn id="59" presetID="6" presetClass="emph" presetSubtype="0" decel="100000" fill="hold" nodeType="withEffect">
                                  <p:stCondLst>
                                    <p:cond delay="0"/>
                                  </p:stCondLst>
                                  <p:childTnLst>
                                    <p:animScale>
                                      <p:cBhvr>
                                        <p:cTn id="60" dur="1000" fill="hold"/>
                                        <p:tgtEl>
                                          <p:spTgt spid="5290"/>
                                        </p:tgtEl>
                                      </p:cBhvr>
                                      <p:by x="64000" y="64000"/>
                                    </p:animScale>
                                  </p:childTnLst>
                                </p:cTn>
                              </p:par>
                              <p:par>
                                <p:cTn id="61" presetID="6" presetClass="emph" presetSubtype="0" decel="100000" fill="hold" nodeType="withEffect">
                                  <p:stCondLst>
                                    <p:cond delay="0"/>
                                  </p:stCondLst>
                                  <p:childTnLst>
                                    <p:animScale>
                                      <p:cBhvr>
                                        <p:cTn id="62" dur="1000" fill="hold"/>
                                        <p:tgtEl>
                                          <p:spTgt spid="5293"/>
                                        </p:tgtEl>
                                      </p:cBhvr>
                                      <p:by x="63000" y="63000"/>
                                    </p:animScale>
                                  </p:childTnLst>
                                </p:cTn>
                              </p:par>
                              <p:par>
                                <p:cTn id="63" presetID="42" presetClass="path" presetSubtype="0" decel="100000" fill="hold" nodeType="withEffect">
                                  <p:stCondLst>
                                    <p:cond delay="0"/>
                                  </p:stCondLst>
                                  <p:childTnLst>
                                    <p:animMotion origin="layout" path="M -4.83533E-6 -1.31185E-6 L 0.4557 0.27644 " pathEditMode="relative" rAng="0" ptsTypes="AA">
                                      <p:cBhvr>
                                        <p:cTn id="64" dur="1000" fill="hold"/>
                                        <p:tgtEl>
                                          <p:spTgt spid="5287"/>
                                        </p:tgtEl>
                                        <p:attrNameLst>
                                          <p:attrName>ppt_x</p:attrName>
                                          <p:attrName>ppt_y</p:attrName>
                                        </p:attrNameLst>
                                      </p:cBhvr>
                                      <p:rCtr x="22824" y="13845"/>
                                    </p:animMotion>
                                  </p:childTnLst>
                                </p:cTn>
                              </p:par>
                              <p:par>
                                <p:cTn id="65" presetID="42" presetClass="path" presetSubtype="0" decel="100000" fill="hold" nodeType="withEffect">
                                  <p:stCondLst>
                                    <p:cond delay="0"/>
                                  </p:stCondLst>
                                  <p:childTnLst>
                                    <p:animMotion origin="layout" path="M 3.82436E-6 4.76169E-6 L 0.53331 0.35701 " pathEditMode="relative" rAng="0" ptsTypes="AA">
                                      <p:cBhvr>
                                        <p:cTn id="66" dur="1000" fill="hold"/>
                                        <p:tgtEl>
                                          <p:spTgt spid="5284"/>
                                        </p:tgtEl>
                                        <p:attrNameLst>
                                          <p:attrName>ppt_x</p:attrName>
                                          <p:attrName>ppt_y</p:attrName>
                                        </p:attrNameLst>
                                      </p:cBhvr>
                                      <p:rCtr x="26666" y="17839"/>
                                    </p:animMotion>
                                  </p:childTnLst>
                                </p:cTn>
                              </p:par>
                              <p:par>
                                <p:cTn id="67" presetID="42" presetClass="path" presetSubtype="0" decel="100000" fill="hold" nodeType="withEffect">
                                  <p:stCondLst>
                                    <p:cond delay="0"/>
                                  </p:stCondLst>
                                  <p:childTnLst>
                                    <p:animMotion origin="layout" path="M -3.24228E-7 -1.31185E-6 L 0.43337 0.27644 " pathEditMode="relative" rAng="0" ptsTypes="AA">
                                      <p:cBhvr>
                                        <p:cTn id="68" dur="1000" fill="hold"/>
                                        <p:tgtEl>
                                          <p:spTgt spid="5290"/>
                                        </p:tgtEl>
                                        <p:attrNameLst>
                                          <p:attrName>ppt_x</p:attrName>
                                          <p:attrName>ppt_y</p:attrName>
                                        </p:attrNameLst>
                                      </p:cBhvr>
                                      <p:rCtr x="21662" y="13822"/>
                                    </p:animMotion>
                                  </p:childTnLst>
                                </p:cTn>
                              </p:par>
                              <p:par>
                                <p:cTn id="69" presetID="42" presetClass="path" presetSubtype="0" decel="100000" fill="hold" nodeType="withEffect">
                                  <p:stCondLst>
                                    <p:cond delay="0"/>
                                  </p:stCondLst>
                                  <p:childTnLst>
                                    <p:animMotion origin="layout" path="M -1.00332E-6 -2.62369E-6 L 0.43056 0.06423 " pathEditMode="relative" rAng="0" ptsTypes="AA">
                                      <p:cBhvr>
                                        <p:cTn id="70" dur="1000" fill="hold"/>
                                        <p:tgtEl>
                                          <p:spTgt spid="5293"/>
                                        </p:tgtEl>
                                        <p:attrNameLst>
                                          <p:attrName>ppt_x</p:attrName>
                                          <p:attrName>ppt_y</p:attrName>
                                        </p:attrNameLst>
                                      </p:cBhvr>
                                      <p:rCtr x="21522" y="3200"/>
                                    </p:animMotion>
                                  </p:childTnLst>
                                </p:cTn>
                              </p:par>
                              <p:par>
                                <p:cTn id="71" presetID="10" presetClass="entr" presetSubtype="0" fill="hold" grpId="0" nodeType="withEffect">
                                  <p:stCondLst>
                                    <p:cond delay="800"/>
                                  </p:stCondLst>
                                  <p:childTnLst>
                                    <p:set>
                                      <p:cBhvr>
                                        <p:cTn id="72" dur="1" fill="hold">
                                          <p:stCondLst>
                                            <p:cond delay="0"/>
                                          </p:stCondLst>
                                        </p:cTn>
                                        <p:tgtEl>
                                          <p:spTgt spid="5163"/>
                                        </p:tgtEl>
                                        <p:attrNameLst>
                                          <p:attrName>style.visibility</p:attrName>
                                        </p:attrNameLst>
                                      </p:cBhvr>
                                      <p:to>
                                        <p:strVal val="visible"/>
                                      </p:to>
                                    </p:set>
                                    <p:animEffect transition="in" filter="fade">
                                      <p:cBhvr>
                                        <p:cTn id="73" dur="250"/>
                                        <p:tgtEl>
                                          <p:spTgt spid="5163"/>
                                        </p:tgtEl>
                                      </p:cBhvr>
                                    </p:animEffect>
                                  </p:childTnLst>
                                </p:cTn>
                              </p:par>
                              <p:par>
                                <p:cTn id="74" presetID="10" presetClass="entr" presetSubtype="0" fill="hold" grpId="0" nodeType="withEffect">
                                  <p:stCondLst>
                                    <p:cond delay="800"/>
                                  </p:stCondLst>
                                  <p:childTnLst>
                                    <p:set>
                                      <p:cBhvr>
                                        <p:cTn id="75" dur="1" fill="hold">
                                          <p:stCondLst>
                                            <p:cond delay="0"/>
                                          </p:stCondLst>
                                        </p:cTn>
                                        <p:tgtEl>
                                          <p:spTgt spid="5165"/>
                                        </p:tgtEl>
                                        <p:attrNameLst>
                                          <p:attrName>style.visibility</p:attrName>
                                        </p:attrNameLst>
                                      </p:cBhvr>
                                      <p:to>
                                        <p:strVal val="visible"/>
                                      </p:to>
                                    </p:set>
                                    <p:animEffect transition="in" filter="fade">
                                      <p:cBhvr>
                                        <p:cTn id="76" dur="250"/>
                                        <p:tgtEl>
                                          <p:spTgt spid="5165"/>
                                        </p:tgtEl>
                                      </p:cBhvr>
                                    </p:animEffect>
                                  </p:childTnLst>
                                </p:cTn>
                              </p:par>
                              <p:par>
                                <p:cTn id="77" presetID="10" presetClass="entr" presetSubtype="0" fill="hold" grpId="0" nodeType="withEffect">
                                  <p:stCondLst>
                                    <p:cond delay="80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250"/>
                                        <p:tgtEl>
                                          <p:spTgt spid="12"/>
                                        </p:tgtEl>
                                      </p:cBhvr>
                                    </p:animEffect>
                                  </p:childTnLst>
                                </p:cTn>
                              </p:par>
                              <p:par>
                                <p:cTn id="80" presetID="10" presetClass="entr" presetSubtype="0" fill="hold" grpId="0" nodeType="withEffect">
                                  <p:stCondLst>
                                    <p:cond delay="800"/>
                                  </p:stCondLst>
                                  <p:childTnLst>
                                    <p:set>
                                      <p:cBhvr>
                                        <p:cTn id="81" dur="1" fill="hold">
                                          <p:stCondLst>
                                            <p:cond delay="0"/>
                                          </p:stCondLst>
                                        </p:cTn>
                                        <p:tgtEl>
                                          <p:spTgt spid="5162"/>
                                        </p:tgtEl>
                                        <p:attrNameLst>
                                          <p:attrName>style.visibility</p:attrName>
                                        </p:attrNameLst>
                                      </p:cBhvr>
                                      <p:to>
                                        <p:strVal val="visible"/>
                                      </p:to>
                                    </p:set>
                                    <p:animEffect transition="in" filter="fade">
                                      <p:cBhvr>
                                        <p:cTn id="82" dur="250"/>
                                        <p:tgtEl>
                                          <p:spTgt spid="5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6" grpId="0"/>
      <p:bldP spid="12" grpId="0"/>
      <p:bldP spid="5162" grpId="0"/>
      <p:bldP spid="5163" grpId="0"/>
      <p:bldP spid="516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51604" y="3251053"/>
            <a:ext cx="269626" cy="461665"/>
          </a:xfrm>
          <a:prstGeom prst="rect">
            <a:avLst/>
          </a:prstGeom>
        </p:spPr>
        <p:txBody>
          <a:bodyPr wrap="none">
            <a:spAutoFit/>
          </a:bodyPr>
          <a:lstStyle/>
          <a:p>
            <a:r>
              <a:rPr lang="en-US" sz="2400"/>
              <a:t> </a:t>
            </a:r>
          </a:p>
        </p:txBody>
      </p:sp>
      <p:sp>
        <p:nvSpPr>
          <p:cNvPr id="3" name="Rectangle 2"/>
          <p:cNvSpPr/>
          <p:nvPr/>
        </p:nvSpPr>
        <p:spPr>
          <a:xfrm>
            <a:off x="6051604" y="3251053"/>
            <a:ext cx="269626" cy="461665"/>
          </a:xfrm>
          <a:prstGeom prst="rect">
            <a:avLst/>
          </a:prstGeom>
        </p:spPr>
        <p:txBody>
          <a:bodyPr wrap="none">
            <a:spAutoFit/>
          </a:bodyPr>
          <a:lstStyle/>
          <a:p>
            <a:r>
              <a:rPr lang="en-US" sz="2400"/>
              <a:t> </a:t>
            </a:r>
          </a:p>
        </p:txBody>
      </p:sp>
      <p:sp>
        <p:nvSpPr>
          <p:cNvPr id="4" name="Rectangle 3"/>
          <p:cNvSpPr/>
          <p:nvPr/>
        </p:nvSpPr>
        <p:spPr>
          <a:xfrm>
            <a:off x="6051604" y="3251053"/>
            <a:ext cx="269626" cy="461665"/>
          </a:xfrm>
          <a:prstGeom prst="rect">
            <a:avLst/>
          </a:prstGeom>
        </p:spPr>
        <p:txBody>
          <a:bodyPr wrap="none">
            <a:spAutoFit/>
          </a:bodyPr>
          <a:lstStyle/>
          <a:p>
            <a:r>
              <a:rPr lang="en-US" sz="2400"/>
              <a:t> </a:t>
            </a:r>
          </a:p>
        </p:txBody>
      </p:sp>
      <p:sp>
        <p:nvSpPr>
          <p:cNvPr id="5" name="Rectangle 4"/>
          <p:cNvSpPr/>
          <p:nvPr/>
        </p:nvSpPr>
        <p:spPr>
          <a:xfrm>
            <a:off x="6051604" y="3251053"/>
            <a:ext cx="269626" cy="461665"/>
          </a:xfrm>
          <a:prstGeom prst="rect">
            <a:avLst/>
          </a:prstGeom>
        </p:spPr>
        <p:txBody>
          <a:bodyPr wrap="none">
            <a:spAutoFit/>
          </a:bodyPr>
          <a:lstStyle/>
          <a:p>
            <a:r>
              <a:rPr lang="en-US" sz="2400"/>
              <a:t> </a:t>
            </a:r>
          </a:p>
        </p:txBody>
      </p:sp>
      <p:graphicFrame>
        <p:nvGraphicFramePr>
          <p:cNvPr id="14" name="Diagram 13"/>
          <p:cNvGraphicFramePr/>
          <p:nvPr>
            <p:extLst/>
          </p:nvPr>
        </p:nvGraphicFramePr>
        <p:xfrm>
          <a:off x="264794" y="1670684"/>
          <a:ext cx="8290983" cy="5527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 Placeholder 1"/>
          <p:cNvSpPr txBox="1">
            <a:spLocks/>
          </p:cNvSpPr>
          <p:nvPr/>
        </p:nvSpPr>
        <p:spPr>
          <a:xfrm>
            <a:off x="274639" y="1284715"/>
            <a:ext cx="12115799" cy="7386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32742" rtl="0" eaLnBrk="1" fontAlgn="auto" latinLnBrk="0" hangingPunct="1">
              <a:lnSpc>
                <a:spcPct val="90000"/>
              </a:lnSpc>
              <a:spcBef>
                <a:spcPct val="20000"/>
              </a:spcBef>
              <a:spcAft>
                <a:spcPts val="0"/>
              </a:spcAft>
              <a:buClr>
                <a:srgbClr val="FFFFFF"/>
              </a:buClr>
              <a:buSzPct val="90000"/>
              <a:buFont typeface="Arial" panose="020B0604020202020204" pitchFamily="34" charset="0"/>
              <a:buChar char="•"/>
              <a:tabLst/>
              <a:defRPr/>
            </a:pPr>
            <a:r>
              <a:rPr kumimoji="0" lang="en-US" sz="4000" b="0" i="0" u="none" strike="noStrike" kern="1200" cap="none" spc="0" normalizeH="0" baseline="0" noProof="0">
                <a:ln>
                  <a:noFill/>
                </a:ln>
                <a:solidFill>
                  <a:schemeClr val="tx1"/>
                </a:solidFill>
                <a:effectLst/>
                <a:uLnTx/>
                <a:uFillTx/>
                <a:latin typeface="Segoe UI Light"/>
                <a:ea typeface="+mn-ea"/>
                <a:cs typeface="+mn-cs"/>
              </a:rPr>
              <a:t>Azure Subscriptions </a:t>
            </a:r>
            <a:r>
              <a:rPr lang="en-US">
                <a:solidFill>
                  <a:schemeClr val="tx1"/>
                </a:solidFill>
                <a:latin typeface="Segoe UI Light"/>
              </a:rPr>
              <a:t>have </a:t>
            </a:r>
            <a:r>
              <a:rPr kumimoji="0" lang="en-US" sz="4000" b="0" i="0" u="none" strike="noStrike" kern="1200" cap="none" spc="0" normalizeH="0" baseline="0" noProof="0">
                <a:ln>
                  <a:noFill/>
                </a:ln>
                <a:solidFill>
                  <a:schemeClr val="tx1"/>
                </a:solidFill>
                <a:effectLst/>
                <a:uLnTx/>
                <a:uFillTx/>
                <a:latin typeface="Segoe UI Light"/>
                <a:ea typeface="+mn-ea"/>
                <a:cs typeface="+mn-cs"/>
              </a:rPr>
              <a:t>two administrative models:</a:t>
            </a:r>
            <a:endParaRPr kumimoji="0" lang="en-US" sz="4000" b="1" i="0" u="none" strike="noStrike" kern="1200" cap="none" spc="0" normalizeH="0" baseline="0" noProof="0">
              <a:ln>
                <a:noFill/>
              </a:ln>
              <a:solidFill>
                <a:schemeClr val="tx1"/>
              </a:solidFill>
              <a:effectLst/>
              <a:uLnTx/>
              <a:uFillTx/>
              <a:latin typeface="Segoe UI Light"/>
              <a:ea typeface="+mn-ea"/>
              <a:cs typeface="+mn-cs"/>
            </a:endParaRPr>
          </a:p>
        </p:txBody>
      </p:sp>
      <p:sp>
        <p:nvSpPr>
          <p:cNvPr id="17" name="Title 2"/>
          <p:cNvSpPr>
            <a:spLocks noGrp="1"/>
          </p:cNvSpPr>
          <p:nvPr>
            <p:ph type="title"/>
          </p:nvPr>
        </p:nvSpPr>
        <p:spPr>
          <a:xfrm>
            <a:off x="274639" y="175485"/>
            <a:ext cx="11889564" cy="849463"/>
          </a:xfrm>
        </p:spPr>
        <p:txBody>
          <a:bodyPr/>
          <a:lstStyle/>
          <a:p>
            <a:r>
              <a:rPr lang="en-US" sz="4800">
                <a:gradFill>
                  <a:gsLst>
                    <a:gs pos="2917">
                      <a:schemeClr val="tx1"/>
                    </a:gs>
                    <a:gs pos="30000">
                      <a:schemeClr val="tx1"/>
                    </a:gs>
                  </a:gsLst>
                  <a:lin ang="5400000" scaled="0"/>
                </a:gradFill>
              </a:rPr>
              <a:t>Role Considerations</a:t>
            </a:r>
          </a:p>
        </p:txBody>
      </p:sp>
      <p:pic>
        <p:nvPicPr>
          <p:cNvPr id="18" name="Picture 17"/>
          <p:cNvPicPr>
            <a:picLocks noChangeAspect="1"/>
          </p:cNvPicPr>
          <p:nvPr/>
        </p:nvPicPr>
        <p:blipFill>
          <a:blip r:embed="rId8"/>
          <a:stretch>
            <a:fillRect/>
          </a:stretch>
        </p:blipFill>
        <p:spPr>
          <a:xfrm>
            <a:off x="8669886" y="3878262"/>
            <a:ext cx="3644351" cy="1219200"/>
          </a:xfrm>
          <a:prstGeom prst="rect">
            <a:avLst/>
          </a:prstGeom>
        </p:spPr>
      </p:pic>
    </p:spTree>
    <p:extLst>
      <p:ext uri="{BB962C8B-B14F-4D97-AF65-F5344CB8AC3E}">
        <p14:creationId xmlns:p14="http://schemas.microsoft.com/office/powerpoint/2010/main" val="1418579796"/>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a:t>Portal and APIs</a:t>
            </a:r>
          </a:p>
        </p:txBody>
      </p:sp>
      <p:graphicFrame>
        <p:nvGraphicFramePr>
          <p:cNvPr id="4" name="Table 3"/>
          <p:cNvGraphicFramePr>
            <a:graphicFrameLocks noGrp="1"/>
          </p:cNvGraphicFramePr>
          <p:nvPr>
            <p:extLst/>
          </p:nvPr>
        </p:nvGraphicFramePr>
        <p:xfrm>
          <a:off x="467533" y="1607743"/>
          <a:ext cx="11336988" cy="4023312"/>
        </p:xfrm>
        <a:graphic>
          <a:graphicData uri="http://schemas.openxmlformats.org/drawingml/2006/table">
            <a:tbl>
              <a:tblPr firstRow="1" bandRow="1">
                <a:tableStyleId>{5C22544A-7EE6-4342-B048-85BDC9FD1C3A}</a:tableStyleId>
              </a:tblPr>
              <a:tblGrid>
                <a:gridCol w="2305828">
                  <a:extLst>
                    <a:ext uri="{9D8B030D-6E8A-4147-A177-3AD203B41FA5}">
                      <a16:colId xmlns:a16="http://schemas.microsoft.com/office/drawing/2014/main" val="20000"/>
                    </a:ext>
                  </a:extLst>
                </a:gridCol>
                <a:gridCol w="3977415">
                  <a:extLst>
                    <a:ext uri="{9D8B030D-6E8A-4147-A177-3AD203B41FA5}">
                      <a16:colId xmlns:a16="http://schemas.microsoft.com/office/drawing/2014/main" val="20001"/>
                    </a:ext>
                  </a:extLst>
                </a:gridCol>
                <a:gridCol w="5053745">
                  <a:extLst>
                    <a:ext uri="{9D8B030D-6E8A-4147-A177-3AD203B41FA5}">
                      <a16:colId xmlns:a16="http://schemas.microsoft.com/office/drawing/2014/main" val="20002"/>
                    </a:ext>
                  </a:extLst>
                </a:gridCol>
              </a:tblGrid>
              <a:tr h="2529517">
                <a:tc>
                  <a:txBody>
                    <a:bodyPr/>
                    <a:lstStyle/>
                    <a:p>
                      <a:pPr algn="ctr"/>
                      <a:r>
                        <a:rPr lang="en-US" sz="2000" dirty="0"/>
                        <a:t>Feature</a:t>
                      </a:r>
                    </a:p>
                  </a:txBody>
                  <a:tcPr marL="91428" marR="91428" marT="45714" marB="45714"/>
                </a:tc>
                <a:tc>
                  <a:txBody>
                    <a:bodyPr/>
                    <a:lstStyle/>
                    <a:p>
                      <a:pPr algn="ctr"/>
                      <a:r>
                        <a:rPr lang="en-US" sz="2000" dirty="0"/>
                        <a:t>manage.windowsazure.com</a:t>
                      </a:r>
                    </a:p>
                    <a:p>
                      <a:pPr algn="ctr"/>
                      <a:endParaRPr lang="en-US" sz="2000" dirty="0"/>
                    </a:p>
                    <a:p>
                      <a:pPr algn="ctr"/>
                      <a:endParaRPr lang="en-US" sz="2000" dirty="0"/>
                    </a:p>
                    <a:p>
                      <a:pPr algn="ctr"/>
                      <a:endParaRPr lang="en-US" sz="2000" dirty="0"/>
                    </a:p>
                    <a:p>
                      <a:pPr algn="ctr"/>
                      <a:endParaRPr lang="en-US" sz="2000" dirty="0"/>
                    </a:p>
                    <a:p>
                      <a:endParaRPr lang="en-US" sz="2000" dirty="0"/>
                    </a:p>
                    <a:p>
                      <a:endParaRPr lang="en-US" sz="2000" dirty="0"/>
                    </a:p>
                    <a:p>
                      <a:endParaRPr lang="en-US" sz="2000" dirty="0"/>
                    </a:p>
                  </a:txBody>
                  <a:tcPr marL="91428" marR="91428" marT="45714" marB="45714"/>
                </a:tc>
                <a:tc>
                  <a:txBody>
                    <a:bodyPr/>
                    <a:lstStyle/>
                    <a:p>
                      <a:pPr algn="ctr"/>
                      <a:r>
                        <a:rPr lang="en-US" sz="2000" dirty="0"/>
                        <a:t>portal.azure.com / ARM</a:t>
                      </a:r>
                    </a:p>
                  </a:txBody>
                  <a:tcPr marL="91428" marR="91428" marT="45714" marB="45714"/>
                </a:tc>
                <a:extLst>
                  <a:ext uri="{0D108BD9-81ED-4DB2-BD59-A6C34878D82A}">
                    <a16:rowId xmlns:a16="http://schemas.microsoft.com/office/drawing/2014/main" val="10000"/>
                  </a:ext>
                </a:extLst>
              </a:tr>
              <a:tr h="396189">
                <a:tc>
                  <a:txBody>
                    <a:bodyPr/>
                    <a:lstStyle/>
                    <a:p>
                      <a:r>
                        <a:rPr lang="en-US" sz="2000" dirty="0"/>
                        <a:t>Granularity</a:t>
                      </a:r>
                    </a:p>
                  </a:txBody>
                  <a:tcPr marL="91428" marR="91428" marT="45714" marB="45714"/>
                </a:tc>
                <a:tc>
                  <a:txBody>
                    <a:bodyPr/>
                    <a:lstStyle/>
                    <a:p>
                      <a:r>
                        <a:rPr lang="en-US" sz="2000" dirty="0"/>
                        <a:t>Subscription</a:t>
                      </a:r>
                    </a:p>
                  </a:txBody>
                  <a:tcPr marL="91428" marR="91428" marT="45714" marB="45714"/>
                </a:tc>
                <a:tc>
                  <a:txBody>
                    <a:bodyPr/>
                    <a:lstStyle/>
                    <a:p>
                      <a:r>
                        <a:rPr lang="en-US" sz="2000" dirty="0"/>
                        <a:t>Subscription, resource group, resource</a:t>
                      </a:r>
                    </a:p>
                  </a:txBody>
                  <a:tcPr marL="91428" marR="91428" marT="45714" marB="45714"/>
                </a:tc>
                <a:extLst>
                  <a:ext uri="{0D108BD9-81ED-4DB2-BD59-A6C34878D82A}">
                    <a16:rowId xmlns:a16="http://schemas.microsoft.com/office/drawing/2014/main" val="10001"/>
                  </a:ext>
                </a:extLst>
              </a:tr>
              <a:tr h="396189">
                <a:tc>
                  <a:txBody>
                    <a:bodyPr/>
                    <a:lstStyle/>
                    <a:p>
                      <a:r>
                        <a:rPr lang="en-US" sz="2000" dirty="0"/>
                        <a:t>Principal</a:t>
                      </a:r>
                    </a:p>
                  </a:txBody>
                  <a:tcPr marL="91428" marR="91428" marT="45714" marB="45714"/>
                </a:tc>
                <a:tc>
                  <a:txBody>
                    <a:bodyPr/>
                    <a:lstStyle/>
                    <a:p>
                      <a:r>
                        <a:rPr lang="en-US" sz="2000" dirty="0"/>
                        <a:t>User</a:t>
                      </a:r>
                    </a:p>
                  </a:txBody>
                  <a:tcPr marL="91428" marR="91428" marT="45714" marB="45714"/>
                </a:tc>
                <a:tc>
                  <a:txBody>
                    <a:bodyPr/>
                    <a:lstStyle/>
                    <a:p>
                      <a:r>
                        <a:rPr lang="en-US" sz="2000" dirty="0"/>
                        <a:t>User, directory group,</a:t>
                      </a:r>
                      <a:r>
                        <a:rPr lang="en-US" sz="2000" baseline="0" dirty="0"/>
                        <a:t> application</a:t>
                      </a:r>
                      <a:endParaRPr lang="en-US" sz="2000" dirty="0"/>
                    </a:p>
                  </a:txBody>
                  <a:tcPr marL="91428" marR="91428" marT="45714" marB="45714"/>
                </a:tc>
                <a:extLst>
                  <a:ext uri="{0D108BD9-81ED-4DB2-BD59-A6C34878D82A}">
                    <a16:rowId xmlns:a16="http://schemas.microsoft.com/office/drawing/2014/main" val="10002"/>
                  </a:ext>
                </a:extLst>
              </a:tr>
              <a:tr h="700951">
                <a:tc>
                  <a:txBody>
                    <a:bodyPr/>
                    <a:lstStyle/>
                    <a:p>
                      <a:r>
                        <a:rPr lang="en-US" sz="2000" dirty="0"/>
                        <a:t>Roles</a:t>
                      </a:r>
                    </a:p>
                  </a:txBody>
                  <a:tcPr marL="91428" marR="91428" marT="45714" marB="45714"/>
                </a:tc>
                <a:tc>
                  <a:txBody>
                    <a:bodyPr/>
                    <a:lstStyle/>
                    <a:p>
                      <a:r>
                        <a:rPr lang="en-US" sz="2000" dirty="0"/>
                        <a:t>Full</a:t>
                      </a:r>
                      <a:r>
                        <a:rPr lang="en-US" sz="2000" baseline="0" dirty="0"/>
                        <a:t> control (or no access)</a:t>
                      </a:r>
                      <a:endParaRPr lang="en-US" sz="2000" dirty="0"/>
                    </a:p>
                  </a:txBody>
                  <a:tcPr marL="91428" marR="91428" marT="45714" marB="45714"/>
                </a:tc>
                <a:tc>
                  <a:txBody>
                    <a:bodyPr/>
                    <a:lstStyle/>
                    <a:p>
                      <a:r>
                        <a:rPr lang="en-US" sz="2000" dirty="0"/>
                        <a:t>20+</a:t>
                      </a:r>
                      <a:r>
                        <a:rPr lang="en-US" sz="2000" baseline="0" dirty="0"/>
                        <a:t> B</a:t>
                      </a:r>
                      <a:r>
                        <a:rPr lang="en-US" sz="2000" dirty="0"/>
                        <a:t>uilt-in roles</a:t>
                      </a:r>
                      <a:endParaRPr lang="en-US" sz="2000" baseline="0" dirty="0"/>
                    </a:p>
                    <a:p>
                      <a:r>
                        <a:rPr lang="en-US" sz="2000" baseline="0" dirty="0"/>
                        <a:t>Custom roles in private preview</a:t>
                      </a:r>
                      <a:endParaRPr lang="en-US" sz="2000" dirty="0"/>
                    </a:p>
                  </a:txBody>
                  <a:tcPr marL="91428" marR="91428" marT="45714" marB="45714"/>
                </a:tc>
                <a:extLst>
                  <a:ext uri="{0D108BD9-81ED-4DB2-BD59-A6C34878D82A}">
                    <a16:rowId xmlns:a16="http://schemas.microsoft.com/office/drawing/2014/main" val="10003"/>
                  </a:ext>
                </a:extLst>
              </a:tr>
            </a:tbl>
          </a:graphicData>
        </a:graphic>
      </p:graphicFrame>
      <p:pic>
        <p:nvPicPr>
          <p:cNvPr id="5" name="Picture 4"/>
          <p:cNvPicPr>
            <a:picLocks noChangeAspect="1"/>
          </p:cNvPicPr>
          <p:nvPr/>
        </p:nvPicPr>
        <p:blipFill>
          <a:blip r:embed="rId2"/>
          <a:stretch>
            <a:fillRect/>
          </a:stretch>
        </p:blipFill>
        <p:spPr>
          <a:xfrm>
            <a:off x="7512679" y="2005219"/>
            <a:ext cx="3500349" cy="2004100"/>
          </a:xfrm>
          <a:prstGeom prst="rect">
            <a:avLst/>
          </a:prstGeom>
        </p:spPr>
      </p:pic>
      <p:pic>
        <p:nvPicPr>
          <p:cNvPr id="6" name="Picture 5"/>
          <p:cNvPicPr>
            <a:picLocks noChangeAspect="1"/>
          </p:cNvPicPr>
          <p:nvPr/>
        </p:nvPicPr>
        <p:blipFill>
          <a:blip r:embed="rId3"/>
          <a:stretch>
            <a:fillRect/>
          </a:stretch>
        </p:blipFill>
        <p:spPr>
          <a:xfrm>
            <a:off x="3169834" y="1984341"/>
            <a:ext cx="3227315" cy="2042851"/>
          </a:xfrm>
          <a:prstGeom prst="rect">
            <a:avLst/>
          </a:prstGeom>
        </p:spPr>
      </p:pic>
    </p:spTree>
    <p:extLst>
      <p:ext uri="{BB962C8B-B14F-4D97-AF65-F5344CB8AC3E}">
        <p14:creationId xmlns:p14="http://schemas.microsoft.com/office/powerpoint/2010/main" val="2714573792"/>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Resource Groups (Review)</a:t>
            </a:r>
          </a:p>
        </p:txBody>
      </p:sp>
      <p:sp>
        <p:nvSpPr>
          <p:cNvPr id="6" name="Text Placeholder 5"/>
          <p:cNvSpPr>
            <a:spLocks noGrp="1"/>
          </p:cNvSpPr>
          <p:nvPr>
            <p:ph type="body" sz="quarter" idx="4294967295"/>
          </p:nvPr>
        </p:nvSpPr>
        <p:spPr>
          <a:xfrm>
            <a:off x="6431073" y="1338263"/>
            <a:ext cx="6003815" cy="2968625"/>
          </a:xfrm>
        </p:spPr>
        <p:txBody>
          <a:bodyPr/>
          <a:lstStyle/>
          <a:p>
            <a:pPr marL="0" indent="0">
              <a:buNone/>
            </a:pPr>
            <a:r>
              <a:rPr lang="en-US" sz="2700"/>
              <a:t>Manage resources as a single unit</a:t>
            </a:r>
          </a:p>
          <a:p>
            <a:pPr marL="0" indent="0">
              <a:buNone/>
            </a:pPr>
            <a:r>
              <a:rPr lang="en-US" sz="2700"/>
              <a:t>Role based access and control (RBAC) on groups or resources</a:t>
            </a:r>
          </a:p>
          <a:p>
            <a:pPr marL="0" indent="0">
              <a:buNone/>
            </a:pPr>
            <a:r>
              <a:rPr lang="en-US" sz="2700"/>
              <a:t>Billing integrated tagging on groups or resources</a:t>
            </a:r>
          </a:p>
        </p:txBody>
      </p:sp>
      <p:grpSp>
        <p:nvGrpSpPr>
          <p:cNvPr id="7" name="Group 6"/>
          <p:cNvGrpSpPr>
            <a:grpSpLocks noChangeAspect="1"/>
          </p:cNvGrpSpPr>
          <p:nvPr/>
        </p:nvGrpSpPr>
        <p:grpSpPr bwMode="auto">
          <a:xfrm>
            <a:off x="1868530" y="1618669"/>
            <a:ext cx="4263024" cy="4071550"/>
            <a:chOff x="405" y="668"/>
            <a:chExt cx="3117" cy="2977"/>
          </a:xfrm>
        </p:grpSpPr>
        <p:sp>
          <p:nvSpPr>
            <p:cNvPr id="8" name="AutoShape 3"/>
            <p:cNvSpPr>
              <a:spLocks noChangeAspect="1" noChangeArrowheads="1" noTextEdit="1"/>
            </p:cNvSpPr>
            <p:nvPr/>
          </p:nvSpPr>
          <p:spPr bwMode="auto">
            <a:xfrm>
              <a:off x="406" y="668"/>
              <a:ext cx="3116"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9" name="Freeform 5"/>
            <p:cNvSpPr>
              <a:spLocks/>
            </p:cNvSpPr>
            <p:nvPr/>
          </p:nvSpPr>
          <p:spPr bwMode="auto">
            <a:xfrm>
              <a:off x="412" y="676"/>
              <a:ext cx="3102" cy="2962"/>
            </a:xfrm>
            <a:custGeom>
              <a:avLst/>
              <a:gdLst>
                <a:gd name="T0" fmla="*/ 2649 w 2649"/>
                <a:gd name="T1" fmla="*/ 2496 h 2529"/>
                <a:gd name="T2" fmla="*/ 2616 w 2649"/>
                <a:gd name="T3" fmla="*/ 2529 h 2529"/>
                <a:gd name="T4" fmla="*/ 33 w 2649"/>
                <a:gd name="T5" fmla="*/ 2529 h 2529"/>
                <a:gd name="T6" fmla="*/ 0 w 2649"/>
                <a:gd name="T7" fmla="*/ 2496 h 2529"/>
                <a:gd name="T8" fmla="*/ 0 w 2649"/>
                <a:gd name="T9" fmla="*/ 33 h 2529"/>
                <a:gd name="T10" fmla="*/ 33 w 2649"/>
                <a:gd name="T11" fmla="*/ 0 h 2529"/>
                <a:gd name="T12" fmla="*/ 2616 w 2649"/>
                <a:gd name="T13" fmla="*/ 0 h 2529"/>
                <a:gd name="T14" fmla="*/ 2649 w 2649"/>
                <a:gd name="T15" fmla="*/ 33 h 2529"/>
                <a:gd name="T16" fmla="*/ 2649 w 2649"/>
                <a:gd name="T17" fmla="*/ 2496 h 2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9" h="2529">
                  <a:moveTo>
                    <a:pt x="2649" y="2496"/>
                  </a:moveTo>
                  <a:cubicBezTo>
                    <a:pt x="2649" y="2514"/>
                    <a:pt x="2634" y="2529"/>
                    <a:pt x="2616" y="2529"/>
                  </a:cubicBezTo>
                  <a:cubicBezTo>
                    <a:pt x="33" y="2529"/>
                    <a:pt x="33" y="2529"/>
                    <a:pt x="33" y="2529"/>
                  </a:cubicBezTo>
                  <a:cubicBezTo>
                    <a:pt x="15" y="2529"/>
                    <a:pt x="0" y="2514"/>
                    <a:pt x="0" y="2496"/>
                  </a:cubicBezTo>
                  <a:cubicBezTo>
                    <a:pt x="0" y="33"/>
                    <a:pt x="0" y="33"/>
                    <a:pt x="0" y="33"/>
                  </a:cubicBezTo>
                  <a:cubicBezTo>
                    <a:pt x="0" y="14"/>
                    <a:pt x="15" y="0"/>
                    <a:pt x="33" y="0"/>
                  </a:cubicBezTo>
                  <a:cubicBezTo>
                    <a:pt x="2616" y="0"/>
                    <a:pt x="2616" y="0"/>
                    <a:pt x="2616" y="0"/>
                  </a:cubicBezTo>
                  <a:cubicBezTo>
                    <a:pt x="2634" y="0"/>
                    <a:pt x="2649" y="14"/>
                    <a:pt x="2649" y="33"/>
                  </a:cubicBezTo>
                  <a:cubicBezTo>
                    <a:pt x="2649" y="2496"/>
                    <a:pt x="2649" y="2496"/>
                    <a:pt x="2649" y="2496"/>
                  </a:cubicBezTo>
                </a:path>
              </a:pathLst>
            </a:custGeom>
            <a:solidFill>
              <a:srgbClr val="022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10" name="Freeform 6"/>
            <p:cNvSpPr>
              <a:spLocks/>
            </p:cNvSpPr>
            <p:nvPr/>
          </p:nvSpPr>
          <p:spPr bwMode="auto">
            <a:xfrm>
              <a:off x="405" y="669"/>
              <a:ext cx="3116" cy="2976"/>
            </a:xfrm>
            <a:custGeom>
              <a:avLst/>
              <a:gdLst>
                <a:gd name="T0" fmla="*/ 2655 w 2661"/>
                <a:gd name="T1" fmla="*/ 2502 h 2541"/>
                <a:gd name="T2" fmla="*/ 2649 w 2661"/>
                <a:gd name="T3" fmla="*/ 2502 h 2541"/>
                <a:gd name="T4" fmla="*/ 2641 w 2661"/>
                <a:gd name="T5" fmla="*/ 2521 h 2541"/>
                <a:gd name="T6" fmla="*/ 2622 w 2661"/>
                <a:gd name="T7" fmla="*/ 2529 h 2541"/>
                <a:gd name="T8" fmla="*/ 39 w 2661"/>
                <a:gd name="T9" fmla="*/ 2529 h 2541"/>
                <a:gd name="T10" fmla="*/ 20 w 2661"/>
                <a:gd name="T11" fmla="*/ 2521 h 2541"/>
                <a:gd name="T12" fmla="*/ 12 w 2661"/>
                <a:gd name="T13" fmla="*/ 2502 h 2541"/>
                <a:gd name="T14" fmla="*/ 12 w 2661"/>
                <a:gd name="T15" fmla="*/ 39 h 2541"/>
                <a:gd name="T16" fmla="*/ 20 w 2661"/>
                <a:gd name="T17" fmla="*/ 20 h 2541"/>
                <a:gd name="T18" fmla="*/ 39 w 2661"/>
                <a:gd name="T19" fmla="*/ 12 h 2541"/>
                <a:gd name="T20" fmla="*/ 2622 w 2661"/>
                <a:gd name="T21" fmla="*/ 12 h 2541"/>
                <a:gd name="T22" fmla="*/ 2641 w 2661"/>
                <a:gd name="T23" fmla="*/ 20 h 2541"/>
                <a:gd name="T24" fmla="*/ 2649 w 2661"/>
                <a:gd name="T25" fmla="*/ 39 h 2541"/>
                <a:gd name="T26" fmla="*/ 2649 w 2661"/>
                <a:gd name="T27" fmla="*/ 2502 h 2541"/>
                <a:gd name="T28" fmla="*/ 2655 w 2661"/>
                <a:gd name="T29" fmla="*/ 2502 h 2541"/>
                <a:gd name="T30" fmla="*/ 2661 w 2661"/>
                <a:gd name="T31" fmla="*/ 2502 h 2541"/>
                <a:gd name="T32" fmla="*/ 2661 w 2661"/>
                <a:gd name="T33" fmla="*/ 39 h 2541"/>
                <a:gd name="T34" fmla="*/ 2622 w 2661"/>
                <a:gd name="T35" fmla="*/ 0 h 2541"/>
                <a:gd name="T36" fmla="*/ 39 w 2661"/>
                <a:gd name="T37" fmla="*/ 0 h 2541"/>
                <a:gd name="T38" fmla="*/ 0 w 2661"/>
                <a:gd name="T39" fmla="*/ 39 h 2541"/>
                <a:gd name="T40" fmla="*/ 0 w 2661"/>
                <a:gd name="T41" fmla="*/ 2502 h 2541"/>
                <a:gd name="T42" fmla="*/ 39 w 2661"/>
                <a:gd name="T43" fmla="*/ 2541 h 2541"/>
                <a:gd name="T44" fmla="*/ 2622 w 2661"/>
                <a:gd name="T45" fmla="*/ 2541 h 2541"/>
                <a:gd name="T46" fmla="*/ 2661 w 2661"/>
                <a:gd name="T47" fmla="*/ 2502 h 2541"/>
                <a:gd name="T48" fmla="*/ 2655 w 2661"/>
                <a:gd name="T49" fmla="*/ 2502 h 2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61" h="2541">
                  <a:moveTo>
                    <a:pt x="2655" y="2502"/>
                  </a:moveTo>
                  <a:cubicBezTo>
                    <a:pt x="2649" y="2502"/>
                    <a:pt x="2649" y="2502"/>
                    <a:pt x="2649" y="2502"/>
                  </a:cubicBezTo>
                  <a:cubicBezTo>
                    <a:pt x="2649" y="2509"/>
                    <a:pt x="2646" y="2516"/>
                    <a:pt x="2641" y="2521"/>
                  </a:cubicBezTo>
                  <a:cubicBezTo>
                    <a:pt x="2636" y="2526"/>
                    <a:pt x="2629" y="2529"/>
                    <a:pt x="2622" y="2529"/>
                  </a:cubicBezTo>
                  <a:cubicBezTo>
                    <a:pt x="39" y="2529"/>
                    <a:pt x="39" y="2529"/>
                    <a:pt x="39" y="2529"/>
                  </a:cubicBezTo>
                  <a:cubicBezTo>
                    <a:pt x="32" y="2529"/>
                    <a:pt x="25" y="2526"/>
                    <a:pt x="20" y="2521"/>
                  </a:cubicBezTo>
                  <a:cubicBezTo>
                    <a:pt x="15" y="2516"/>
                    <a:pt x="12" y="2509"/>
                    <a:pt x="12" y="2502"/>
                  </a:cubicBezTo>
                  <a:cubicBezTo>
                    <a:pt x="12" y="39"/>
                    <a:pt x="12" y="39"/>
                    <a:pt x="12" y="39"/>
                  </a:cubicBezTo>
                  <a:cubicBezTo>
                    <a:pt x="12" y="31"/>
                    <a:pt x="15" y="25"/>
                    <a:pt x="20" y="20"/>
                  </a:cubicBezTo>
                  <a:cubicBezTo>
                    <a:pt x="25" y="15"/>
                    <a:pt x="32" y="12"/>
                    <a:pt x="39" y="12"/>
                  </a:cubicBezTo>
                  <a:cubicBezTo>
                    <a:pt x="2622" y="12"/>
                    <a:pt x="2622" y="12"/>
                    <a:pt x="2622" y="12"/>
                  </a:cubicBezTo>
                  <a:cubicBezTo>
                    <a:pt x="2629" y="12"/>
                    <a:pt x="2636" y="15"/>
                    <a:pt x="2641" y="20"/>
                  </a:cubicBezTo>
                  <a:cubicBezTo>
                    <a:pt x="2646" y="25"/>
                    <a:pt x="2649" y="31"/>
                    <a:pt x="2649" y="39"/>
                  </a:cubicBezTo>
                  <a:cubicBezTo>
                    <a:pt x="2649" y="2502"/>
                    <a:pt x="2649" y="2502"/>
                    <a:pt x="2649" y="2502"/>
                  </a:cubicBezTo>
                  <a:cubicBezTo>
                    <a:pt x="2655" y="2502"/>
                    <a:pt x="2655" y="2502"/>
                    <a:pt x="2655" y="2502"/>
                  </a:cubicBezTo>
                  <a:cubicBezTo>
                    <a:pt x="2661" y="2502"/>
                    <a:pt x="2661" y="2502"/>
                    <a:pt x="2661" y="2502"/>
                  </a:cubicBezTo>
                  <a:cubicBezTo>
                    <a:pt x="2661" y="39"/>
                    <a:pt x="2661" y="39"/>
                    <a:pt x="2661" y="39"/>
                  </a:cubicBezTo>
                  <a:cubicBezTo>
                    <a:pt x="2661" y="17"/>
                    <a:pt x="2643" y="0"/>
                    <a:pt x="2622" y="0"/>
                  </a:cubicBezTo>
                  <a:cubicBezTo>
                    <a:pt x="39" y="0"/>
                    <a:pt x="39" y="0"/>
                    <a:pt x="39" y="0"/>
                  </a:cubicBezTo>
                  <a:cubicBezTo>
                    <a:pt x="18" y="0"/>
                    <a:pt x="0" y="17"/>
                    <a:pt x="0" y="39"/>
                  </a:cubicBezTo>
                  <a:cubicBezTo>
                    <a:pt x="0" y="2502"/>
                    <a:pt x="0" y="2502"/>
                    <a:pt x="0" y="2502"/>
                  </a:cubicBezTo>
                  <a:cubicBezTo>
                    <a:pt x="0" y="2523"/>
                    <a:pt x="18" y="2541"/>
                    <a:pt x="39" y="2541"/>
                  </a:cubicBezTo>
                  <a:cubicBezTo>
                    <a:pt x="2622" y="2541"/>
                    <a:pt x="2622" y="2541"/>
                    <a:pt x="2622" y="2541"/>
                  </a:cubicBezTo>
                  <a:cubicBezTo>
                    <a:pt x="2643" y="2541"/>
                    <a:pt x="2661" y="2523"/>
                    <a:pt x="2661" y="2502"/>
                  </a:cubicBezTo>
                  <a:lnTo>
                    <a:pt x="2655" y="25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11" name="Freeform 7"/>
            <p:cNvSpPr>
              <a:spLocks/>
            </p:cNvSpPr>
            <p:nvPr/>
          </p:nvSpPr>
          <p:spPr bwMode="auto">
            <a:xfrm>
              <a:off x="999" y="1251"/>
              <a:ext cx="1928" cy="1927"/>
            </a:xfrm>
            <a:custGeom>
              <a:avLst/>
              <a:gdLst>
                <a:gd name="T0" fmla="*/ 878 w 1647"/>
                <a:gd name="T1" fmla="*/ 19 h 1645"/>
                <a:gd name="T2" fmla="*/ 1628 w 1647"/>
                <a:gd name="T3" fmla="*/ 821 h 1645"/>
                <a:gd name="T4" fmla="*/ 1392 w 1647"/>
                <a:gd name="T5" fmla="*/ 1390 h 1645"/>
                <a:gd name="T6" fmla="*/ 823 w 1647"/>
                <a:gd name="T7" fmla="*/ 1626 h 1645"/>
                <a:gd name="T8" fmla="*/ 255 w 1647"/>
                <a:gd name="T9" fmla="*/ 1390 h 1645"/>
                <a:gd name="T10" fmla="*/ 19 w 1647"/>
                <a:gd name="T11" fmla="*/ 821 h 1645"/>
                <a:gd name="T12" fmla="*/ 54 w 1647"/>
                <a:gd name="T13" fmla="*/ 587 h 1645"/>
                <a:gd name="T14" fmla="*/ 35 w 1647"/>
                <a:gd name="T15" fmla="*/ 581 h 1645"/>
                <a:gd name="T16" fmla="*/ 0 w 1647"/>
                <a:gd name="T17" fmla="*/ 821 h 1645"/>
                <a:gd name="T18" fmla="*/ 823 w 1647"/>
                <a:gd name="T19" fmla="*/ 1645 h 1645"/>
                <a:gd name="T20" fmla="*/ 1647 w 1647"/>
                <a:gd name="T21" fmla="*/ 821 h 1645"/>
                <a:gd name="T22" fmla="*/ 879 w 1647"/>
                <a:gd name="T23" fmla="*/ 0 h 1645"/>
                <a:gd name="T24" fmla="*/ 878 w 1647"/>
                <a:gd name="T25" fmla="*/ 19 h 1645"/>
                <a:gd name="T26" fmla="*/ 878 w 1647"/>
                <a:gd name="T27" fmla="*/ 19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47" h="1645">
                  <a:moveTo>
                    <a:pt x="878" y="19"/>
                  </a:moveTo>
                  <a:cubicBezTo>
                    <a:pt x="1297" y="46"/>
                    <a:pt x="1628" y="395"/>
                    <a:pt x="1628" y="821"/>
                  </a:cubicBezTo>
                  <a:cubicBezTo>
                    <a:pt x="1628" y="1043"/>
                    <a:pt x="1538" y="1245"/>
                    <a:pt x="1392" y="1390"/>
                  </a:cubicBezTo>
                  <a:cubicBezTo>
                    <a:pt x="1247" y="1536"/>
                    <a:pt x="1046" y="1626"/>
                    <a:pt x="823" y="1626"/>
                  </a:cubicBezTo>
                  <a:cubicBezTo>
                    <a:pt x="601" y="1626"/>
                    <a:pt x="400" y="1536"/>
                    <a:pt x="255" y="1390"/>
                  </a:cubicBezTo>
                  <a:cubicBezTo>
                    <a:pt x="109" y="1245"/>
                    <a:pt x="19" y="1043"/>
                    <a:pt x="19" y="821"/>
                  </a:cubicBezTo>
                  <a:cubicBezTo>
                    <a:pt x="19" y="740"/>
                    <a:pt x="31" y="661"/>
                    <a:pt x="54" y="587"/>
                  </a:cubicBezTo>
                  <a:cubicBezTo>
                    <a:pt x="35" y="581"/>
                    <a:pt x="35" y="581"/>
                    <a:pt x="35" y="581"/>
                  </a:cubicBezTo>
                  <a:cubicBezTo>
                    <a:pt x="12" y="657"/>
                    <a:pt x="0" y="738"/>
                    <a:pt x="0" y="821"/>
                  </a:cubicBezTo>
                  <a:cubicBezTo>
                    <a:pt x="0" y="1276"/>
                    <a:pt x="369" y="1645"/>
                    <a:pt x="823" y="1645"/>
                  </a:cubicBezTo>
                  <a:cubicBezTo>
                    <a:pt x="1278" y="1645"/>
                    <a:pt x="1647" y="1276"/>
                    <a:pt x="1647" y="821"/>
                  </a:cubicBezTo>
                  <a:cubicBezTo>
                    <a:pt x="1647" y="385"/>
                    <a:pt x="1308" y="28"/>
                    <a:pt x="879" y="0"/>
                  </a:cubicBezTo>
                  <a:cubicBezTo>
                    <a:pt x="878" y="19"/>
                    <a:pt x="878" y="19"/>
                    <a:pt x="878" y="19"/>
                  </a:cubicBezTo>
                  <a:cubicBezTo>
                    <a:pt x="878" y="19"/>
                    <a:pt x="878" y="19"/>
                    <a:pt x="878" y="19"/>
                  </a:cubicBezTo>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12" name="Freeform 8"/>
            <p:cNvSpPr>
              <a:spLocks/>
            </p:cNvSpPr>
            <p:nvPr/>
          </p:nvSpPr>
          <p:spPr bwMode="auto">
            <a:xfrm>
              <a:off x="1962" y="1219"/>
              <a:ext cx="80" cy="89"/>
            </a:xfrm>
            <a:custGeom>
              <a:avLst/>
              <a:gdLst>
                <a:gd name="T0" fmla="*/ 76 w 80"/>
                <a:gd name="T1" fmla="*/ 89 h 89"/>
                <a:gd name="T2" fmla="*/ 0 w 80"/>
                <a:gd name="T3" fmla="*/ 41 h 89"/>
                <a:gd name="T4" fmla="*/ 80 w 80"/>
                <a:gd name="T5" fmla="*/ 0 h 89"/>
                <a:gd name="T6" fmla="*/ 76 w 80"/>
                <a:gd name="T7" fmla="*/ 89 h 89"/>
              </a:gdLst>
              <a:ahLst/>
              <a:cxnLst>
                <a:cxn ang="0">
                  <a:pos x="T0" y="T1"/>
                </a:cxn>
                <a:cxn ang="0">
                  <a:pos x="T2" y="T3"/>
                </a:cxn>
                <a:cxn ang="0">
                  <a:pos x="T4" y="T5"/>
                </a:cxn>
                <a:cxn ang="0">
                  <a:pos x="T6" y="T7"/>
                </a:cxn>
              </a:cxnLst>
              <a:rect l="0" t="0" r="r" b="b"/>
              <a:pathLst>
                <a:path w="80" h="89">
                  <a:moveTo>
                    <a:pt x="76" y="89"/>
                  </a:moveTo>
                  <a:lnTo>
                    <a:pt x="0" y="41"/>
                  </a:lnTo>
                  <a:lnTo>
                    <a:pt x="80" y="0"/>
                  </a:lnTo>
                  <a:lnTo>
                    <a:pt x="76" y="89"/>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13" name="Freeform 9"/>
            <p:cNvSpPr>
              <a:spLocks/>
            </p:cNvSpPr>
            <p:nvPr/>
          </p:nvSpPr>
          <p:spPr bwMode="auto">
            <a:xfrm>
              <a:off x="1003" y="1891"/>
              <a:ext cx="94" cy="93"/>
            </a:xfrm>
            <a:custGeom>
              <a:avLst/>
              <a:gdLst>
                <a:gd name="T0" fmla="*/ 74 w 80"/>
                <a:gd name="T1" fmla="*/ 51 h 80"/>
                <a:gd name="T2" fmla="*/ 51 w 80"/>
                <a:gd name="T3" fmla="*/ 6 h 80"/>
                <a:gd name="T4" fmla="*/ 6 w 80"/>
                <a:gd name="T5" fmla="*/ 29 h 80"/>
                <a:gd name="T6" fmla="*/ 29 w 80"/>
                <a:gd name="T7" fmla="*/ 74 h 80"/>
                <a:gd name="T8" fmla="*/ 74 w 80"/>
                <a:gd name="T9" fmla="*/ 51 h 80"/>
              </a:gdLst>
              <a:ahLst/>
              <a:cxnLst>
                <a:cxn ang="0">
                  <a:pos x="T0" y="T1"/>
                </a:cxn>
                <a:cxn ang="0">
                  <a:pos x="T2" y="T3"/>
                </a:cxn>
                <a:cxn ang="0">
                  <a:pos x="T4" y="T5"/>
                </a:cxn>
                <a:cxn ang="0">
                  <a:pos x="T6" y="T7"/>
                </a:cxn>
                <a:cxn ang="0">
                  <a:pos x="T8" y="T9"/>
                </a:cxn>
              </a:cxnLst>
              <a:rect l="0" t="0" r="r" b="b"/>
              <a:pathLst>
                <a:path w="80" h="80">
                  <a:moveTo>
                    <a:pt x="74" y="51"/>
                  </a:moveTo>
                  <a:cubicBezTo>
                    <a:pt x="80" y="32"/>
                    <a:pt x="70" y="12"/>
                    <a:pt x="51" y="6"/>
                  </a:cubicBezTo>
                  <a:cubicBezTo>
                    <a:pt x="32" y="0"/>
                    <a:pt x="12" y="10"/>
                    <a:pt x="6" y="29"/>
                  </a:cubicBezTo>
                  <a:cubicBezTo>
                    <a:pt x="0" y="47"/>
                    <a:pt x="10" y="68"/>
                    <a:pt x="29" y="74"/>
                  </a:cubicBezTo>
                  <a:cubicBezTo>
                    <a:pt x="48" y="80"/>
                    <a:pt x="68" y="70"/>
                    <a:pt x="74" y="51"/>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14" name="Freeform 10"/>
            <p:cNvSpPr>
              <a:spLocks/>
            </p:cNvSpPr>
            <p:nvPr/>
          </p:nvSpPr>
          <p:spPr bwMode="auto">
            <a:xfrm>
              <a:off x="757" y="1125"/>
              <a:ext cx="824" cy="728"/>
            </a:xfrm>
            <a:custGeom>
              <a:avLst/>
              <a:gdLst>
                <a:gd name="T0" fmla="*/ 540 w 703"/>
                <a:gd name="T1" fmla="*/ 558 h 622"/>
                <a:gd name="T2" fmla="*/ 352 w 703"/>
                <a:gd name="T3" fmla="*/ 622 h 622"/>
                <a:gd name="T4" fmla="*/ 104 w 703"/>
                <a:gd name="T5" fmla="*/ 500 h 622"/>
                <a:gd name="T6" fmla="*/ 162 w 703"/>
                <a:gd name="T7" fmla="*/ 64 h 622"/>
                <a:gd name="T8" fmla="*/ 351 w 703"/>
                <a:gd name="T9" fmla="*/ 0 h 622"/>
                <a:gd name="T10" fmla="*/ 598 w 703"/>
                <a:gd name="T11" fmla="*/ 122 h 622"/>
                <a:gd name="T12" fmla="*/ 540 w 703"/>
                <a:gd name="T13" fmla="*/ 558 h 622"/>
              </a:gdLst>
              <a:ahLst/>
              <a:cxnLst>
                <a:cxn ang="0">
                  <a:pos x="T0" y="T1"/>
                </a:cxn>
                <a:cxn ang="0">
                  <a:pos x="T2" y="T3"/>
                </a:cxn>
                <a:cxn ang="0">
                  <a:pos x="T4" y="T5"/>
                </a:cxn>
                <a:cxn ang="0">
                  <a:pos x="T6" y="T7"/>
                </a:cxn>
                <a:cxn ang="0">
                  <a:pos x="T8" y="T9"/>
                </a:cxn>
                <a:cxn ang="0">
                  <a:pos x="T10" y="T11"/>
                </a:cxn>
                <a:cxn ang="0">
                  <a:pos x="T12" y="T13"/>
                </a:cxn>
              </a:cxnLst>
              <a:rect l="0" t="0" r="r" b="b"/>
              <a:pathLst>
                <a:path w="703" h="622">
                  <a:moveTo>
                    <a:pt x="540" y="558"/>
                  </a:moveTo>
                  <a:cubicBezTo>
                    <a:pt x="484" y="601"/>
                    <a:pt x="418" y="622"/>
                    <a:pt x="352" y="622"/>
                  </a:cubicBezTo>
                  <a:cubicBezTo>
                    <a:pt x="258" y="622"/>
                    <a:pt x="166" y="580"/>
                    <a:pt x="104" y="500"/>
                  </a:cubicBezTo>
                  <a:cubicBezTo>
                    <a:pt x="0" y="364"/>
                    <a:pt x="26" y="169"/>
                    <a:pt x="162" y="64"/>
                  </a:cubicBezTo>
                  <a:cubicBezTo>
                    <a:pt x="219" y="21"/>
                    <a:pt x="285" y="0"/>
                    <a:pt x="351" y="0"/>
                  </a:cubicBezTo>
                  <a:cubicBezTo>
                    <a:pt x="445" y="0"/>
                    <a:pt x="537" y="42"/>
                    <a:pt x="598" y="122"/>
                  </a:cubicBezTo>
                  <a:cubicBezTo>
                    <a:pt x="703" y="259"/>
                    <a:pt x="677" y="454"/>
                    <a:pt x="540" y="558"/>
                  </a:cubicBez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15" name="Freeform 11"/>
            <p:cNvSpPr>
              <a:spLocks/>
            </p:cNvSpPr>
            <p:nvPr/>
          </p:nvSpPr>
          <p:spPr bwMode="auto">
            <a:xfrm>
              <a:off x="757" y="1125"/>
              <a:ext cx="824" cy="728"/>
            </a:xfrm>
            <a:custGeom>
              <a:avLst/>
              <a:gdLst>
                <a:gd name="T0" fmla="*/ 540 w 703"/>
                <a:gd name="T1" fmla="*/ 558 h 622"/>
                <a:gd name="T2" fmla="*/ 352 w 703"/>
                <a:gd name="T3" fmla="*/ 622 h 622"/>
                <a:gd name="T4" fmla="*/ 104 w 703"/>
                <a:gd name="T5" fmla="*/ 500 h 622"/>
                <a:gd name="T6" fmla="*/ 162 w 703"/>
                <a:gd name="T7" fmla="*/ 64 h 622"/>
                <a:gd name="T8" fmla="*/ 351 w 703"/>
                <a:gd name="T9" fmla="*/ 0 h 622"/>
                <a:gd name="T10" fmla="*/ 598 w 703"/>
                <a:gd name="T11" fmla="*/ 122 h 622"/>
                <a:gd name="T12" fmla="*/ 540 w 703"/>
                <a:gd name="T13" fmla="*/ 558 h 622"/>
              </a:gdLst>
              <a:ahLst/>
              <a:cxnLst>
                <a:cxn ang="0">
                  <a:pos x="T0" y="T1"/>
                </a:cxn>
                <a:cxn ang="0">
                  <a:pos x="T2" y="T3"/>
                </a:cxn>
                <a:cxn ang="0">
                  <a:pos x="T4" y="T5"/>
                </a:cxn>
                <a:cxn ang="0">
                  <a:pos x="T6" y="T7"/>
                </a:cxn>
                <a:cxn ang="0">
                  <a:pos x="T8" y="T9"/>
                </a:cxn>
                <a:cxn ang="0">
                  <a:pos x="T10" y="T11"/>
                </a:cxn>
                <a:cxn ang="0">
                  <a:pos x="T12" y="T13"/>
                </a:cxn>
              </a:cxnLst>
              <a:rect l="0" t="0" r="r" b="b"/>
              <a:pathLst>
                <a:path w="703" h="622">
                  <a:moveTo>
                    <a:pt x="540" y="558"/>
                  </a:moveTo>
                  <a:cubicBezTo>
                    <a:pt x="484" y="601"/>
                    <a:pt x="418" y="622"/>
                    <a:pt x="352" y="622"/>
                  </a:cubicBezTo>
                  <a:cubicBezTo>
                    <a:pt x="258" y="622"/>
                    <a:pt x="166" y="580"/>
                    <a:pt x="104" y="500"/>
                  </a:cubicBezTo>
                  <a:cubicBezTo>
                    <a:pt x="0" y="364"/>
                    <a:pt x="26" y="169"/>
                    <a:pt x="162" y="64"/>
                  </a:cubicBezTo>
                  <a:cubicBezTo>
                    <a:pt x="219" y="21"/>
                    <a:pt x="285" y="0"/>
                    <a:pt x="351" y="0"/>
                  </a:cubicBezTo>
                  <a:cubicBezTo>
                    <a:pt x="445" y="0"/>
                    <a:pt x="537" y="42"/>
                    <a:pt x="598" y="122"/>
                  </a:cubicBezTo>
                  <a:cubicBezTo>
                    <a:pt x="703" y="259"/>
                    <a:pt x="677" y="454"/>
                    <a:pt x="540" y="558"/>
                  </a:cubicBez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16" name="Freeform 12"/>
            <p:cNvSpPr>
              <a:spLocks/>
            </p:cNvSpPr>
            <p:nvPr/>
          </p:nvSpPr>
          <p:spPr bwMode="auto">
            <a:xfrm>
              <a:off x="857" y="1234"/>
              <a:ext cx="99" cy="262"/>
            </a:xfrm>
            <a:custGeom>
              <a:avLst/>
              <a:gdLst>
                <a:gd name="T0" fmla="*/ 54 w 85"/>
                <a:gd name="T1" fmla="*/ 224 h 224"/>
                <a:gd name="T2" fmla="*/ 85 w 85"/>
                <a:gd name="T3" fmla="*/ 172 h 224"/>
                <a:gd name="T4" fmla="*/ 44 w 85"/>
                <a:gd name="T5" fmla="*/ 0 h 224"/>
                <a:gd name="T6" fmla="*/ 10 w 85"/>
                <a:gd name="T7" fmla="*/ 41 h 224"/>
                <a:gd name="T8" fmla="*/ 54 w 85"/>
                <a:gd name="T9" fmla="*/ 224 h 224"/>
              </a:gdLst>
              <a:ahLst/>
              <a:cxnLst>
                <a:cxn ang="0">
                  <a:pos x="T0" y="T1"/>
                </a:cxn>
                <a:cxn ang="0">
                  <a:pos x="T2" y="T3"/>
                </a:cxn>
                <a:cxn ang="0">
                  <a:pos x="T4" y="T5"/>
                </a:cxn>
                <a:cxn ang="0">
                  <a:pos x="T6" y="T7"/>
                </a:cxn>
                <a:cxn ang="0">
                  <a:pos x="T8" y="T9"/>
                </a:cxn>
              </a:cxnLst>
              <a:rect l="0" t="0" r="r" b="b"/>
              <a:pathLst>
                <a:path w="85" h="224">
                  <a:moveTo>
                    <a:pt x="54" y="224"/>
                  </a:moveTo>
                  <a:cubicBezTo>
                    <a:pt x="63" y="207"/>
                    <a:pt x="73" y="189"/>
                    <a:pt x="85" y="172"/>
                  </a:cubicBezTo>
                  <a:cubicBezTo>
                    <a:pt x="36" y="94"/>
                    <a:pt x="38" y="30"/>
                    <a:pt x="44" y="0"/>
                  </a:cubicBezTo>
                  <a:cubicBezTo>
                    <a:pt x="31" y="13"/>
                    <a:pt x="20" y="27"/>
                    <a:pt x="10" y="41"/>
                  </a:cubicBezTo>
                  <a:cubicBezTo>
                    <a:pt x="0" y="81"/>
                    <a:pt x="0" y="146"/>
                    <a:pt x="54" y="2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17" name="Freeform 13"/>
            <p:cNvSpPr>
              <a:spLocks/>
            </p:cNvSpPr>
            <p:nvPr/>
          </p:nvSpPr>
          <p:spPr bwMode="auto">
            <a:xfrm>
              <a:off x="980" y="1508"/>
              <a:ext cx="490" cy="243"/>
            </a:xfrm>
            <a:custGeom>
              <a:avLst/>
              <a:gdLst>
                <a:gd name="T0" fmla="*/ 88 w 419"/>
                <a:gd name="T1" fmla="*/ 54 h 208"/>
                <a:gd name="T2" fmla="*/ 29 w 419"/>
                <a:gd name="T3" fmla="*/ 0 h 208"/>
                <a:gd name="T4" fmla="*/ 0 w 419"/>
                <a:gd name="T5" fmla="*/ 49 h 208"/>
                <a:gd name="T6" fmla="*/ 54 w 419"/>
                <a:gd name="T7" fmla="*/ 97 h 208"/>
                <a:gd name="T8" fmla="*/ 379 w 419"/>
                <a:gd name="T9" fmla="*/ 208 h 208"/>
                <a:gd name="T10" fmla="*/ 419 w 419"/>
                <a:gd name="T11" fmla="*/ 159 h 208"/>
                <a:gd name="T12" fmla="*/ 88 w 419"/>
                <a:gd name="T13" fmla="*/ 54 h 208"/>
              </a:gdLst>
              <a:ahLst/>
              <a:cxnLst>
                <a:cxn ang="0">
                  <a:pos x="T0" y="T1"/>
                </a:cxn>
                <a:cxn ang="0">
                  <a:pos x="T2" y="T3"/>
                </a:cxn>
                <a:cxn ang="0">
                  <a:pos x="T4" y="T5"/>
                </a:cxn>
                <a:cxn ang="0">
                  <a:pos x="T6" y="T7"/>
                </a:cxn>
                <a:cxn ang="0">
                  <a:pos x="T8" y="T9"/>
                </a:cxn>
                <a:cxn ang="0">
                  <a:pos x="T10" y="T11"/>
                </a:cxn>
                <a:cxn ang="0">
                  <a:pos x="T12" y="T13"/>
                </a:cxn>
              </a:cxnLst>
              <a:rect l="0" t="0" r="r" b="b"/>
              <a:pathLst>
                <a:path w="419" h="208">
                  <a:moveTo>
                    <a:pt x="88" y="54"/>
                  </a:moveTo>
                  <a:cubicBezTo>
                    <a:pt x="65" y="36"/>
                    <a:pt x="46" y="17"/>
                    <a:pt x="29" y="0"/>
                  </a:cubicBezTo>
                  <a:cubicBezTo>
                    <a:pt x="18" y="16"/>
                    <a:pt x="8" y="33"/>
                    <a:pt x="0" y="49"/>
                  </a:cubicBezTo>
                  <a:cubicBezTo>
                    <a:pt x="15" y="65"/>
                    <a:pt x="33" y="81"/>
                    <a:pt x="54" y="97"/>
                  </a:cubicBezTo>
                  <a:cubicBezTo>
                    <a:pt x="181" y="198"/>
                    <a:pt x="308" y="208"/>
                    <a:pt x="379" y="208"/>
                  </a:cubicBezTo>
                  <a:cubicBezTo>
                    <a:pt x="384" y="208"/>
                    <a:pt x="406" y="177"/>
                    <a:pt x="419" y="159"/>
                  </a:cubicBezTo>
                  <a:cubicBezTo>
                    <a:pt x="387" y="165"/>
                    <a:pt x="251" y="183"/>
                    <a:pt x="88"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18" name="Freeform 14"/>
            <p:cNvSpPr>
              <a:spLocks/>
            </p:cNvSpPr>
            <p:nvPr/>
          </p:nvSpPr>
          <p:spPr bwMode="auto">
            <a:xfrm>
              <a:off x="1175" y="1324"/>
              <a:ext cx="348" cy="292"/>
            </a:xfrm>
            <a:custGeom>
              <a:avLst/>
              <a:gdLst>
                <a:gd name="T0" fmla="*/ 0 w 297"/>
                <a:gd name="T1" fmla="*/ 26 h 249"/>
                <a:gd name="T2" fmla="*/ 289 w 297"/>
                <a:gd name="T3" fmla="*/ 249 h 249"/>
                <a:gd name="T4" fmla="*/ 297 w 297"/>
                <a:gd name="T5" fmla="*/ 223 h 249"/>
                <a:gd name="T6" fmla="*/ 43 w 297"/>
                <a:gd name="T7" fmla="*/ 0 h 249"/>
                <a:gd name="T8" fmla="*/ 0 w 297"/>
                <a:gd name="T9" fmla="*/ 26 h 249"/>
              </a:gdLst>
              <a:ahLst/>
              <a:cxnLst>
                <a:cxn ang="0">
                  <a:pos x="T0" y="T1"/>
                </a:cxn>
                <a:cxn ang="0">
                  <a:pos x="T2" y="T3"/>
                </a:cxn>
                <a:cxn ang="0">
                  <a:pos x="T4" y="T5"/>
                </a:cxn>
                <a:cxn ang="0">
                  <a:pos x="T6" y="T7"/>
                </a:cxn>
                <a:cxn ang="0">
                  <a:pos x="T8" y="T9"/>
                </a:cxn>
              </a:cxnLst>
              <a:rect l="0" t="0" r="r" b="b"/>
              <a:pathLst>
                <a:path w="297" h="249">
                  <a:moveTo>
                    <a:pt x="0" y="26"/>
                  </a:moveTo>
                  <a:cubicBezTo>
                    <a:pt x="116" y="134"/>
                    <a:pt x="254" y="225"/>
                    <a:pt x="289" y="249"/>
                  </a:cubicBezTo>
                  <a:cubicBezTo>
                    <a:pt x="293" y="240"/>
                    <a:pt x="295" y="232"/>
                    <a:pt x="297" y="223"/>
                  </a:cubicBezTo>
                  <a:cubicBezTo>
                    <a:pt x="260" y="195"/>
                    <a:pt x="161" y="118"/>
                    <a:pt x="43" y="0"/>
                  </a:cubicBezTo>
                  <a:cubicBezTo>
                    <a:pt x="29" y="8"/>
                    <a:pt x="15" y="16"/>
                    <a:pt x="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19" name="Freeform 15"/>
            <p:cNvSpPr>
              <a:spLocks/>
            </p:cNvSpPr>
            <p:nvPr/>
          </p:nvSpPr>
          <p:spPr bwMode="auto">
            <a:xfrm>
              <a:off x="1008" y="1141"/>
              <a:ext cx="150" cy="145"/>
            </a:xfrm>
            <a:custGeom>
              <a:avLst/>
              <a:gdLst>
                <a:gd name="T0" fmla="*/ 128 w 128"/>
                <a:gd name="T1" fmla="*/ 96 h 124"/>
                <a:gd name="T2" fmla="*/ 41 w 128"/>
                <a:gd name="T3" fmla="*/ 0 h 124"/>
                <a:gd name="T4" fmla="*/ 0 w 128"/>
                <a:gd name="T5" fmla="*/ 17 h 124"/>
                <a:gd name="T6" fmla="*/ 84 w 128"/>
                <a:gd name="T7" fmla="*/ 124 h 124"/>
                <a:gd name="T8" fmla="*/ 128 w 128"/>
                <a:gd name="T9" fmla="*/ 96 h 124"/>
              </a:gdLst>
              <a:ahLst/>
              <a:cxnLst>
                <a:cxn ang="0">
                  <a:pos x="T0" y="T1"/>
                </a:cxn>
                <a:cxn ang="0">
                  <a:pos x="T2" y="T3"/>
                </a:cxn>
                <a:cxn ang="0">
                  <a:pos x="T4" y="T5"/>
                </a:cxn>
                <a:cxn ang="0">
                  <a:pos x="T6" y="T7"/>
                </a:cxn>
                <a:cxn ang="0">
                  <a:pos x="T8" y="T9"/>
                </a:cxn>
              </a:cxnLst>
              <a:rect l="0" t="0" r="r" b="b"/>
              <a:pathLst>
                <a:path w="128" h="124">
                  <a:moveTo>
                    <a:pt x="128" y="96"/>
                  </a:moveTo>
                  <a:cubicBezTo>
                    <a:pt x="100" y="67"/>
                    <a:pt x="71" y="35"/>
                    <a:pt x="41" y="0"/>
                  </a:cubicBezTo>
                  <a:cubicBezTo>
                    <a:pt x="27" y="5"/>
                    <a:pt x="13" y="11"/>
                    <a:pt x="0" y="17"/>
                  </a:cubicBezTo>
                  <a:cubicBezTo>
                    <a:pt x="22" y="53"/>
                    <a:pt x="51" y="89"/>
                    <a:pt x="84" y="124"/>
                  </a:cubicBezTo>
                  <a:cubicBezTo>
                    <a:pt x="99" y="113"/>
                    <a:pt x="113" y="104"/>
                    <a:pt x="128" y="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20" name="Freeform 16"/>
            <p:cNvSpPr>
              <a:spLocks/>
            </p:cNvSpPr>
            <p:nvPr/>
          </p:nvSpPr>
          <p:spPr bwMode="auto">
            <a:xfrm>
              <a:off x="870" y="1496"/>
              <a:ext cx="110" cy="277"/>
            </a:xfrm>
            <a:custGeom>
              <a:avLst/>
              <a:gdLst>
                <a:gd name="T0" fmla="*/ 43 w 94"/>
                <a:gd name="T1" fmla="*/ 0 h 236"/>
                <a:gd name="T2" fmla="*/ 0 w 94"/>
                <a:gd name="T3" fmla="*/ 173 h 236"/>
                <a:gd name="T4" fmla="*/ 6 w 94"/>
                <a:gd name="T5" fmla="*/ 185 h 236"/>
                <a:gd name="T6" fmla="*/ 58 w 94"/>
                <a:gd name="T7" fmla="*/ 236 h 236"/>
                <a:gd name="T8" fmla="*/ 94 w 94"/>
                <a:gd name="T9" fmla="*/ 59 h 236"/>
                <a:gd name="T10" fmla="*/ 43 w 94"/>
                <a:gd name="T11" fmla="*/ 0 h 236"/>
              </a:gdLst>
              <a:ahLst/>
              <a:cxnLst>
                <a:cxn ang="0">
                  <a:pos x="T0" y="T1"/>
                </a:cxn>
                <a:cxn ang="0">
                  <a:pos x="T2" y="T3"/>
                </a:cxn>
                <a:cxn ang="0">
                  <a:pos x="T4" y="T5"/>
                </a:cxn>
                <a:cxn ang="0">
                  <a:pos x="T6" y="T7"/>
                </a:cxn>
                <a:cxn ang="0">
                  <a:pos x="T8" y="T9"/>
                </a:cxn>
                <a:cxn ang="0">
                  <a:pos x="T10" y="T11"/>
                </a:cxn>
              </a:cxnLst>
              <a:rect l="0" t="0" r="r" b="b"/>
              <a:pathLst>
                <a:path w="94" h="236">
                  <a:moveTo>
                    <a:pt x="43" y="0"/>
                  </a:moveTo>
                  <a:cubicBezTo>
                    <a:pt x="13" y="61"/>
                    <a:pt x="3" y="123"/>
                    <a:pt x="0" y="173"/>
                  </a:cubicBezTo>
                  <a:cubicBezTo>
                    <a:pt x="3" y="177"/>
                    <a:pt x="3" y="181"/>
                    <a:pt x="6" y="185"/>
                  </a:cubicBezTo>
                  <a:cubicBezTo>
                    <a:pt x="21" y="204"/>
                    <a:pt x="40" y="222"/>
                    <a:pt x="58" y="236"/>
                  </a:cubicBezTo>
                  <a:cubicBezTo>
                    <a:pt x="55" y="195"/>
                    <a:pt x="59" y="129"/>
                    <a:pt x="94" y="59"/>
                  </a:cubicBezTo>
                  <a:cubicBezTo>
                    <a:pt x="73" y="39"/>
                    <a:pt x="57" y="19"/>
                    <a:pt x="4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21" name="Freeform 17"/>
            <p:cNvSpPr>
              <a:spLocks/>
            </p:cNvSpPr>
            <p:nvPr/>
          </p:nvSpPr>
          <p:spPr bwMode="auto">
            <a:xfrm>
              <a:off x="920" y="1286"/>
              <a:ext cx="255" cy="279"/>
            </a:xfrm>
            <a:custGeom>
              <a:avLst/>
              <a:gdLst>
                <a:gd name="T0" fmla="*/ 159 w 218"/>
                <a:gd name="T1" fmla="*/ 0 h 238"/>
                <a:gd name="T2" fmla="*/ 73 w 218"/>
                <a:gd name="T3" fmla="*/ 75 h 238"/>
                <a:gd name="T4" fmla="*/ 31 w 218"/>
                <a:gd name="T5" fmla="*/ 127 h 238"/>
                <a:gd name="T6" fmla="*/ 31 w 218"/>
                <a:gd name="T7" fmla="*/ 127 h 238"/>
                <a:gd name="T8" fmla="*/ 0 w 218"/>
                <a:gd name="T9" fmla="*/ 179 h 238"/>
                <a:gd name="T10" fmla="*/ 51 w 218"/>
                <a:gd name="T11" fmla="*/ 238 h 238"/>
                <a:gd name="T12" fmla="*/ 80 w 218"/>
                <a:gd name="T13" fmla="*/ 189 h 238"/>
                <a:gd name="T14" fmla="*/ 80 w 218"/>
                <a:gd name="T15" fmla="*/ 189 h 238"/>
                <a:gd name="T16" fmla="*/ 137 w 218"/>
                <a:gd name="T17" fmla="*/ 124 h 238"/>
                <a:gd name="T18" fmla="*/ 218 w 218"/>
                <a:gd name="T19" fmla="*/ 58 h 238"/>
                <a:gd name="T20" fmla="*/ 159 w 218"/>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8" h="238">
                  <a:moveTo>
                    <a:pt x="159" y="0"/>
                  </a:moveTo>
                  <a:cubicBezTo>
                    <a:pt x="131" y="19"/>
                    <a:pt x="102" y="44"/>
                    <a:pt x="73" y="75"/>
                  </a:cubicBezTo>
                  <a:cubicBezTo>
                    <a:pt x="57" y="92"/>
                    <a:pt x="43" y="109"/>
                    <a:pt x="31" y="127"/>
                  </a:cubicBezTo>
                  <a:cubicBezTo>
                    <a:pt x="31" y="127"/>
                    <a:pt x="31" y="127"/>
                    <a:pt x="31" y="127"/>
                  </a:cubicBezTo>
                  <a:cubicBezTo>
                    <a:pt x="19" y="144"/>
                    <a:pt x="9" y="162"/>
                    <a:pt x="0" y="179"/>
                  </a:cubicBezTo>
                  <a:cubicBezTo>
                    <a:pt x="14" y="198"/>
                    <a:pt x="30" y="218"/>
                    <a:pt x="51" y="238"/>
                  </a:cubicBezTo>
                  <a:cubicBezTo>
                    <a:pt x="59" y="222"/>
                    <a:pt x="69" y="205"/>
                    <a:pt x="80" y="189"/>
                  </a:cubicBezTo>
                  <a:cubicBezTo>
                    <a:pt x="80" y="189"/>
                    <a:pt x="80" y="189"/>
                    <a:pt x="80" y="189"/>
                  </a:cubicBezTo>
                  <a:cubicBezTo>
                    <a:pt x="96" y="167"/>
                    <a:pt x="114" y="145"/>
                    <a:pt x="137" y="124"/>
                  </a:cubicBezTo>
                  <a:cubicBezTo>
                    <a:pt x="166" y="97"/>
                    <a:pt x="193" y="76"/>
                    <a:pt x="218" y="58"/>
                  </a:cubicBezTo>
                  <a:cubicBezTo>
                    <a:pt x="198" y="39"/>
                    <a:pt x="178" y="20"/>
                    <a:pt x="15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22" name="Freeform 18"/>
            <p:cNvSpPr>
              <a:spLocks/>
            </p:cNvSpPr>
            <p:nvPr/>
          </p:nvSpPr>
          <p:spPr bwMode="auto">
            <a:xfrm>
              <a:off x="1106" y="1200"/>
              <a:ext cx="348" cy="154"/>
            </a:xfrm>
            <a:custGeom>
              <a:avLst/>
              <a:gdLst>
                <a:gd name="T0" fmla="*/ 252 w 297"/>
                <a:gd name="T1" fmla="*/ 8 h 132"/>
                <a:gd name="T2" fmla="*/ 44 w 297"/>
                <a:gd name="T3" fmla="*/ 47 h 132"/>
                <a:gd name="T4" fmla="*/ 44 w 297"/>
                <a:gd name="T5" fmla="*/ 46 h 132"/>
                <a:gd name="T6" fmla="*/ 0 w 297"/>
                <a:gd name="T7" fmla="*/ 74 h 132"/>
                <a:gd name="T8" fmla="*/ 59 w 297"/>
                <a:gd name="T9" fmla="*/ 132 h 132"/>
                <a:gd name="T10" fmla="*/ 102 w 297"/>
                <a:gd name="T11" fmla="*/ 106 h 132"/>
                <a:gd name="T12" fmla="*/ 102 w 297"/>
                <a:gd name="T13" fmla="*/ 106 h 132"/>
                <a:gd name="T14" fmla="*/ 297 w 297"/>
                <a:gd name="T15" fmla="*/ 54 h 132"/>
                <a:gd name="T16" fmla="*/ 252 w 297"/>
                <a:gd name="T17" fmla="*/ 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32">
                  <a:moveTo>
                    <a:pt x="252" y="8"/>
                  </a:moveTo>
                  <a:cubicBezTo>
                    <a:pt x="204" y="0"/>
                    <a:pt x="130" y="1"/>
                    <a:pt x="44" y="47"/>
                  </a:cubicBezTo>
                  <a:cubicBezTo>
                    <a:pt x="44" y="46"/>
                    <a:pt x="44" y="46"/>
                    <a:pt x="44" y="46"/>
                  </a:cubicBezTo>
                  <a:cubicBezTo>
                    <a:pt x="30" y="54"/>
                    <a:pt x="15" y="63"/>
                    <a:pt x="0" y="74"/>
                  </a:cubicBezTo>
                  <a:cubicBezTo>
                    <a:pt x="19" y="94"/>
                    <a:pt x="39" y="113"/>
                    <a:pt x="59" y="132"/>
                  </a:cubicBezTo>
                  <a:cubicBezTo>
                    <a:pt x="74" y="122"/>
                    <a:pt x="88" y="114"/>
                    <a:pt x="102" y="106"/>
                  </a:cubicBezTo>
                  <a:cubicBezTo>
                    <a:pt x="102" y="106"/>
                    <a:pt x="102" y="106"/>
                    <a:pt x="102" y="106"/>
                  </a:cubicBezTo>
                  <a:cubicBezTo>
                    <a:pt x="216" y="45"/>
                    <a:pt x="297" y="54"/>
                    <a:pt x="297" y="54"/>
                  </a:cubicBezTo>
                  <a:cubicBezTo>
                    <a:pt x="284" y="36"/>
                    <a:pt x="268" y="21"/>
                    <a:pt x="252"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23" name="Freeform 19"/>
            <p:cNvSpPr>
              <a:spLocks/>
            </p:cNvSpPr>
            <p:nvPr/>
          </p:nvSpPr>
          <p:spPr bwMode="auto">
            <a:xfrm>
              <a:off x="1297" y="1418"/>
              <a:ext cx="177" cy="176"/>
            </a:xfrm>
            <a:custGeom>
              <a:avLst/>
              <a:gdLst>
                <a:gd name="T0" fmla="*/ 35 w 151"/>
                <a:gd name="T1" fmla="*/ 22 h 151"/>
                <a:gd name="T2" fmla="*/ 22 w 151"/>
                <a:gd name="T3" fmla="*/ 116 h 151"/>
                <a:gd name="T4" fmla="*/ 116 w 151"/>
                <a:gd name="T5" fmla="*/ 128 h 151"/>
                <a:gd name="T6" fmla="*/ 129 w 151"/>
                <a:gd name="T7" fmla="*/ 35 h 151"/>
                <a:gd name="T8" fmla="*/ 35 w 151"/>
                <a:gd name="T9" fmla="*/ 22 h 151"/>
              </a:gdLst>
              <a:ahLst/>
              <a:cxnLst>
                <a:cxn ang="0">
                  <a:pos x="T0" y="T1"/>
                </a:cxn>
                <a:cxn ang="0">
                  <a:pos x="T2" y="T3"/>
                </a:cxn>
                <a:cxn ang="0">
                  <a:pos x="T4" y="T5"/>
                </a:cxn>
                <a:cxn ang="0">
                  <a:pos x="T6" y="T7"/>
                </a:cxn>
                <a:cxn ang="0">
                  <a:pos x="T8" y="T9"/>
                </a:cxn>
              </a:cxnLst>
              <a:rect l="0" t="0" r="r" b="b"/>
              <a:pathLst>
                <a:path w="151" h="151">
                  <a:moveTo>
                    <a:pt x="35" y="22"/>
                  </a:moveTo>
                  <a:cubicBezTo>
                    <a:pt x="6" y="45"/>
                    <a:pt x="0" y="86"/>
                    <a:pt x="22" y="116"/>
                  </a:cubicBezTo>
                  <a:cubicBezTo>
                    <a:pt x="45" y="145"/>
                    <a:pt x="87" y="151"/>
                    <a:pt x="116" y="128"/>
                  </a:cubicBezTo>
                  <a:cubicBezTo>
                    <a:pt x="145" y="106"/>
                    <a:pt x="151" y="64"/>
                    <a:pt x="129" y="35"/>
                  </a:cubicBezTo>
                  <a:cubicBezTo>
                    <a:pt x="106" y="5"/>
                    <a:pt x="64" y="0"/>
                    <a:pt x="35"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24" name="Freeform 20"/>
            <p:cNvSpPr>
              <a:spLocks/>
            </p:cNvSpPr>
            <p:nvPr/>
          </p:nvSpPr>
          <p:spPr bwMode="auto">
            <a:xfrm>
              <a:off x="1139" y="1614"/>
              <a:ext cx="163" cy="164"/>
            </a:xfrm>
            <a:custGeom>
              <a:avLst/>
              <a:gdLst>
                <a:gd name="T0" fmla="*/ 32 w 139"/>
                <a:gd name="T1" fmla="*/ 21 h 140"/>
                <a:gd name="T2" fmla="*/ 20 w 139"/>
                <a:gd name="T3" fmla="*/ 108 h 140"/>
                <a:gd name="T4" fmla="*/ 107 w 139"/>
                <a:gd name="T5" fmla="*/ 119 h 140"/>
                <a:gd name="T6" fmla="*/ 119 w 139"/>
                <a:gd name="T7" fmla="*/ 33 h 140"/>
                <a:gd name="T8" fmla="*/ 32 w 139"/>
                <a:gd name="T9" fmla="*/ 21 h 140"/>
              </a:gdLst>
              <a:ahLst/>
              <a:cxnLst>
                <a:cxn ang="0">
                  <a:pos x="T0" y="T1"/>
                </a:cxn>
                <a:cxn ang="0">
                  <a:pos x="T2" y="T3"/>
                </a:cxn>
                <a:cxn ang="0">
                  <a:pos x="T4" y="T5"/>
                </a:cxn>
                <a:cxn ang="0">
                  <a:pos x="T6" y="T7"/>
                </a:cxn>
                <a:cxn ang="0">
                  <a:pos x="T8" y="T9"/>
                </a:cxn>
              </a:cxnLst>
              <a:rect l="0" t="0" r="r" b="b"/>
              <a:pathLst>
                <a:path w="139" h="140">
                  <a:moveTo>
                    <a:pt x="32" y="21"/>
                  </a:moveTo>
                  <a:cubicBezTo>
                    <a:pt x="5" y="42"/>
                    <a:pt x="0" y="81"/>
                    <a:pt x="20" y="108"/>
                  </a:cubicBezTo>
                  <a:cubicBezTo>
                    <a:pt x="41" y="135"/>
                    <a:pt x="80" y="140"/>
                    <a:pt x="107" y="119"/>
                  </a:cubicBezTo>
                  <a:cubicBezTo>
                    <a:pt x="134" y="98"/>
                    <a:pt x="139" y="60"/>
                    <a:pt x="119" y="33"/>
                  </a:cubicBezTo>
                  <a:cubicBezTo>
                    <a:pt x="98" y="5"/>
                    <a:pt x="59" y="0"/>
                    <a:pt x="32"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25" name="Freeform 21"/>
            <p:cNvSpPr>
              <a:spLocks/>
            </p:cNvSpPr>
            <p:nvPr/>
          </p:nvSpPr>
          <p:spPr bwMode="auto">
            <a:xfrm>
              <a:off x="846" y="1371"/>
              <a:ext cx="249" cy="249"/>
            </a:xfrm>
            <a:custGeom>
              <a:avLst/>
              <a:gdLst>
                <a:gd name="T0" fmla="*/ 49 w 212"/>
                <a:gd name="T1" fmla="*/ 32 h 213"/>
                <a:gd name="T2" fmla="*/ 31 w 212"/>
                <a:gd name="T3" fmla="*/ 163 h 213"/>
                <a:gd name="T4" fmla="*/ 163 w 212"/>
                <a:gd name="T5" fmla="*/ 181 h 213"/>
                <a:gd name="T6" fmla="*/ 181 w 212"/>
                <a:gd name="T7" fmla="*/ 49 h 213"/>
                <a:gd name="T8" fmla="*/ 49 w 212"/>
                <a:gd name="T9" fmla="*/ 32 h 213"/>
              </a:gdLst>
              <a:ahLst/>
              <a:cxnLst>
                <a:cxn ang="0">
                  <a:pos x="T0" y="T1"/>
                </a:cxn>
                <a:cxn ang="0">
                  <a:pos x="T2" y="T3"/>
                </a:cxn>
                <a:cxn ang="0">
                  <a:pos x="T4" y="T5"/>
                </a:cxn>
                <a:cxn ang="0">
                  <a:pos x="T6" y="T7"/>
                </a:cxn>
                <a:cxn ang="0">
                  <a:pos x="T8" y="T9"/>
                </a:cxn>
              </a:cxnLst>
              <a:rect l="0" t="0" r="r" b="b"/>
              <a:pathLst>
                <a:path w="212" h="213">
                  <a:moveTo>
                    <a:pt x="49" y="32"/>
                  </a:moveTo>
                  <a:cubicBezTo>
                    <a:pt x="8" y="63"/>
                    <a:pt x="0" y="122"/>
                    <a:pt x="31" y="163"/>
                  </a:cubicBezTo>
                  <a:cubicBezTo>
                    <a:pt x="63" y="205"/>
                    <a:pt x="122" y="213"/>
                    <a:pt x="163" y="181"/>
                  </a:cubicBezTo>
                  <a:cubicBezTo>
                    <a:pt x="204" y="149"/>
                    <a:pt x="212" y="91"/>
                    <a:pt x="181" y="49"/>
                  </a:cubicBezTo>
                  <a:cubicBezTo>
                    <a:pt x="149" y="8"/>
                    <a:pt x="90" y="0"/>
                    <a:pt x="49"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26" name="Freeform 22"/>
            <p:cNvSpPr>
              <a:spLocks/>
            </p:cNvSpPr>
            <p:nvPr/>
          </p:nvSpPr>
          <p:spPr bwMode="auto">
            <a:xfrm>
              <a:off x="2428" y="1228"/>
              <a:ext cx="272" cy="622"/>
            </a:xfrm>
            <a:custGeom>
              <a:avLst/>
              <a:gdLst>
                <a:gd name="T0" fmla="*/ 0 w 232"/>
                <a:gd name="T1" fmla="*/ 0 h 531"/>
                <a:gd name="T2" fmla="*/ 0 w 232"/>
                <a:gd name="T3" fmla="*/ 447 h 531"/>
                <a:gd name="T4" fmla="*/ 232 w 232"/>
                <a:gd name="T5" fmla="*/ 531 h 531"/>
                <a:gd name="T6" fmla="*/ 232 w 232"/>
                <a:gd name="T7" fmla="*/ 0 h 531"/>
                <a:gd name="T8" fmla="*/ 0 w 232"/>
                <a:gd name="T9" fmla="*/ 0 h 531"/>
              </a:gdLst>
              <a:ahLst/>
              <a:cxnLst>
                <a:cxn ang="0">
                  <a:pos x="T0" y="T1"/>
                </a:cxn>
                <a:cxn ang="0">
                  <a:pos x="T2" y="T3"/>
                </a:cxn>
                <a:cxn ang="0">
                  <a:pos x="T4" y="T5"/>
                </a:cxn>
                <a:cxn ang="0">
                  <a:pos x="T6" y="T7"/>
                </a:cxn>
                <a:cxn ang="0">
                  <a:pos x="T8" y="T9"/>
                </a:cxn>
              </a:cxnLst>
              <a:rect l="0" t="0" r="r" b="b"/>
              <a:pathLst>
                <a:path w="232" h="531">
                  <a:moveTo>
                    <a:pt x="0" y="0"/>
                  </a:moveTo>
                  <a:cubicBezTo>
                    <a:pt x="0" y="447"/>
                    <a:pt x="0" y="447"/>
                    <a:pt x="0" y="447"/>
                  </a:cubicBezTo>
                  <a:cubicBezTo>
                    <a:pt x="0" y="493"/>
                    <a:pt x="104" y="531"/>
                    <a:pt x="232" y="531"/>
                  </a:cubicBezTo>
                  <a:cubicBezTo>
                    <a:pt x="232" y="0"/>
                    <a:pt x="232" y="0"/>
                    <a:pt x="232" y="0"/>
                  </a:cubicBezTo>
                  <a:lnTo>
                    <a:pt x="0"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27" name="Freeform 23"/>
            <p:cNvSpPr>
              <a:spLocks/>
            </p:cNvSpPr>
            <p:nvPr/>
          </p:nvSpPr>
          <p:spPr bwMode="auto">
            <a:xfrm>
              <a:off x="2697" y="1228"/>
              <a:ext cx="275" cy="622"/>
            </a:xfrm>
            <a:custGeom>
              <a:avLst/>
              <a:gdLst>
                <a:gd name="T0" fmla="*/ 0 w 235"/>
                <a:gd name="T1" fmla="*/ 531 h 531"/>
                <a:gd name="T2" fmla="*/ 3 w 235"/>
                <a:gd name="T3" fmla="*/ 531 h 531"/>
                <a:gd name="T4" fmla="*/ 235 w 235"/>
                <a:gd name="T5" fmla="*/ 447 h 531"/>
                <a:gd name="T6" fmla="*/ 235 w 235"/>
                <a:gd name="T7" fmla="*/ 0 h 531"/>
                <a:gd name="T8" fmla="*/ 0 w 235"/>
                <a:gd name="T9" fmla="*/ 0 h 531"/>
                <a:gd name="T10" fmla="*/ 0 w 235"/>
                <a:gd name="T11" fmla="*/ 531 h 531"/>
              </a:gdLst>
              <a:ahLst/>
              <a:cxnLst>
                <a:cxn ang="0">
                  <a:pos x="T0" y="T1"/>
                </a:cxn>
                <a:cxn ang="0">
                  <a:pos x="T2" y="T3"/>
                </a:cxn>
                <a:cxn ang="0">
                  <a:pos x="T4" y="T5"/>
                </a:cxn>
                <a:cxn ang="0">
                  <a:pos x="T6" y="T7"/>
                </a:cxn>
                <a:cxn ang="0">
                  <a:pos x="T8" y="T9"/>
                </a:cxn>
                <a:cxn ang="0">
                  <a:pos x="T10" y="T11"/>
                </a:cxn>
              </a:cxnLst>
              <a:rect l="0" t="0" r="r" b="b"/>
              <a:pathLst>
                <a:path w="235" h="531">
                  <a:moveTo>
                    <a:pt x="0" y="531"/>
                  </a:moveTo>
                  <a:cubicBezTo>
                    <a:pt x="3" y="531"/>
                    <a:pt x="3" y="531"/>
                    <a:pt x="3" y="531"/>
                  </a:cubicBezTo>
                  <a:cubicBezTo>
                    <a:pt x="131" y="531"/>
                    <a:pt x="235" y="493"/>
                    <a:pt x="235" y="447"/>
                  </a:cubicBezTo>
                  <a:cubicBezTo>
                    <a:pt x="235" y="0"/>
                    <a:pt x="235" y="0"/>
                    <a:pt x="235" y="0"/>
                  </a:cubicBezTo>
                  <a:cubicBezTo>
                    <a:pt x="0" y="0"/>
                    <a:pt x="0" y="0"/>
                    <a:pt x="0" y="0"/>
                  </a:cubicBezTo>
                  <a:lnTo>
                    <a:pt x="0" y="531"/>
                  </a:ln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28" name="Oval 24"/>
            <p:cNvSpPr>
              <a:spLocks noChangeArrowheads="1"/>
            </p:cNvSpPr>
            <p:nvPr/>
          </p:nvSpPr>
          <p:spPr bwMode="auto">
            <a:xfrm>
              <a:off x="2428" y="1130"/>
              <a:ext cx="544" cy="19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29" name="Oval 25"/>
            <p:cNvSpPr>
              <a:spLocks noChangeArrowheads="1"/>
            </p:cNvSpPr>
            <p:nvPr/>
          </p:nvSpPr>
          <p:spPr bwMode="auto">
            <a:xfrm>
              <a:off x="2483" y="1156"/>
              <a:ext cx="434" cy="130"/>
            </a:xfrm>
            <a:prstGeom prst="ellipse">
              <a:avLst/>
            </a:prstGeom>
            <a:solidFill>
              <a:srgbClr val="85B3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30" name="Freeform 26"/>
            <p:cNvSpPr>
              <a:spLocks/>
            </p:cNvSpPr>
            <p:nvPr/>
          </p:nvSpPr>
          <p:spPr bwMode="auto">
            <a:xfrm>
              <a:off x="2483" y="1156"/>
              <a:ext cx="434" cy="106"/>
            </a:xfrm>
            <a:custGeom>
              <a:avLst/>
              <a:gdLst>
                <a:gd name="T0" fmla="*/ 331 w 370"/>
                <a:gd name="T1" fmla="*/ 90 h 90"/>
                <a:gd name="T2" fmla="*/ 370 w 370"/>
                <a:gd name="T3" fmla="*/ 56 h 90"/>
                <a:gd name="T4" fmla="*/ 185 w 370"/>
                <a:gd name="T5" fmla="*/ 0 h 90"/>
                <a:gd name="T6" fmla="*/ 0 w 370"/>
                <a:gd name="T7" fmla="*/ 56 h 90"/>
                <a:gd name="T8" fmla="*/ 39 w 370"/>
                <a:gd name="T9" fmla="*/ 90 h 90"/>
                <a:gd name="T10" fmla="*/ 185 w 370"/>
                <a:gd name="T11" fmla="*/ 68 h 90"/>
                <a:gd name="T12" fmla="*/ 331 w 370"/>
                <a:gd name="T13" fmla="*/ 90 h 90"/>
              </a:gdLst>
              <a:ahLst/>
              <a:cxnLst>
                <a:cxn ang="0">
                  <a:pos x="T0" y="T1"/>
                </a:cxn>
                <a:cxn ang="0">
                  <a:pos x="T2" y="T3"/>
                </a:cxn>
                <a:cxn ang="0">
                  <a:pos x="T4" y="T5"/>
                </a:cxn>
                <a:cxn ang="0">
                  <a:pos x="T6" y="T7"/>
                </a:cxn>
                <a:cxn ang="0">
                  <a:pos x="T8" y="T9"/>
                </a:cxn>
                <a:cxn ang="0">
                  <a:pos x="T10" y="T11"/>
                </a:cxn>
                <a:cxn ang="0">
                  <a:pos x="T12" y="T13"/>
                </a:cxn>
              </a:cxnLst>
              <a:rect l="0" t="0" r="r" b="b"/>
              <a:pathLst>
                <a:path w="370" h="90">
                  <a:moveTo>
                    <a:pt x="331" y="90"/>
                  </a:moveTo>
                  <a:cubicBezTo>
                    <a:pt x="355" y="80"/>
                    <a:pt x="370" y="69"/>
                    <a:pt x="370" y="56"/>
                  </a:cubicBezTo>
                  <a:cubicBezTo>
                    <a:pt x="370" y="25"/>
                    <a:pt x="287" y="0"/>
                    <a:pt x="185" y="0"/>
                  </a:cubicBezTo>
                  <a:cubicBezTo>
                    <a:pt x="83" y="0"/>
                    <a:pt x="0" y="25"/>
                    <a:pt x="0" y="56"/>
                  </a:cubicBezTo>
                  <a:cubicBezTo>
                    <a:pt x="0" y="69"/>
                    <a:pt x="15" y="80"/>
                    <a:pt x="39" y="90"/>
                  </a:cubicBezTo>
                  <a:cubicBezTo>
                    <a:pt x="73" y="77"/>
                    <a:pt x="125" y="68"/>
                    <a:pt x="185" y="68"/>
                  </a:cubicBezTo>
                  <a:cubicBezTo>
                    <a:pt x="244" y="68"/>
                    <a:pt x="297" y="77"/>
                    <a:pt x="331" y="90"/>
                  </a:cubicBezTo>
                  <a:close/>
                </a:path>
              </a:pathLst>
            </a:custGeom>
            <a:solidFill>
              <a:srgbClr val="BAC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31" name="Freeform 27"/>
            <p:cNvSpPr>
              <a:spLocks noEditPoints="1"/>
            </p:cNvSpPr>
            <p:nvPr/>
          </p:nvSpPr>
          <p:spPr bwMode="auto">
            <a:xfrm>
              <a:off x="2502" y="1448"/>
              <a:ext cx="396" cy="223"/>
            </a:xfrm>
            <a:custGeom>
              <a:avLst/>
              <a:gdLst>
                <a:gd name="T0" fmla="*/ 319 w 338"/>
                <a:gd name="T1" fmla="*/ 174 h 190"/>
                <a:gd name="T2" fmla="*/ 268 w 338"/>
                <a:gd name="T3" fmla="*/ 190 h 190"/>
                <a:gd name="T4" fmla="*/ 195 w 338"/>
                <a:gd name="T5" fmla="*/ 190 h 190"/>
                <a:gd name="T6" fmla="*/ 195 w 338"/>
                <a:gd name="T7" fmla="*/ 0 h 190"/>
                <a:gd name="T8" fmla="*/ 264 w 338"/>
                <a:gd name="T9" fmla="*/ 0 h 190"/>
                <a:gd name="T10" fmla="*/ 314 w 338"/>
                <a:gd name="T11" fmla="*/ 12 h 190"/>
                <a:gd name="T12" fmla="*/ 330 w 338"/>
                <a:gd name="T13" fmla="*/ 44 h 190"/>
                <a:gd name="T14" fmla="*/ 318 w 338"/>
                <a:gd name="T15" fmla="*/ 73 h 190"/>
                <a:gd name="T16" fmla="*/ 293 w 338"/>
                <a:gd name="T17" fmla="*/ 87 h 190"/>
                <a:gd name="T18" fmla="*/ 293 w 338"/>
                <a:gd name="T19" fmla="*/ 87 h 190"/>
                <a:gd name="T20" fmla="*/ 326 w 338"/>
                <a:gd name="T21" fmla="*/ 103 h 190"/>
                <a:gd name="T22" fmla="*/ 338 w 338"/>
                <a:gd name="T23" fmla="*/ 133 h 190"/>
                <a:gd name="T24" fmla="*/ 319 w 338"/>
                <a:gd name="T25" fmla="*/ 174 h 190"/>
                <a:gd name="T26" fmla="*/ 141 w 338"/>
                <a:gd name="T27" fmla="*/ 163 h 190"/>
                <a:gd name="T28" fmla="*/ 68 w 338"/>
                <a:gd name="T29" fmla="*/ 190 h 190"/>
                <a:gd name="T30" fmla="*/ 0 w 338"/>
                <a:gd name="T31" fmla="*/ 190 h 190"/>
                <a:gd name="T32" fmla="*/ 0 w 338"/>
                <a:gd name="T33" fmla="*/ 0 h 190"/>
                <a:gd name="T34" fmla="*/ 68 w 338"/>
                <a:gd name="T35" fmla="*/ 0 h 190"/>
                <a:gd name="T36" fmla="*/ 169 w 338"/>
                <a:gd name="T37" fmla="*/ 92 h 190"/>
                <a:gd name="T38" fmla="*/ 141 w 338"/>
                <a:gd name="T39" fmla="*/ 163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8" h="190">
                  <a:moveTo>
                    <a:pt x="319" y="174"/>
                  </a:moveTo>
                  <a:cubicBezTo>
                    <a:pt x="306" y="185"/>
                    <a:pt x="290" y="190"/>
                    <a:pt x="268" y="190"/>
                  </a:cubicBezTo>
                  <a:cubicBezTo>
                    <a:pt x="195" y="190"/>
                    <a:pt x="195" y="190"/>
                    <a:pt x="195" y="190"/>
                  </a:cubicBezTo>
                  <a:cubicBezTo>
                    <a:pt x="195" y="0"/>
                    <a:pt x="195" y="0"/>
                    <a:pt x="195" y="0"/>
                  </a:cubicBezTo>
                  <a:cubicBezTo>
                    <a:pt x="264" y="0"/>
                    <a:pt x="264" y="0"/>
                    <a:pt x="264" y="0"/>
                  </a:cubicBezTo>
                  <a:cubicBezTo>
                    <a:pt x="286" y="0"/>
                    <a:pt x="302" y="3"/>
                    <a:pt x="314" y="12"/>
                  </a:cubicBezTo>
                  <a:cubicBezTo>
                    <a:pt x="325" y="19"/>
                    <a:pt x="330" y="30"/>
                    <a:pt x="330" y="44"/>
                  </a:cubicBezTo>
                  <a:cubicBezTo>
                    <a:pt x="330" y="55"/>
                    <a:pt x="326" y="64"/>
                    <a:pt x="318" y="73"/>
                  </a:cubicBezTo>
                  <a:cubicBezTo>
                    <a:pt x="311" y="79"/>
                    <a:pt x="303" y="84"/>
                    <a:pt x="293" y="87"/>
                  </a:cubicBezTo>
                  <a:cubicBezTo>
                    <a:pt x="293" y="87"/>
                    <a:pt x="293" y="87"/>
                    <a:pt x="293" y="87"/>
                  </a:cubicBezTo>
                  <a:cubicBezTo>
                    <a:pt x="307" y="89"/>
                    <a:pt x="318" y="94"/>
                    <a:pt x="326" y="103"/>
                  </a:cubicBezTo>
                  <a:cubicBezTo>
                    <a:pt x="334" y="111"/>
                    <a:pt x="338" y="121"/>
                    <a:pt x="338" y="133"/>
                  </a:cubicBezTo>
                  <a:cubicBezTo>
                    <a:pt x="338" y="150"/>
                    <a:pt x="331" y="164"/>
                    <a:pt x="319" y="174"/>
                  </a:cubicBezTo>
                  <a:close/>
                  <a:moveTo>
                    <a:pt x="141" y="163"/>
                  </a:moveTo>
                  <a:cubicBezTo>
                    <a:pt x="123" y="181"/>
                    <a:pt x="98" y="190"/>
                    <a:pt x="68" y="190"/>
                  </a:cubicBezTo>
                  <a:cubicBezTo>
                    <a:pt x="0" y="190"/>
                    <a:pt x="0" y="190"/>
                    <a:pt x="0" y="190"/>
                  </a:cubicBezTo>
                  <a:cubicBezTo>
                    <a:pt x="0" y="0"/>
                    <a:pt x="0" y="0"/>
                    <a:pt x="0" y="0"/>
                  </a:cubicBezTo>
                  <a:cubicBezTo>
                    <a:pt x="68" y="0"/>
                    <a:pt x="68" y="0"/>
                    <a:pt x="68" y="0"/>
                  </a:cubicBezTo>
                  <a:cubicBezTo>
                    <a:pt x="135" y="0"/>
                    <a:pt x="169" y="30"/>
                    <a:pt x="169" y="92"/>
                  </a:cubicBezTo>
                  <a:cubicBezTo>
                    <a:pt x="169" y="122"/>
                    <a:pt x="160" y="145"/>
                    <a:pt x="141" y="1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32" name="Freeform 28"/>
            <p:cNvSpPr>
              <a:spLocks/>
            </p:cNvSpPr>
            <p:nvPr/>
          </p:nvSpPr>
          <p:spPr bwMode="auto">
            <a:xfrm>
              <a:off x="2552" y="1488"/>
              <a:ext cx="95" cy="142"/>
            </a:xfrm>
            <a:custGeom>
              <a:avLst/>
              <a:gdLst>
                <a:gd name="T0" fmla="*/ 21 w 81"/>
                <a:gd name="T1" fmla="*/ 0 h 121"/>
                <a:gd name="T2" fmla="*/ 0 w 81"/>
                <a:gd name="T3" fmla="*/ 0 h 121"/>
                <a:gd name="T4" fmla="*/ 0 w 81"/>
                <a:gd name="T5" fmla="*/ 121 h 121"/>
                <a:gd name="T6" fmla="*/ 21 w 81"/>
                <a:gd name="T7" fmla="*/ 121 h 121"/>
                <a:gd name="T8" fmla="*/ 65 w 81"/>
                <a:gd name="T9" fmla="*/ 104 h 121"/>
                <a:gd name="T10" fmla="*/ 81 w 81"/>
                <a:gd name="T11" fmla="*/ 59 h 121"/>
                <a:gd name="T12" fmla="*/ 66 w 81"/>
                <a:gd name="T13" fmla="*/ 16 h 121"/>
                <a:gd name="T14" fmla="*/ 21 w 81"/>
                <a:gd name="T15" fmla="*/ 0 h 1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21">
                  <a:moveTo>
                    <a:pt x="21" y="0"/>
                  </a:moveTo>
                  <a:cubicBezTo>
                    <a:pt x="0" y="0"/>
                    <a:pt x="0" y="0"/>
                    <a:pt x="0" y="0"/>
                  </a:cubicBezTo>
                  <a:cubicBezTo>
                    <a:pt x="0" y="121"/>
                    <a:pt x="0" y="121"/>
                    <a:pt x="0" y="121"/>
                  </a:cubicBezTo>
                  <a:cubicBezTo>
                    <a:pt x="21" y="121"/>
                    <a:pt x="21" y="121"/>
                    <a:pt x="21" y="121"/>
                  </a:cubicBezTo>
                  <a:cubicBezTo>
                    <a:pt x="40" y="121"/>
                    <a:pt x="55" y="115"/>
                    <a:pt x="65" y="104"/>
                  </a:cubicBezTo>
                  <a:cubicBezTo>
                    <a:pt x="76" y="93"/>
                    <a:pt x="81" y="78"/>
                    <a:pt x="81" y="59"/>
                  </a:cubicBezTo>
                  <a:cubicBezTo>
                    <a:pt x="81" y="41"/>
                    <a:pt x="76" y="27"/>
                    <a:pt x="66" y="16"/>
                  </a:cubicBezTo>
                  <a:cubicBezTo>
                    <a:pt x="55" y="6"/>
                    <a:pt x="40" y="0"/>
                    <a:pt x="21" y="0"/>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33" name="Freeform 29"/>
            <p:cNvSpPr>
              <a:spLocks/>
            </p:cNvSpPr>
            <p:nvPr/>
          </p:nvSpPr>
          <p:spPr bwMode="auto">
            <a:xfrm>
              <a:off x="2781" y="1484"/>
              <a:ext cx="55" cy="53"/>
            </a:xfrm>
            <a:custGeom>
              <a:avLst/>
              <a:gdLst>
                <a:gd name="T0" fmla="*/ 39 w 47"/>
                <a:gd name="T1" fmla="*/ 39 h 45"/>
                <a:gd name="T2" fmla="*/ 47 w 47"/>
                <a:gd name="T3" fmla="*/ 21 h 45"/>
                <a:gd name="T4" fmla="*/ 16 w 47"/>
                <a:gd name="T5" fmla="*/ 0 h 45"/>
                <a:gd name="T6" fmla="*/ 0 w 47"/>
                <a:gd name="T7" fmla="*/ 0 h 45"/>
                <a:gd name="T8" fmla="*/ 0 w 47"/>
                <a:gd name="T9" fmla="*/ 45 h 45"/>
                <a:gd name="T10" fmla="*/ 19 w 47"/>
                <a:gd name="T11" fmla="*/ 45 h 45"/>
                <a:gd name="T12" fmla="*/ 39 w 47"/>
                <a:gd name="T13" fmla="*/ 39 h 45"/>
              </a:gdLst>
              <a:ahLst/>
              <a:cxnLst>
                <a:cxn ang="0">
                  <a:pos x="T0" y="T1"/>
                </a:cxn>
                <a:cxn ang="0">
                  <a:pos x="T2" y="T3"/>
                </a:cxn>
                <a:cxn ang="0">
                  <a:pos x="T4" y="T5"/>
                </a:cxn>
                <a:cxn ang="0">
                  <a:pos x="T6" y="T7"/>
                </a:cxn>
                <a:cxn ang="0">
                  <a:pos x="T8" y="T9"/>
                </a:cxn>
                <a:cxn ang="0">
                  <a:pos x="T10" y="T11"/>
                </a:cxn>
                <a:cxn ang="0">
                  <a:pos x="T12" y="T13"/>
                </a:cxn>
              </a:cxnLst>
              <a:rect l="0" t="0" r="r" b="b"/>
              <a:pathLst>
                <a:path w="47" h="45">
                  <a:moveTo>
                    <a:pt x="39" y="39"/>
                  </a:moveTo>
                  <a:cubicBezTo>
                    <a:pt x="44" y="34"/>
                    <a:pt x="47" y="28"/>
                    <a:pt x="47" y="21"/>
                  </a:cubicBezTo>
                  <a:cubicBezTo>
                    <a:pt x="47" y="7"/>
                    <a:pt x="37" y="0"/>
                    <a:pt x="16" y="0"/>
                  </a:cubicBezTo>
                  <a:cubicBezTo>
                    <a:pt x="0" y="0"/>
                    <a:pt x="0" y="0"/>
                    <a:pt x="0" y="0"/>
                  </a:cubicBezTo>
                  <a:cubicBezTo>
                    <a:pt x="0" y="45"/>
                    <a:pt x="0" y="45"/>
                    <a:pt x="0" y="45"/>
                  </a:cubicBezTo>
                  <a:cubicBezTo>
                    <a:pt x="19" y="45"/>
                    <a:pt x="19" y="45"/>
                    <a:pt x="19" y="45"/>
                  </a:cubicBezTo>
                  <a:cubicBezTo>
                    <a:pt x="27" y="45"/>
                    <a:pt x="34" y="43"/>
                    <a:pt x="39" y="39"/>
                  </a:cubicBez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34" name="Freeform 30"/>
            <p:cNvSpPr>
              <a:spLocks/>
            </p:cNvSpPr>
            <p:nvPr/>
          </p:nvSpPr>
          <p:spPr bwMode="auto">
            <a:xfrm>
              <a:off x="2780" y="1575"/>
              <a:ext cx="65" cy="58"/>
            </a:xfrm>
            <a:custGeom>
              <a:avLst/>
              <a:gdLst>
                <a:gd name="T0" fmla="*/ 47 w 56"/>
                <a:gd name="T1" fmla="*/ 6 h 50"/>
                <a:gd name="T2" fmla="*/ 24 w 56"/>
                <a:gd name="T3" fmla="*/ 0 h 50"/>
                <a:gd name="T4" fmla="*/ 0 w 56"/>
                <a:gd name="T5" fmla="*/ 0 h 50"/>
                <a:gd name="T6" fmla="*/ 0 w 56"/>
                <a:gd name="T7" fmla="*/ 50 h 50"/>
                <a:gd name="T8" fmla="*/ 24 w 56"/>
                <a:gd name="T9" fmla="*/ 50 h 50"/>
                <a:gd name="T10" fmla="*/ 47 w 56"/>
                <a:gd name="T11" fmla="*/ 43 h 50"/>
                <a:gd name="T12" fmla="*/ 56 w 56"/>
                <a:gd name="T13" fmla="*/ 24 h 50"/>
                <a:gd name="T14" fmla="*/ 47 w 56"/>
                <a:gd name="T15" fmla="*/ 6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50">
                  <a:moveTo>
                    <a:pt x="47" y="6"/>
                  </a:moveTo>
                  <a:cubicBezTo>
                    <a:pt x="42" y="2"/>
                    <a:pt x="34" y="0"/>
                    <a:pt x="24" y="0"/>
                  </a:cubicBezTo>
                  <a:cubicBezTo>
                    <a:pt x="0" y="0"/>
                    <a:pt x="0" y="0"/>
                    <a:pt x="0" y="0"/>
                  </a:cubicBezTo>
                  <a:cubicBezTo>
                    <a:pt x="0" y="50"/>
                    <a:pt x="0" y="50"/>
                    <a:pt x="0" y="50"/>
                  </a:cubicBezTo>
                  <a:cubicBezTo>
                    <a:pt x="24" y="50"/>
                    <a:pt x="24" y="50"/>
                    <a:pt x="24" y="50"/>
                  </a:cubicBezTo>
                  <a:cubicBezTo>
                    <a:pt x="34" y="50"/>
                    <a:pt x="42" y="48"/>
                    <a:pt x="47" y="43"/>
                  </a:cubicBezTo>
                  <a:cubicBezTo>
                    <a:pt x="53" y="38"/>
                    <a:pt x="56" y="32"/>
                    <a:pt x="56" y="24"/>
                  </a:cubicBezTo>
                  <a:cubicBezTo>
                    <a:pt x="56" y="17"/>
                    <a:pt x="53" y="11"/>
                    <a:pt x="47" y="6"/>
                  </a:cubicBez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35" name="Freeform 31"/>
            <p:cNvSpPr>
              <a:spLocks/>
            </p:cNvSpPr>
            <p:nvPr/>
          </p:nvSpPr>
          <p:spPr bwMode="auto">
            <a:xfrm>
              <a:off x="2460" y="2814"/>
              <a:ext cx="479" cy="140"/>
            </a:xfrm>
            <a:custGeom>
              <a:avLst/>
              <a:gdLst>
                <a:gd name="T0" fmla="*/ 298 w 409"/>
                <a:gd name="T1" fmla="*/ 0 h 120"/>
                <a:gd name="T2" fmla="*/ 283 w 409"/>
                <a:gd name="T3" fmla="*/ 0 h 120"/>
                <a:gd name="T4" fmla="*/ 135 w 409"/>
                <a:gd name="T5" fmla="*/ 0 h 120"/>
                <a:gd name="T6" fmla="*/ 128 w 409"/>
                <a:gd name="T7" fmla="*/ 0 h 120"/>
                <a:gd name="T8" fmla="*/ 0 w 409"/>
                <a:gd name="T9" fmla="*/ 82 h 120"/>
                <a:gd name="T10" fmla="*/ 0 w 409"/>
                <a:gd name="T11" fmla="*/ 120 h 120"/>
                <a:gd name="T12" fmla="*/ 153 w 409"/>
                <a:gd name="T13" fmla="*/ 120 h 120"/>
                <a:gd name="T14" fmla="*/ 265 w 409"/>
                <a:gd name="T15" fmla="*/ 120 h 120"/>
                <a:gd name="T16" fmla="*/ 409 w 409"/>
                <a:gd name="T17" fmla="*/ 120 h 120"/>
                <a:gd name="T18" fmla="*/ 409 w 409"/>
                <a:gd name="T19" fmla="*/ 82 h 120"/>
                <a:gd name="T20" fmla="*/ 298 w 409"/>
                <a:gd name="T2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20">
                  <a:moveTo>
                    <a:pt x="298" y="0"/>
                  </a:moveTo>
                  <a:cubicBezTo>
                    <a:pt x="283" y="0"/>
                    <a:pt x="283" y="0"/>
                    <a:pt x="283" y="0"/>
                  </a:cubicBezTo>
                  <a:cubicBezTo>
                    <a:pt x="135" y="0"/>
                    <a:pt x="135" y="0"/>
                    <a:pt x="135" y="0"/>
                  </a:cubicBezTo>
                  <a:cubicBezTo>
                    <a:pt x="128" y="0"/>
                    <a:pt x="128" y="0"/>
                    <a:pt x="128" y="0"/>
                  </a:cubicBezTo>
                  <a:cubicBezTo>
                    <a:pt x="148" y="72"/>
                    <a:pt x="121" y="82"/>
                    <a:pt x="0" y="82"/>
                  </a:cubicBezTo>
                  <a:cubicBezTo>
                    <a:pt x="0" y="120"/>
                    <a:pt x="0" y="120"/>
                    <a:pt x="0" y="120"/>
                  </a:cubicBezTo>
                  <a:cubicBezTo>
                    <a:pt x="153" y="120"/>
                    <a:pt x="153" y="120"/>
                    <a:pt x="153" y="120"/>
                  </a:cubicBezTo>
                  <a:cubicBezTo>
                    <a:pt x="265" y="120"/>
                    <a:pt x="265" y="120"/>
                    <a:pt x="265" y="120"/>
                  </a:cubicBezTo>
                  <a:cubicBezTo>
                    <a:pt x="409" y="120"/>
                    <a:pt x="409" y="120"/>
                    <a:pt x="409" y="120"/>
                  </a:cubicBezTo>
                  <a:cubicBezTo>
                    <a:pt x="409" y="82"/>
                    <a:pt x="409" y="82"/>
                    <a:pt x="409" y="82"/>
                  </a:cubicBezTo>
                  <a:cubicBezTo>
                    <a:pt x="289" y="82"/>
                    <a:pt x="277" y="72"/>
                    <a:pt x="298" y="0"/>
                  </a:cubicBez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36" name="Freeform 32"/>
            <p:cNvSpPr>
              <a:spLocks noEditPoints="1"/>
            </p:cNvSpPr>
            <p:nvPr/>
          </p:nvSpPr>
          <p:spPr bwMode="auto">
            <a:xfrm>
              <a:off x="2334" y="2278"/>
              <a:ext cx="733" cy="536"/>
            </a:xfrm>
            <a:custGeom>
              <a:avLst/>
              <a:gdLst>
                <a:gd name="T0" fmla="*/ 588 w 626"/>
                <a:gd name="T1" fmla="*/ 0 h 457"/>
                <a:gd name="T2" fmla="*/ 34 w 626"/>
                <a:gd name="T3" fmla="*/ 0 h 457"/>
                <a:gd name="T4" fmla="*/ 0 w 626"/>
                <a:gd name="T5" fmla="*/ 35 h 457"/>
                <a:gd name="T6" fmla="*/ 0 w 626"/>
                <a:gd name="T7" fmla="*/ 422 h 457"/>
                <a:gd name="T8" fmla="*/ 34 w 626"/>
                <a:gd name="T9" fmla="*/ 457 h 457"/>
                <a:gd name="T10" fmla="*/ 588 w 626"/>
                <a:gd name="T11" fmla="*/ 457 h 457"/>
                <a:gd name="T12" fmla="*/ 626 w 626"/>
                <a:gd name="T13" fmla="*/ 422 h 457"/>
                <a:gd name="T14" fmla="*/ 626 w 626"/>
                <a:gd name="T15" fmla="*/ 35 h 457"/>
                <a:gd name="T16" fmla="*/ 588 w 626"/>
                <a:gd name="T17" fmla="*/ 0 h 457"/>
                <a:gd name="T18" fmla="*/ 578 w 626"/>
                <a:gd name="T19" fmla="*/ 48 h 457"/>
                <a:gd name="T20" fmla="*/ 578 w 626"/>
                <a:gd name="T21" fmla="*/ 409 h 457"/>
                <a:gd name="T22" fmla="*/ 48 w 626"/>
                <a:gd name="T23" fmla="*/ 409 h 457"/>
                <a:gd name="T24" fmla="*/ 48 w 626"/>
                <a:gd name="T25" fmla="*/ 48 h 457"/>
                <a:gd name="T26" fmla="*/ 579 w 626"/>
                <a:gd name="T27" fmla="*/ 47 h 457"/>
                <a:gd name="T28" fmla="*/ 578 w 626"/>
                <a:gd name="T29" fmla="*/ 48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6" h="457">
                  <a:moveTo>
                    <a:pt x="588" y="0"/>
                  </a:moveTo>
                  <a:cubicBezTo>
                    <a:pt x="34" y="0"/>
                    <a:pt x="34" y="0"/>
                    <a:pt x="34" y="0"/>
                  </a:cubicBezTo>
                  <a:cubicBezTo>
                    <a:pt x="15" y="0"/>
                    <a:pt x="0" y="16"/>
                    <a:pt x="0" y="35"/>
                  </a:cubicBezTo>
                  <a:cubicBezTo>
                    <a:pt x="0" y="422"/>
                    <a:pt x="0" y="422"/>
                    <a:pt x="0" y="422"/>
                  </a:cubicBezTo>
                  <a:cubicBezTo>
                    <a:pt x="0" y="440"/>
                    <a:pt x="15" y="457"/>
                    <a:pt x="34" y="457"/>
                  </a:cubicBezTo>
                  <a:cubicBezTo>
                    <a:pt x="588" y="457"/>
                    <a:pt x="588" y="457"/>
                    <a:pt x="588" y="457"/>
                  </a:cubicBezTo>
                  <a:cubicBezTo>
                    <a:pt x="607" y="457"/>
                    <a:pt x="626" y="440"/>
                    <a:pt x="626" y="422"/>
                  </a:cubicBezTo>
                  <a:cubicBezTo>
                    <a:pt x="626" y="35"/>
                    <a:pt x="626" y="35"/>
                    <a:pt x="626" y="35"/>
                  </a:cubicBezTo>
                  <a:cubicBezTo>
                    <a:pt x="626" y="16"/>
                    <a:pt x="607" y="0"/>
                    <a:pt x="588" y="0"/>
                  </a:cubicBezTo>
                  <a:close/>
                  <a:moveTo>
                    <a:pt x="578" y="48"/>
                  </a:moveTo>
                  <a:cubicBezTo>
                    <a:pt x="578" y="409"/>
                    <a:pt x="578" y="409"/>
                    <a:pt x="578" y="409"/>
                  </a:cubicBezTo>
                  <a:cubicBezTo>
                    <a:pt x="48" y="409"/>
                    <a:pt x="48" y="409"/>
                    <a:pt x="48" y="409"/>
                  </a:cubicBezTo>
                  <a:cubicBezTo>
                    <a:pt x="48" y="48"/>
                    <a:pt x="48" y="48"/>
                    <a:pt x="48" y="48"/>
                  </a:cubicBezTo>
                  <a:cubicBezTo>
                    <a:pt x="579" y="47"/>
                    <a:pt x="579" y="47"/>
                    <a:pt x="579" y="47"/>
                  </a:cubicBezTo>
                  <a:lnTo>
                    <a:pt x="578" y="48"/>
                  </a:lnTo>
                  <a:close/>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37" name="Freeform 33"/>
            <p:cNvSpPr>
              <a:spLocks/>
            </p:cNvSpPr>
            <p:nvPr/>
          </p:nvSpPr>
          <p:spPr bwMode="auto">
            <a:xfrm>
              <a:off x="2389" y="2334"/>
              <a:ext cx="621" cy="423"/>
            </a:xfrm>
            <a:custGeom>
              <a:avLst/>
              <a:gdLst>
                <a:gd name="T0" fmla="*/ 620 w 621"/>
                <a:gd name="T1" fmla="*/ 1 h 423"/>
                <a:gd name="T2" fmla="*/ 620 w 621"/>
                <a:gd name="T3" fmla="*/ 423 h 423"/>
                <a:gd name="T4" fmla="*/ 0 w 621"/>
                <a:gd name="T5" fmla="*/ 423 h 423"/>
                <a:gd name="T6" fmla="*/ 0 w 621"/>
                <a:gd name="T7" fmla="*/ 1 h 423"/>
                <a:gd name="T8" fmla="*/ 621 w 621"/>
                <a:gd name="T9" fmla="*/ 0 h 423"/>
                <a:gd name="T10" fmla="*/ 620 w 621"/>
                <a:gd name="T11" fmla="*/ 1 h 423"/>
              </a:gdLst>
              <a:ahLst/>
              <a:cxnLst>
                <a:cxn ang="0">
                  <a:pos x="T0" y="T1"/>
                </a:cxn>
                <a:cxn ang="0">
                  <a:pos x="T2" y="T3"/>
                </a:cxn>
                <a:cxn ang="0">
                  <a:pos x="T4" y="T5"/>
                </a:cxn>
                <a:cxn ang="0">
                  <a:pos x="T6" y="T7"/>
                </a:cxn>
                <a:cxn ang="0">
                  <a:pos x="T8" y="T9"/>
                </a:cxn>
                <a:cxn ang="0">
                  <a:pos x="T10" y="T11"/>
                </a:cxn>
              </a:cxnLst>
              <a:rect l="0" t="0" r="r" b="b"/>
              <a:pathLst>
                <a:path w="621" h="423">
                  <a:moveTo>
                    <a:pt x="620" y="1"/>
                  </a:moveTo>
                  <a:lnTo>
                    <a:pt x="620" y="423"/>
                  </a:lnTo>
                  <a:lnTo>
                    <a:pt x="0" y="423"/>
                  </a:lnTo>
                  <a:lnTo>
                    <a:pt x="0" y="1"/>
                  </a:lnTo>
                  <a:lnTo>
                    <a:pt x="621" y="0"/>
                  </a:lnTo>
                  <a:lnTo>
                    <a:pt x="620" y="1"/>
                  </a:ln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38" name="Freeform 34"/>
            <p:cNvSpPr>
              <a:spLocks/>
            </p:cNvSpPr>
            <p:nvPr/>
          </p:nvSpPr>
          <p:spPr bwMode="auto">
            <a:xfrm>
              <a:off x="2389" y="2334"/>
              <a:ext cx="621" cy="423"/>
            </a:xfrm>
            <a:custGeom>
              <a:avLst/>
              <a:gdLst>
                <a:gd name="T0" fmla="*/ 620 w 621"/>
                <a:gd name="T1" fmla="*/ 1 h 423"/>
                <a:gd name="T2" fmla="*/ 620 w 621"/>
                <a:gd name="T3" fmla="*/ 423 h 423"/>
                <a:gd name="T4" fmla="*/ 0 w 621"/>
                <a:gd name="T5" fmla="*/ 423 h 423"/>
                <a:gd name="T6" fmla="*/ 0 w 621"/>
                <a:gd name="T7" fmla="*/ 1 h 423"/>
                <a:gd name="T8" fmla="*/ 621 w 621"/>
                <a:gd name="T9" fmla="*/ 0 h 423"/>
                <a:gd name="T10" fmla="*/ 620 w 621"/>
                <a:gd name="T11" fmla="*/ 1 h 423"/>
              </a:gdLst>
              <a:ahLst/>
              <a:cxnLst>
                <a:cxn ang="0">
                  <a:pos x="T0" y="T1"/>
                </a:cxn>
                <a:cxn ang="0">
                  <a:pos x="T2" y="T3"/>
                </a:cxn>
                <a:cxn ang="0">
                  <a:pos x="T4" y="T5"/>
                </a:cxn>
                <a:cxn ang="0">
                  <a:pos x="T6" y="T7"/>
                </a:cxn>
                <a:cxn ang="0">
                  <a:pos x="T8" y="T9"/>
                </a:cxn>
                <a:cxn ang="0">
                  <a:pos x="T10" y="T11"/>
                </a:cxn>
              </a:cxnLst>
              <a:rect l="0" t="0" r="r" b="b"/>
              <a:pathLst>
                <a:path w="621" h="423">
                  <a:moveTo>
                    <a:pt x="620" y="1"/>
                  </a:moveTo>
                  <a:lnTo>
                    <a:pt x="620" y="423"/>
                  </a:lnTo>
                  <a:lnTo>
                    <a:pt x="0" y="423"/>
                  </a:lnTo>
                  <a:lnTo>
                    <a:pt x="0" y="1"/>
                  </a:lnTo>
                  <a:lnTo>
                    <a:pt x="621" y="0"/>
                  </a:lnTo>
                  <a:lnTo>
                    <a:pt x="620"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39" name="Freeform 35"/>
            <p:cNvSpPr>
              <a:spLocks/>
            </p:cNvSpPr>
            <p:nvPr/>
          </p:nvSpPr>
          <p:spPr bwMode="auto">
            <a:xfrm>
              <a:off x="2334" y="2278"/>
              <a:ext cx="688" cy="536"/>
            </a:xfrm>
            <a:custGeom>
              <a:avLst/>
              <a:gdLst>
                <a:gd name="T0" fmla="*/ 48 w 588"/>
                <a:gd name="T1" fmla="*/ 409 h 457"/>
                <a:gd name="T2" fmla="*/ 47 w 588"/>
                <a:gd name="T3" fmla="*/ 409 h 457"/>
                <a:gd name="T4" fmla="*/ 47 w 588"/>
                <a:gd name="T5" fmla="*/ 48 h 457"/>
                <a:gd name="T6" fmla="*/ 532 w 588"/>
                <a:gd name="T7" fmla="*/ 47 h 457"/>
                <a:gd name="T8" fmla="*/ 588 w 588"/>
                <a:gd name="T9" fmla="*/ 0 h 457"/>
                <a:gd name="T10" fmla="*/ 588 w 588"/>
                <a:gd name="T11" fmla="*/ 0 h 457"/>
                <a:gd name="T12" fmla="*/ 34 w 588"/>
                <a:gd name="T13" fmla="*/ 0 h 457"/>
                <a:gd name="T14" fmla="*/ 0 w 588"/>
                <a:gd name="T15" fmla="*/ 35 h 457"/>
                <a:gd name="T16" fmla="*/ 0 w 588"/>
                <a:gd name="T17" fmla="*/ 422 h 457"/>
                <a:gd name="T18" fmla="*/ 34 w 588"/>
                <a:gd name="T19" fmla="*/ 457 h 457"/>
                <a:gd name="T20" fmla="*/ 47 w 588"/>
                <a:gd name="T21" fmla="*/ 457 h 457"/>
                <a:gd name="T22" fmla="*/ 104 w 588"/>
                <a:gd name="T23" fmla="*/ 409 h 457"/>
                <a:gd name="T24" fmla="*/ 48 w 588"/>
                <a:gd name="T25" fmla="*/ 40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8" h="457">
                  <a:moveTo>
                    <a:pt x="48" y="409"/>
                  </a:moveTo>
                  <a:cubicBezTo>
                    <a:pt x="47" y="409"/>
                    <a:pt x="47" y="409"/>
                    <a:pt x="47" y="409"/>
                  </a:cubicBezTo>
                  <a:cubicBezTo>
                    <a:pt x="47" y="48"/>
                    <a:pt x="47" y="48"/>
                    <a:pt x="47" y="48"/>
                  </a:cubicBezTo>
                  <a:cubicBezTo>
                    <a:pt x="532" y="47"/>
                    <a:pt x="532" y="47"/>
                    <a:pt x="532" y="47"/>
                  </a:cubicBezTo>
                  <a:cubicBezTo>
                    <a:pt x="588" y="0"/>
                    <a:pt x="588" y="0"/>
                    <a:pt x="588" y="0"/>
                  </a:cubicBezTo>
                  <a:cubicBezTo>
                    <a:pt x="588" y="0"/>
                    <a:pt x="588" y="0"/>
                    <a:pt x="588" y="0"/>
                  </a:cubicBezTo>
                  <a:cubicBezTo>
                    <a:pt x="34" y="0"/>
                    <a:pt x="34" y="0"/>
                    <a:pt x="34" y="0"/>
                  </a:cubicBezTo>
                  <a:cubicBezTo>
                    <a:pt x="15" y="0"/>
                    <a:pt x="0" y="16"/>
                    <a:pt x="0" y="35"/>
                  </a:cubicBezTo>
                  <a:cubicBezTo>
                    <a:pt x="0" y="422"/>
                    <a:pt x="0" y="422"/>
                    <a:pt x="0" y="422"/>
                  </a:cubicBezTo>
                  <a:cubicBezTo>
                    <a:pt x="0" y="440"/>
                    <a:pt x="15" y="457"/>
                    <a:pt x="34" y="457"/>
                  </a:cubicBezTo>
                  <a:cubicBezTo>
                    <a:pt x="47" y="457"/>
                    <a:pt x="47" y="457"/>
                    <a:pt x="47" y="457"/>
                  </a:cubicBezTo>
                  <a:cubicBezTo>
                    <a:pt x="104" y="409"/>
                    <a:pt x="104" y="409"/>
                    <a:pt x="104" y="409"/>
                  </a:cubicBezTo>
                  <a:lnTo>
                    <a:pt x="48" y="40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40" name="Freeform 36"/>
            <p:cNvSpPr>
              <a:spLocks/>
            </p:cNvSpPr>
            <p:nvPr/>
          </p:nvSpPr>
          <p:spPr bwMode="auto">
            <a:xfrm>
              <a:off x="2389" y="2334"/>
              <a:ext cx="568" cy="423"/>
            </a:xfrm>
            <a:custGeom>
              <a:avLst/>
              <a:gdLst>
                <a:gd name="T0" fmla="*/ 0 w 568"/>
                <a:gd name="T1" fmla="*/ 423 h 423"/>
                <a:gd name="T2" fmla="*/ 1 w 568"/>
                <a:gd name="T3" fmla="*/ 423 h 423"/>
                <a:gd name="T4" fmla="*/ 1 w 568"/>
                <a:gd name="T5" fmla="*/ 1 h 423"/>
                <a:gd name="T6" fmla="*/ 568 w 568"/>
                <a:gd name="T7" fmla="*/ 0 h 423"/>
                <a:gd name="T8" fmla="*/ 568 w 568"/>
                <a:gd name="T9" fmla="*/ 0 h 423"/>
                <a:gd name="T10" fmla="*/ 0 w 568"/>
                <a:gd name="T11" fmla="*/ 1 h 423"/>
                <a:gd name="T12" fmla="*/ 0 w 568"/>
                <a:gd name="T13" fmla="*/ 423 h 423"/>
              </a:gdLst>
              <a:ahLst/>
              <a:cxnLst>
                <a:cxn ang="0">
                  <a:pos x="T0" y="T1"/>
                </a:cxn>
                <a:cxn ang="0">
                  <a:pos x="T2" y="T3"/>
                </a:cxn>
                <a:cxn ang="0">
                  <a:pos x="T4" y="T5"/>
                </a:cxn>
                <a:cxn ang="0">
                  <a:pos x="T6" y="T7"/>
                </a:cxn>
                <a:cxn ang="0">
                  <a:pos x="T8" y="T9"/>
                </a:cxn>
                <a:cxn ang="0">
                  <a:pos x="T10" y="T11"/>
                </a:cxn>
                <a:cxn ang="0">
                  <a:pos x="T12" y="T13"/>
                </a:cxn>
              </a:cxnLst>
              <a:rect l="0" t="0" r="r" b="b"/>
              <a:pathLst>
                <a:path w="568" h="423">
                  <a:moveTo>
                    <a:pt x="0" y="423"/>
                  </a:moveTo>
                  <a:lnTo>
                    <a:pt x="1" y="423"/>
                  </a:lnTo>
                  <a:lnTo>
                    <a:pt x="1" y="1"/>
                  </a:lnTo>
                  <a:lnTo>
                    <a:pt x="568" y="0"/>
                  </a:lnTo>
                  <a:lnTo>
                    <a:pt x="568" y="0"/>
                  </a:lnTo>
                  <a:lnTo>
                    <a:pt x="0" y="1"/>
                  </a:lnTo>
                  <a:lnTo>
                    <a:pt x="0" y="423"/>
                  </a:ln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41" name="Rectangle 37"/>
            <p:cNvSpPr>
              <a:spLocks noChangeArrowheads="1"/>
            </p:cNvSpPr>
            <p:nvPr/>
          </p:nvSpPr>
          <p:spPr bwMode="auto">
            <a:xfrm>
              <a:off x="2460" y="2910"/>
              <a:ext cx="479" cy="44"/>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42" name="Oval 38"/>
            <p:cNvSpPr>
              <a:spLocks noChangeArrowheads="1"/>
            </p:cNvSpPr>
            <p:nvPr/>
          </p:nvSpPr>
          <p:spPr bwMode="auto">
            <a:xfrm>
              <a:off x="2687" y="2298"/>
              <a:ext cx="20" cy="21"/>
            </a:xfrm>
            <a:prstGeom prst="ellipse">
              <a:avLst/>
            </a:prstGeom>
            <a:solidFill>
              <a:srgbClr val="BAC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43" name="Freeform 39"/>
            <p:cNvSpPr>
              <a:spLocks/>
            </p:cNvSpPr>
            <p:nvPr/>
          </p:nvSpPr>
          <p:spPr bwMode="auto">
            <a:xfrm>
              <a:off x="2567" y="2383"/>
              <a:ext cx="264" cy="155"/>
            </a:xfrm>
            <a:custGeom>
              <a:avLst/>
              <a:gdLst>
                <a:gd name="T0" fmla="*/ 113 w 226"/>
                <a:gd name="T1" fmla="*/ 0 h 133"/>
                <a:gd name="T2" fmla="*/ 111 w 226"/>
                <a:gd name="T3" fmla="*/ 0 h 133"/>
                <a:gd name="T4" fmla="*/ 2 w 226"/>
                <a:gd name="T5" fmla="*/ 63 h 133"/>
                <a:gd name="T6" fmla="*/ 0 w 226"/>
                <a:gd name="T7" fmla="*/ 66 h 133"/>
                <a:gd name="T8" fmla="*/ 2 w 226"/>
                <a:gd name="T9" fmla="*/ 69 h 133"/>
                <a:gd name="T10" fmla="*/ 112 w 226"/>
                <a:gd name="T11" fmla="*/ 133 h 133"/>
                <a:gd name="T12" fmla="*/ 114 w 226"/>
                <a:gd name="T13" fmla="*/ 133 h 133"/>
                <a:gd name="T14" fmla="*/ 115 w 226"/>
                <a:gd name="T15" fmla="*/ 133 h 133"/>
                <a:gd name="T16" fmla="*/ 225 w 226"/>
                <a:gd name="T17" fmla="*/ 69 h 133"/>
                <a:gd name="T18" fmla="*/ 226 w 226"/>
                <a:gd name="T19" fmla="*/ 67 h 133"/>
                <a:gd name="T20" fmla="*/ 225 w 226"/>
                <a:gd name="T21" fmla="*/ 64 h 133"/>
                <a:gd name="T22" fmla="*/ 115 w 226"/>
                <a:gd name="T23" fmla="*/ 0 h 133"/>
                <a:gd name="T24" fmla="*/ 113 w 226"/>
                <a:gd name="T25"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 h="133">
                  <a:moveTo>
                    <a:pt x="113" y="0"/>
                  </a:moveTo>
                  <a:cubicBezTo>
                    <a:pt x="112" y="0"/>
                    <a:pt x="112" y="0"/>
                    <a:pt x="111" y="0"/>
                  </a:cubicBezTo>
                  <a:cubicBezTo>
                    <a:pt x="2" y="63"/>
                    <a:pt x="2" y="63"/>
                    <a:pt x="2" y="63"/>
                  </a:cubicBezTo>
                  <a:cubicBezTo>
                    <a:pt x="1" y="64"/>
                    <a:pt x="0" y="65"/>
                    <a:pt x="0" y="66"/>
                  </a:cubicBezTo>
                  <a:cubicBezTo>
                    <a:pt x="0" y="67"/>
                    <a:pt x="1" y="68"/>
                    <a:pt x="2" y="69"/>
                  </a:cubicBezTo>
                  <a:cubicBezTo>
                    <a:pt x="112" y="133"/>
                    <a:pt x="112" y="133"/>
                    <a:pt x="112" y="133"/>
                  </a:cubicBezTo>
                  <a:cubicBezTo>
                    <a:pt x="112" y="133"/>
                    <a:pt x="113" y="133"/>
                    <a:pt x="114" y="133"/>
                  </a:cubicBezTo>
                  <a:cubicBezTo>
                    <a:pt x="114" y="133"/>
                    <a:pt x="115" y="133"/>
                    <a:pt x="115" y="133"/>
                  </a:cubicBezTo>
                  <a:cubicBezTo>
                    <a:pt x="225" y="69"/>
                    <a:pt x="225" y="69"/>
                    <a:pt x="225" y="69"/>
                  </a:cubicBezTo>
                  <a:cubicBezTo>
                    <a:pt x="226" y="69"/>
                    <a:pt x="226" y="68"/>
                    <a:pt x="226" y="67"/>
                  </a:cubicBezTo>
                  <a:cubicBezTo>
                    <a:pt x="226" y="65"/>
                    <a:pt x="226" y="64"/>
                    <a:pt x="225" y="64"/>
                  </a:cubicBezTo>
                  <a:cubicBezTo>
                    <a:pt x="115" y="0"/>
                    <a:pt x="115" y="0"/>
                    <a:pt x="115" y="0"/>
                  </a:cubicBezTo>
                  <a:cubicBezTo>
                    <a:pt x="114" y="0"/>
                    <a:pt x="114" y="0"/>
                    <a:pt x="113" y="0"/>
                  </a:cubicBezTo>
                </a:path>
              </a:pathLst>
            </a:custGeom>
            <a:solidFill>
              <a:srgbClr val="E5F8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44" name="Freeform 40"/>
            <p:cNvSpPr>
              <a:spLocks/>
            </p:cNvSpPr>
            <p:nvPr/>
          </p:nvSpPr>
          <p:spPr bwMode="auto">
            <a:xfrm>
              <a:off x="2549" y="2488"/>
              <a:ext cx="136" cy="232"/>
            </a:xfrm>
            <a:custGeom>
              <a:avLst/>
              <a:gdLst>
                <a:gd name="T0" fmla="*/ 3 w 116"/>
                <a:gd name="T1" fmla="*/ 0 h 198"/>
                <a:gd name="T2" fmla="*/ 1 w 116"/>
                <a:gd name="T3" fmla="*/ 1 h 198"/>
                <a:gd name="T4" fmla="*/ 0 w 116"/>
                <a:gd name="T5" fmla="*/ 4 h 198"/>
                <a:gd name="T6" fmla="*/ 0 w 116"/>
                <a:gd name="T7" fmla="*/ 131 h 198"/>
                <a:gd name="T8" fmla="*/ 1 w 116"/>
                <a:gd name="T9" fmla="*/ 134 h 198"/>
                <a:gd name="T10" fmla="*/ 111 w 116"/>
                <a:gd name="T11" fmla="*/ 197 h 198"/>
                <a:gd name="T12" fmla="*/ 113 w 116"/>
                <a:gd name="T13" fmla="*/ 198 h 198"/>
                <a:gd name="T14" fmla="*/ 114 w 116"/>
                <a:gd name="T15" fmla="*/ 197 h 198"/>
                <a:gd name="T16" fmla="*/ 116 w 116"/>
                <a:gd name="T17" fmla="*/ 194 h 198"/>
                <a:gd name="T18" fmla="*/ 116 w 116"/>
                <a:gd name="T19" fmla="*/ 67 h 198"/>
                <a:gd name="T20" fmla="*/ 114 w 116"/>
                <a:gd name="T21" fmla="*/ 64 h 198"/>
                <a:gd name="T22" fmla="*/ 5 w 116"/>
                <a:gd name="T23" fmla="*/ 1 h 198"/>
                <a:gd name="T24" fmla="*/ 3 w 116"/>
                <a:gd name="T25"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98">
                  <a:moveTo>
                    <a:pt x="3" y="0"/>
                  </a:moveTo>
                  <a:cubicBezTo>
                    <a:pt x="2" y="0"/>
                    <a:pt x="2" y="0"/>
                    <a:pt x="1" y="1"/>
                  </a:cubicBezTo>
                  <a:cubicBezTo>
                    <a:pt x="0" y="1"/>
                    <a:pt x="0" y="2"/>
                    <a:pt x="0" y="4"/>
                  </a:cubicBezTo>
                  <a:cubicBezTo>
                    <a:pt x="0" y="131"/>
                    <a:pt x="0" y="131"/>
                    <a:pt x="0" y="131"/>
                  </a:cubicBezTo>
                  <a:cubicBezTo>
                    <a:pt x="0" y="132"/>
                    <a:pt x="0" y="133"/>
                    <a:pt x="1" y="134"/>
                  </a:cubicBezTo>
                  <a:cubicBezTo>
                    <a:pt x="111" y="197"/>
                    <a:pt x="111" y="197"/>
                    <a:pt x="111" y="197"/>
                  </a:cubicBezTo>
                  <a:cubicBezTo>
                    <a:pt x="112" y="197"/>
                    <a:pt x="112" y="198"/>
                    <a:pt x="113" y="198"/>
                  </a:cubicBezTo>
                  <a:cubicBezTo>
                    <a:pt x="113" y="198"/>
                    <a:pt x="114" y="197"/>
                    <a:pt x="114" y="197"/>
                  </a:cubicBezTo>
                  <a:cubicBezTo>
                    <a:pt x="115" y="197"/>
                    <a:pt x="116" y="196"/>
                    <a:pt x="116" y="194"/>
                  </a:cubicBezTo>
                  <a:cubicBezTo>
                    <a:pt x="116" y="67"/>
                    <a:pt x="116" y="67"/>
                    <a:pt x="116" y="67"/>
                  </a:cubicBezTo>
                  <a:cubicBezTo>
                    <a:pt x="116" y="66"/>
                    <a:pt x="115" y="65"/>
                    <a:pt x="114" y="64"/>
                  </a:cubicBezTo>
                  <a:cubicBezTo>
                    <a:pt x="5" y="1"/>
                    <a:pt x="5" y="1"/>
                    <a:pt x="5" y="1"/>
                  </a:cubicBezTo>
                  <a:cubicBezTo>
                    <a:pt x="4" y="0"/>
                    <a:pt x="3" y="0"/>
                    <a:pt x="3" y="0"/>
                  </a:cubicBezTo>
                </a:path>
              </a:pathLst>
            </a:custGeom>
            <a:solidFill>
              <a:srgbClr val="CC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45" name="Freeform 41"/>
            <p:cNvSpPr>
              <a:spLocks/>
            </p:cNvSpPr>
            <p:nvPr/>
          </p:nvSpPr>
          <p:spPr bwMode="auto">
            <a:xfrm>
              <a:off x="2714" y="2489"/>
              <a:ext cx="136" cy="231"/>
            </a:xfrm>
            <a:custGeom>
              <a:avLst/>
              <a:gdLst>
                <a:gd name="T0" fmla="*/ 113 w 116"/>
                <a:gd name="T1" fmla="*/ 0 h 197"/>
                <a:gd name="T2" fmla="*/ 111 w 116"/>
                <a:gd name="T3" fmla="*/ 1 h 197"/>
                <a:gd name="T4" fmla="*/ 1 w 116"/>
                <a:gd name="T5" fmla="*/ 64 h 197"/>
                <a:gd name="T6" fmla="*/ 0 w 116"/>
                <a:gd name="T7" fmla="*/ 67 h 197"/>
                <a:gd name="T8" fmla="*/ 0 w 116"/>
                <a:gd name="T9" fmla="*/ 193 h 197"/>
                <a:gd name="T10" fmla="*/ 1 w 116"/>
                <a:gd name="T11" fmla="*/ 196 h 197"/>
                <a:gd name="T12" fmla="*/ 3 w 116"/>
                <a:gd name="T13" fmla="*/ 197 h 197"/>
                <a:gd name="T14" fmla="*/ 5 w 116"/>
                <a:gd name="T15" fmla="*/ 196 h 197"/>
                <a:gd name="T16" fmla="*/ 114 w 116"/>
                <a:gd name="T17" fmla="*/ 133 h 197"/>
                <a:gd name="T18" fmla="*/ 116 w 116"/>
                <a:gd name="T19" fmla="*/ 130 h 197"/>
                <a:gd name="T20" fmla="*/ 116 w 116"/>
                <a:gd name="T21" fmla="*/ 3 h 197"/>
                <a:gd name="T22" fmla="*/ 114 w 116"/>
                <a:gd name="T23" fmla="*/ 1 h 197"/>
                <a:gd name="T24" fmla="*/ 113 w 116"/>
                <a:gd name="T25"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97">
                  <a:moveTo>
                    <a:pt x="113" y="0"/>
                  </a:moveTo>
                  <a:cubicBezTo>
                    <a:pt x="112" y="0"/>
                    <a:pt x="112" y="0"/>
                    <a:pt x="111" y="1"/>
                  </a:cubicBezTo>
                  <a:cubicBezTo>
                    <a:pt x="1" y="64"/>
                    <a:pt x="1" y="64"/>
                    <a:pt x="1" y="64"/>
                  </a:cubicBezTo>
                  <a:cubicBezTo>
                    <a:pt x="0" y="65"/>
                    <a:pt x="0" y="66"/>
                    <a:pt x="0" y="67"/>
                  </a:cubicBezTo>
                  <a:cubicBezTo>
                    <a:pt x="0" y="193"/>
                    <a:pt x="0" y="193"/>
                    <a:pt x="0" y="193"/>
                  </a:cubicBezTo>
                  <a:cubicBezTo>
                    <a:pt x="0" y="195"/>
                    <a:pt x="0" y="196"/>
                    <a:pt x="1" y="196"/>
                  </a:cubicBezTo>
                  <a:cubicBezTo>
                    <a:pt x="2" y="196"/>
                    <a:pt x="2" y="197"/>
                    <a:pt x="3" y="197"/>
                  </a:cubicBezTo>
                  <a:cubicBezTo>
                    <a:pt x="3" y="197"/>
                    <a:pt x="4" y="196"/>
                    <a:pt x="5" y="196"/>
                  </a:cubicBezTo>
                  <a:cubicBezTo>
                    <a:pt x="114" y="133"/>
                    <a:pt x="114" y="133"/>
                    <a:pt x="114" y="133"/>
                  </a:cubicBezTo>
                  <a:cubicBezTo>
                    <a:pt x="115" y="132"/>
                    <a:pt x="116" y="131"/>
                    <a:pt x="116" y="130"/>
                  </a:cubicBezTo>
                  <a:cubicBezTo>
                    <a:pt x="116" y="3"/>
                    <a:pt x="116" y="3"/>
                    <a:pt x="116" y="3"/>
                  </a:cubicBezTo>
                  <a:cubicBezTo>
                    <a:pt x="116" y="2"/>
                    <a:pt x="115" y="1"/>
                    <a:pt x="114" y="1"/>
                  </a:cubicBezTo>
                  <a:cubicBezTo>
                    <a:pt x="114" y="0"/>
                    <a:pt x="113" y="0"/>
                    <a:pt x="113" y="0"/>
                  </a:cubicBezTo>
                </a:path>
              </a:pathLst>
            </a:custGeom>
            <a:solidFill>
              <a:srgbClr val="80DD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46" name="Freeform 42"/>
            <p:cNvSpPr>
              <a:spLocks/>
            </p:cNvSpPr>
            <p:nvPr/>
          </p:nvSpPr>
          <p:spPr bwMode="auto">
            <a:xfrm>
              <a:off x="818" y="2424"/>
              <a:ext cx="702" cy="492"/>
            </a:xfrm>
            <a:custGeom>
              <a:avLst/>
              <a:gdLst>
                <a:gd name="T0" fmla="*/ 0 w 599"/>
                <a:gd name="T1" fmla="*/ 398 h 420"/>
                <a:gd name="T2" fmla="*/ 22 w 599"/>
                <a:gd name="T3" fmla="*/ 420 h 420"/>
                <a:gd name="T4" fmla="*/ 577 w 599"/>
                <a:gd name="T5" fmla="*/ 420 h 420"/>
                <a:gd name="T6" fmla="*/ 599 w 599"/>
                <a:gd name="T7" fmla="*/ 398 h 420"/>
                <a:gd name="T8" fmla="*/ 599 w 599"/>
                <a:gd name="T9" fmla="*/ 0 h 420"/>
                <a:gd name="T10" fmla="*/ 0 w 599"/>
                <a:gd name="T11" fmla="*/ 0 h 420"/>
                <a:gd name="T12" fmla="*/ 0 w 599"/>
                <a:gd name="T13" fmla="*/ 398 h 420"/>
              </a:gdLst>
              <a:ahLst/>
              <a:cxnLst>
                <a:cxn ang="0">
                  <a:pos x="T0" y="T1"/>
                </a:cxn>
                <a:cxn ang="0">
                  <a:pos x="T2" y="T3"/>
                </a:cxn>
                <a:cxn ang="0">
                  <a:pos x="T4" y="T5"/>
                </a:cxn>
                <a:cxn ang="0">
                  <a:pos x="T6" y="T7"/>
                </a:cxn>
                <a:cxn ang="0">
                  <a:pos x="T8" y="T9"/>
                </a:cxn>
                <a:cxn ang="0">
                  <a:pos x="T10" y="T11"/>
                </a:cxn>
                <a:cxn ang="0">
                  <a:pos x="T12" y="T13"/>
                </a:cxn>
              </a:cxnLst>
              <a:rect l="0" t="0" r="r" b="b"/>
              <a:pathLst>
                <a:path w="599" h="420">
                  <a:moveTo>
                    <a:pt x="0" y="398"/>
                  </a:moveTo>
                  <a:cubicBezTo>
                    <a:pt x="0" y="410"/>
                    <a:pt x="10" y="420"/>
                    <a:pt x="22" y="420"/>
                  </a:cubicBezTo>
                  <a:cubicBezTo>
                    <a:pt x="577" y="420"/>
                    <a:pt x="577" y="420"/>
                    <a:pt x="577" y="420"/>
                  </a:cubicBezTo>
                  <a:cubicBezTo>
                    <a:pt x="589" y="420"/>
                    <a:pt x="599" y="410"/>
                    <a:pt x="599" y="398"/>
                  </a:cubicBezTo>
                  <a:cubicBezTo>
                    <a:pt x="599" y="0"/>
                    <a:pt x="599" y="0"/>
                    <a:pt x="599" y="0"/>
                  </a:cubicBezTo>
                  <a:cubicBezTo>
                    <a:pt x="0" y="0"/>
                    <a:pt x="0" y="0"/>
                    <a:pt x="0" y="0"/>
                  </a:cubicBezTo>
                  <a:cubicBezTo>
                    <a:pt x="0" y="398"/>
                    <a:pt x="0" y="398"/>
                    <a:pt x="0" y="398"/>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47" name="Freeform 43"/>
            <p:cNvSpPr>
              <a:spLocks/>
            </p:cNvSpPr>
            <p:nvPr/>
          </p:nvSpPr>
          <p:spPr bwMode="auto">
            <a:xfrm>
              <a:off x="818" y="2317"/>
              <a:ext cx="702" cy="107"/>
            </a:xfrm>
            <a:custGeom>
              <a:avLst/>
              <a:gdLst>
                <a:gd name="T0" fmla="*/ 577 w 599"/>
                <a:gd name="T1" fmla="*/ 0 h 91"/>
                <a:gd name="T2" fmla="*/ 22 w 599"/>
                <a:gd name="T3" fmla="*/ 0 h 91"/>
                <a:gd name="T4" fmla="*/ 0 w 599"/>
                <a:gd name="T5" fmla="*/ 22 h 91"/>
                <a:gd name="T6" fmla="*/ 0 w 599"/>
                <a:gd name="T7" fmla="*/ 91 h 91"/>
                <a:gd name="T8" fmla="*/ 599 w 599"/>
                <a:gd name="T9" fmla="*/ 91 h 91"/>
                <a:gd name="T10" fmla="*/ 599 w 599"/>
                <a:gd name="T11" fmla="*/ 22 h 91"/>
                <a:gd name="T12" fmla="*/ 577 w 599"/>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599" h="91">
                  <a:moveTo>
                    <a:pt x="577" y="0"/>
                  </a:moveTo>
                  <a:cubicBezTo>
                    <a:pt x="22" y="0"/>
                    <a:pt x="22" y="0"/>
                    <a:pt x="22" y="0"/>
                  </a:cubicBezTo>
                  <a:cubicBezTo>
                    <a:pt x="10" y="0"/>
                    <a:pt x="0" y="10"/>
                    <a:pt x="0" y="22"/>
                  </a:cubicBezTo>
                  <a:cubicBezTo>
                    <a:pt x="0" y="91"/>
                    <a:pt x="0" y="91"/>
                    <a:pt x="0" y="91"/>
                  </a:cubicBezTo>
                  <a:cubicBezTo>
                    <a:pt x="599" y="91"/>
                    <a:pt x="599" y="91"/>
                    <a:pt x="599" y="91"/>
                  </a:cubicBezTo>
                  <a:cubicBezTo>
                    <a:pt x="599" y="22"/>
                    <a:pt x="599" y="22"/>
                    <a:pt x="599" y="22"/>
                  </a:cubicBezTo>
                  <a:cubicBezTo>
                    <a:pt x="599" y="10"/>
                    <a:pt x="589" y="0"/>
                    <a:pt x="577" y="0"/>
                  </a:cubicBezTo>
                </a:path>
              </a:pathLst>
            </a:custGeom>
            <a:solidFill>
              <a:srgbClr val="8DC6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48" name="Rectangle 44"/>
            <p:cNvSpPr>
              <a:spLocks noChangeArrowheads="1"/>
            </p:cNvSpPr>
            <p:nvPr/>
          </p:nvSpPr>
          <p:spPr bwMode="auto">
            <a:xfrm>
              <a:off x="1025" y="2577"/>
              <a:ext cx="130" cy="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49" name="Rectangle 45"/>
            <p:cNvSpPr>
              <a:spLocks noChangeArrowheads="1"/>
            </p:cNvSpPr>
            <p:nvPr/>
          </p:nvSpPr>
          <p:spPr bwMode="auto">
            <a:xfrm>
              <a:off x="1025" y="2577"/>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50" name="Rectangle 46"/>
            <p:cNvSpPr>
              <a:spLocks noChangeArrowheads="1"/>
            </p:cNvSpPr>
            <p:nvPr/>
          </p:nvSpPr>
          <p:spPr bwMode="auto">
            <a:xfrm>
              <a:off x="1025" y="2473"/>
              <a:ext cx="130"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51" name="Rectangle 47"/>
            <p:cNvSpPr>
              <a:spLocks noChangeArrowheads="1"/>
            </p:cNvSpPr>
            <p:nvPr/>
          </p:nvSpPr>
          <p:spPr bwMode="auto">
            <a:xfrm>
              <a:off x="1025" y="2473"/>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52" name="Rectangle 48"/>
            <p:cNvSpPr>
              <a:spLocks noChangeArrowheads="1"/>
            </p:cNvSpPr>
            <p:nvPr/>
          </p:nvSpPr>
          <p:spPr bwMode="auto">
            <a:xfrm>
              <a:off x="1025" y="2681"/>
              <a:ext cx="130" cy="79"/>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53" name="Rectangle 49"/>
            <p:cNvSpPr>
              <a:spLocks noChangeArrowheads="1"/>
            </p:cNvSpPr>
            <p:nvPr/>
          </p:nvSpPr>
          <p:spPr bwMode="auto">
            <a:xfrm>
              <a:off x="1025" y="2681"/>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54" name="Rectangle 50"/>
            <p:cNvSpPr>
              <a:spLocks noChangeArrowheads="1"/>
            </p:cNvSpPr>
            <p:nvPr/>
          </p:nvSpPr>
          <p:spPr bwMode="auto">
            <a:xfrm>
              <a:off x="1181" y="2681"/>
              <a:ext cx="130" cy="79"/>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55" name="Rectangle 51"/>
            <p:cNvSpPr>
              <a:spLocks noChangeArrowheads="1"/>
            </p:cNvSpPr>
            <p:nvPr/>
          </p:nvSpPr>
          <p:spPr bwMode="auto">
            <a:xfrm>
              <a:off x="1181" y="2577"/>
              <a:ext cx="130" cy="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56" name="Rectangle 52"/>
            <p:cNvSpPr>
              <a:spLocks noChangeArrowheads="1"/>
            </p:cNvSpPr>
            <p:nvPr/>
          </p:nvSpPr>
          <p:spPr bwMode="auto">
            <a:xfrm>
              <a:off x="1181" y="2577"/>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57" name="Rectangle 53"/>
            <p:cNvSpPr>
              <a:spLocks noChangeArrowheads="1"/>
            </p:cNvSpPr>
            <p:nvPr/>
          </p:nvSpPr>
          <p:spPr bwMode="auto">
            <a:xfrm>
              <a:off x="1181" y="2473"/>
              <a:ext cx="130"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58" name="Rectangle 54"/>
            <p:cNvSpPr>
              <a:spLocks noChangeArrowheads="1"/>
            </p:cNvSpPr>
            <p:nvPr/>
          </p:nvSpPr>
          <p:spPr bwMode="auto">
            <a:xfrm>
              <a:off x="1181" y="2473"/>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59" name="Rectangle 55"/>
            <p:cNvSpPr>
              <a:spLocks noChangeArrowheads="1"/>
            </p:cNvSpPr>
            <p:nvPr/>
          </p:nvSpPr>
          <p:spPr bwMode="auto">
            <a:xfrm>
              <a:off x="870" y="2473"/>
              <a:ext cx="130"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60" name="Rectangle 56"/>
            <p:cNvSpPr>
              <a:spLocks noChangeArrowheads="1"/>
            </p:cNvSpPr>
            <p:nvPr/>
          </p:nvSpPr>
          <p:spPr bwMode="auto">
            <a:xfrm>
              <a:off x="870" y="2473"/>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61" name="Rectangle 57"/>
            <p:cNvSpPr>
              <a:spLocks noChangeArrowheads="1"/>
            </p:cNvSpPr>
            <p:nvPr/>
          </p:nvSpPr>
          <p:spPr bwMode="auto">
            <a:xfrm>
              <a:off x="870" y="2577"/>
              <a:ext cx="130" cy="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62" name="Rectangle 58"/>
            <p:cNvSpPr>
              <a:spLocks noChangeArrowheads="1"/>
            </p:cNvSpPr>
            <p:nvPr/>
          </p:nvSpPr>
          <p:spPr bwMode="auto">
            <a:xfrm>
              <a:off x="870" y="2577"/>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63" name="Rectangle 59"/>
            <p:cNvSpPr>
              <a:spLocks noChangeArrowheads="1"/>
            </p:cNvSpPr>
            <p:nvPr/>
          </p:nvSpPr>
          <p:spPr bwMode="auto">
            <a:xfrm>
              <a:off x="870" y="2681"/>
              <a:ext cx="130" cy="79"/>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64" name="Rectangle 60"/>
            <p:cNvSpPr>
              <a:spLocks noChangeArrowheads="1"/>
            </p:cNvSpPr>
            <p:nvPr/>
          </p:nvSpPr>
          <p:spPr bwMode="auto">
            <a:xfrm>
              <a:off x="870" y="2681"/>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65" name="Rectangle 61"/>
            <p:cNvSpPr>
              <a:spLocks noChangeArrowheads="1"/>
            </p:cNvSpPr>
            <p:nvPr/>
          </p:nvSpPr>
          <p:spPr bwMode="auto">
            <a:xfrm>
              <a:off x="870" y="2786"/>
              <a:ext cx="130" cy="77"/>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66" name="Rectangle 62"/>
            <p:cNvSpPr>
              <a:spLocks noChangeArrowheads="1"/>
            </p:cNvSpPr>
            <p:nvPr/>
          </p:nvSpPr>
          <p:spPr bwMode="auto">
            <a:xfrm>
              <a:off x="870" y="2786"/>
              <a:ext cx="13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67" name="Rectangle 63"/>
            <p:cNvSpPr>
              <a:spLocks noChangeArrowheads="1"/>
            </p:cNvSpPr>
            <p:nvPr/>
          </p:nvSpPr>
          <p:spPr bwMode="auto">
            <a:xfrm>
              <a:off x="1025" y="2786"/>
              <a:ext cx="130" cy="77"/>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68" name="Rectangle 64"/>
            <p:cNvSpPr>
              <a:spLocks noChangeArrowheads="1"/>
            </p:cNvSpPr>
            <p:nvPr/>
          </p:nvSpPr>
          <p:spPr bwMode="auto">
            <a:xfrm>
              <a:off x="1181" y="2786"/>
              <a:ext cx="130" cy="77"/>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69" name="Rectangle 65"/>
            <p:cNvSpPr>
              <a:spLocks noChangeArrowheads="1"/>
            </p:cNvSpPr>
            <p:nvPr/>
          </p:nvSpPr>
          <p:spPr bwMode="auto">
            <a:xfrm>
              <a:off x="1338" y="2681"/>
              <a:ext cx="130" cy="79"/>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70" name="Rectangle 66"/>
            <p:cNvSpPr>
              <a:spLocks noChangeArrowheads="1"/>
            </p:cNvSpPr>
            <p:nvPr/>
          </p:nvSpPr>
          <p:spPr bwMode="auto">
            <a:xfrm>
              <a:off x="1338" y="2577"/>
              <a:ext cx="130" cy="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71" name="Rectangle 67"/>
            <p:cNvSpPr>
              <a:spLocks noChangeArrowheads="1"/>
            </p:cNvSpPr>
            <p:nvPr/>
          </p:nvSpPr>
          <p:spPr bwMode="auto">
            <a:xfrm>
              <a:off x="1338" y="2473"/>
              <a:ext cx="130"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72" name="Rectangle 68"/>
            <p:cNvSpPr>
              <a:spLocks noChangeArrowheads="1"/>
            </p:cNvSpPr>
            <p:nvPr/>
          </p:nvSpPr>
          <p:spPr bwMode="auto">
            <a:xfrm>
              <a:off x="1338" y="2786"/>
              <a:ext cx="130" cy="77"/>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73" name="Freeform 69"/>
            <p:cNvSpPr>
              <a:spLocks noEditPoints="1"/>
            </p:cNvSpPr>
            <p:nvPr/>
          </p:nvSpPr>
          <p:spPr bwMode="auto">
            <a:xfrm>
              <a:off x="840" y="2317"/>
              <a:ext cx="591" cy="0"/>
            </a:xfrm>
            <a:custGeom>
              <a:avLst/>
              <a:gdLst>
                <a:gd name="T0" fmla="*/ 140 w 504"/>
                <a:gd name="T1" fmla="*/ 5 w 504"/>
                <a:gd name="T2" fmla="*/ 0 w 504"/>
                <a:gd name="T3" fmla="*/ 3 w 504"/>
                <a:gd name="T4" fmla="*/ 140 w 504"/>
                <a:gd name="T5" fmla="*/ 140 w 504"/>
                <a:gd name="T6" fmla="*/ 504 w 504"/>
                <a:gd name="T7" fmla="*/ 159 w 504"/>
                <a:gd name="T8" fmla="*/ 159 w 504"/>
                <a:gd name="T9" fmla="*/ 503 w 504"/>
                <a:gd name="T10" fmla="*/ 504 w 504"/>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Lst>
              <a:rect l="0" t="0" r="r" b="b"/>
              <a:pathLst>
                <a:path w="504">
                  <a:moveTo>
                    <a:pt x="140" y="0"/>
                  </a:moveTo>
                  <a:cubicBezTo>
                    <a:pt x="5" y="0"/>
                    <a:pt x="5" y="0"/>
                    <a:pt x="5" y="0"/>
                  </a:cubicBezTo>
                  <a:cubicBezTo>
                    <a:pt x="3" y="0"/>
                    <a:pt x="1" y="0"/>
                    <a:pt x="0" y="0"/>
                  </a:cubicBezTo>
                  <a:cubicBezTo>
                    <a:pt x="1" y="0"/>
                    <a:pt x="2" y="0"/>
                    <a:pt x="3" y="0"/>
                  </a:cubicBezTo>
                  <a:cubicBezTo>
                    <a:pt x="140" y="0"/>
                    <a:pt x="140" y="0"/>
                    <a:pt x="140" y="0"/>
                  </a:cubicBezTo>
                  <a:cubicBezTo>
                    <a:pt x="140" y="0"/>
                    <a:pt x="140" y="0"/>
                    <a:pt x="140" y="0"/>
                  </a:cubicBezTo>
                  <a:moveTo>
                    <a:pt x="504" y="0"/>
                  </a:moveTo>
                  <a:cubicBezTo>
                    <a:pt x="159" y="0"/>
                    <a:pt x="159" y="0"/>
                    <a:pt x="159" y="0"/>
                  </a:cubicBezTo>
                  <a:cubicBezTo>
                    <a:pt x="159" y="0"/>
                    <a:pt x="159" y="0"/>
                    <a:pt x="159" y="0"/>
                  </a:cubicBezTo>
                  <a:cubicBezTo>
                    <a:pt x="503" y="0"/>
                    <a:pt x="503" y="0"/>
                    <a:pt x="503" y="0"/>
                  </a:cubicBezTo>
                  <a:cubicBezTo>
                    <a:pt x="504" y="0"/>
                    <a:pt x="504" y="0"/>
                    <a:pt x="504" y="0"/>
                  </a:cubicBezTo>
                </a:path>
              </a:pathLst>
            </a:custGeom>
            <a:solidFill>
              <a:srgbClr val="1C42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74" name="Freeform 70"/>
            <p:cNvSpPr>
              <a:spLocks/>
            </p:cNvSpPr>
            <p:nvPr/>
          </p:nvSpPr>
          <p:spPr bwMode="auto">
            <a:xfrm>
              <a:off x="1004" y="2317"/>
              <a:ext cx="23" cy="0"/>
            </a:xfrm>
            <a:custGeom>
              <a:avLst/>
              <a:gdLst>
                <a:gd name="T0" fmla="*/ 19 w 19"/>
                <a:gd name="T1" fmla="*/ 0 w 19"/>
                <a:gd name="T2" fmla="*/ 0 w 19"/>
                <a:gd name="T3" fmla="*/ 19 w 19"/>
                <a:gd name="T4" fmla="*/ 19 w 19"/>
              </a:gdLst>
              <a:ahLst/>
              <a:cxnLst>
                <a:cxn ang="0">
                  <a:pos x="T0" y="0"/>
                </a:cxn>
                <a:cxn ang="0">
                  <a:pos x="T1" y="0"/>
                </a:cxn>
                <a:cxn ang="0">
                  <a:pos x="T2" y="0"/>
                </a:cxn>
                <a:cxn ang="0">
                  <a:pos x="T3" y="0"/>
                </a:cxn>
                <a:cxn ang="0">
                  <a:pos x="T4" y="0"/>
                </a:cxn>
              </a:cxnLst>
              <a:rect l="0" t="0" r="r" b="b"/>
              <a:pathLst>
                <a:path w="19">
                  <a:moveTo>
                    <a:pt x="19" y="0"/>
                  </a:moveTo>
                  <a:cubicBezTo>
                    <a:pt x="0" y="0"/>
                    <a:pt x="0" y="0"/>
                    <a:pt x="0" y="0"/>
                  </a:cubicBezTo>
                  <a:cubicBezTo>
                    <a:pt x="0" y="0"/>
                    <a:pt x="0" y="0"/>
                    <a:pt x="0" y="0"/>
                  </a:cubicBezTo>
                  <a:cubicBezTo>
                    <a:pt x="19" y="0"/>
                    <a:pt x="19" y="0"/>
                    <a:pt x="19" y="0"/>
                  </a:cubicBezTo>
                  <a:cubicBezTo>
                    <a:pt x="19" y="0"/>
                    <a:pt x="19" y="0"/>
                    <a:pt x="19" y="0"/>
                  </a:cubicBezTo>
                </a:path>
              </a:pathLst>
            </a:custGeom>
            <a:solidFill>
              <a:srgbClr val="89C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75" name="Freeform 71"/>
            <p:cNvSpPr>
              <a:spLocks/>
            </p:cNvSpPr>
            <p:nvPr/>
          </p:nvSpPr>
          <p:spPr bwMode="auto">
            <a:xfrm>
              <a:off x="842" y="2916"/>
              <a:ext cx="35" cy="0"/>
            </a:xfrm>
            <a:custGeom>
              <a:avLst/>
              <a:gdLst>
                <a:gd name="T0" fmla="*/ 0 w 30"/>
                <a:gd name="T1" fmla="*/ 4 w 30"/>
                <a:gd name="T2" fmla="*/ 30 w 30"/>
                <a:gd name="T3" fmla="*/ 30 w 30"/>
                <a:gd name="T4" fmla="*/ 2 w 30"/>
                <a:gd name="T5" fmla="*/ 0 w 30"/>
              </a:gdLst>
              <a:ahLst/>
              <a:cxnLst>
                <a:cxn ang="0">
                  <a:pos x="T0" y="0"/>
                </a:cxn>
                <a:cxn ang="0">
                  <a:pos x="T1" y="0"/>
                </a:cxn>
                <a:cxn ang="0">
                  <a:pos x="T2" y="0"/>
                </a:cxn>
                <a:cxn ang="0">
                  <a:pos x="T3" y="0"/>
                </a:cxn>
                <a:cxn ang="0">
                  <a:pos x="T4" y="0"/>
                </a:cxn>
                <a:cxn ang="0">
                  <a:pos x="T5" y="0"/>
                </a:cxn>
              </a:cxnLst>
              <a:rect l="0" t="0" r="r" b="b"/>
              <a:pathLst>
                <a:path w="30">
                  <a:moveTo>
                    <a:pt x="0" y="0"/>
                  </a:moveTo>
                  <a:cubicBezTo>
                    <a:pt x="1" y="0"/>
                    <a:pt x="2" y="0"/>
                    <a:pt x="4" y="0"/>
                  </a:cubicBezTo>
                  <a:cubicBezTo>
                    <a:pt x="30" y="0"/>
                    <a:pt x="30" y="0"/>
                    <a:pt x="30" y="0"/>
                  </a:cubicBezTo>
                  <a:cubicBezTo>
                    <a:pt x="30" y="0"/>
                    <a:pt x="30" y="0"/>
                    <a:pt x="30" y="0"/>
                  </a:cubicBezTo>
                  <a:cubicBezTo>
                    <a:pt x="2" y="0"/>
                    <a:pt x="2" y="0"/>
                    <a:pt x="2" y="0"/>
                  </a:cubicBezTo>
                  <a:cubicBezTo>
                    <a:pt x="1" y="0"/>
                    <a:pt x="0" y="0"/>
                    <a:pt x="0" y="0"/>
                  </a:cubicBezTo>
                </a:path>
              </a:pathLst>
            </a:custGeom>
            <a:solidFill>
              <a:srgbClr val="1C42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76" name="Freeform 72"/>
            <p:cNvSpPr>
              <a:spLocks noEditPoints="1"/>
            </p:cNvSpPr>
            <p:nvPr/>
          </p:nvSpPr>
          <p:spPr bwMode="auto">
            <a:xfrm>
              <a:off x="818" y="2424"/>
              <a:ext cx="513" cy="492"/>
            </a:xfrm>
            <a:custGeom>
              <a:avLst/>
              <a:gdLst>
                <a:gd name="T0" fmla="*/ 44 w 438"/>
                <a:gd name="T1" fmla="*/ 287 h 420"/>
                <a:gd name="T2" fmla="*/ 44 w 438"/>
                <a:gd name="T3" fmla="*/ 220 h 420"/>
                <a:gd name="T4" fmla="*/ 155 w 438"/>
                <a:gd name="T5" fmla="*/ 220 h 420"/>
                <a:gd name="T6" fmla="*/ 155 w 438"/>
                <a:gd name="T7" fmla="*/ 287 h 420"/>
                <a:gd name="T8" fmla="*/ 44 w 438"/>
                <a:gd name="T9" fmla="*/ 287 h 420"/>
                <a:gd name="T10" fmla="*/ 44 w 438"/>
                <a:gd name="T11" fmla="*/ 198 h 420"/>
                <a:gd name="T12" fmla="*/ 44 w 438"/>
                <a:gd name="T13" fmla="*/ 131 h 420"/>
                <a:gd name="T14" fmla="*/ 155 w 438"/>
                <a:gd name="T15" fmla="*/ 131 h 420"/>
                <a:gd name="T16" fmla="*/ 155 w 438"/>
                <a:gd name="T17" fmla="*/ 198 h 420"/>
                <a:gd name="T18" fmla="*/ 44 w 438"/>
                <a:gd name="T19" fmla="*/ 198 h 420"/>
                <a:gd name="T20" fmla="*/ 44 w 438"/>
                <a:gd name="T21" fmla="*/ 109 h 420"/>
                <a:gd name="T22" fmla="*/ 44 w 438"/>
                <a:gd name="T23" fmla="*/ 42 h 420"/>
                <a:gd name="T24" fmla="*/ 155 w 438"/>
                <a:gd name="T25" fmla="*/ 42 h 420"/>
                <a:gd name="T26" fmla="*/ 155 w 438"/>
                <a:gd name="T27" fmla="*/ 109 h 420"/>
                <a:gd name="T28" fmla="*/ 44 w 438"/>
                <a:gd name="T29" fmla="*/ 109 h 420"/>
                <a:gd name="T30" fmla="*/ 177 w 438"/>
                <a:gd name="T31" fmla="*/ 109 h 420"/>
                <a:gd name="T32" fmla="*/ 177 w 438"/>
                <a:gd name="T33" fmla="*/ 42 h 420"/>
                <a:gd name="T34" fmla="*/ 288 w 438"/>
                <a:gd name="T35" fmla="*/ 42 h 420"/>
                <a:gd name="T36" fmla="*/ 288 w 438"/>
                <a:gd name="T37" fmla="*/ 109 h 420"/>
                <a:gd name="T38" fmla="*/ 177 w 438"/>
                <a:gd name="T39" fmla="*/ 109 h 420"/>
                <a:gd name="T40" fmla="*/ 438 w 438"/>
                <a:gd name="T41" fmla="*/ 0 h 420"/>
                <a:gd name="T42" fmla="*/ 0 w 438"/>
                <a:gd name="T43" fmla="*/ 0 h 420"/>
                <a:gd name="T44" fmla="*/ 0 w 438"/>
                <a:gd name="T45" fmla="*/ 20 h 420"/>
                <a:gd name="T46" fmla="*/ 0 w 438"/>
                <a:gd name="T47" fmla="*/ 60 h 420"/>
                <a:gd name="T48" fmla="*/ 0 w 438"/>
                <a:gd name="T49" fmla="*/ 396 h 420"/>
                <a:gd name="T50" fmla="*/ 20 w 438"/>
                <a:gd name="T51" fmla="*/ 420 h 420"/>
                <a:gd name="T52" fmla="*/ 22 w 438"/>
                <a:gd name="T53" fmla="*/ 420 h 420"/>
                <a:gd name="T54" fmla="*/ 50 w 438"/>
                <a:gd name="T55" fmla="*/ 420 h 420"/>
                <a:gd name="T56" fmla="*/ 91 w 438"/>
                <a:gd name="T57" fmla="*/ 375 h 420"/>
                <a:gd name="T58" fmla="*/ 44 w 438"/>
                <a:gd name="T59" fmla="*/ 375 h 420"/>
                <a:gd name="T60" fmla="*/ 44 w 438"/>
                <a:gd name="T61" fmla="*/ 309 h 420"/>
                <a:gd name="T62" fmla="*/ 153 w 438"/>
                <a:gd name="T63" fmla="*/ 309 h 420"/>
                <a:gd name="T64" fmla="*/ 177 w 438"/>
                <a:gd name="T65" fmla="*/ 282 h 420"/>
                <a:gd name="T66" fmla="*/ 177 w 438"/>
                <a:gd name="T67" fmla="*/ 220 h 420"/>
                <a:gd name="T68" fmla="*/ 235 w 438"/>
                <a:gd name="T69" fmla="*/ 220 h 420"/>
                <a:gd name="T70" fmla="*/ 255 w 438"/>
                <a:gd name="T71" fmla="*/ 198 h 420"/>
                <a:gd name="T72" fmla="*/ 177 w 438"/>
                <a:gd name="T73" fmla="*/ 198 h 420"/>
                <a:gd name="T74" fmla="*/ 177 w 438"/>
                <a:gd name="T75" fmla="*/ 131 h 420"/>
                <a:gd name="T76" fmla="*/ 288 w 438"/>
                <a:gd name="T77" fmla="*/ 131 h 420"/>
                <a:gd name="T78" fmla="*/ 288 w 438"/>
                <a:gd name="T79" fmla="*/ 162 h 420"/>
                <a:gd name="T80" fmla="*/ 310 w 438"/>
                <a:gd name="T81" fmla="*/ 138 h 420"/>
                <a:gd name="T82" fmla="*/ 310 w 438"/>
                <a:gd name="T83" fmla="*/ 131 h 420"/>
                <a:gd name="T84" fmla="*/ 317 w 438"/>
                <a:gd name="T85" fmla="*/ 131 h 420"/>
                <a:gd name="T86" fmla="*/ 338 w 438"/>
                <a:gd name="T87" fmla="*/ 109 h 420"/>
                <a:gd name="T88" fmla="*/ 310 w 438"/>
                <a:gd name="T89" fmla="*/ 109 h 420"/>
                <a:gd name="T90" fmla="*/ 310 w 438"/>
                <a:gd name="T91" fmla="*/ 42 h 420"/>
                <a:gd name="T92" fmla="*/ 399 w 438"/>
                <a:gd name="T93" fmla="*/ 42 h 420"/>
                <a:gd name="T94" fmla="*/ 438 w 438"/>
                <a:gd name="T95"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38" h="420">
                  <a:moveTo>
                    <a:pt x="44" y="287"/>
                  </a:moveTo>
                  <a:cubicBezTo>
                    <a:pt x="44" y="220"/>
                    <a:pt x="44" y="220"/>
                    <a:pt x="44" y="220"/>
                  </a:cubicBezTo>
                  <a:cubicBezTo>
                    <a:pt x="155" y="220"/>
                    <a:pt x="155" y="220"/>
                    <a:pt x="155" y="220"/>
                  </a:cubicBezTo>
                  <a:cubicBezTo>
                    <a:pt x="155" y="287"/>
                    <a:pt x="155" y="287"/>
                    <a:pt x="155" y="287"/>
                  </a:cubicBezTo>
                  <a:cubicBezTo>
                    <a:pt x="44" y="287"/>
                    <a:pt x="44" y="287"/>
                    <a:pt x="44" y="287"/>
                  </a:cubicBezTo>
                  <a:moveTo>
                    <a:pt x="44" y="198"/>
                  </a:moveTo>
                  <a:cubicBezTo>
                    <a:pt x="44" y="131"/>
                    <a:pt x="44" y="131"/>
                    <a:pt x="44" y="131"/>
                  </a:cubicBezTo>
                  <a:cubicBezTo>
                    <a:pt x="155" y="131"/>
                    <a:pt x="155" y="131"/>
                    <a:pt x="155" y="131"/>
                  </a:cubicBezTo>
                  <a:cubicBezTo>
                    <a:pt x="155" y="198"/>
                    <a:pt x="155" y="198"/>
                    <a:pt x="155" y="198"/>
                  </a:cubicBezTo>
                  <a:cubicBezTo>
                    <a:pt x="44" y="198"/>
                    <a:pt x="44" y="198"/>
                    <a:pt x="44" y="198"/>
                  </a:cubicBezTo>
                  <a:moveTo>
                    <a:pt x="44" y="109"/>
                  </a:moveTo>
                  <a:cubicBezTo>
                    <a:pt x="44" y="42"/>
                    <a:pt x="44" y="42"/>
                    <a:pt x="44" y="42"/>
                  </a:cubicBezTo>
                  <a:cubicBezTo>
                    <a:pt x="155" y="42"/>
                    <a:pt x="155" y="42"/>
                    <a:pt x="155" y="42"/>
                  </a:cubicBezTo>
                  <a:cubicBezTo>
                    <a:pt x="155" y="109"/>
                    <a:pt x="155" y="109"/>
                    <a:pt x="155" y="109"/>
                  </a:cubicBezTo>
                  <a:cubicBezTo>
                    <a:pt x="44" y="109"/>
                    <a:pt x="44" y="109"/>
                    <a:pt x="44" y="109"/>
                  </a:cubicBezTo>
                  <a:moveTo>
                    <a:pt x="177" y="109"/>
                  </a:moveTo>
                  <a:cubicBezTo>
                    <a:pt x="177" y="42"/>
                    <a:pt x="177" y="42"/>
                    <a:pt x="177" y="42"/>
                  </a:cubicBezTo>
                  <a:cubicBezTo>
                    <a:pt x="288" y="42"/>
                    <a:pt x="288" y="42"/>
                    <a:pt x="288" y="42"/>
                  </a:cubicBezTo>
                  <a:cubicBezTo>
                    <a:pt x="288" y="109"/>
                    <a:pt x="288" y="109"/>
                    <a:pt x="288" y="109"/>
                  </a:cubicBezTo>
                  <a:cubicBezTo>
                    <a:pt x="177" y="109"/>
                    <a:pt x="177" y="109"/>
                    <a:pt x="177" y="109"/>
                  </a:cubicBezTo>
                  <a:moveTo>
                    <a:pt x="438" y="0"/>
                  </a:moveTo>
                  <a:cubicBezTo>
                    <a:pt x="0" y="0"/>
                    <a:pt x="0" y="0"/>
                    <a:pt x="0" y="0"/>
                  </a:cubicBezTo>
                  <a:cubicBezTo>
                    <a:pt x="0" y="20"/>
                    <a:pt x="0" y="20"/>
                    <a:pt x="0" y="20"/>
                  </a:cubicBezTo>
                  <a:cubicBezTo>
                    <a:pt x="0" y="60"/>
                    <a:pt x="0" y="60"/>
                    <a:pt x="0" y="60"/>
                  </a:cubicBezTo>
                  <a:cubicBezTo>
                    <a:pt x="0" y="396"/>
                    <a:pt x="0" y="396"/>
                    <a:pt x="0" y="396"/>
                  </a:cubicBezTo>
                  <a:cubicBezTo>
                    <a:pt x="0" y="408"/>
                    <a:pt x="8" y="418"/>
                    <a:pt x="20" y="420"/>
                  </a:cubicBezTo>
                  <a:cubicBezTo>
                    <a:pt x="20" y="420"/>
                    <a:pt x="21" y="420"/>
                    <a:pt x="22" y="420"/>
                  </a:cubicBezTo>
                  <a:cubicBezTo>
                    <a:pt x="50" y="420"/>
                    <a:pt x="50" y="420"/>
                    <a:pt x="50" y="420"/>
                  </a:cubicBezTo>
                  <a:cubicBezTo>
                    <a:pt x="91" y="375"/>
                    <a:pt x="91" y="375"/>
                    <a:pt x="91" y="375"/>
                  </a:cubicBezTo>
                  <a:cubicBezTo>
                    <a:pt x="44" y="375"/>
                    <a:pt x="44" y="375"/>
                    <a:pt x="44" y="375"/>
                  </a:cubicBezTo>
                  <a:cubicBezTo>
                    <a:pt x="44" y="309"/>
                    <a:pt x="44" y="309"/>
                    <a:pt x="44" y="309"/>
                  </a:cubicBezTo>
                  <a:cubicBezTo>
                    <a:pt x="153" y="309"/>
                    <a:pt x="153" y="309"/>
                    <a:pt x="153" y="309"/>
                  </a:cubicBezTo>
                  <a:cubicBezTo>
                    <a:pt x="177" y="282"/>
                    <a:pt x="177" y="282"/>
                    <a:pt x="177" y="282"/>
                  </a:cubicBezTo>
                  <a:cubicBezTo>
                    <a:pt x="177" y="220"/>
                    <a:pt x="177" y="220"/>
                    <a:pt x="177" y="220"/>
                  </a:cubicBezTo>
                  <a:cubicBezTo>
                    <a:pt x="235" y="220"/>
                    <a:pt x="235" y="220"/>
                    <a:pt x="235" y="220"/>
                  </a:cubicBezTo>
                  <a:cubicBezTo>
                    <a:pt x="255" y="198"/>
                    <a:pt x="255" y="198"/>
                    <a:pt x="255" y="198"/>
                  </a:cubicBezTo>
                  <a:cubicBezTo>
                    <a:pt x="177" y="198"/>
                    <a:pt x="177" y="198"/>
                    <a:pt x="177" y="198"/>
                  </a:cubicBezTo>
                  <a:cubicBezTo>
                    <a:pt x="177" y="131"/>
                    <a:pt x="177" y="131"/>
                    <a:pt x="177" y="131"/>
                  </a:cubicBezTo>
                  <a:cubicBezTo>
                    <a:pt x="288" y="131"/>
                    <a:pt x="288" y="131"/>
                    <a:pt x="288" y="131"/>
                  </a:cubicBezTo>
                  <a:cubicBezTo>
                    <a:pt x="288" y="162"/>
                    <a:pt x="288" y="162"/>
                    <a:pt x="288" y="162"/>
                  </a:cubicBezTo>
                  <a:cubicBezTo>
                    <a:pt x="310" y="138"/>
                    <a:pt x="310" y="138"/>
                    <a:pt x="310" y="138"/>
                  </a:cubicBezTo>
                  <a:cubicBezTo>
                    <a:pt x="310" y="131"/>
                    <a:pt x="310" y="131"/>
                    <a:pt x="310" y="131"/>
                  </a:cubicBezTo>
                  <a:cubicBezTo>
                    <a:pt x="317" y="131"/>
                    <a:pt x="317" y="131"/>
                    <a:pt x="317" y="131"/>
                  </a:cubicBezTo>
                  <a:cubicBezTo>
                    <a:pt x="338" y="109"/>
                    <a:pt x="338" y="109"/>
                    <a:pt x="338" y="109"/>
                  </a:cubicBezTo>
                  <a:cubicBezTo>
                    <a:pt x="310" y="109"/>
                    <a:pt x="310" y="109"/>
                    <a:pt x="310" y="109"/>
                  </a:cubicBezTo>
                  <a:cubicBezTo>
                    <a:pt x="310" y="42"/>
                    <a:pt x="310" y="42"/>
                    <a:pt x="310" y="42"/>
                  </a:cubicBezTo>
                  <a:cubicBezTo>
                    <a:pt x="399" y="42"/>
                    <a:pt x="399" y="42"/>
                    <a:pt x="399" y="42"/>
                  </a:cubicBezTo>
                  <a:cubicBezTo>
                    <a:pt x="438" y="0"/>
                    <a:pt x="438" y="0"/>
                    <a:pt x="438" y="0"/>
                  </a:cubicBezTo>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77" name="Freeform 73"/>
            <p:cNvSpPr>
              <a:spLocks/>
            </p:cNvSpPr>
            <p:nvPr/>
          </p:nvSpPr>
          <p:spPr bwMode="auto">
            <a:xfrm>
              <a:off x="818" y="2317"/>
              <a:ext cx="611" cy="107"/>
            </a:xfrm>
            <a:custGeom>
              <a:avLst/>
              <a:gdLst>
                <a:gd name="T0" fmla="*/ 522 w 522"/>
                <a:gd name="T1" fmla="*/ 0 h 91"/>
                <a:gd name="T2" fmla="*/ 178 w 522"/>
                <a:gd name="T3" fmla="*/ 0 h 91"/>
                <a:gd name="T4" fmla="*/ 159 w 522"/>
                <a:gd name="T5" fmla="*/ 0 h 91"/>
                <a:gd name="T6" fmla="*/ 22 w 522"/>
                <a:gd name="T7" fmla="*/ 0 h 91"/>
                <a:gd name="T8" fmla="*/ 19 w 522"/>
                <a:gd name="T9" fmla="*/ 0 h 91"/>
                <a:gd name="T10" fmla="*/ 0 w 522"/>
                <a:gd name="T11" fmla="*/ 24 h 91"/>
                <a:gd name="T12" fmla="*/ 0 w 522"/>
                <a:gd name="T13" fmla="*/ 91 h 91"/>
                <a:gd name="T14" fmla="*/ 438 w 522"/>
                <a:gd name="T15" fmla="*/ 91 h 91"/>
                <a:gd name="T16" fmla="*/ 522 w 522"/>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2" h="91">
                  <a:moveTo>
                    <a:pt x="522" y="0"/>
                  </a:moveTo>
                  <a:cubicBezTo>
                    <a:pt x="178" y="0"/>
                    <a:pt x="178" y="0"/>
                    <a:pt x="178" y="0"/>
                  </a:cubicBezTo>
                  <a:cubicBezTo>
                    <a:pt x="159" y="0"/>
                    <a:pt x="159" y="0"/>
                    <a:pt x="159" y="0"/>
                  </a:cubicBezTo>
                  <a:cubicBezTo>
                    <a:pt x="22" y="0"/>
                    <a:pt x="22" y="0"/>
                    <a:pt x="22" y="0"/>
                  </a:cubicBezTo>
                  <a:cubicBezTo>
                    <a:pt x="21" y="0"/>
                    <a:pt x="20" y="0"/>
                    <a:pt x="19" y="0"/>
                  </a:cubicBezTo>
                  <a:cubicBezTo>
                    <a:pt x="8" y="3"/>
                    <a:pt x="0" y="12"/>
                    <a:pt x="0" y="24"/>
                  </a:cubicBezTo>
                  <a:cubicBezTo>
                    <a:pt x="0" y="91"/>
                    <a:pt x="0" y="91"/>
                    <a:pt x="0" y="91"/>
                  </a:cubicBezTo>
                  <a:cubicBezTo>
                    <a:pt x="438" y="91"/>
                    <a:pt x="438" y="91"/>
                    <a:pt x="438" y="91"/>
                  </a:cubicBezTo>
                  <a:cubicBezTo>
                    <a:pt x="522" y="0"/>
                    <a:pt x="522" y="0"/>
                    <a:pt x="522" y="0"/>
                  </a:cubicBezTo>
                </a:path>
              </a:pathLst>
            </a:custGeom>
            <a:solidFill>
              <a:srgbClr val="99C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78" name="Freeform 74"/>
            <p:cNvSpPr>
              <a:spLocks/>
            </p:cNvSpPr>
            <p:nvPr/>
          </p:nvSpPr>
          <p:spPr bwMode="auto">
            <a:xfrm>
              <a:off x="1025" y="2577"/>
              <a:ext cx="130" cy="79"/>
            </a:xfrm>
            <a:custGeom>
              <a:avLst/>
              <a:gdLst>
                <a:gd name="T0" fmla="*/ 130 w 130"/>
                <a:gd name="T1" fmla="*/ 0 h 79"/>
                <a:gd name="T2" fmla="*/ 0 w 130"/>
                <a:gd name="T3" fmla="*/ 0 h 79"/>
                <a:gd name="T4" fmla="*/ 0 w 130"/>
                <a:gd name="T5" fmla="*/ 79 h 79"/>
                <a:gd name="T6" fmla="*/ 92 w 130"/>
                <a:gd name="T7" fmla="*/ 79 h 79"/>
                <a:gd name="T8" fmla="*/ 130 w 130"/>
                <a:gd name="T9" fmla="*/ 36 h 79"/>
                <a:gd name="T10" fmla="*/ 130 w 130"/>
                <a:gd name="T11" fmla="*/ 0 h 79"/>
              </a:gdLst>
              <a:ahLst/>
              <a:cxnLst>
                <a:cxn ang="0">
                  <a:pos x="T0" y="T1"/>
                </a:cxn>
                <a:cxn ang="0">
                  <a:pos x="T2" y="T3"/>
                </a:cxn>
                <a:cxn ang="0">
                  <a:pos x="T4" y="T5"/>
                </a:cxn>
                <a:cxn ang="0">
                  <a:pos x="T6" y="T7"/>
                </a:cxn>
                <a:cxn ang="0">
                  <a:pos x="T8" y="T9"/>
                </a:cxn>
                <a:cxn ang="0">
                  <a:pos x="T10" y="T11"/>
                </a:cxn>
              </a:cxnLst>
              <a:rect l="0" t="0" r="r" b="b"/>
              <a:pathLst>
                <a:path w="130" h="79">
                  <a:moveTo>
                    <a:pt x="130" y="0"/>
                  </a:moveTo>
                  <a:lnTo>
                    <a:pt x="0" y="0"/>
                  </a:lnTo>
                  <a:lnTo>
                    <a:pt x="0" y="79"/>
                  </a:lnTo>
                  <a:lnTo>
                    <a:pt x="92" y="79"/>
                  </a:lnTo>
                  <a:lnTo>
                    <a:pt x="130" y="36"/>
                  </a:lnTo>
                  <a:lnTo>
                    <a:pt x="1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79" name="Freeform 75"/>
            <p:cNvSpPr>
              <a:spLocks/>
            </p:cNvSpPr>
            <p:nvPr/>
          </p:nvSpPr>
          <p:spPr bwMode="auto">
            <a:xfrm>
              <a:off x="1025" y="2577"/>
              <a:ext cx="130" cy="79"/>
            </a:xfrm>
            <a:custGeom>
              <a:avLst/>
              <a:gdLst>
                <a:gd name="T0" fmla="*/ 130 w 130"/>
                <a:gd name="T1" fmla="*/ 0 h 79"/>
                <a:gd name="T2" fmla="*/ 0 w 130"/>
                <a:gd name="T3" fmla="*/ 0 h 79"/>
                <a:gd name="T4" fmla="*/ 0 w 130"/>
                <a:gd name="T5" fmla="*/ 79 h 79"/>
                <a:gd name="T6" fmla="*/ 92 w 130"/>
                <a:gd name="T7" fmla="*/ 79 h 79"/>
                <a:gd name="T8" fmla="*/ 130 w 130"/>
                <a:gd name="T9" fmla="*/ 36 h 79"/>
                <a:gd name="T10" fmla="*/ 130 w 130"/>
                <a:gd name="T11" fmla="*/ 0 h 79"/>
              </a:gdLst>
              <a:ahLst/>
              <a:cxnLst>
                <a:cxn ang="0">
                  <a:pos x="T0" y="T1"/>
                </a:cxn>
                <a:cxn ang="0">
                  <a:pos x="T2" y="T3"/>
                </a:cxn>
                <a:cxn ang="0">
                  <a:pos x="T4" y="T5"/>
                </a:cxn>
                <a:cxn ang="0">
                  <a:pos x="T6" y="T7"/>
                </a:cxn>
                <a:cxn ang="0">
                  <a:pos x="T8" y="T9"/>
                </a:cxn>
                <a:cxn ang="0">
                  <a:pos x="T10" y="T11"/>
                </a:cxn>
              </a:cxnLst>
              <a:rect l="0" t="0" r="r" b="b"/>
              <a:pathLst>
                <a:path w="130" h="79">
                  <a:moveTo>
                    <a:pt x="130" y="0"/>
                  </a:moveTo>
                  <a:lnTo>
                    <a:pt x="0" y="0"/>
                  </a:lnTo>
                  <a:lnTo>
                    <a:pt x="0" y="79"/>
                  </a:lnTo>
                  <a:lnTo>
                    <a:pt x="92" y="79"/>
                  </a:lnTo>
                  <a:lnTo>
                    <a:pt x="130" y="36"/>
                  </a:lnTo>
                  <a:lnTo>
                    <a:pt x="13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80" name="Rectangle 76"/>
            <p:cNvSpPr>
              <a:spLocks noChangeArrowheads="1"/>
            </p:cNvSpPr>
            <p:nvPr/>
          </p:nvSpPr>
          <p:spPr bwMode="auto">
            <a:xfrm>
              <a:off x="1025" y="2473"/>
              <a:ext cx="130"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81" name="Rectangle 77"/>
            <p:cNvSpPr>
              <a:spLocks noChangeArrowheads="1"/>
            </p:cNvSpPr>
            <p:nvPr/>
          </p:nvSpPr>
          <p:spPr bwMode="auto">
            <a:xfrm>
              <a:off x="1025" y="2473"/>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82" name="Freeform 78"/>
            <p:cNvSpPr>
              <a:spLocks/>
            </p:cNvSpPr>
            <p:nvPr/>
          </p:nvSpPr>
          <p:spPr bwMode="auto">
            <a:xfrm>
              <a:off x="1025" y="2681"/>
              <a:ext cx="68" cy="73"/>
            </a:xfrm>
            <a:custGeom>
              <a:avLst/>
              <a:gdLst>
                <a:gd name="T0" fmla="*/ 68 w 68"/>
                <a:gd name="T1" fmla="*/ 0 h 73"/>
                <a:gd name="T2" fmla="*/ 0 w 68"/>
                <a:gd name="T3" fmla="*/ 0 h 73"/>
                <a:gd name="T4" fmla="*/ 0 w 68"/>
                <a:gd name="T5" fmla="*/ 73 h 73"/>
                <a:gd name="T6" fmla="*/ 68 w 68"/>
                <a:gd name="T7" fmla="*/ 0 h 73"/>
              </a:gdLst>
              <a:ahLst/>
              <a:cxnLst>
                <a:cxn ang="0">
                  <a:pos x="T0" y="T1"/>
                </a:cxn>
                <a:cxn ang="0">
                  <a:pos x="T2" y="T3"/>
                </a:cxn>
                <a:cxn ang="0">
                  <a:pos x="T4" y="T5"/>
                </a:cxn>
                <a:cxn ang="0">
                  <a:pos x="T6" y="T7"/>
                </a:cxn>
              </a:cxnLst>
              <a:rect l="0" t="0" r="r" b="b"/>
              <a:pathLst>
                <a:path w="68" h="73">
                  <a:moveTo>
                    <a:pt x="68" y="0"/>
                  </a:moveTo>
                  <a:lnTo>
                    <a:pt x="0" y="0"/>
                  </a:lnTo>
                  <a:lnTo>
                    <a:pt x="0" y="73"/>
                  </a:lnTo>
                  <a:lnTo>
                    <a:pt x="68" y="0"/>
                  </a:lnTo>
                  <a:close/>
                </a:path>
              </a:pathLst>
            </a:custGeom>
            <a:solidFill>
              <a:srgbClr val="99C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83" name="Freeform 79"/>
            <p:cNvSpPr>
              <a:spLocks/>
            </p:cNvSpPr>
            <p:nvPr/>
          </p:nvSpPr>
          <p:spPr bwMode="auto">
            <a:xfrm>
              <a:off x="1025" y="2681"/>
              <a:ext cx="68" cy="73"/>
            </a:xfrm>
            <a:custGeom>
              <a:avLst/>
              <a:gdLst>
                <a:gd name="T0" fmla="*/ 68 w 68"/>
                <a:gd name="T1" fmla="*/ 0 h 73"/>
                <a:gd name="T2" fmla="*/ 0 w 68"/>
                <a:gd name="T3" fmla="*/ 0 h 73"/>
                <a:gd name="T4" fmla="*/ 0 w 68"/>
                <a:gd name="T5" fmla="*/ 73 h 73"/>
                <a:gd name="T6" fmla="*/ 68 w 68"/>
                <a:gd name="T7" fmla="*/ 0 h 73"/>
              </a:gdLst>
              <a:ahLst/>
              <a:cxnLst>
                <a:cxn ang="0">
                  <a:pos x="T0" y="T1"/>
                </a:cxn>
                <a:cxn ang="0">
                  <a:pos x="T2" y="T3"/>
                </a:cxn>
                <a:cxn ang="0">
                  <a:pos x="T4" y="T5"/>
                </a:cxn>
                <a:cxn ang="0">
                  <a:pos x="T6" y="T7"/>
                </a:cxn>
              </a:cxnLst>
              <a:rect l="0" t="0" r="r" b="b"/>
              <a:pathLst>
                <a:path w="68" h="73">
                  <a:moveTo>
                    <a:pt x="68" y="0"/>
                  </a:moveTo>
                  <a:lnTo>
                    <a:pt x="0" y="0"/>
                  </a:lnTo>
                  <a:lnTo>
                    <a:pt x="0" y="73"/>
                  </a:lnTo>
                  <a:lnTo>
                    <a:pt x="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84" name="Freeform 80"/>
            <p:cNvSpPr>
              <a:spLocks/>
            </p:cNvSpPr>
            <p:nvPr/>
          </p:nvSpPr>
          <p:spPr bwMode="auto">
            <a:xfrm>
              <a:off x="1181" y="2577"/>
              <a:ext cx="8" cy="8"/>
            </a:xfrm>
            <a:custGeom>
              <a:avLst/>
              <a:gdLst>
                <a:gd name="T0" fmla="*/ 8 w 8"/>
                <a:gd name="T1" fmla="*/ 0 h 8"/>
                <a:gd name="T2" fmla="*/ 0 w 8"/>
                <a:gd name="T3" fmla="*/ 0 h 8"/>
                <a:gd name="T4" fmla="*/ 0 w 8"/>
                <a:gd name="T5" fmla="*/ 8 h 8"/>
                <a:gd name="T6" fmla="*/ 8 w 8"/>
                <a:gd name="T7" fmla="*/ 0 h 8"/>
              </a:gdLst>
              <a:ahLst/>
              <a:cxnLst>
                <a:cxn ang="0">
                  <a:pos x="T0" y="T1"/>
                </a:cxn>
                <a:cxn ang="0">
                  <a:pos x="T2" y="T3"/>
                </a:cxn>
                <a:cxn ang="0">
                  <a:pos x="T4" y="T5"/>
                </a:cxn>
                <a:cxn ang="0">
                  <a:pos x="T6" y="T7"/>
                </a:cxn>
              </a:cxnLst>
              <a:rect l="0" t="0" r="r" b="b"/>
              <a:pathLst>
                <a:path w="8" h="8">
                  <a:moveTo>
                    <a:pt x="8" y="0"/>
                  </a:moveTo>
                  <a:lnTo>
                    <a:pt x="0" y="0"/>
                  </a:lnTo>
                  <a:lnTo>
                    <a:pt x="0" y="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85" name="Freeform 81"/>
            <p:cNvSpPr>
              <a:spLocks/>
            </p:cNvSpPr>
            <p:nvPr/>
          </p:nvSpPr>
          <p:spPr bwMode="auto">
            <a:xfrm>
              <a:off x="1181" y="2577"/>
              <a:ext cx="8" cy="8"/>
            </a:xfrm>
            <a:custGeom>
              <a:avLst/>
              <a:gdLst>
                <a:gd name="T0" fmla="*/ 8 w 8"/>
                <a:gd name="T1" fmla="*/ 0 h 8"/>
                <a:gd name="T2" fmla="*/ 0 w 8"/>
                <a:gd name="T3" fmla="*/ 0 h 8"/>
                <a:gd name="T4" fmla="*/ 0 w 8"/>
                <a:gd name="T5" fmla="*/ 8 h 8"/>
                <a:gd name="T6" fmla="*/ 8 w 8"/>
                <a:gd name="T7" fmla="*/ 0 h 8"/>
              </a:gdLst>
              <a:ahLst/>
              <a:cxnLst>
                <a:cxn ang="0">
                  <a:pos x="T0" y="T1"/>
                </a:cxn>
                <a:cxn ang="0">
                  <a:pos x="T2" y="T3"/>
                </a:cxn>
                <a:cxn ang="0">
                  <a:pos x="T4" y="T5"/>
                </a:cxn>
                <a:cxn ang="0">
                  <a:pos x="T6" y="T7"/>
                </a:cxn>
              </a:cxnLst>
              <a:rect l="0" t="0" r="r" b="b"/>
              <a:pathLst>
                <a:path w="8" h="8">
                  <a:moveTo>
                    <a:pt x="8" y="0"/>
                  </a:moveTo>
                  <a:lnTo>
                    <a:pt x="0" y="0"/>
                  </a:lnTo>
                  <a:lnTo>
                    <a:pt x="0" y="8"/>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86" name="Freeform 82"/>
            <p:cNvSpPr>
              <a:spLocks/>
            </p:cNvSpPr>
            <p:nvPr/>
          </p:nvSpPr>
          <p:spPr bwMode="auto">
            <a:xfrm>
              <a:off x="1181" y="2473"/>
              <a:ext cx="104" cy="78"/>
            </a:xfrm>
            <a:custGeom>
              <a:avLst/>
              <a:gdLst>
                <a:gd name="T0" fmla="*/ 104 w 104"/>
                <a:gd name="T1" fmla="*/ 0 h 78"/>
                <a:gd name="T2" fmla="*/ 0 w 104"/>
                <a:gd name="T3" fmla="*/ 0 h 78"/>
                <a:gd name="T4" fmla="*/ 0 w 104"/>
                <a:gd name="T5" fmla="*/ 78 h 78"/>
                <a:gd name="T6" fmla="*/ 33 w 104"/>
                <a:gd name="T7" fmla="*/ 78 h 78"/>
                <a:gd name="T8" fmla="*/ 104 w 104"/>
                <a:gd name="T9" fmla="*/ 0 h 78"/>
              </a:gdLst>
              <a:ahLst/>
              <a:cxnLst>
                <a:cxn ang="0">
                  <a:pos x="T0" y="T1"/>
                </a:cxn>
                <a:cxn ang="0">
                  <a:pos x="T2" y="T3"/>
                </a:cxn>
                <a:cxn ang="0">
                  <a:pos x="T4" y="T5"/>
                </a:cxn>
                <a:cxn ang="0">
                  <a:pos x="T6" y="T7"/>
                </a:cxn>
                <a:cxn ang="0">
                  <a:pos x="T8" y="T9"/>
                </a:cxn>
              </a:cxnLst>
              <a:rect l="0" t="0" r="r" b="b"/>
              <a:pathLst>
                <a:path w="104" h="78">
                  <a:moveTo>
                    <a:pt x="104" y="0"/>
                  </a:moveTo>
                  <a:lnTo>
                    <a:pt x="0" y="0"/>
                  </a:lnTo>
                  <a:lnTo>
                    <a:pt x="0" y="78"/>
                  </a:lnTo>
                  <a:lnTo>
                    <a:pt x="33" y="78"/>
                  </a:lnTo>
                  <a:lnTo>
                    <a:pt x="1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87" name="Freeform 83"/>
            <p:cNvSpPr>
              <a:spLocks/>
            </p:cNvSpPr>
            <p:nvPr/>
          </p:nvSpPr>
          <p:spPr bwMode="auto">
            <a:xfrm>
              <a:off x="1181" y="2473"/>
              <a:ext cx="104" cy="78"/>
            </a:xfrm>
            <a:custGeom>
              <a:avLst/>
              <a:gdLst>
                <a:gd name="T0" fmla="*/ 104 w 104"/>
                <a:gd name="T1" fmla="*/ 0 h 78"/>
                <a:gd name="T2" fmla="*/ 0 w 104"/>
                <a:gd name="T3" fmla="*/ 0 h 78"/>
                <a:gd name="T4" fmla="*/ 0 w 104"/>
                <a:gd name="T5" fmla="*/ 78 h 78"/>
                <a:gd name="T6" fmla="*/ 33 w 104"/>
                <a:gd name="T7" fmla="*/ 78 h 78"/>
                <a:gd name="T8" fmla="*/ 104 w 104"/>
                <a:gd name="T9" fmla="*/ 0 h 78"/>
              </a:gdLst>
              <a:ahLst/>
              <a:cxnLst>
                <a:cxn ang="0">
                  <a:pos x="T0" y="T1"/>
                </a:cxn>
                <a:cxn ang="0">
                  <a:pos x="T2" y="T3"/>
                </a:cxn>
                <a:cxn ang="0">
                  <a:pos x="T4" y="T5"/>
                </a:cxn>
                <a:cxn ang="0">
                  <a:pos x="T6" y="T7"/>
                </a:cxn>
                <a:cxn ang="0">
                  <a:pos x="T8" y="T9"/>
                </a:cxn>
              </a:cxnLst>
              <a:rect l="0" t="0" r="r" b="b"/>
              <a:pathLst>
                <a:path w="104" h="78">
                  <a:moveTo>
                    <a:pt x="104" y="0"/>
                  </a:moveTo>
                  <a:lnTo>
                    <a:pt x="0" y="0"/>
                  </a:lnTo>
                  <a:lnTo>
                    <a:pt x="0" y="78"/>
                  </a:lnTo>
                  <a:lnTo>
                    <a:pt x="33" y="78"/>
                  </a:lnTo>
                  <a:lnTo>
                    <a:pt x="10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88" name="Rectangle 84"/>
            <p:cNvSpPr>
              <a:spLocks noChangeArrowheads="1"/>
            </p:cNvSpPr>
            <p:nvPr/>
          </p:nvSpPr>
          <p:spPr bwMode="auto">
            <a:xfrm>
              <a:off x="870" y="2473"/>
              <a:ext cx="130" cy="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89" name="Rectangle 85"/>
            <p:cNvSpPr>
              <a:spLocks noChangeArrowheads="1"/>
            </p:cNvSpPr>
            <p:nvPr/>
          </p:nvSpPr>
          <p:spPr bwMode="auto">
            <a:xfrm>
              <a:off x="870" y="2473"/>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90" name="Rectangle 86"/>
            <p:cNvSpPr>
              <a:spLocks noChangeArrowheads="1"/>
            </p:cNvSpPr>
            <p:nvPr/>
          </p:nvSpPr>
          <p:spPr bwMode="auto">
            <a:xfrm>
              <a:off x="870" y="2577"/>
              <a:ext cx="130" cy="7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91" name="Rectangle 87"/>
            <p:cNvSpPr>
              <a:spLocks noChangeArrowheads="1"/>
            </p:cNvSpPr>
            <p:nvPr/>
          </p:nvSpPr>
          <p:spPr bwMode="auto">
            <a:xfrm>
              <a:off x="870" y="2577"/>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92" name="Rectangle 88"/>
            <p:cNvSpPr>
              <a:spLocks noChangeArrowheads="1"/>
            </p:cNvSpPr>
            <p:nvPr/>
          </p:nvSpPr>
          <p:spPr bwMode="auto">
            <a:xfrm>
              <a:off x="870" y="2681"/>
              <a:ext cx="130" cy="79"/>
            </a:xfrm>
            <a:prstGeom prst="rect">
              <a:avLst/>
            </a:prstGeom>
            <a:solidFill>
              <a:srgbClr val="99CC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93" name="Rectangle 89"/>
            <p:cNvSpPr>
              <a:spLocks noChangeArrowheads="1"/>
            </p:cNvSpPr>
            <p:nvPr/>
          </p:nvSpPr>
          <p:spPr bwMode="auto">
            <a:xfrm>
              <a:off x="870" y="2681"/>
              <a:ext cx="130" cy="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94" name="Freeform 90"/>
            <p:cNvSpPr>
              <a:spLocks/>
            </p:cNvSpPr>
            <p:nvPr/>
          </p:nvSpPr>
          <p:spPr bwMode="auto">
            <a:xfrm>
              <a:off x="870" y="2786"/>
              <a:ext cx="127" cy="77"/>
            </a:xfrm>
            <a:custGeom>
              <a:avLst/>
              <a:gdLst>
                <a:gd name="T0" fmla="*/ 127 w 127"/>
                <a:gd name="T1" fmla="*/ 0 h 77"/>
                <a:gd name="T2" fmla="*/ 0 w 127"/>
                <a:gd name="T3" fmla="*/ 0 h 77"/>
                <a:gd name="T4" fmla="*/ 0 w 127"/>
                <a:gd name="T5" fmla="*/ 77 h 77"/>
                <a:gd name="T6" fmla="*/ 55 w 127"/>
                <a:gd name="T7" fmla="*/ 77 h 77"/>
                <a:gd name="T8" fmla="*/ 127 w 127"/>
                <a:gd name="T9" fmla="*/ 0 h 77"/>
              </a:gdLst>
              <a:ahLst/>
              <a:cxnLst>
                <a:cxn ang="0">
                  <a:pos x="T0" y="T1"/>
                </a:cxn>
                <a:cxn ang="0">
                  <a:pos x="T2" y="T3"/>
                </a:cxn>
                <a:cxn ang="0">
                  <a:pos x="T4" y="T5"/>
                </a:cxn>
                <a:cxn ang="0">
                  <a:pos x="T6" y="T7"/>
                </a:cxn>
                <a:cxn ang="0">
                  <a:pos x="T8" y="T9"/>
                </a:cxn>
              </a:cxnLst>
              <a:rect l="0" t="0" r="r" b="b"/>
              <a:pathLst>
                <a:path w="127" h="77">
                  <a:moveTo>
                    <a:pt x="127" y="0"/>
                  </a:moveTo>
                  <a:lnTo>
                    <a:pt x="0" y="0"/>
                  </a:lnTo>
                  <a:lnTo>
                    <a:pt x="0" y="77"/>
                  </a:lnTo>
                  <a:lnTo>
                    <a:pt x="55" y="77"/>
                  </a:lnTo>
                  <a:lnTo>
                    <a:pt x="127" y="0"/>
                  </a:lnTo>
                  <a:close/>
                </a:path>
              </a:pathLst>
            </a:custGeom>
            <a:solidFill>
              <a:srgbClr val="99CC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95" name="Freeform 91"/>
            <p:cNvSpPr>
              <a:spLocks/>
            </p:cNvSpPr>
            <p:nvPr/>
          </p:nvSpPr>
          <p:spPr bwMode="auto">
            <a:xfrm>
              <a:off x="870" y="2786"/>
              <a:ext cx="127" cy="77"/>
            </a:xfrm>
            <a:custGeom>
              <a:avLst/>
              <a:gdLst>
                <a:gd name="T0" fmla="*/ 127 w 127"/>
                <a:gd name="T1" fmla="*/ 0 h 77"/>
                <a:gd name="T2" fmla="*/ 0 w 127"/>
                <a:gd name="T3" fmla="*/ 0 h 77"/>
                <a:gd name="T4" fmla="*/ 0 w 127"/>
                <a:gd name="T5" fmla="*/ 77 h 77"/>
                <a:gd name="T6" fmla="*/ 55 w 127"/>
                <a:gd name="T7" fmla="*/ 77 h 77"/>
                <a:gd name="T8" fmla="*/ 127 w 127"/>
                <a:gd name="T9" fmla="*/ 0 h 77"/>
              </a:gdLst>
              <a:ahLst/>
              <a:cxnLst>
                <a:cxn ang="0">
                  <a:pos x="T0" y="T1"/>
                </a:cxn>
                <a:cxn ang="0">
                  <a:pos x="T2" y="T3"/>
                </a:cxn>
                <a:cxn ang="0">
                  <a:pos x="T4" y="T5"/>
                </a:cxn>
                <a:cxn ang="0">
                  <a:pos x="T6" y="T7"/>
                </a:cxn>
                <a:cxn ang="0">
                  <a:pos x="T8" y="T9"/>
                </a:cxn>
              </a:cxnLst>
              <a:rect l="0" t="0" r="r" b="b"/>
              <a:pathLst>
                <a:path w="127" h="77">
                  <a:moveTo>
                    <a:pt x="127" y="0"/>
                  </a:moveTo>
                  <a:lnTo>
                    <a:pt x="0" y="0"/>
                  </a:lnTo>
                  <a:lnTo>
                    <a:pt x="0" y="77"/>
                  </a:lnTo>
                  <a:lnTo>
                    <a:pt x="55" y="77"/>
                  </a:lnTo>
                  <a:lnTo>
                    <a:pt x="1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96" name="Rectangle 92"/>
            <p:cNvSpPr>
              <a:spLocks noChangeArrowheads="1"/>
            </p:cNvSpPr>
            <p:nvPr/>
          </p:nvSpPr>
          <p:spPr bwMode="auto">
            <a:xfrm>
              <a:off x="1487" y="2092"/>
              <a:ext cx="31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9244"/>
              <a:r>
                <a:rPr lang="en-US" altLang="en-US" sz="1071" b="1">
                  <a:solidFill>
                    <a:srgbClr val="FFFFFF"/>
                  </a:solidFill>
                  <a:latin typeface="Segoe UI Semibold" panose="020B0702040204020203" pitchFamily="34" charset="0"/>
                </a:rPr>
                <a:t>RESOU</a:t>
              </a:r>
              <a:endParaRPr lang="en-US" altLang="en-US" sz="1377">
                <a:solidFill>
                  <a:srgbClr val="00B0F0"/>
                </a:solidFill>
              </a:endParaRPr>
            </a:p>
          </p:txBody>
        </p:sp>
        <p:sp>
          <p:nvSpPr>
            <p:cNvPr id="97" name="Rectangle 93"/>
            <p:cNvSpPr>
              <a:spLocks noChangeArrowheads="1"/>
            </p:cNvSpPr>
            <p:nvPr/>
          </p:nvSpPr>
          <p:spPr bwMode="auto">
            <a:xfrm>
              <a:off x="1838" y="2092"/>
              <a:ext cx="6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9244"/>
              <a:r>
                <a:rPr lang="en-US" altLang="en-US" sz="1071" b="1">
                  <a:solidFill>
                    <a:srgbClr val="FFFFFF"/>
                  </a:solidFill>
                  <a:latin typeface="Segoe UI Semibold" panose="020B0702040204020203" pitchFamily="34" charset="0"/>
                </a:rPr>
                <a:t>R</a:t>
              </a:r>
              <a:endParaRPr lang="en-US" altLang="en-US" sz="1377">
                <a:solidFill>
                  <a:srgbClr val="00B0F0"/>
                </a:solidFill>
              </a:endParaRPr>
            </a:p>
          </p:txBody>
        </p:sp>
        <p:sp>
          <p:nvSpPr>
            <p:cNvPr id="98" name="Rectangle 94"/>
            <p:cNvSpPr>
              <a:spLocks noChangeArrowheads="1"/>
            </p:cNvSpPr>
            <p:nvPr/>
          </p:nvSpPr>
          <p:spPr bwMode="auto">
            <a:xfrm>
              <a:off x="1906" y="2092"/>
              <a:ext cx="21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9244"/>
              <a:r>
                <a:rPr lang="en-US" altLang="en-US" sz="1071" b="1">
                  <a:solidFill>
                    <a:srgbClr val="FFFFFF"/>
                  </a:solidFill>
                  <a:latin typeface="Segoe UI Semibold" panose="020B0702040204020203" pitchFamily="34" charset="0"/>
                </a:rPr>
                <a:t>CE G</a:t>
              </a:r>
              <a:endParaRPr lang="en-US" altLang="en-US" sz="1377">
                <a:solidFill>
                  <a:srgbClr val="00B0F0"/>
                </a:solidFill>
              </a:endParaRPr>
            </a:p>
          </p:txBody>
        </p:sp>
        <p:sp>
          <p:nvSpPr>
            <p:cNvPr id="99" name="Rectangle 95"/>
            <p:cNvSpPr>
              <a:spLocks noChangeArrowheads="1"/>
            </p:cNvSpPr>
            <p:nvPr/>
          </p:nvSpPr>
          <p:spPr bwMode="auto">
            <a:xfrm>
              <a:off x="2142" y="2092"/>
              <a:ext cx="6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9244"/>
              <a:r>
                <a:rPr lang="en-US" altLang="en-US" sz="1071" b="1">
                  <a:solidFill>
                    <a:srgbClr val="FFFFFF"/>
                  </a:solidFill>
                  <a:latin typeface="Segoe UI Semibold" panose="020B0702040204020203" pitchFamily="34" charset="0"/>
                </a:rPr>
                <a:t>R</a:t>
              </a:r>
              <a:endParaRPr lang="en-US" altLang="en-US" sz="1377">
                <a:solidFill>
                  <a:srgbClr val="00B0F0"/>
                </a:solidFill>
              </a:endParaRPr>
            </a:p>
          </p:txBody>
        </p:sp>
        <p:sp>
          <p:nvSpPr>
            <p:cNvPr id="100" name="Rectangle 96"/>
            <p:cNvSpPr>
              <a:spLocks noChangeArrowheads="1"/>
            </p:cNvSpPr>
            <p:nvPr/>
          </p:nvSpPr>
          <p:spPr bwMode="auto">
            <a:xfrm>
              <a:off x="2210" y="2092"/>
              <a:ext cx="205"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9244"/>
              <a:r>
                <a:rPr lang="en-US" altLang="en-US" sz="1071" b="1">
                  <a:solidFill>
                    <a:srgbClr val="FFFFFF"/>
                  </a:solidFill>
                  <a:latin typeface="Segoe UI Semibold" panose="020B0702040204020203" pitchFamily="34" charset="0"/>
                </a:rPr>
                <a:t>OUP</a:t>
              </a:r>
              <a:endParaRPr lang="en-US" altLang="en-US" sz="1377">
                <a:solidFill>
                  <a:srgbClr val="00B0F0"/>
                </a:solidFill>
              </a:endParaRPr>
            </a:p>
          </p:txBody>
        </p:sp>
        <p:sp>
          <p:nvSpPr>
            <p:cNvPr id="101" name="Freeform 97"/>
            <p:cNvSpPr>
              <a:spLocks/>
            </p:cNvSpPr>
            <p:nvPr/>
          </p:nvSpPr>
          <p:spPr bwMode="auto">
            <a:xfrm>
              <a:off x="1735" y="1276"/>
              <a:ext cx="90" cy="16"/>
            </a:xfrm>
            <a:custGeom>
              <a:avLst/>
              <a:gdLst>
                <a:gd name="T0" fmla="*/ 7 w 77"/>
                <a:gd name="T1" fmla="*/ 14 h 14"/>
                <a:gd name="T2" fmla="*/ 0 w 77"/>
                <a:gd name="T3" fmla="*/ 7 h 14"/>
                <a:gd name="T4" fmla="*/ 7 w 77"/>
                <a:gd name="T5" fmla="*/ 0 h 14"/>
                <a:gd name="T6" fmla="*/ 70 w 77"/>
                <a:gd name="T7" fmla="*/ 0 h 14"/>
                <a:gd name="T8" fmla="*/ 77 w 77"/>
                <a:gd name="T9" fmla="*/ 7 h 14"/>
                <a:gd name="T10" fmla="*/ 70 w 77"/>
                <a:gd name="T11" fmla="*/ 14 h 14"/>
                <a:gd name="T12" fmla="*/ 7 w 77"/>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77" h="14">
                  <a:moveTo>
                    <a:pt x="7" y="14"/>
                  </a:moveTo>
                  <a:cubicBezTo>
                    <a:pt x="3" y="14"/>
                    <a:pt x="0" y="11"/>
                    <a:pt x="0" y="7"/>
                  </a:cubicBezTo>
                  <a:cubicBezTo>
                    <a:pt x="0" y="3"/>
                    <a:pt x="3" y="0"/>
                    <a:pt x="7" y="0"/>
                  </a:cubicBezTo>
                  <a:cubicBezTo>
                    <a:pt x="70" y="0"/>
                    <a:pt x="70" y="0"/>
                    <a:pt x="70" y="0"/>
                  </a:cubicBezTo>
                  <a:cubicBezTo>
                    <a:pt x="74" y="0"/>
                    <a:pt x="77" y="3"/>
                    <a:pt x="77" y="7"/>
                  </a:cubicBezTo>
                  <a:cubicBezTo>
                    <a:pt x="77" y="11"/>
                    <a:pt x="74" y="14"/>
                    <a:pt x="70" y="14"/>
                  </a:cubicBezTo>
                  <a:lnTo>
                    <a:pt x="7" y="14"/>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102" name="Freeform 98"/>
            <p:cNvSpPr>
              <a:spLocks/>
            </p:cNvSpPr>
            <p:nvPr/>
          </p:nvSpPr>
          <p:spPr bwMode="auto">
            <a:xfrm>
              <a:off x="1735" y="1276"/>
              <a:ext cx="28" cy="16"/>
            </a:xfrm>
            <a:custGeom>
              <a:avLst/>
              <a:gdLst>
                <a:gd name="T0" fmla="*/ 22 w 24"/>
                <a:gd name="T1" fmla="*/ 0 h 14"/>
                <a:gd name="T2" fmla="*/ 7 w 24"/>
                <a:gd name="T3" fmla="*/ 0 h 14"/>
                <a:gd name="T4" fmla="*/ 0 w 24"/>
                <a:gd name="T5" fmla="*/ 7 h 14"/>
                <a:gd name="T6" fmla="*/ 7 w 24"/>
                <a:gd name="T7" fmla="*/ 14 h 14"/>
                <a:gd name="T8" fmla="*/ 22 w 24"/>
                <a:gd name="T9" fmla="*/ 14 h 14"/>
                <a:gd name="T10" fmla="*/ 24 w 24"/>
                <a:gd name="T11" fmla="*/ 7 h 14"/>
                <a:gd name="T12" fmla="*/ 22 w 2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22" y="0"/>
                  </a:moveTo>
                  <a:cubicBezTo>
                    <a:pt x="7" y="0"/>
                    <a:pt x="7" y="0"/>
                    <a:pt x="7" y="0"/>
                  </a:cubicBezTo>
                  <a:cubicBezTo>
                    <a:pt x="3" y="0"/>
                    <a:pt x="0" y="3"/>
                    <a:pt x="0" y="7"/>
                  </a:cubicBezTo>
                  <a:cubicBezTo>
                    <a:pt x="0" y="11"/>
                    <a:pt x="3" y="14"/>
                    <a:pt x="7" y="14"/>
                  </a:cubicBezTo>
                  <a:cubicBezTo>
                    <a:pt x="22" y="14"/>
                    <a:pt x="22" y="14"/>
                    <a:pt x="22" y="14"/>
                  </a:cubicBezTo>
                  <a:cubicBezTo>
                    <a:pt x="23" y="12"/>
                    <a:pt x="24" y="10"/>
                    <a:pt x="24" y="7"/>
                  </a:cubicBezTo>
                  <a:cubicBezTo>
                    <a:pt x="24" y="5"/>
                    <a:pt x="23" y="2"/>
                    <a:pt x="22"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103" name="Freeform 99"/>
            <p:cNvSpPr>
              <a:spLocks/>
            </p:cNvSpPr>
            <p:nvPr/>
          </p:nvSpPr>
          <p:spPr bwMode="auto">
            <a:xfrm>
              <a:off x="1776" y="1276"/>
              <a:ext cx="8" cy="16"/>
            </a:xfrm>
            <a:custGeom>
              <a:avLst/>
              <a:gdLst>
                <a:gd name="T0" fmla="*/ 7 w 7"/>
                <a:gd name="T1" fmla="*/ 0 h 14"/>
                <a:gd name="T2" fmla="*/ 0 w 7"/>
                <a:gd name="T3" fmla="*/ 0 h 14"/>
                <a:gd name="T4" fmla="*/ 1 w 7"/>
                <a:gd name="T5" fmla="*/ 7 h 14"/>
                <a:gd name="T6" fmla="*/ 0 w 7"/>
                <a:gd name="T7" fmla="*/ 14 h 14"/>
                <a:gd name="T8" fmla="*/ 7 w 7"/>
                <a:gd name="T9" fmla="*/ 14 h 14"/>
                <a:gd name="T10" fmla="*/ 6 w 7"/>
                <a:gd name="T11" fmla="*/ 7 h 14"/>
                <a:gd name="T12" fmla="*/ 7 w 7"/>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7" h="14">
                  <a:moveTo>
                    <a:pt x="7" y="0"/>
                  </a:moveTo>
                  <a:cubicBezTo>
                    <a:pt x="0" y="0"/>
                    <a:pt x="0" y="0"/>
                    <a:pt x="0" y="0"/>
                  </a:cubicBezTo>
                  <a:cubicBezTo>
                    <a:pt x="1" y="2"/>
                    <a:pt x="1" y="5"/>
                    <a:pt x="1" y="7"/>
                  </a:cubicBezTo>
                  <a:cubicBezTo>
                    <a:pt x="1" y="10"/>
                    <a:pt x="1" y="12"/>
                    <a:pt x="0" y="14"/>
                  </a:cubicBezTo>
                  <a:cubicBezTo>
                    <a:pt x="7" y="14"/>
                    <a:pt x="7" y="14"/>
                    <a:pt x="7" y="14"/>
                  </a:cubicBezTo>
                  <a:cubicBezTo>
                    <a:pt x="6" y="12"/>
                    <a:pt x="6" y="10"/>
                    <a:pt x="6" y="7"/>
                  </a:cubicBezTo>
                  <a:cubicBezTo>
                    <a:pt x="6" y="5"/>
                    <a:pt x="6" y="2"/>
                    <a:pt x="7"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104" name="Freeform 100"/>
            <p:cNvSpPr>
              <a:spLocks/>
            </p:cNvSpPr>
            <p:nvPr/>
          </p:nvSpPr>
          <p:spPr bwMode="auto">
            <a:xfrm>
              <a:off x="1797" y="1276"/>
              <a:ext cx="28" cy="16"/>
            </a:xfrm>
            <a:custGeom>
              <a:avLst/>
              <a:gdLst>
                <a:gd name="T0" fmla="*/ 24 w 24"/>
                <a:gd name="T1" fmla="*/ 7 h 14"/>
                <a:gd name="T2" fmla="*/ 17 w 24"/>
                <a:gd name="T3" fmla="*/ 0 h 14"/>
                <a:gd name="T4" fmla="*/ 2 w 24"/>
                <a:gd name="T5" fmla="*/ 0 h 14"/>
                <a:gd name="T6" fmla="*/ 0 w 24"/>
                <a:gd name="T7" fmla="*/ 7 h 14"/>
                <a:gd name="T8" fmla="*/ 2 w 24"/>
                <a:gd name="T9" fmla="*/ 14 h 14"/>
                <a:gd name="T10" fmla="*/ 17 w 24"/>
                <a:gd name="T11" fmla="*/ 14 h 14"/>
                <a:gd name="T12" fmla="*/ 24 w 24"/>
                <a:gd name="T13" fmla="*/ 7 h 14"/>
              </a:gdLst>
              <a:ahLst/>
              <a:cxnLst>
                <a:cxn ang="0">
                  <a:pos x="T0" y="T1"/>
                </a:cxn>
                <a:cxn ang="0">
                  <a:pos x="T2" y="T3"/>
                </a:cxn>
                <a:cxn ang="0">
                  <a:pos x="T4" y="T5"/>
                </a:cxn>
                <a:cxn ang="0">
                  <a:pos x="T6" y="T7"/>
                </a:cxn>
                <a:cxn ang="0">
                  <a:pos x="T8" y="T9"/>
                </a:cxn>
                <a:cxn ang="0">
                  <a:pos x="T10" y="T11"/>
                </a:cxn>
                <a:cxn ang="0">
                  <a:pos x="T12" y="T13"/>
                </a:cxn>
              </a:cxnLst>
              <a:rect l="0" t="0" r="r" b="b"/>
              <a:pathLst>
                <a:path w="24" h="14">
                  <a:moveTo>
                    <a:pt x="24" y="7"/>
                  </a:moveTo>
                  <a:cubicBezTo>
                    <a:pt x="24" y="3"/>
                    <a:pt x="21" y="0"/>
                    <a:pt x="17" y="0"/>
                  </a:cubicBezTo>
                  <a:cubicBezTo>
                    <a:pt x="2" y="0"/>
                    <a:pt x="2" y="0"/>
                    <a:pt x="2" y="0"/>
                  </a:cubicBezTo>
                  <a:cubicBezTo>
                    <a:pt x="1" y="2"/>
                    <a:pt x="0" y="5"/>
                    <a:pt x="0" y="7"/>
                  </a:cubicBezTo>
                  <a:cubicBezTo>
                    <a:pt x="0" y="10"/>
                    <a:pt x="1" y="12"/>
                    <a:pt x="2" y="14"/>
                  </a:cubicBezTo>
                  <a:cubicBezTo>
                    <a:pt x="17" y="14"/>
                    <a:pt x="17" y="14"/>
                    <a:pt x="17" y="14"/>
                  </a:cubicBezTo>
                  <a:cubicBezTo>
                    <a:pt x="21" y="14"/>
                    <a:pt x="24" y="11"/>
                    <a:pt x="24" y="7"/>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105" name="Freeform 101"/>
            <p:cNvSpPr>
              <a:spLocks/>
            </p:cNvSpPr>
            <p:nvPr/>
          </p:nvSpPr>
          <p:spPr bwMode="auto">
            <a:xfrm>
              <a:off x="1761" y="1276"/>
              <a:ext cx="16" cy="16"/>
            </a:xfrm>
            <a:custGeom>
              <a:avLst/>
              <a:gdLst>
                <a:gd name="T0" fmla="*/ 13 w 14"/>
                <a:gd name="T1" fmla="*/ 0 h 14"/>
                <a:gd name="T2" fmla="*/ 0 w 14"/>
                <a:gd name="T3" fmla="*/ 0 h 14"/>
                <a:gd name="T4" fmla="*/ 2 w 14"/>
                <a:gd name="T5" fmla="*/ 7 h 14"/>
                <a:gd name="T6" fmla="*/ 0 w 14"/>
                <a:gd name="T7" fmla="*/ 14 h 14"/>
                <a:gd name="T8" fmla="*/ 13 w 14"/>
                <a:gd name="T9" fmla="*/ 14 h 14"/>
                <a:gd name="T10" fmla="*/ 14 w 14"/>
                <a:gd name="T11" fmla="*/ 7 h 14"/>
                <a:gd name="T12" fmla="*/ 13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3" y="0"/>
                  </a:moveTo>
                  <a:cubicBezTo>
                    <a:pt x="0" y="0"/>
                    <a:pt x="0" y="0"/>
                    <a:pt x="0" y="0"/>
                  </a:cubicBezTo>
                  <a:cubicBezTo>
                    <a:pt x="1" y="2"/>
                    <a:pt x="2" y="5"/>
                    <a:pt x="2" y="7"/>
                  </a:cubicBezTo>
                  <a:cubicBezTo>
                    <a:pt x="2" y="10"/>
                    <a:pt x="1" y="12"/>
                    <a:pt x="0" y="14"/>
                  </a:cubicBezTo>
                  <a:cubicBezTo>
                    <a:pt x="13" y="14"/>
                    <a:pt x="13" y="14"/>
                    <a:pt x="13" y="14"/>
                  </a:cubicBezTo>
                  <a:cubicBezTo>
                    <a:pt x="14" y="12"/>
                    <a:pt x="14" y="10"/>
                    <a:pt x="14" y="7"/>
                  </a:cubicBezTo>
                  <a:cubicBezTo>
                    <a:pt x="14" y="5"/>
                    <a:pt x="14" y="2"/>
                    <a:pt x="13"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106" name="Freeform 102"/>
            <p:cNvSpPr>
              <a:spLocks/>
            </p:cNvSpPr>
            <p:nvPr/>
          </p:nvSpPr>
          <p:spPr bwMode="auto">
            <a:xfrm>
              <a:off x="1698" y="1257"/>
              <a:ext cx="76" cy="55"/>
            </a:xfrm>
            <a:custGeom>
              <a:avLst/>
              <a:gdLst>
                <a:gd name="T0" fmla="*/ 45 w 65"/>
                <a:gd name="T1" fmla="*/ 35 h 47"/>
                <a:gd name="T2" fmla="*/ 23 w 65"/>
                <a:gd name="T3" fmla="*/ 35 h 47"/>
                <a:gd name="T4" fmla="*/ 12 w 65"/>
                <a:gd name="T5" fmla="*/ 23 h 47"/>
                <a:gd name="T6" fmla="*/ 23 w 65"/>
                <a:gd name="T7" fmla="*/ 12 h 47"/>
                <a:gd name="T8" fmla="*/ 45 w 65"/>
                <a:gd name="T9" fmla="*/ 12 h 47"/>
                <a:gd name="T10" fmla="*/ 46 w 65"/>
                <a:gd name="T11" fmla="*/ 12 h 47"/>
                <a:gd name="T12" fmla="*/ 65 w 65"/>
                <a:gd name="T13" fmla="*/ 12 h 47"/>
                <a:gd name="T14" fmla="*/ 45 w 65"/>
                <a:gd name="T15" fmla="*/ 0 h 47"/>
                <a:gd name="T16" fmla="*/ 23 w 65"/>
                <a:gd name="T17" fmla="*/ 0 h 47"/>
                <a:gd name="T18" fmla="*/ 0 w 65"/>
                <a:gd name="T19" fmla="*/ 23 h 47"/>
                <a:gd name="T20" fmla="*/ 23 w 65"/>
                <a:gd name="T21" fmla="*/ 47 h 47"/>
                <a:gd name="T22" fmla="*/ 45 w 65"/>
                <a:gd name="T23" fmla="*/ 47 h 47"/>
                <a:gd name="T24" fmla="*/ 65 w 65"/>
                <a:gd name="T25" fmla="*/ 35 h 47"/>
                <a:gd name="T26" fmla="*/ 46 w 65"/>
                <a:gd name="T27" fmla="*/ 35 h 47"/>
                <a:gd name="T28" fmla="*/ 45 w 65"/>
                <a:gd name="T29"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47">
                  <a:moveTo>
                    <a:pt x="45" y="35"/>
                  </a:moveTo>
                  <a:cubicBezTo>
                    <a:pt x="23" y="35"/>
                    <a:pt x="23" y="35"/>
                    <a:pt x="23" y="35"/>
                  </a:cubicBezTo>
                  <a:cubicBezTo>
                    <a:pt x="17" y="35"/>
                    <a:pt x="12" y="30"/>
                    <a:pt x="12" y="23"/>
                  </a:cubicBezTo>
                  <a:cubicBezTo>
                    <a:pt x="12" y="17"/>
                    <a:pt x="17" y="12"/>
                    <a:pt x="23" y="12"/>
                  </a:cubicBezTo>
                  <a:cubicBezTo>
                    <a:pt x="45" y="12"/>
                    <a:pt x="45" y="12"/>
                    <a:pt x="45" y="12"/>
                  </a:cubicBezTo>
                  <a:cubicBezTo>
                    <a:pt x="45" y="12"/>
                    <a:pt x="46" y="12"/>
                    <a:pt x="46" y="12"/>
                  </a:cubicBezTo>
                  <a:cubicBezTo>
                    <a:pt x="65" y="12"/>
                    <a:pt x="65" y="12"/>
                    <a:pt x="65" y="12"/>
                  </a:cubicBezTo>
                  <a:cubicBezTo>
                    <a:pt x="61" y="5"/>
                    <a:pt x="54" y="0"/>
                    <a:pt x="45" y="0"/>
                  </a:cubicBezTo>
                  <a:cubicBezTo>
                    <a:pt x="23" y="0"/>
                    <a:pt x="23" y="0"/>
                    <a:pt x="23" y="0"/>
                  </a:cubicBezTo>
                  <a:cubicBezTo>
                    <a:pt x="10" y="0"/>
                    <a:pt x="0" y="10"/>
                    <a:pt x="0" y="23"/>
                  </a:cubicBezTo>
                  <a:cubicBezTo>
                    <a:pt x="0" y="36"/>
                    <a:pt x="10" y="47"/>
                    <a:pt x="23" y="47"/>
                  </a:cubicBezTo>
                  <a:cubicBezTo>
                    <a:pt x="45" y="47"/>
                    <a:pt x="45" y="47"/>
                    <a:pt x="45" y="47"/>
                  </a:cubicBezTo>
                  <a:cubicBezTo>
                    <a:pt x="54" y="47"/>
                    <a:pt x="61" y="42"/>
                    <a:pt x="65" y="35"/>
                  </a:cubicBezTo>
                  <a:cubicBezTo>
                    <a:pt x="46" y="35"/>
                    <a:pt x="46" y="35"/>
                    <a:pt x="46" y="35"/>
                  </a:cubicBezTo>
                  <a:cubicBezTo>
                    <a:pt x="46" y="35"/>
                    <a:pt x="45" y="35"/>
                    <a:pt x="45" y="35"/>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107" name="Freeform 103"/>
            <p:cNvSpPr>
              <a:spLocks/>
            </p:cNvSpPr>
            <p:nvPr/>
          </p:nvSpPr>
          <p:spPr bwMode="auto">
            <a:xfrm>
              <a:off x="1783" y="1276"/>
              <a:ext cx="17" cy="16"/>
            </a:xfrm>
            <a:custGeom>
              <a:avLst/>
              <a:gdLst>
                <a:gd name="T0" fmla="*/ 14 w 14"/>
                <a:gd name="T1" fmla="*/ 0 h 14"/>
                <a:gd name="T2" fmla="*/ 1 w 14"/>
                <a:gd name="T3" fmla="*/ 0 h 14"/>
                <a:gd name="T4" fmla="*/ 0 w 14"/>
                <a:gd name="T5" fmla="*/ 7 h 14"/>
                <a:gd name="T6" fmla="*/ 1 w 14"/>
                <a:gd name="T7" fmla="*/ 14 h 14"/>
                <a:gd name="T8" fmla="*/ 14 w 14"/>
                <a:gd name="T9" fmla="*/ 14 h 14"/>
                <a:gd name="T10" fmla="*/ 12 w 14"/>
                <a:gd name="T11" fmla="*/ 7 h 14"/>
                <a:gd name="T12" fmla="*/ 14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4" y="0"/>
                  </a:moveTo>
                  <a:cubicBezTo>
                    <a:pt x="1" y="0"/>
                    <a:pt x="1" y="0"/>
                    <a:pt x="1" y="0"/>
                  </a:cubicBezTo>
                  <a:cubicBezTo>
                    <a:pt x="0" y="2"/>
                    <a:pt x="0" y="5"/>
                    <a:pt x="0" y="7"/>
                  </a:cubicBezTo>
                  <a:cubicBezTo>
                    <a:pt x="0" y="10"/>
                    <a:pt x="0" y="12"/>
                    <a:pt x="1" y="14"/>
                  </a:cubicBezTo>
                  <a:cubicBezTo>
                    <a:pt x="14" y="14"/>
                    <a:pt x="14" y="14"/>
                    <a:pt x="14" y="14"/>
                  </a:cubicBezTo>
                  <a:cubicBezTo>
                    <a:pt x="13" y="12"/>
                    <a:pt x="12" y="10"/>
                    <a:pt x="12" y="7"/>
                  </a:cubicBezTo>
                  <a:cubicBezTo>
                    <a:pt x="12" y="5"/>
                    <a:pt x="13" y="2"/>
                    <a:pt x="14"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108" name="Freeform 104"/>
            <p:cNvSpPr>
              <a:spLocks/>
            </p:cNvSpPr>
            <p:nvPr/>
          </p:nvSpPr>
          <p:spPr bwMode="auto">
            <a:xfrm>
              <a:off x="1787" y="1257"/>
              <a:ext cx="77" cy="55"/>
            </a:xfrm>
            <a:custGeom>
              <a:avLst/>
              <a:gdLst>
                <a:gd name="T0" fmla="*/ 42 w 66"/>
                <a:gd name="T1" fmla="*/ 0 h 47"/>
                <a:gd name="T2" fmla="*/ 20 w 66"/>
                <a:gd name="T3" fmla="*/ 0 h 47"/>
                <a:gd name="T4" fmla="*/ 0 w 66"/>
                <a:gd name="T5" fmla="*/ 12 h 47"/>
                <a:gd name="T6" fmla="*/ 19 w 66"/>
                <a:gd name="T7" fmla="*/ 12 h 47"/>
                <a:gd name="T8" fmla="*/ 20 w 66"/>
                <a:gd name="T9" fmla="*/ 12 h 47"/>
                <a:gd name="T10" fmla="*/ 42 w 66"/>
                <a:gd name="T11" fmla="*/ 12 h 47"/>
                <a:gd name="T12" fmla="*/ 54 w 66"/>
                <a:gd name="T13" fmla="*/ 23 h 47"/>
                <a:gd name="T14" fmla="*/ 42 w 66"/>
                <a:gd name="T15" fmla="*/ 35 h 47"/>
                <a:gd name="T16" fmla="*/ 20 w 66"/>
                <a:gd name="T17" fmla="*/ 35 h 47"/>
                <a:gd name="T18" fmla="*/ 19 w 66"/>
                <a:gd name="T19" fmla="*/ 35 h 47"/>
                <a:gd name="T20" fmla="*/ 0 w 66"/>
                <a:gd name="T21" fmla="*/ 35 h 47"/>
                <a:gd name="T22" fmla="*/ 20 w 66"/>
                <a:gd name="T23" fmla="*/ 47 h 47"/>
                <a:gd name="T24" fmla="*/ 42 w 66"/>
                <a:gd name="T25" fmla="*/ 47 h 47"/>
                <a:gd name="T26" fmla="*/ 66 w 66"/>
                <a:gd name="T27" fmla="*/ 23 h 47"/>
                <a:gd name="T28" fmla="*/ 42 w 66"/>
                <a:gd name="T2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47">
                  <a:moveTo>
                    <a:pt x="42" y="0"/>
                  </a:moveTo>
                  <a:cubicBezTo>
                    <a:pt x="20" y="0"/>
                    <a:pt x="20" y="0"/>
                    <a:pt x="20" y="0"/>
                  </a:cubicBezTo>
                  <a:cubicBezTo>
                    <a:pt x="11" y="0"/>
                    <a:pt x="4" y="5"/>
                    <a:pt x="0" y="12"/>
                  </a:cubicBezTo>
                  <a:cubicBezTo>
                    <a:pt x="19" y="12"/>
                    <a:pt x="19" y="12"/>
                    <a:pt x="19" y="12"/>
                  </a:cubicBezTo>
                  <a:cubicBezTo>
                    <a:pt x="19" y="12"/>
                    <a:pt x="20" y="12"/>
                    <a:pt x="20" y="12"/>
                  </a:cubicBezTo>
                  <a:cubicBezTo>
                    <a:pt x="42" y="12"/>
                    <a:pt x="42" y="12"/>
                    <a:pt x="42" y="12"/>
                  </a:cubicBezTo>
                  <a:cubicBezTo>
                    <a:pt x="48" y="12"/>
                    <a:pt x="54" y="17"/>
                    <a:pt x="54" y="23"/>
                  </a:cubicBezTo>
                  <a:cubicBezTo>
                    <a:pt x="54" y="30"/>
                    <a:pt x="48" y="35"/>
                    <a:pt x="42" y="35"/>
                  </a:cubicBezTo>
                  <a:cubicBezTo>
                    <a:pt x="20" y="35"/>
                    <a:pt x="20" y="35"/>
                    <a:pt x="20" y="35"/>
                  </a:cubicBezTo>
                  <a:cubicBezTo>
                    <a:pt x="20" y="35"/>
                    <a:pt x="19" y="35"/>
                    <a:pt x="19" y="35"/>
                  </a:cubicBezTo>
                  <a:cubicBezTo>
                    <a:pt x="0" y="35"/>
                    <a:pt x="0" y="35"/>
                    <a:pt x="0" y="35"/>
                  </a:cubicBezTo>
                  <a:cubicBezTo>
                    <a:pt x="4" y="42"/>
                    <a:pt x="11" y="47"/>
                    <a:pt x="20" y="47"/>
                  </a:cubicBezTo>
                  <a:cubicBezTo>
                    <a:pt x="42" y="47"/>
                    <a:pt x="42" y="47"/>
                    <a:pt x="42" y="47"/>
                  </a:cubicBezTo>
                  <a:cubicBezTo>
                    <a:pt x="55" y="47"/>
                    <a:pt x="66" y="36"/>
                    <a:pt x="66" y="23"/>
                  </a:cubicBezTo>
                  <a:cubicBezTo>
                    <a:pt x="66" y="10"/>
                    <a:pt x="55" y="0"/>
                    <a:pt x="42"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sp>
          <p:nvSpPr>
            <p:cNvPr id="109" name="Freeform 105"/>
            <p:cNvSpPr>
              <a:spLocks noEditPoints="1"/>
            </p:cNvSpPr>
            <p:nvPr/>
          </p:nvSpPr>
          <p:spPr bwMode="auto">
            <a:xfrm>
              <a:off x="1668" y="1172"/>
              <a:ext cx="225" cy="225"/>
            </a:xfrm>
            <a:custGeom>
              <a:avLst/>
              <a:gdLst>
                <a:gd name="T0" fmla="*/ 96 w 192"/>
                <a:gd name="T1" fmla="*/ 12 h 192"/>
                <a:gd name="T2" fmla="*/ 180 w 192"/>
                <a:gd name="T3" fmla="*/ 96 h 192"/>
                <a:gd name="T4" fmla="*/ 96 w 192"/>
                <a:gd name="T5" fmla="*/ 180 h 192"/>
                <a:gd name="T6" fmla="*/ 12 w 192"/>
                <a:gd name="T7" fmla="*/ 96 h 192"/>
                <a:gd name="T8" fmla="*/ 96 w 192"/>
                <a:gd name="T9" fmla="*/ 12 h 192"/>
                <a:gd name="T10" fmla="*/ 96 w 192"/>
                <a:gd name="T11" fmla="*/ 0 h 192"/>
                <a:gd name="T12" fmla="*/ 0 w 192"/>
                <a:gd name="T13" fmla="*/ 96 h 192"/>
                <a:gd name="T14" fmla="*/ 96 w 192"/>
                <a:gd name="T15" fmla="*/ 192 h 192"/>
                <a:gd name="T16" fmla="*/ 192 w 192"/>
                <a:gd name="T17" fmla="*/ 96 h 192"/>
                <a:gd name="T18" fmla="*/ 96 w 192"/>
                <a:gd name="T1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92">
                  <a:moveTo>
                    <a:pt x="96" y="12"/>
                  </a:moveTo>
                  <a:cubicBezTo>
                    <a:pt x="142" y="12"/>
                    <a:pt x="180" y="50"/>
                    <a:pt x="180" y="96"/>
                  </a:cubicBezTo>
                  <a:cubicBezTo>
                    <a:pt x="180" y="143"/>
                    <a:pt x="142" y="180"/>
                    <a:pt x="96" y="180"/>
                  </a:cubicBezTo>
                  <a:cubicBezTo>
                    <a:pt x="49" y="180"/>
                    <a:pt x="12" y="143"/>
                    <a:pt x="12" y="96"/>
                  </a:cubicBezTo>
                  <a:cubicBezTo>
                    <a:pt x="12" y="50"/>
                    <a:pt x="49" y="12"/>
                    <a:pt x="96" y="12"/>
                  </a:cubicBezTo>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44"/>
              <a:endParaRPr lang="en-US" sz="1377">
                <a:solidFill>
                  <a:srgbClr val="00B0F0"/>
                </a:solidFill>
              </a:endParaRPr>
            </a:p>
          </p:txBody>
        </p:sp>
      </p:grpSp>
      <p:sp>
        <p:nvSpPr>
          <p:cNvPr id="110" name="Subtitle 2"/>
          <p:cNvSpPr txBox="1">
            <a:spLocks/>
          </p:cNvSpPr>
          <p:nvPr/>
        </p:nvSpPr>
        <p:spPr>
          <a:xfrm>
            <a:off x="6262688" y="4402480"/>
            <a:ext cx="4386263" cy="2554287"/>
          </a:xfrm>
          <a:prstGeom prst="rect">
            <a:avLst/>
          </a:prstGeom>
        </p:spPr>
        <p:txBody>
          <a:bodyPr vert="horz" wrap="square" lIns="146304" tIns="91440" rIns="146304" bIns="91440" rtlCol="0">
            <a:normAutofit/>
          </a:bodyPr>
          <a:lstStyle>
            <a:lvl1pPr marL="257141" marR="0" indent="-257141" algn="l" defTabSz="699463"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461963" marR="0" indent="-204788" algn="l" defTabSz="699463"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630238"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798513"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914400" marR="0" indent="-169863" algn="l" defTabSz="6994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1923523"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73256"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622987"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72720" indent="-174866" algn="l" defTabSz="69946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305967" indent="-305967">
              <a:buFont typeface="Wingdings" panose="05000000000000000000" pitchFamily="2" charset="2"/>
              <a:buChar char="à"/>
            </a:pPr>
            <a:r>
              <a:rPr lang="en-US" sz="1836">
                <a:solidFill>
                  <a:schemeClr val="tx1"/>
                </a:solidFill>
                <a:latin typeface="Segoe UI Light" panose="020B0502040204020203" pitchFamily="34" charset="0"/>
                <a:cs typeface="Segoe UI Light" panose="020B0502040204020203" pitchFamily="34" charset="0"/>
              </a:rPr>
              <a:t>container for multiple resources</a:t>
            </a:r>
          </a:p>
          <a:p>
            <a:pPr marL="305967" indent="-305967">
              <a:buFont typeface="Wingdings" panose="05000000000000000000" pitchFamily="2" charset="2"/>
              <a:buChar char="à"/>
            </a:pPr>
            <a:r>
              <a:rPr lang="en-US" sz="1836">
                <a:solidFill>
                  <a:schemeClr val="tx1"/>
                </a:solidFill>
                <a:latin typeface="Segoe UI Light" panose="020B0502040204020203" pitchFamily="34" charset="0"/>
                <a:cs typeface="Segoe UI Light" panose="020B0502040204020203" pitchFamily="34" charset="0"/>
              </a:rPr>
              <a:t>IaaS + PaaS resources</a:t>
            </a:r>
          </a:p>
          <a:p>
            <a:pPr marL="305967" indent="-305967">
              <a:buFont typeface="Wingdings" panose="05000000000000000000" pitchFamily="2" charset="2"/>
              <a:buChar char="à"/>
            </a:pPr>
            <a:r>
              <a:rPr lang="en-US" sz="1836">
                <a:solidFill>
                  <a:schemeClr val="tx1"/>
                </a:solidFill>
                <a:latin typeface="Segoe UI Light" panose="020B0502040204020203" pitchFamily="34" charset="0"/>
                <a:cs typeface="Segoe UI Light" panose="020B0502040204020203" pitchFamily="34" charset="0"/>
              </a:rPr>
              <a:t>resources exist in one* resource group</a:t>
            </a:r>
          </a:p>
          <a:p>
            <a:pPr marL="305967" indent="-305967">
              <a:buFont typeface="Wingdings" panose="05000000000000000000" pitchFamily="2" charset="2"/>
              <a:buChar char="à"/>
            </a:pPr>
            <a:r>
              <a:rPr lang="en-US" sz="1836">
                <a:solidFill>
                  <a:schemeClr val="tx1"/>
                </a:solidFill>
                <a:latin typeface="Segoe UI Light" panose="020B0502040204020203" pitchFamily="34" charset="0"/>
                <a:cs typeface="Segoe UI Light" panose="020B0502040204020203" pitchFamily="34" charset="0"/>
              </a:rPr>
              <a:t>resource groups can span regions</a:t>
            </a:r>
          </a:p>
          <a:p>
            <a:pPr marL="305967" indent="-305967">
              <a:buFont typeface="Wingdings" panose="05000000000000000000" pitchFamily="2" charset="2"/>
              <a:buChar char="à"/>
            </a:pPr>
            <a:r>
              <a:rPr lang="en-US" sz="1836">
                <a:solidFill>
                  <a:schemeClr val="tx1"/>
                </a:solidFill>
                <a:latin typeface="Segoe UI Light" panose="020B0502040204020203" pitchFamily="34" charset="0"/>
                <a:cs typeface="Segoe UI Light" panose="020B0502040204020203" pitchFamily="34" charset="0"/>
              </a:rPr>
              <a:t>resource groups can span services</a:t>
            </a:r>
            <a:endParaRPr lang="en-US">
              <a:solidFill>
                <a:schemeClr val="tx1"/>
              </a:solidFill>
            </a:endParaRPr>
          </a:p>
        </p:txBody>
      </p:sp>
    </p:spTree>
    <p:extLst>
      <p:ext uri="{BB962C8B-B14F-4D97-AF65-F5344CB8AC3E}">
        <p14:creationId xmlns:p14="http://schemas.microsoft.com/office/powerpoint/2010/main" val="3432281987"/>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32594"/>
            <a:r>
              <a:rPr lang="en-US" sz="4800" spc="-101"/>
              <a:t>Management Models for Resource Manager</a:t>
            </a:r>
          </a:p>
        </p:txBody>
      </p:sp>
      <p:sp>
        <p:nvSpPr>
          <p:cNvPr id="6" name="Text Placeholder 5"/>
          <p:cNvSpPr>
            <a:spLocks noGrp="1"/>
          </p:cNvSpPr>
          <p:nvPr>
            <p:ph type="body" sz="quarter" idx="4294967295"/>
          </p:nvPr>
        </p:nvSpPr>
        <p:spPr>
          <a:xfrm>
            <a:off x="1609411" y="1668879"/>
            <a:ext cx="4114800" cy="682625"/>
          </a:xfrm>
        </p:spPr>
        <p:txBody>
          <a:bodyPr/>
          <a:lstStyle/>
          <a:p>
            <a:pPr marL="0" indent="0" algn="ctr">
              <a:buNone/>
            </a:pPr>
            <a:r>
              <a:rPr lang="en-US"/>
              <a:t>Classic Model (v1)</a:t>
            </a:r>
          </a:p>
        </p:txBody>
      </p:sp>
      <p:sp>
        <p:nvSpPr>
          <p:cNvPr id="7" name="Text Placeholder 6"/>
          <p:cNvSpPr>
            <a:spLocks noGrp="1"/>
          </p:cNvSpPr>
          <p:nvPr>
            <p:ph type="body" sz="quarter" idx="4294967295"/>
          </p:nvPr>
        </p:nvSpPr>
        <p:spPr>
          <a:xfrm>
            <a:off x="5917456" y="1666914"/>
            <a:ext cx="5065713" cy="682625"/>
          </a:xfrm>
        </p:spPr>
        <p:txBody>
          <a:bodyPr/>
          <a:lstStyle/>
          <a:p>
            <a:pPr marL="0" indent="0" algn="ctr">
              <a:buNone/>
            </a:pPr>
            <a:r>
              <a:rPr lang="en-US"/>
              <a:t>Resource Manager (V2)</a:t>
            </a:r>
          </a:p>
        </p:txBody>
      </p:sp>
      <p:grpSp>
        <p:nvGrpSpPr>
          <p:cNvPr id="4" name="Group 2"/>
          <p:cNvGrpSpPr/>
          <p:nvPr/>
        </p:nvGrpSpPr>
        <p:grpSpPr>
          <a:xfrm>
            <a:off x="2108375" y="2360416"/>
            <a:ext cx="3148360" cy="3094533"/>
            <a:chOff x="739012" y="1981337"/>
            <a:chExt cx="4198171" cy="4126395"/>
          </a:xfrm>
        </p:grpSpPr>
        <p:sp>
          <p:nvSpPr>
            <p:cNvPr id="8" name="Rectangle 22"/>
            <p:cNvSpPr/>
            <p:nvPr/>
          </p:nvSpPr>
          <p:spPr bwMode="auto">
            <a:xfrm>
              <a:off x="739012" y="4127559"/>
              <a:ext cx="2003756" cy="198017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t" anchorCtr="0" compatLnSpc="1">
              <a:prstTxWarp prst="textNoShape">
                <a:avLst/>
              </a:prstTxWarp>
            </a:bodyPr>
            <a:lstStyle/>
            <a:p>
              <a:pPr algn="ctr" defTabSz="699205" fontAlgn="base">
                <a:spcBef>
                  <a:spcPct val="0"/>
                </a:spcBef>
                <a:spcAft>
                  <a:spcPct val="0"/>
                </a:spcAft>
              </a:pPr>
              <a:r>
                <a:rPr lang="en-US" sz="1500">
                  <a:gradFill>
                    <a:gsLst>
                      <a:gs pos="16814">
                        <a:srgbClr val="FFFFFF"/>
                      </a:gs>
                      <a:gs pos="46000">
                        <a:srgbClr val="FFFFFF"/>
                      </a:gs>
                    </a:gsLst>
                    <a:lin ang="5400000" scaled="0"/>
                  </a:gradFill>
                </a:rPr>
                <a:t>Storage Account</a:t>
              </a:r>
            </a:p>
          </p:txBody>
        </p:sp>
        <p:sp>
          <p:nvSpPr>
            <p:cNvPr id="9" name="Rectangle 23"/>
            <p:cNvSpPr/>
            <p:nvPr/>
          </p:nvSpPr>
          <p:spPr bwMode="auto">
            <a:xfrm>
              <a:off x="2933427" y="4127558"/>
              <a:ext cx="2003756" cy="1980173"/>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t" anchorCtr="0" compatLnSpc="1">
              <a:prstTxWarp prst="textNoShape">
                <a:avLst/>
              </a:prstTxWarp>
            </a:bodyPr>
            <a:lstStyle/>
            <a:p>
              <a:pPr algn="ctr" defTabSz="699205" fontAlgn="base">
                <a:spcBef>
                  <a:spcPct val="0"/>
                </a:spcBef>
                <a:spcAft>
                  <a:spcPct val="0"/>
                </a:spcAft>
              </a:pPr>
              <a:r>
                <a:rPr lang="en-US" sz="1500">
                  <a:gradFill>
                    <a:gsLst>
                      <a:gs pos="16814">
                        <a:srgbClr val="FFFFFF"/>
                      </a:gs>
                      <a:gs pos="46000">
                        <a:srgbClr val="FFFFFF"/>
                      </a:gs>
                    </a:gsLst>
                    <a:lin ang="5400000" scaled="0"/>
                  </a:gradFill>
                </a:rPr>
                <a:t>Virtual Network</a:t>
              </a:r>
            </a:p>
          </p:txBody>
        </p:sp>
        <p:sp>
          <p:nvSpPr>
            <p:cNvPr id="10" name="Rectangle 24"/>
            <p:cNvSpPr/>
            <p:nvPr/>
          </p:nvSpPr>
          <p:spPr bwMode="auto">
            <a:xfrm>
              <a:off x="1112837" y="1981337"/>
              <a:ext cx="3408535" cy="19812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t" anchorCtr="0" compatLnSpc="1">
              <a:prstTxWarp prst="textNoShape">
                <a:avLst/>
              </a:prstTxWarp>
            </a:bodyPr>
            <a:lstStyle/>
            <a:p>
              <a:pPr algn="ctr" defTabSz="699205" fontAlgn="base">
                <a:spcBef>
                  <a:spcPct val="0"/>
                </a:spcBef>
                <a:spcAft>
                  <a:spcPct val="0"/>
                </a:spcAft>
              </a:pPr>
              <a:r>
                <a:rPr lang="en-US" sz="1500">
                  <a:gradFill>
                    <a:gsLst>
                      <a:gs pos="16814">
                        <a:srgbClr val="FFFFFF"/>
                      </a:gs>
                      <a:gs pos="46000">
                        <a:srgbClr val="FFFFFF"/>
                      </a:gs>
                    </a:gsLst>
                    <a:lin ang="5400000" scaled="0"/>
                  </a:gradFill>
                </a:rPr>
                <a:t>Cloud Service </a:t>
              </a:r>
            </a:p>
          </p:txBody>
        </p:sp>
      </p:grpSp>
      <p:sp>
        <p:nvSpPr>
          <p:cNvPr id="12" name="Rounded Rectangle 11"/>
          <p:cNvSpPr/>
          <p:nvPr/>
        </p:nvSpPr>
        <p:spPr bwMode="auto">
          <a:xfrm>
            <a:off x="3991924" y="4499922"/>
            <a:ext cx="1185761" cy="274403"/>
          </a:xfrm>
          <a:prstGeom prst="round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05" fontAlgn="base">
              <a:spcBef>
                <a:spcPct val="0"/>
              </a:spcBef>
              <a:spcAft>
                <a:spcPct val="0"/>
              </a:spcAft>
            </a:pPr>
            <a:r>
              <a:rPr lang="en-US" sz="1350">
                <a:gradFill>
                  <a:gsLst>
                    <a:gs pos="16814">
                      <a:srgbClr val="FFFFFF"/>
                    </a:gs>
                    <a:gs pos="46000">
                      <a:srgbClr val="FFFFFF"/>
                    </a:gs>
                  </a:gsLst>
                  <a:lin ang="5400000" scaled="0"/>
                </a:gradFill>
              </a:rPr>
              <a:t>Subnet-1</a:t>
            </a:r>
            <a:endParaRPr lang="en-US" sz="1500">
              <a:gradFill>
                <a:gsLst>
                  <a:gs pos="16814">
                    <a:srgbClr val="FFFFFF"/>
                  </a:gs>
                  <a:gs pos="46000">
                    <a:srgbClr val="FFFFFF"/>
                  </a:gs>
                </a:gsLst>
                <a:lin ang="5400000" scaled="0"/>
              </a:gradFill>
            </a:endParaRPr>
          </a:p>
        </p:txBody>
      </p:sp>
      <p:sp>
        <p:nvSpPr>
          <p:cNvPr id="13" name="Rounded Rectangle 12"/>
          <p:cNvSpPr/>
          <p:nvPr/>
        </p:nvSpPr>
        <p:spPr bwMode="auto">
          <a:xfrm>
            <a:off x="2160481" y="4526813"/>
            <a:ext cx="914322" cy="247513"/>
          </a:xfrm>
          <a:prstGeom prst="round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05" fontAlgn="base">
              <a:spcBef>
                <a:spcPct val="0"/>
              </a:spcBef>
              <a:spcAft>
                <a:spcPct val="0"/>
              </a:spcAft>
            </a:pPr>
            <a:r>
              <a:rPr lang="en-US" sz="1200">
                <a:gradFill>
                  <a:gsLst>
                    <a:gs pos="16814">
                      <a:srgbClr val="FFFFFF"/>
                    </a:gs>
                    <a:gs pos="46000">
                      <a:srgbClr val="FFFFFF"/>
                    </a:gs>
                  </a:gsLst>
                  <a:lin ang="5400000" scaled="0"/>
                </a:gradFill>
              </a:rPr>
              <a:t>Disk (blob)</a:t>
            </a:r>
            <a:endParaRPr lang="en-US" sz="1350">
              <a:gradFill>
                <a:gsLst>
                  <a:gs pos="16814">
                    <a:srgbClr val="FFFFFF"/>
                  </a:gs>
                  <a:gs pos="46000">
                    <a:srgbClr val="FFFFFF"/>
                  </a:gs>
                </a:gsLst>
                <a:lin ang="5400000" scaled="0"/>
              </a:gradFill>
            </a:endParaRPr>
          </a:p>
        </p:txBody>
      </p:sp>
      <p:cxnSp>
        <p:nvCxnSpPr>
          <p:cNvPr id="15" name="Straight Connector 14"/>
          <p:cNvCxnSpPr>
            <a:endCxn id="13" idx="3"/>
          </p:cNvCxnSpPr>
          <p:nvPr/>
        </p:nvCxnSpPr>
        <p:spPr>
          <a:xfrm flipH="1">
            <a:off x="3074804" y="3697689"/>
            <a:ext cx="571453" cy="952880"/>
          </a:xfrm>
          <a:prstGeom prst="line">
            <a:avLst/>
          </a:prstGeom>
          <a:ln>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12" idx="1"/>
          </p:cNvCxnSpPr>
          <p:nvPr/>
        </p:nvCxnSpPr>
        <p:spPr>
          <a:xfrm>
            <a:off x="3707208" y="3597275"/>
            <a:ext cx="284716" cy="1039849"/>
          </a:xfrm>
          <a:prstGeom prst="line">
            <a:avLst/>
          </a:prstGeom>
          <a:ln>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bwMode="auto">
          <a:xfrm>
            <a:off x="3340515" y="3045888"/>
            <a:ext cx="685742" cy="713171"/>
          </a:xfrm>
          <a:prstGeom prst="round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05" fontAlgn="base">
              <a:spcBef>
                <a:spcPct val="0"/>
              </a:spcBef>
              <a:spcAft>
                <a:spcPct val="0"/>
              </a:spcAft>
            </a:pPr>
            <a:r>
              <a:rPr lang="en-US" sz="1200">
                <a:gradFill>
                  <a:gsLst>
                    <a:gs pos="16814">
                      <a:srgbClr val="FFFFFF"/>
                    </a:gs>
                    <a:gs pos="46000">
                      <a:srgbClr val="FFFFFF"/>
                    </a:gs>
                  </a:gsLst>
                  <a:lin ang="5400000" scaled="0"/>
                </a:gradFill>
              </a:rPr>
              <a:t>VM w/ IP Address</a:t>
            </a:r>
            <a:endParaRPr lang="en-US" sz="1500">
              <a:gradFill>
                <a:gsLst>
                  <a:gs pos="16814">
                    <a:srgbClr val="FFFFFF"/>
                  </a:gs>
                  <a:gs pos="46000">
                    <a:srgbClr val="FFFFFF"/>
                  </a:gs>
                </a:gsLst>
                <a:lin ang="5400000" scaled="0"/>
              </a:gradFill>
            </a:endParaRPr>
          </a:p>
        </p:txBody>
      </p:sp>
      <p:sp>
        <p:nvSpPr>
          <p:cNvPr id="30" name="Rounded Rectangle 29"/>
          <p:cNvSpPr/>
          <p:nvPr/>
        </p:nvSpPr>
        <p:spPr bwMode="auto">
          <a:xfrm>
            <a:off x="6103154" y="2430463"/>
            <a:ext cx="4657328" cy="385129"/>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05" fontAlgn="base">
              <a:spcBef>
                <a:spcPct val="0"/>
              </a:spcBef>
              <a:spcAft>
                <a:spcPct val="0"/>
              </a:spcAft>
            </a:pPr>
            <a:r>
              <a:rPr lang="en-US" sz="1500">
                <a:gradFill>
                  <a:gsLst>
                    <a:gs pos="16814">
                      <a:srgbClr val="FFFFFF"/>
                    </a:gs>
                    <a:gs pos="46000">
                      <a:srgbClr val="FFFFFF"/>
                    </a:gs>
                  </a:gsLst>
                  <a:lin ang="5400000" scaled="0"/>
                </a:gradFill>
              </a:rPr>
              <a:t>Resource Group</a:t>
            </a:r>
          </a:p>
        </p:txBody>
      </p:sp>
      <p:sp>
        <p:nvSpPr>
          <p:cNvPr id="31" name="Rounded Rectangle 30"/>
          <p:cNvSpPr/>
          <p:nvPr/>
        </p:nvSpPr>
        <p:spPr bwMode="auto">
          <a:xfrm>
            <a:off x="6549364" y="3041124"/>
            <a:ext cx="636136" cy="685742"/>
          </a:xfrm>
          <a:prstGeom prst="round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05" fontAlgn="base">
              <a:spcBef>
                <a:spcPct val="0"/>
              </a:spcBef>
              <a:spcAft>
                <a:spcPct val="0"/>
              </a:spcAft>
            </a:pPr>
            <a:r>
              <a:rPr lang="en-US" sz="1200">
                <a:gradFill>
                  <a:gsLst>
                    <a:gs pos="16814">
                      <a:srgbClr val="FFFFFF"/>
                    </a:gs>
                    <a:gs pos="46000">
                      <a:srgbClr val="FFFFFF"/>
                    </a:gs>
                  </a:gsLst>
                  <a:lin ang="5400000" scaled="0"/>
                </a:gradFill>
              </a:rPr>
              <a:t>VM</a:t>
            </a:r>
            <a:endParaRPr lang="en-US" sz="1500">
              <a:gradFill>
                <a:gsLst>
                  <a:gs pos="16814">
                    <a:srgbClr val="FFFFFF"/>
                  </a:gs>
                  <a:gs pos="46000">
                    <a:srgbClr val="FFFFFF"/>
                  </a:gs>
                </a:gsLst>
                <a:lin ang="5400000" scaled="0"/>
              </a:gradFill>
            </a:endParaRPr>
          </a:p>
        </p:txBody>
      </p:sp>
      <p:sp>
        <p:nvSpPr>
          <p:cNvPr id="34" name="Rounded Rectangle 33"/>
          <p:cNvSpPr/>
          <p:nvPr/>
        </p:nvSpPr>
        <p:spPr bwMode="auto">
          <a:xfrm>
            <a:off x="7281299" y="3041124"/>
            <a:ext cx="636136" cy="685742"/>
          </a:xfrm>
          <a:prstGeom prst="round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05" fontAlgn="base">
              <a:spcBef>
                <a:spcPct val="0"/>
              </a:spcBef>
              <a:spcAft>
                <a:spcPct val="0"/>
              </a:spcAft>
            </a:pPr>
            <a:r>
              <a:rPr lang="en-US" sz="1200">
                <a:gradFill>
                  <a:gsLst>
                    <a:gs pos="16814">
                      <a:srgbClr val="FFFFFF"/>
                    </a:gs>
                    <a:gs pos="46000">
                      <a:srgbClr val="FFFFFF"/>
                    </a:gs>
                  </a:gsLst>
                  <a:lin ang="5400000" scaled="0"/>
                </a:gradFill>
              </a:rPr>
              <a:t>NIC</a:t>
            </a:r>
            <a:endParaRPr lang="en-US" sz="1500">
              <a:gradFill>
                <a:gsLst>
                  <a:gs pos="16814">
                    <a:srgbClr val="FFFFFF"/>
                  </a:gs>
                  <a:gs pos="46000">
                    <a:srgbClr val="FFFFFF"/>
                  </a:gs>
                </a:gsLst>
                <a:lin ang="5400000" scaled="0"/>
              </a:gradFill>
            </a:endParaRPr>
          </a:p>
        </p:txBody>
      </p:sp>
      <p:sp>
        <p:nvSpPr>
          <p:cNvPr id="37" name="Rounded Rectangle 36"/>
          <p:cNvSpPr/>
          <p:nvPr/>
        </p:nvSpPr>
        <p:spPr bwMode="auto">
          <a:xfrm>
            <a:off x="8013235" y="3041124"/>
            <a:ext cx="636136" cy="685742"/>
          </a:xfrm>
          <a:prstGeom prst="round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05" fontAlgn="base">
              <a:spcBef>
                <a:spcPct val="0"/>
              </a:spcBef>
              <a:spcAft>
                <a:spcPct val="0"/>
              </a:spcAft>
            </a:pPr>
            <a:r>
              <a:rPr lang="en-US" sz="1200">
                <a:gradFill>
                  <a:gsLst>
                    <a:gs pos="16814">
                      <a:srgbClr val="FFFFFF"/>
                    </a:gs>
                    <a:gs pos="46000">
                      <a:srgbClr val="FFFFFF"/>
                    </a:gs>
                  </a:gsLst>
                  <a:lin ang="5400000" scaled="0"/>
                </a:gradFill>
              </a:rPr>
              <a:t>VM IP Address</a:t>
            </a:r>
            <a:endParaRPr lang="en-US" sz="1500">
              <a:gradFill>
                <a:gsLst>
                  <a:gs pos="16814">
                    <a:srgbClr val="FFFFFF"/>
                  </a:gs>
                  <a:gs pos="46000">
                    <a:srgbClr val="FFFFFF"/>
                  </a:gs>
                </a:gsLst>
                <a:lin ang="5400000" scaled="0"/>
              </a:gradFill>
            </a:endParaRPr>
          </a:p>
        </p:txBody>
      </p:sp>
      <p:sp>
        <p:nvSpPr>
          <p:cNvPr id="38" name="Rounded Rectangle 37"/>
          <p:cNvSpPr/>
          <p:nvPr/>
        </p:nvSpPr>
        <p:spPr bwMode="auto">
          <a:xfrm>
            <a:off x="4182920" y="2621567"/>
            <a:ext cx="684091" cy="768168"/>
          </a:xfrm>
          <a:prstGeom prst="round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05" fontAlgn="base">
              <a:spcBef>
                <a:spcPct val="0"/>
              </a:spcBef>
              <a:spcAft>
                <a:spcPct val="0"/>
              </a:spcAft>
            </a:pPr>
            <a:r>
              <a:rPr lang="en-US" sz="1200">
                <a:gradFill>
                  <a:gsLst>
                    <a:gs pos="16814">
                      <a:srgbClr val="FFFFFF"/>
                    </a:gs>
                    <a:gs pos="46000">
                      <a:srgbClr val="FFFFFF"/>
                    </a:gs>
                  </a:gsLst>
                  <a:lin ang="5400000" scaled="0"/>
                </a:gradFill>
              </a:rPr>
              <a:t>Load Balancer w/ IP Address</a:t>
            </a:r>
            <a:endParaRPr lang="en-US" sz="1500">
              <a:gradFill>
                <a:gsLst>
                  <a:gs pos="16814">
                    <a:srgbClr val="FFFFFF"/>
                  </a:gs>
                  <a:gs pos="46000">
                    <a:srgbClr val="FFFFFF"/>
                  </a:gs>
                </a:gsLst>
                <a:lin ang="5400000" scaled="0"/>
              </a:gradFill>
            </a:endParaRPr>
          </a:p>
        </p:txBody>
      </p:sp>
      <p:sp>
        <p:nvSpPr>
          <p:cNvPr id="43" name="Rounded Rectangle 42"/>
          <p:cNvSpPr/>
          <p:nvPr/>
        </p:nvSpPr>
        <p:spPr bwMode="auto">
          <a:xfrm>
            <a:off x="9477106" y="3041124"/>
            <a:ext cx="636136" cy="685742"/>
          </a:xfrm>
          <a:prstGeom prst="round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05" fontAlgn="base">
              <a:spcBef>
                <a:spcPct val="0"/>
              </a:spcBef>
              <a:spcAft>
                <a:spcPct val="0"/>
              </a:spcAft>
            </a:pPr>
            <a:r>
              <a:rPr lang="en-US" sz="1200">
                <a:gradFill>
                  <a:gsLst>
                    <a:gs pos="16814">
                      <a:srgbClr val="FFFFFF"/>
                    </a:gs>
                    <a:gs pos="46000">
                      <a:srgbClr val="FFFFFF"/>
                    </a:gs>
                  </a:gsLst>
                  <a:lin ang="5400000" scaled="0"/>
                </a:gradFill>
              </a:rPr>
              <a:t>Load Balancer</a:t>
            </a:r>
            <a:endParaRPr lang="en-US" sz="1500">
              <a:gradFill>
                <a:gsLst>
                  <a:gs pos="16814">
                    <a:srgbClr val="FFFFFF"/>
                  </a:gs>
                  <a:gs pos="46000">
                    <a:srgbClr val="FFFFFF"/>
                  </a:gs>
                </a:gsLst>
                <a:lin ang="5400000" scaled="0"/>
              </a:gradFill>
            </a:endParaRPr>
          </a:p>
        </p:txBody>
      </p:sp>
      <p:sp>
        <p:nvSpPr>
          <p:cNvPr id="77" name="Rectangle 76"/>
          <p:cNvSpPr/>
          <p:nvPr/>
        </p:nvSpPr>
        <p:spPr bwMode="auto">
          <a:xfrm>
            <a:off x="6217444" y="3995037"/>
            <a:ext cx="571454" cy="280145"/>
          </a:xfrm>
          <a:prstGeom prst="rect">
            <a:avLst/>
          </a:prstGeom>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05" fontAlgn="base">
              <a:spcBef>
                <a:spcPct val="0"/>
              </a:spcBef>
              <a:spcAft>
                <a:spcPct val="0"/>
              </a:spcAft>
            </a:pPr>
            <a:r>
              <a:rPr lang="en-US" sz="675">
                <a:gradFill>
                  <a:gsLst>
                    <a:gs pos="16814">
                      <a:srgbClr val="FFFFFF"/>
                    </a:gs>
                    <a:gs pos="46000">
                      <a:srgbClr val="FFFFFF"/>
                    </a:gs>
                  </a:gsLst>
                  <a:lin ang="5400000" scaled="0"/>
                </a:gradFill>
              </a:rPr>
              <a:t>DependsOn</a:t>
            </a:r>
          </a:p>
        </p:txBody>
      </p:sp>
      <p:cxnSp>
        <p:nvCxnSpPr>
          <p:cNvPr id="79" name="Straight Connector 78"/>
          <p:cNvCxnSpPr>
            <a:stCxn id="77" idx="0"/>
          </p:cNvCxnSpPr>
          <p:nvPr/>
        </p:nvCxnSpPr>
        <p:spPr>
          <a:xfrm flipH="1" flipV="1">
            <a:off x="6503172" y="3377352"/>
            <a:ext cx="1" cy="61768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6872193" y="3722106"/>
            <a:ext cx="863984" cy="405379"/>
            <a:chOff x="7091310" y="3797076"/>
            <a:chExt cx="1152076" cy="540551"/>
          </a:xfrm>
        </p:grpSpPr>
        <p:cxnSp>
          <p:nvCxnSpPr>
            <p:cNvPr id="53" name="Curved Connector 52"/>
            <p:cNvCxnSpPr>
              <a:stCxn id="31" idx="2"/>
              <a:endCxn id="34" idx="2"/>
            </p:cNvCxnSpPr>
            <p:nvPr/>
          </p:nvCxnSpPr>
          <p:spPr>
            <a:xfrm rot="16200000" flipH="1">
              <a:off x="7572959" y="3315427"/>
              <a:ext cx="12700" cy="975997"/>
            </a:xfrm>
            <a:prstGeom prst="curvedConnector3">
              <a:avLst>
                <a:gd name="adj1" fmla="val 180000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7369602" y="3917501"/>
              <a:ext cx="873784" cy="420126"/>
            </a:xfrm>
            <a:prstGeom prst="rect">
              <a:avLst/>
            </a:prstGeom>
            <a:noFill/>
          </p:spPr>
          <p:txBody>
            <a:bodyPr wrap="none" lIns="137148" tIns="109719" rIns="137148" bIns="109719" rtlCol="0">
              <a:spAutoFit/>
            </a:bodyPr>
            <a:lstStyle/>
            <a:p>
              <a:pPr>
                <a:lnSpc>
                  <a:spcPct val="90000"/>
                </a:lnSpc>
                <a:spcAft>
                  <a:spcPts val="450"/>
                </a:spcAft>
              </a:pPr>
              <a:r>
                <a:rPr lang="en-US" sz="675">
                  <a:gradFill>
                    <a:gsLst>
                      <a:gs pos="2917">
                        <a:srgbClr val="505050"/>
                      </a:gs>
                      <a:gs pos="30000">
                        <a:srgbClr val="505050"/>
                      </a:gs>
                    </a:gsLst>
                    <a:lin ang="5400000" scaled="0"/>
                  </a:gradFill>
                </a:rPr>
                <a:t>Reference</a:t>
              </a:r>
            </a:p>
          </p:txBody>
        </p:sp>
      </p:grpSp>
      <p:grpSp>
        <p:nvGrpSpPr>
          <p:cNvPr id="19" name="Group 18"/>
          <p:cNvGrpSpPr/>
          <p:nvPr/>
        </p:nvGrpSpPr>
        <p:grpSpPr>
          <a:xfrm>
            <a:off x="7604130" y="3722101"/>
            <a:ext cx="1138267" cy="340255"/>
            <a:chOff x="8067307" y="3797076"/>
            <a:chExt cx="1517819" cy="453713"/>
          </a:xfrm>
        </p:grpSpPr>
        <p:cxnSp>
          <p:nvCxnSpPr>
            <p:cNvPr id="59" name="Curved Connector 58"/>
            <p:cNvCxnSpPr>
              <a:stCxn id="34" idx="2"/>
              <a:endCxn id="37" idx="2"/>
            </p:cNvCxnSpPr>
            <p:nvPr/>
          </p:nvCxnSpPr>
          <p:spPr>
            <a:xfrm rot="16200000" flipH="1">
              <a:off x="8548956" y="3315427"/>
              <a:ext cx="12700" cy="975997"/>
            </a:xfrm>
            <a:prstGeom prst="curvedConnector3">
              <a:avLst>
                <a:gd name="adj1" fmla="val 180000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8711341" y="3830662"/>
              <a:ext cx="873785" cy="420127"/>
            </a:xfrm>
            <a:prstGeom prst="rect">
              <a:avLst/>
            </a:prstGeom>
            <a:noFill/>
          </p:spPr>
          <p:txBody>
            <a:bodyPr wrap="none" lIns="137148" tIns="109719" rIns="137148" bIns="109719" rtlCol="0">
              <a:spAutoFit/>
            </a:bodyPr>
            <a:lstStyle/>
            <a:p>
              <a:pPr>
                <a:lnSpc>
                  <a:spcPct val="90000"/>
                </a:lnSpc>
                <a:spcAft>
                  <a:spcPts val="450"/>
                </a:spcAft>
              </a:pPr>
              <a:r>
                <a:rPr lang="en-US" sz="675">
                  <a:gradFill>
                    <a:gsLst>
                      <a:gs pos="2917">
                        <a:srgbClr val="505050"/>
                      </a:gs>
                      <a:gs pos="30000">
                        <a:srgbClr val="505050"/>
                      </a:gs>
                    </a:gsLst>
                    <a:lin ang="5400000" scaled="0"/>
                  </a:gradFill>
                </a:rPr>
                <a:t>Reference</a:t>
              </a:r>
            </a:p>
          </p:txBody>
        </p:sp>
      </p:grpSp>
      <p:grpSp>
        <p:nvGrpSpPr>
          <p:cNvPr id="22" name="Group 21"/>
          <p:cNvGrpSpPr/>
          <p:nvPr/>
        </p:nvGrpSpPr>
        <p:grpSpPr>
          <a:xfrm>
            <a:off x="7604129" y="2799751"/>
            <a:ext cx="2195806" cy="315068"/>
            <a:chOff x="8067307" y="2567167"/>
            <a:chExt cx="2927991" cy="420126"/>
          </a:xfrm>
        </p:grpSpPr>
        <p:cxnSp>
          <p:nvCxnSpPr>
            <p:cNvPr id="66" name="Curved Connector 65"/>
            <p:cNvCxnSpPr>
              <a:stCxn id="34" idx="0"/>
              <a:endCxn id="43" idx="0"/>
            </p:cNvCxnSpPr>
            <p:nvPr/>
          </p:nvCxnSpPr>
          <p:spPr>
            <a:xfrm rot="5400000" flipH="1" flipV="1">
              <a:off x="9524953" y="1425031"/>
              <a:ext cx="12700" cy="2927991"/>
            </a:xfrm>
            <a:prstGeom prst="curvedConnector3">
              <a:avLst>
                <a:gd name="adj1" fmla="val 1800000"/>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9150083" y="2567167"/>
              <a:ext cx="1395340" cy="420126"/>
            </a:xfrm>
            <a:prstGeom prst="rect">
              <a:avLst/>
            </a:prstGeom>
            <a:noFill/>
          </p:spPr>
          <p:txBody>
            <a:bodyPr wrap="none" lIns="137148" tIns="109719" rIns="137148" bIns="109719" rtlCol="0">
              <a:spAutoFit/>
            </a:bodyPr>
            <a:lstStyle/>
            <a:p>
              <a:pPr>
                <a:lnSpc>
                  <a:spcPct val="90000"/>
                </a:lnSpc>
                <a:spcAft>
                  <a:spcPts val="450"/>
                </a:spcAft>
              </a:pPr>
              <a:r>
                <a:rPr lang="en-US" sz="675">
                  <a:gradFill>
                    <a:gsLst>
                      <a:gs pos="2917">
                        <a:srgbClr val="505050"/>
                      </a:gs>
                      <a:gs pos="30000">
                        <a:srgbClr val="505050"/>
                      </a:gs>
                    </a:gsLst>
                    <a:lin ang="5400000" scaled="0"/>
                  </a:gradFill>
                </a:rPr>
                <a:t>Backend Pool (NICs)</a:t>
              </a:r>
            </a:p>
          </p:txBody>
        </p:sp>
      </p:grpSp>
      <p:sp>
        <p:nvSpPr>
          <p:cNvPr id="107" name="Rounded Rectangle 106"/>
          <p:cNvSpPr/>
          <p:nvPr/>
        </p:nvSpPr>
        <p:spPr bwMode="auto">
          <a:xfrm>
            <a:off x="10209042" y="3041124"/>
            <a:ext cx="636136" cy="685742"/>
          </a:xfrm>
          <a:prstGeom prst="round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05" fontAlgn="base">
              <a:spcBef>
                <a:spcPct val="0"/>
              </a:spcBef>
              <a:spcAft>
                <a:spcPct val="0"/>
              </a:spcAft>
            </a:pPr>
            <a:r>
              <a:rPr lang="en-US" sz="1200">
                <a:gradFill>
                  <a:gsLst>
                    <a:gs pos="16814">
                      <a:srgbClr val="FFFFFF"/>
                    </a:gs>
                    <a:gs pos="46000">
                      <a:srgbClr val="FFFFFF"/>
                    </a:gs>
                  </a:gsLst>
                  <a:lin ang="5400000" scaled="0"/>
                </a:gradFill>
              </a:rPr>
              <a:t>LB IP Address</a:t>
            </a:r>
            <a:endParaRPr lang="en-US" sz="1500">
              <a:gradFill>
                <a:gsLst>
                  <a:gs pos="16814">
                    <a:srgbClr val="FFFFFF"/>
                  </a:gs>
                  <a:gs pos="46000">
                    <a:srgbClr val="FFFFFF"/>
                  </a:gs>
                </a:gsLst>
                <a:lin ang="5400000" scaled="0"/>
              </a:gradFill>
            </a:endParaRPr>
          </a:p>
        </p:txBody>
      </p:sp>
      <p:grpSp>
        <p:nvGrpSpPr>
          <p:cNvPr id="21" name="Group 20"/>
          <p:cNvGrpSpPr/>
          <p:nvPr/>
        </p:nvGrpSpPr>
        <p:grpSpPr>
          <a:xfrm>
            <a:off x="9799937" y="3722106"/>
            <a:ext cx="872057" cy="430337"/>
            <a:chOff x="10995299" y="3797076"/>
            <a:chExt cx="1162841" cy="573831"/>
          </a:xfrm>
        </p:grpSpPr>
        <p:cxnSp>
          <p:nvCxnSpPr>
            <p:cNvPr id="111" name="Curved Connector 110"/>
            <p:cNvCxnSpPr>
              <a:stCxn id="43" idx="2"/>
              <a:endCxn id="107" idx="2"/>
            </p:cNvCxnSpPr>
            <p:nvPr/>
          </p:nvCxnSpPr>
          <p:spPr>
            <a:xfrm rot="16200000" flipH="1">
              <a:off x="11476948" y="3315427"/>
              <a:ext cx="12700" cy="975998"/>
            </a:xfrm>
            <a:prstGeom prst="curvedConnector3">
              <a:avLst>
                <a:gd name="adj1" fmla="val 180000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11284355" y="3950781"/>
              <a:ext cx="873785" cy="420126"/>
            </a:xfrm>
            <a:prstGeom prst="rect">
              <a:avLst/>
            </a:prstGeom>
            <a:noFill/>
          </p:spPr>
          <p:txBody>
            <a:bodyPr wrap="none" lIns="137148" tIns="109719" rIns="137148" bIns="109719" rtlCol="0">
              <a:spAutoFit/>
            </a:bodyPr>
            <a:lstStyle/>
            <a:p>
              <a:pPr>
                <a:lnSpc>
                  <a:spcPct val="90000"/>
                </a:lnSpc>
                <a:spcAft>
                  <a:spcPts val="450"/>
                </a:spcAft>
              </a:pPr>
              <a:r>
                <a:rPr lang="en-US" sz="675">
                  <a:gradFill>
                    <a:gsLst>
                      <a:gs pos="2917">
                        <a:srgbClr val="505050"/>
                      </a:gs>
                      <a:gs pos="30000">
                        <a:srgbClr val="505050"/>
                      </a:gs>
                    </a:gsLst>
                    <a:lin ang="5400000" scaled="0"/>
                  </a:gradFill>
                </a:rPr>
                <a:t>Reference</a:t>
              </a:r>
            </a:p>
          </p:txBody>
        </p:sp>
      </p:grpSp>
      <p:cxnSp>
        <p:nvCxnSpPr>
          <p:cNvPr id="117" name="Straight Connector 116"/>
          <p:cNvCxnSpPr>
            <a:stCxn id="11" idx="3"/>
          </p:cNvCxnSpPr>
          <p:nvPr/>
        </p:nvCxnSpPr>
        <p:spPr>
          <a:xfrm flipV="1">
            <a:off x="4026259" y="3051626"/>
            <a:ext cx="156661" cy="350846"/>
          </a:xfrm>
          <a:prstGeom prst="line">
            <a:avLst/>
          </a:prstGeom>
          <a:ln>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2" name="Rounded Rectangle 141"/>
          <p:cNvSpPr/>
          <p:nvPr/>
        </p:nvSpPr>
        <p:spPr bwMode="auto">
          <a:xfrm>
            <a:off x="7336070" y="4431454"/>
            <a:ext cx="793222" cy="685742"/>
          </a:xfrm>
          <a:prstGeom prst="round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05" fontAlgn="base">
              <a:spcBef>
                <a:spcPct val="0"/>
              </a:spcBef>
              <a:spcAft>
                <a:spcPct val="0"/>
              </a:spcAft>
            </a:pPr>
            <a:r>
              <a:rPr lang="en-US" sz="1200">
                <a:gradFill>
                  <a:gsLst>
                    <a:gs pos="16814">
                      <a:srgbClr val="FFFFFF"/>
                    </a:gs>
                    <a:gs pos="46000">
                      <a:srgbClr val="FFFFFF"/>
                    </a:gs>
                  </a:gsLst>
                  <a:lin ang="5400000" scaled="0"/>
                </a:gradFill>
              </a:rPr>
              <a:t>Network Security Group</a:t>
            </a:r>
            <a:endParaRPr lang="en-US" sz="1500">
              <a:gradFill>
                <a:gsLst>
                  <a:gs pos="16814">
                    <a:srgbClr val="FFFFFF"/>
                  </a:gs>
                  <a:gs pos="46000">
                    <a:srgbClr val="FFFFFF"/>
                  </a:gs>
                </a:gsLst>
                <a:lin ang="5400000" scaled="0"/>
              </a:gradFill>
            </a:endParaRPr>
          </a:p>
        </p:txBody>
      </p:sp>
      <p:grpSp>
        <p:nvGrpSpPr>
          <p:cNvPr id="5" name="Group 4"/>
          <p:cNvGrpSpPr/>
          <p:nvPr/>
        </p:nvGrpSpPr>
        <p:grpSpPr>
          <a:xfrm>
            <a:off x="8745170" y="3041124"/>
            <a:ext cx="636136" cy="685742"/>
            <a:chOff x="9588825" y="2889026"/>
            <a:chExt cx="848253" cy="914400"/>
          </a:xfrm>
        </p:grpSpPr>
        <p:sp>
          <p:nvSpPr>
            <p:cNvPr id="33" name="Rounded Rectangle 32"/>
            <p:cNvSpPr/>
            <p:nvPr/>
          </p:nvSpPr>
          <p:spPr bwMode="auto">
            <a:xfrm>
              <a:off x="9588825" y="2889026"/>
              <a:ext cx="848253" cy="914400"/>
            </a:xfrm>
            <a:prstGeom prst="round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t" anchorCtr="0" compatLnSpc="1">
              <a:prstTxWarp prst="textNoShape">
                <a:avLst/>
              </a:prstTxWarp>
            </a:bodyPr>
            <a:lstStyle/>
            <a:p>
              <a:pPr algn="ctr" defTabSz="699205" fontAlgn="base">
                <a:spcBef>
                  <a:spcPct val="0"/>
                </a:spcBef>
                <a:spcAft>
                  <a:spcPct val="0"/>
                </a:spcAft>
              </a:pPr>
              <a:r>
                <a:rPr lang="en-US" sz="1200">
                  <a:gradFill>
                    <a:gsLst>
                      <a:gs pos="16814">
                        <a:srgbClr val="FFFFFF"/>
                      </a:gs>
                      <a:gs pos="46000">
                        <a:srgbClr val="FFFFFF"/>
                      </a:gs>
                    </a:gsLst>
                    <a:lin ang="5400000" scaled="0"/>
                  </a:gradFill>
                </a:rPr>
                <a:t>VNet</a:t>
              </a:r>
              <a:endParaRPr lang="en-US" sz="1500">
                <a:gradFill>
                  <a:gsLst>
                    <a:gs pos="16814">
                      <a:srgbClr val="FFFFFF"/>
                    </a:gs>
                    <a:gs pos="46000">
                      <a:srgbClr val="FFFFFF"/>
                    </a:gs>
                  </a:gsLst>
                  <a:lin ang="5400000" scaled="0"/>
                </a:gradFill>
              </a:endParaRPr>
            </a:p>
          </p:txBody>
        </p:sp>
        <p:sp>
          <p:nvSpPr>
            <p:cNvPr id="144" name="Rounded Rectangle 143"/>
            <p:cNvSpPr/>
            <p:nvPr/>
          </p:nvSpPr>
          <p:spPr bwMode="auto">
            <a:xfrm>
              <a:off x="9724112" y="3326308"/>
              <a:ext cx="570316" cy="182637"/>
            </a:xfrm>
            <a:prstGeom prst="round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05" fontAlgn="base">
                <a:spcBef>
                  <a:spcPct val="0"/>
                </a:spcBef>
                <a:spcAft>
                  <a:spcPct val="0"/>
                </a:spcAft>
              </a:pPr>
              <a:r>
                <a:rPr lang="en-US" sz="675">
                  <a:gradFill>
                    <a:gsLst>
                      <a:gs pos="16814">
                        <a:srgbClr val="FFFFFF"/>
                      </a:gs>
                      <a:gs pos="46000">
                        <a:srgbClr val="FFFFFF"/>
                      </a:gs>
                    </a:gsLst>
                    <a:lin ang="5400000" scaled="0"/>
                  </a:gradFill>
                </a:rPr>
                <a:t>Subnet</a:t>
              </a:r>
            </a:p>
          </p:txBody>
        </p:sp>
      </p:grpSp>
      <p:grpSp>
        <p:nvGrpSpPr>
          <p:cNvPr id="14" name="Group 13"/>
          <p:cNvGrpSpPr/>
          <p:nvPr/>
        </p:nvGrpSpPr>
        <p:grpSpPr>
          <a:xfrm>
            <a:off x="5817428" y="3051627"/>
            <a:ext cx="636136" cy="664737"/>
            <a:chOff x="5684837" y="2903030"/>
            <a:chExt cx="848253" cy="886392"/>
          </a:xfrm>
        </p:grpSpPr>
        <p:sp>
          <p:nvSpPr>
            <p:cNvPr id="32" name="Rounded Rectangle 31"/>
            <p:cNvSpPr/>
            <p:nvPr/>
          </p:nvSpPr>
          <p:spPr bwMode="auto">
            <a:xfrm>
              <a:off x="5684837" y="2903030"/>
              <a:ext cx="848253" cy="886392"/>
            </a:xfrm>
            <a:prstGeom prst="round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t" anchorCtr="0" compatLnSpc="1">
              <a:prstTxWarp prst="textNoShape">
                <a:avLst/>
              </a:prstTxWarp>
            </a:bodyPr>
            <a:lstStyle/>
            <a:p>
              <a:pPr algn="ctr" defTabSz="699205" fontAlgn="base">
                <a:spcBef>
                  <a:spcPct val="0"/>
                </a:spcBef>
                <a:spcAft>
                  <a:spcPct val="0"/>
                </a:spcAft>
              </a:pPr>
              <a:r>
                <a:rPr lang="en-US" sz="1200">
                  <a:gradFill>
                    <a:gsLst>
                      <a:gs pos="16814">
                        <a:srgbClr val="FFFFFF"/>
                      </a:gs>
                      <a:gs pos="46000">
                        <a:srgbClr val="FFFFFF"/>
                      </a:gs>
                    </a:gsLst>
                    <a:lin ang="5400000" scaled="0"/>
                  </a:gradFill>
                </a:rPr>
                <a:t>Storage Account</a:t>
              </a:r>
              <a:endParaRPr lang="en-US" sz="1500">
                <a:gradFill>
                  <a:gsLst>
                    <a:gs pos="16814">
                      <a:srgbClr val="FFFFFF"/>
                    </a:gs>
                    <a:gs pos="46000">
                      <a:srgbClr val="FFFFFF"/>
                    </a:gs>
                  </a:gsLst>
                  <a:lin ang="5400000" scaled="0"/>
                </a:gradFill>
              </a:endParaRPr>
            </a:p>
          </p:txBody>
        </p:sp>
        <p:sp>
          <p:nvSpPr>
            <p:cNvPr id="147" name="Rounded Rectangle 146"/>
            <p:cNvSpPr/>
            <p:nvPr/>
          </p:nvSpPr>
          <p:spPr bwMode="auto">
            <a:xfrm>
              <a:off x="5793943" y="3508945"/>
              <a:ext cx="570316" cy="182637"/>
            </a:xfrm>
            <a:prstGeom prst="round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05" fontAlgn="base">
                <a:spcBef>
                  <a:spcPct val="0"/>
                </a:spcBef>
                <a:spcAft>
                  <a:spcPct val="0"/>
                </a:spcAft>
              </a:pPr>
              <a:r>
                <a:rPr lang="en-US" sz="675">
                  <a:gradFill>
                    <a:gsLst>
                      <a:gs pos="16814">
                        <a:srgbClr val="FFFFFF"/>
                      </a:gs>
                      <a:gs pos="46000">
                        <a:srgbClr val="FFFFFF"/>
                      </a:gs>
                    </a:gsLst>
                    <a:lin ang="5400000" scaled="0"/>
                  </a:gradFill>
                </a:rPr>
                <a:t>Disk (blob)</a:t>
              </a:r>
            </a:p>
          </p:txBody>
        </p:sp>
      </p:grpSp>
      <p:grpSp>
        <p:nvGrpSpPr>
          <p:cNvPr id="18" name="Group 17"/>
          <p:cNvGrpSpPr/>
          <p:nvPr/>
        </p:nvGrpSpPr>
        <p:grpSpPr>
          <a:xfrm>
            <a:off x="7583636" y="3726866"/>
            <a:ext cx="655283" cy="704588"/>
            <a:chOff x="8039978" y="3803426"/>
            <a:chExt cx="873785" cy="939531"/>
          </a:xfrm>
        </p:grpSpPr>
        <p:cxnSp>
          <p:nvCxnSpPr>
            <p:cNvPr id="149" name="Straight Arrow Connector 148"/>
            <p:cNvCxnSpPr>
              <a:stCxn id="34" idx="2"/>
              <a:endCxn id="142" idx="0"/>
            </p:cNvCxnSpPr>
            <p:nvPr/>
          </p:nvCxnSpPr>
          <p:spPr>
            <a:xfrm>
              <a:off x="8060958" y="3803426"/>
              <a:ext cx="177767" cy="93953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8039978" y="4297710"/>
              <a:ext cx="873785" cy="420127"/>
            </a:xfrm>
            <a:prstGeom prst="rect">
              <a:avLst/>
            </a:prstGeom>
            <a:noFill/>
          </p:spPr>
          <p:txBody>
            <a:bodyPr wrap="none" lIns="137148" tIns="109719" rIns="137148" bIns="109719" rtlCol="0">
              <a:spAutoFit/>
            </a:bodyPr>
            <a:lstStyle/>
            <a:p>
              <a:pPr>
                <a:lnSpc>
                  <a:spcPct val="90000"/>
                </a:lnSpc>
                <a:spcAft>
                  <a:spcPts val="450"/>
                </a:spcAft>
              </a:pPr>
              <a:r>
                <a:rPr lang="en-US" sz="675">
                  <a:gradFill>
                    <a:gsLst>
                      <a:gs pos="2917">
                        <a:srgbClr val="505050"/>
                      </a:gs>
                      <a:gs pos="30000">
                        <a:srgbClr val="505050"/>
                      </a:gs>
                    </a:gsLst>
                    <a:lin ang="5400000" scaled="0"/>
                  </a:gradFill>
                </a:rPr>
                <a:t>Reference</a:t>
              </a:r>
            </a:p>
          </p:txBody>
        </p:sp>
      </p:grpSp>
      <p:grpSp>
        <p:nvGrpSpPr>
          <p:cNvPr id="20" name="Group 19"/>
          <p:cNvGrpSpPr/>
          <p:nvPr/>
        </p:nvGrpSpPr>
        <p:grpSpPr>
          <a:xfrm>
            <a:off x="7599367" y="3506026"/>
            <a:ext cx="1461110" cy="810583"/>
            <a:chOff x="8060958" y="3508945"/>
            <a:chExt cx="1948312" cy="1080869"/>
          </a:xfrm>
        </p:grpSpPr>
        <p:cxnSp>
          <p:nvCxnSpPr>
            <p:cNvPr id="62" name="Curved Connector 61"/>
            <p:cNvCxnSpPr>
              <a:stCxn id="34" idx="2"/>
              <a:endCxn id="144" idx="2"/>
            </p:cNvCxnSpPr>
            <p:nvPr/>
          </p:nvCxnSpPr>
          <p:spPr>
            <a:xfrm rot="5400000" flipH="1" flipV="1">
              <a:off x="8887873" y="2682030"/>
              <a:ext cx="294481" cy="1948312"/>
            </a:xfrm>
            <a:prstGeom prst="curvedConnector3">
              <a:avLst>
                <a:gd name="adj1" fmla="val -155257"/>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8885237" y="4169688"/>
              <a:ext cx="873785" cy="420126"/>
            </a:xfrm>
            <a:prstGeom prst="rect">
              <a:avLst/>
            </a:prstGeom>
            <a:noFill/>
          </p:spPr>
          <p:txBody>
            <a:bodyPr wrap="none" lIns="137148" tIns="109719" rIns="137148" bIns="109719" rtlCol="0">
              <a:spAutoFit/>
            </a:bodyPr>
            <a:lstStyle/>
            <a:p>
              <a:pPr>
                <a:lnSpc>
                  <a:spcPct val="90000"/>
                </a:lnSpc>
                <a:spcAft>
                  <a:spcPts val="450"/>
                </a:spcAft>
              </a:pPr>
              <a:r>
                <a:rPr lang="en-US" sz="675">
                  <a:gradFill>
                    <a:gsLst>
                      <a:gs pos="2917">
                        <a:srgbClr val="505050"/>
                      </a:gs>
                      <a:gs pos="30000">
                        <a:srgbClr val="505050"/>
                      </a:gs>
                    </a:gsLst>
                    <a:lin ang="5400000" scaled="0"/>
                  </a:gradFill>
                </a:rPr>
                <a:t>Reference</a:t>
              </a:r>
            </a:p>
          </p:txBody>
        </p:sp>
      </p:grpSp>
      <p:cxnSp>
        <p:nvCxnSpPr>
          <p:cNvPr id="49" name="Straight Arrow Connector 48"/>
          <p:cNvCxnSpPr/>
          <p:nvPr/>
        </p:nvCxnSpPr>
        <p:spPr>
          <a:xfrm>
            <a:off x="6411738" y="3377352"/>
            <a:ext cx="137148"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5997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up)">
                                      <p:cBhvr>
                                        <p:cTn id="17" dur="500"/>
                                        <p:tgtEl>
                                          <p:spTgt spid="15"/>
                                        </p:tgtEl>
                                      </p:cBhvr>
                                    </p:animEffect>
                                  </p:childTnLst>
                                </p:cTn>
                              </p:par>
                              <p:par>
                                <p:cTn id="18" presetID="22" presetClass="entr" presetSubtype="1"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7"/>
                                        </p:tgtEl>
                                        <p:attrNameLst>
                                          <p:attrName>style.visibility</p:attrName>
                                        </p:attrNameLst>
                                      </p:cBhvr>
                                      <p:to>
                                        <p:strVal val="visible"/>
                                      </p:to>
                                    </p:set>
                                    <p:animEffect transition="in" filter="wipe(down)">
                                      <p:cBhvr>
                                        <p:cTn id="32" dur="500"/>
                                        <p:tgtEl>
                                          <p:spTgt spid="117"/>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500"/>
                                        <p:tgtEl>
                                          <p:spTgt spid="3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childTnLst>
                          </p:cTn>
                        </p:par>
                        <p:par>
                          <p:cTn id="54" fill="hold">
                            <p:stCondLst>
                              <p:cond delay="2500"/>
                            </p:stCondLst>
                            <p:childTnLst>
                              <p:par>
                                <p:cTn id="55" presetID="10" presetClass="entr" presetSubtype="0"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childTnLst>
                          </p:cTn>
                        </p:par>
                        <p:par>
                          <p:cTn id="58" fill="hold">
                            <p:stCondLst>
                              <p:cond delay="3000"/>
                            </p:stCondLst>
                            <p:childTnLst>
                              <p:par>
                                <p:cTn id="59" presetID="10" presetClass="entr" presetSubtype="0" fill="hold"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childTnLst>
                                </p:cTn>
                              </p:par>
                            </p:childTnLst>
                          </p:cTn>
                        </p:par>
                        <p:par>
                          <p:cTn id="62" fill="hold">
                            <p:stCondLst>
                              <p:cond delay="3500"/>
                            </p:stCondLst>
                            <p:childTnLst>
                              <p:par>
                                <p:cTn id="63" presetID="10" presetClass="entr" presetSubtype="0" fill="hold" grpId="0" nodeType="after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fade">
                                      <p:cBhvr>
                                        <p:cTn id="65" dur="500"/>
                                        <p:tgtEl>
                                          <p:spTgt spid="43"/>
                                        </p:tgtEl>
                                      </p:cBhvr>
                                    </p:animEffect>
                                  </p:childTnLst>
                                </p:cTn>
                              </p:par>
                            </p:childTnLst>
                          </p:cTn>
                        </p:par>
                        <p:par>
                          <p:cTn id="66" fill="hold">
                            <p:stCondLst>
                              <p:cond delay="4000"/>
                            </p:stCondLst>
                            <p:childTnLst>
                              <p:par>
                                <p:cTn id="67" presetID="10" presetClass="entr" presetSubtype="0" fill="hold" grpId="0" nodeType="afterEffect">
                                  <p:stCondLst>
                                    <p:cond delay="0"/>
                                  </p:stCondLst>
                                  <p:childTnLst>
                                    <p:set>
                                      <p:cBhvr>
                                        <p:cTn id="68" dur="1" fill="hold">
                                          <p:stCondLst>
                                            <p:cond delay="0"/>
                                          </p:stCondLst>
                                        </p:cTn>
                                        <p:tgtEl>
                                          <p:spTgt spid="107"/>
                                        </p:tgtEl>
                                        <p:attrNameLst>
                                          <p:attrName>style.visibility</p:attrName>
                                        </p:attrNameLst>
                                      </p:cBhvr>
                                      <p:to>
                                        <p:strVal val="visible"/>
                                      </p:to>
                                    </p:set>
                                    <p:animEffect transition="in" filter="fade">
                                      <p:cBhvr>
                                        <p:cTn id="69" dur="500"/>
                                        <p:tgtEl>
                                          <p:spTgt spid="10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79"/>
                                        </p:tgtEl>
                                        <p:attrNameLst>
                                          <p:attrName>style.visibility</p:attrName>
                                        </p:attrNameLst>
                                      </p:cBhvr>
                                      <p:to>
                                        <p:strVal val="visible"/>
                                      </p:to>
                                    </p:set>
                                    <p:animEffect transition="in" filter="fade">
                                      <p:cBhvr>
                                        <p:cTn id="74" dur="500"/>
                                        <p:tgtEl>
                                          <p:spTgt spid="79"/>
                                        </p:tgtEl>
                                      </p:cBhvr>
                                    </p:animEffect>
                                  </p:childTnLst>
                                </p:cTn>
                              </p:par>
                              <p:par>
                                <p:cTn id="75" presetID="10" presetClass="entr" presetSubtype="0" fill="hold"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500"/>
                                        <p:tgtEl>
                                          <p:spTgt spid="4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500"/>
                                        <p:tgtEl>
                                          <p:spTgt spid="77"/>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wipe(left)">
                                      <p:cBhvr>
                                        <p:cTn id="85" dur="500"/>
                                        <p:tgtEl>
                                          <p:spTgt spid="1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wipe(left)">
                                      <p:cBhvr>
                                        <p:cTn id="90" dur="500"/>
                                        <p:tgtEl>
                                          <p:spTgt spid="19"/>
                                        </p:tgtEl>
                                      </p:cBhvr>
                                    </p:animEffect>
                                  </p:childTnLst>
                                </p:cTn>
                              </p:par>
                              <p:par>
                                <p:cTn id="91" presetID="22" presetClass="entr" presetSubtype="8" fill="hold" nodeType="with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2" fill="hold" nodeType="click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wipe(right)">
                                      <p:cBhvr>
                                        <p:cTn id="98" dur="500"/>
                                        <p:tgtEl>
                                          <p:spTgt spid="2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wipe(left)">
                                      <p:cBhvr>
                                        <p:cTn id="103" dur="500"/>
                                        <p:tgtEl>
                                          <p:spTgt spid="21"/>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nodeType="clickEffect">
                                  <p:stCondLst>
                                    <p:cond delay="0"/>
                                  </p:stCondLst>
                                  <p:childTnLst>
                                    <p:set>
                                      <p:cBhvr>
                                        <p:cTn id="107" dur="1" fill="hold">
                                          <p:stCondLst>
                                            <p:cond delay="0"/>
                                          </p:stCondLst>
                                        </p:cTn>
                                        <p:tgtEl>
                                          <p:spTgt spid="18"/>
                                        </p:tgtEl>
                                        <p:attrNameLst>
                                          <p:attrName>style.visibility</p:attrName>
                                        </p:attrNameLst>
                                      </p:cBhvr>
                                      <p:to>
                                        <p:strVal val="visible"/>
                                      </p:to>
                                    </p:set>
                                    <p:animEffect transition="in" filter="wipe(up)">
                                      <p:cBhvr>
                                        <p:cTn id="108" dur="500"/>
                                        <p:tgtEl>
                                          <p:spTgt spid="18"/>
                                        </p:tgtEl>
                                      </p:cBhvr>
                                    </p:animEffect>
                                  </p:childTnLst>
                                </p:cTn>
                              </p:par>
                            </p:childTnLst>
                          </p:cTn>
                        </p:par>
                        <p:par>
                          <p:cTn id="109" fill="hold">
                            <p:stCondLst>
                              <p:cond delay="500"/>
                            </p:stCondLst>
                            <p:childTnLst>
                              <p:par>
                                <p:cTn id="110" presetID="10" presetClass="entr" presetSubtype="0" fill="hold" grpId="0" nodeType="afterEffect">
                                  <p:stCondLst>
                                    <p:cond delay="0"/>
                                  </p:stCondLst>
                                  <p:childTnLst>
                                    <p:set>
                                      <p:cBhvr>
                                        <p:cTn id="111" dur="1" fill="hold">
                                          <p:stCondLst>
                                            <p:cond delay="0"/>
                                          </p:stCondLst>
                                        </p:cTn>
                                        <p:tgtEl>
                                          <p:spTgt spid="142"/>
                                        </p:tgtEl>
                                        <p:attrNameLst>
                                          <p:attrName>style.visibility</p:attrName>
                                        </p:attrNameLst>
                                      </p:cBhvr>
                                      <p:to>
                                        <p:strVal val="visible"/>
                                      </p:to>
                                    </p:set>
                                    <p:animEffect transition="in" filter="fade">
                                      <p:cBhvr>
                                        <p:cTn id="112"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30" grpId="0" animBg="1"/>
      <p:bldP spid="31" grpId="0" animBg="1"/>
      <p:bldP spid="34" grpId="0" animBg="1"/>
      <p:bldP spid="37" grpId="0" animBg="1"/>
      <p:bldP spid="38" grpId="0" animBg="1"/>
      <p:bldP spid="43" grpId="0" animBg="1"/>
      <p:bldP spid="77" grpId="0" animBg="1"/>
      <p:bldP spid="107" grpId="0" animBg="1"/>
      <p:bldP spid="14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2788445" y="1744662"/>
            <a:ext cx="6857417" cy="2153752"/>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t" anchorCtr="0" compatLnSpc="1">
            <a:prstTxWarp prst="textNoShape">
              <a:avLst/>
            </a:prstTxWarp>
          </a:bodyPr>
          <a:lstStyle/>
          <a:p>
            <a:pPr algn="ctr" defTabSz="699229" fontAlgn="base">
              <a:spcBef>
                <a:spcPct val="0"/>
              </a:spcBef>
              <a:spcAft>
                <a:spcPct val="0"/>
              </a:spcAft>
            </a:pPr>
            <a:r>
              <a:rPr lang="en-US" sz="1500">
                <a:gradFill>
                  <a:gsLst>
                    <a:gs pos="16814">
                      <a:srgbClr val="FFFFFF"/>
                    </a:gs>
                    <a:gs pos="46000">
                      <a:srgbClr val="FFFFFF"/>
                    </a:gs>
                  </a:gsLst>
                  <a:lin ang="5400000" scaled="0"/>
                </a:gradFill>
              </a:rPr>
              <a:t>Single Resource Group</a:t>
            </a:r>
          </a:p>
        </p:txBody>
      </p:sp>
      <p:sp>
        <p:nvSpPr>
          <p:cNvPr id="3" name="Title 2"/>
          <p:cNvSpPr>
            <a:spLocks noGrp="1"/>
          </p:cNvSpPr>
          <p:nvPr>
            <p:ph type="title"/>
          </p:nvPr>
        </p:nvSpPr>
        <p:spPr/>
        <p:txBody>
          <a:bodyPr/>
          <a:lstStyle/>
          <a:p>
            <a:pPr defTabSz="932594"/>
            <a:r>
              <a:rPr lang="en-US" sz="5867" spc="-101"/>
              <a:t>Resource Group Models</a:t>
            </a:r>
          </a:p>
        </p:txBody>
      </p:sp>
      <p:sp>
        <p:nvSpPr>
          <p:cNvPr id="13" name="Oval 12"/>
          <p:cNvSpPr/>
          <p:nvPr/>
        </p:nvSpPr>
        <p:spPr bwMode="auto">
          <a:xfrm>
            <a:off x="4628446" y="2224635"/>
            <a:ext cx="3200127" cy="685741"/>
          </a:xfrm>
          <a:prstGeom prst="ellipse">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29" fontAlgn="base">
              <a:spcBef>
                <a:spcPct val="0"/>
              </a:spcBef>
              <a:spcAft>
                <a:spcPct val="0"/>
              </a:spcAft>
            </a:pPr>
            <a:r>
              <a:rPr lang="en-US" sz="1500">
                <a:gradFill>
                  <a:gsLst>
                    <a:gs pos="16814">
                      <a:srgbClr val="FFFFFF"/>
                    </a:gs>
                    <a:gs pos="46000">
                      <a:srgbClr val="FFFFFF"/>
                    </a:gs>
                  </a:gsLst>
                  <a:lin ang="5400000" scaled="0"/>
                </a:gradFill>
              </a:rPr>
              <a:t>Front End VMs</a:t>
            </a:r>
          </a:p>
        </p:txBody>
      </p:sp>
      <p:sp>
        <p:nvSpPr>
          <p:cNvPr id="14" name="Oval 13"/>
          <p:cNvSpPr/>
          <p:nvPr/>
        </p:nvSpPr>
        <p:spPr bwMode="auto">
          <a:xfrm>
            <a:off x="4628446" y="3041239"/>
            <a:ext cx="3200127" cy="685741"/>
          </a:xfrm>
          <a:prstGeom prst="ellipse">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29" fontAlgn="base">
              <a:spcBef>
                <a:spcPct val="0"/>
              </a:spcBef>
              <a:spcAft>
                <a:spcPct val="0"/>
              </a:spcAft>
            </a:pPr>
            <a:r>
              <a:rPr lang="en-US" sz="1500">
                <a:gradFill>
                  <a:gsLst>
                    <a:gs pos="16814">
                      <a:srgbClr val="FFFFFF"/>
                    </a:gs>
                    <a:gs pos="46000">
                      <a:srgbClr val="FFFFFF"/>
                    </a:gs>
                  </a:gsLst>
                  <a:lin ang="5400000" scaled="0"/>
                </a:gradFill>
              </a:rPr>
              <a:t>Back End VMs</a:t>
            </a:r>
          </a:p>
        </p:txBody>
      </p:sp>
      <p:sp>
        <p:nvSpPr>
          <p:cNvPr id="15" name="Oval 14"/>
          <p:cNvSpPr/>
          <p:nvPr/>
        </p:nvSpPr>
        <p:spPr bwMode="auto">
          <a:xfrm>
            <a:off x="7828572" y="2224634"/>
            <a:ext cx="1152336" cy="1502345"/>
          </a:xfrm>
          <a:prstGeom prst="ellipse">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29" fontAlgn="base">
              <a:spcBef>
                <a:spcPct val="0"/>
              </a:spcBef>
              <a:spcAft>
                <a:spcPct val="0"/>
              </a:spcAft>
            </a:pPr>
            <a:r>
              <a:rPr lang="en-US" sz="1500">
                <a:gradFill>
                  <a:gsLst>
                    <a:gs pos="16814">
                      <a:srgbClr val="FFFFFF"/>
                    </a:gs>
                    <a:gs pos="46000">
                      <a:srgbClr val="FFFFFF"/>
                    </a:gs>
                  </a:gsLst>
                  <a:lin ang="5400000" scaled="0"/>
                </a:gradFill>
              </a:rPr>
              <a:t>Virtual Network</a:t>
            </a:r>
          </a:p>
        </p:txBody>
      </p:sp>
      <p:sp>
        <p:nvSpPr>
          <p:cNvPr id="16" name="Oval 15"/>
          <p:cNvSpPr/>
          <p:nvPr/>
        </p:nvSpPr>
        <p:spPr bwMode="auto">
          <a:xfrm>
            <a:off x="3474185" y="2224634"/>
            <a:ext cx="1152336" cy="1502345"/>
          </a:xfrm>
          <a:prstGeom prst="ellipse">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29" fontAlgn="base">
              <a:spcBef>
                <a:spcPct val="0"/>
              </a:spcBef>
              <a:spcAft>
                <a:spcPct val="0"/>
              </a:spcAft>
            </a:pPr>
            <a:r>
              <a:rPr lang="en-US" sz="1500">
                <a:gradFill>
                  <a:gsLst>
                    <a:gs pos="16814">
                      <a:srgbClr val="FFFFFF"/>
                    </a:gs>
                    <a:gs pos="46000">
                      <a:srgbClr val="FFFFFF"/>
                    </a:gs>
                  </a:gsLst>
                  <a:lin ang="5400000" scaled="0"/>
                </a:gradFill>
              </a:rPr>
              <a:t>Storage Account</a:t>
            </a:r>
          </a:p>
        </p:txBody>
      </p:sp>
      <p:sp>
        <p:nvSpPr>
          <p:cNvPr id="17" name="Oval 16"/>
          <p:cNvSpPr/>
          <p:nvPr/>
        </p:nvSpPr>
        <p:spPr bwMode="auto">
          <a:xfrm>
            <a:off x="4607657" y="4471058"/>
            <a:ext cx="3200127" cy="685741"/>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29" fontAlgn="base">
              <a:spcBef>
                <a:spcPct val="0"/>
              </a:spcBef>
              <a:spcAft>
                <a:spcPct val="0"/>
              </a:spcAft>
            </a:pPr>
            <a:r>
              <a:rPr lang="en-US" sz="1500">
                <a:gradFill>
                  <a:gsLst>
                    <a:gs pos="16814">
                      <a:srgbClr val="FFFFFF"/>
                    </a:gs>
                    <a:gs pos="46000">
                      <a:srgbClr val="FFFFFF"/>
                    </a:gs>
                  </a:gsLst>
                  <a:lin ang="5400000" scaled="0"/>
                </a:gradFill>
              </a:rPr>
              <a:t>RG3: Front End VMs</a:t>
            </a:r>
          </a:p>
        </p:txBody>
      </p:sp>
      <p:sp>
        <p:nvSpPr>
          <p:cNvPr id="18" name="Oval 17"/>
          <p:cNvSpPr/>
          <p:nvPr/>
        </p:nvSpPr>
        <p:spPr bwMode="auto">
          <a:xfrm>
            <a:off x="4607657" y="5287662"/>
            <a:ext cx="3200127" cy="685741"/>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29" fontAlgn="base">
              <a:spcBef>
                <a:spcPct val="0"/>
              </a:spcBef>
              <a:spcAft>
                <a:spcPct val="0"/>
              </a:spcAft>
            </a:pPr>
            <a:r>
              <a:rPr lang="en-US" sz="1500">
                <a:gradFill>
                  <a:gsLst>
                    <a:gs pos="16814">
                      <a:srgbClr val="FFFFFF"/>
                    </a:gs>
                    <a:gs pos="46000">
                      <a:srgbClr val="FFFFFF"/>
                    </a:gs>
                  </a:gsLst>
                  <a:lin ang="5400000" scaled="0"/>
                </a:gradFill>
              </a:rPr>
              <a:t>RG4: Back End VMs</a:t>
            </a:r>
          </a:p>
        </p:txBody>
      </p:sp>
      <p:sp>
        <p:nvSpPr>
          <p:cNvPr id="19" name="Oval 18"/>
          <p:cNvSpPr/>
          <p:nvPr/>
        </p:nvSpPr>
        <p:spPr bwMode="auto">
          <a:xfrm>
            <a:off x="7807783" y="4471058"/>
            <a:ext cx="1152336" cy="1502345"/>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29" fontAlgn="base">
              <a:spcBef>
                <a:spcPct val="0"/>
              </a:spcBef>
              <a:spcAft>
                <a:spcPct val="0"/>
              </a:spcAft>
            </a:pPr>
            <a:r>
              <a:rPr lang="en-US" sz="1500">
                <a:gradFill>
                  <a:gsLst>
                    <a:gs pos="16814">
                      <a:srgbClr val="FFFFFF"/>
                    </a:gs>
                    <a:gs pos="46000">
                      <a:srgbClr val="FFFFFF"/>
                    </a:gs>
                  </a:gsLst>
                  <a:lin ang="5400000" scaled="0"/>
                </a:gradFill>
              </a:rPr>
              <a:t>RG2: Virtual Network</a:t>
            </a:r>
          </a:p>
        </p:txBody>
      </p:sp>
      <p:sp>
        <p:nvSpPr>
          <p:cNvPr id="20" name="Oval 19"/>
          <p:cNvSpPr/>
          <p:nvPr/>
        </p:nvSpPr>
        <p:spPr bwMode="auto">
          <a:xfrm>
            <a:off x="3453396" y="4471058"/>
            <a:ext cx="1152336" cy="1502345"/>
          </a:xfrm>
          <a:prstGeom prst="ellipse">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34975" rIns="0" bIns="34975" numCol="1" rtlCol="0" anchor="ctr" anchorCtr="0" compatLnSpc="1">
            <a:prstTxWarp prst="textNoShape">
              <a:avLst/>
            </a:prstTxWarp>
          </a:bodyPr>
          <a:lstStyle/>
          <a:p>
            <a:pPr algn="ctr" defTabSz="699229" fontAlgn="base">
              <a:spcBef>
                <a:spcPct val="0"/>
              </a:spcBef>
              <a:spcAft>
                <a:spcPct val="0"/>
              </a:spcAft>
            </a:pPr>
            <a:r>
              <a:rPr lang="en-US" sz="1500">
                <a:gradFill>
                  <a:gsLst>
                    <a:gs pos="16814">
                      <a:srgbClr val="FFFFFF"/>
                    </a:gs>
                    <a:gs pos="46000">
                      <a:srgbClr val="FFFFFF"/>
                    </a:gs>
                  </a:gsLst>
                  <a:lin ang="5400000" scaled="0"/>
                </a:gradFill>
              </a:rPr>
              <a:t>RG1:</a:t>
            </a:r>
          </a:p>
          <a:p>
            <a:pPr algn="ctr" defTabSz="699229" fontAlgn="base">
              <a:spcBef>
                <a:spcPct val="0"/>
              </a:spcBef>
              <a:spcAft>
                <a:spcPct val="0"/>
              </a:spcAft>
            </a:pPr>
            <a:r>
              <a:rPr lang="en-US" sz="1500">
                <a:gradFill>
                  <a:gsLst>
                    <a:gs pos="16814">
                      <a:srgbClr val="FFFFFF"/>
                    </a:gs>
                    <a:gs pos="46000">
                      <a:srgbClr val="FFFFFF"/>
                    </a:gs>
                  </a:gsLst>
                  <a:lin ang="5400000" scaled="0"/>
                </a:gradFill>
              </a:rPr>
              <a:t>Storage Account</a:t>
            </a:r>
          </a:p>
        </p:txBody>
      </p:sp>
      <p:sp>
        <p:nvSpPr>
          <p:cNvPr id="2" name="TextBox 1"/>
          <p:cNvSpPr txBox="1"/>
          <p:nvPr/>
        </p:nvSpPr>
        <p:spPr>
          <a:xfrm>
            <a:off x="4966319" y="4029277"/>
            <a:ext cx="2465846" cy="429328"/>
          </a:xfrm>
          <a:prstGeom prst="rect">
            <a:avLst/>
          </a:prstGeom>
          <a:noFill/>
        </p:spPr>
        <p:txBody>
          <a:bodyPr wrap="none" lIns="137149" tIns="109718" rIns="137149" bIns="109718" rtlCol="0">
            <a:spAutoFit/>
          </a:bodyPr>
          <a:lstStyle/>
          <a:p>
            <a:pPr>
              <a:lnSpc>
                <a:spcPct val="90000"/>
              </a:lnSpc>
              <a:spcAft>
                <a:spcPts val="450"/>
              </a:spcAft>
            </a:pPr>
            <a:r>
              <a:rPr lang="en-US" sz="1500"/>
              <a:t>Multiple Resource Groups</a:t>
            </a:r>
          </a:p>
        </p:txBody>
      </p:sp>
    </p:spTree>
    <p:extLst>
      <p:ext uri="{BB962C8B-B14F-4D97-AF65-F5344CB8AC3E}">
        <p14:creationId xmlns:p14="http://schemas.microsoft.com/office/powerpoint/2010/main" val="611597581"/>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1645445" y="3268662"/>
            <a:ext cx="9138563" cy="3505200"/>
          </a:xfrm>
          <a:prstGeom prst="roundRect">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a:t>Resource Group Manager Services</a:t>
            </a:r>
          </a:p>
        </p:txBody>
      </p:sp>
      <p:sp>
        <p:nvSpPr>
          <p:cNvPr id="3" name="Content Placeholder 2"/>
          <p:cNvSpPr>
            <a:spLocks noGrp="1"/>
          </p:cNvSpPr>
          <p:nvPr>
            <p:ph type="body" sz="quarter" idx="10"/>
          </p:nvPr>
        </p:nvSpPr>
        <p:spPr>
          <a:xfrm>
            <a:off x="1828801" y="1212851"/>
            <a:ext cx="8777288" cy="2511457"/>
          </a:xfrm>
        </p:spPr>
        <p:txBody>
          <a:bodyPr/>
          <a:lstStyle/>
          <a:p>
            <a:r>
              <a:rPr lang="en-US"/>
              <a:t>Centralized auditing of operations</a:t>
            </a:r>
          </a:p>
          <a:p>
            <a:r>
              <a:rPr lang="en-US"/>
              <a:t>Simple tagging and grouping of resources</a:t>
            </a:r>
          </a:p>
          <a:p>
            <a:r>
              <a:rPr lang="en-US"/>
              <a:t>Consistent access control </a:t>
            </a:r>
          </a:p>
          <a:p>
            <a:endParaRPr lang="en-US"/>
          </a:p>
        </p:txBody>
      </p:sp>
      <p:pic>
        <p:nvPicPr>
          <p:cNvPr id="7" name="Picture 6"/>
          <p:cNvPicPr>
            <a:picLocks noChangeAspect="1"/>
          </p:cNvPicPr>
          <p:nvPr/>
        </p:nvPicPr>
        <p:blipFill>
          <a:blip r:embed="rId2"/>
          <a:stretch>
            <a:fillRect/>
          </a:stretch>
        </p:blipFill>
        <p:spPr>
          <a:xfrm>
            <a:off x="1792470" y="3878263"/>
            <a:ext cx="2015762" cy="2125851"/>
          </a:xfrm>
          <a:prstGeom prst="rect">
            <a:avLst/>
          </a:prstGeom>
        </p:spPr>
      </p:pic>
      <p:pic>
        <p:nvPicPr>
          <p:cNvPr id="8" name="Picture 7"/>
          <p:cNvPicPr>
            <a:picLocks noChangeAspect="1"/>
          </p:cNvPicPr>
          <p:nvPr/>
        </p:nvPicPr>
        <p:blipFill>
          <a:blip r:embed="rId3"/>
          <a:stretch>
            <a:fillRect/>
          </a:stretch>
        </p:blipFill>
        <p:spPr>
          <a:xfrm>
            <a:off x="3950503" y="3738390"/>
            <a:ext cx="2470884" cy="2405597"/>
          </a:xfrm>
          <a:prstGeom prst="rect">
            <a:avLst/>
          </a:prstGeom>
        </p:spPr>
      </p:pic>
      <p:pic>
        <p:nvPicPr>
          <p:cNvPr id="9" name="Picture 8"/>
          <p:cNvPicPr>
            <a:picLocks noChangeAspect="1"/>
          </p:cNvPicPr>
          <p:nvPr/>
        </p:nvPicPr>
        <p:blipFill>
          <a:blip r:embed="rId4"/>
          <a:stretch>
            <a:fillRect/>
          </a:stretch>
        </p:blipFill>
        <p:spPr>
          <a:xfrm>
            <a:off x="6630118" y="3770661"/>
            <a:ext cx="4117558" cy="2148954"/>
          </a:xfrm>
          <a:prstGeom prst="rect">
            <a:avLst/>
          </a:prstGeom>
        </p:spPr>
      </p:pic>
    </p:spTree>
    <p:extLst>
      <p:ext uri="{BB962C8B-B14F-4D97-AF65-F5344CB8AC3E}">
        <p14:creationId xmlns:p14="http://schemas.microsoft.com/office/powerpoint/2010/main" val="39146631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60125" y="1784099"/>
            <a:ext cx="8914641" cy="4912114"/>
          </a:xfrm>
        </p:spPr>
        <p:txBody>
          <a:bodyPr/>
          <a:lstStyle/>
          <a:p>
            <a:pPr marL="0" indent="0">
              <a:buNone/>
            </a:pPr>
            <a:r>
              <a:rPr lang="en-US"/>
              <a:t>Manual</a:t>
            </a:r>
          </a:p>
          <a:p>
            <a:r>
              <a:rPr lang="en-US" sz="2800"/>
              <a:t>Not easily repeatable</a:t>
            </a:r>
          </a:p>
          <a:p>
            <a:r>
              <a:rPr lang="en-US" sz="2800"/>
              <a:t>Not easy to copy the deployment to a second region or subscription</a:t>
            </a:r>
            <a:endParaRPr lang="en-US" sz="3200"/>
          </a:p>
          <a:p>
            <a:pPr marL="0" indent="0">
              <a:buNone/>
            </a:pPr>
            <a:r>
              <a:rPr lang="en-US"/>
              <a:t>Client Driven Automation (PowerShell Script)</a:t>
            </a:r>
          </a:p>
          <a:p>
            <a:r>
              <a:rPr lang="en-US" sz="2800"/>
              <a:t>Solves a lot of the manual deployment issues</a:t>
            </a:r>
          </a:p>
          <a:p>
            <a:r>
              <a:rPr lang="en-US" sz="2800"/>
              <a:t>Burden of deployment logic and dependencies in the script execution and order</a:t>
            </a:r>
          </a:p>
          <a:p>
            <a:r>
              <a:rPr lang="en-US" sz="2800"/>
              <a:t>Uses imperative logic</a:t>
            </a:r>
          </a:p>
          <a:p>
            <a:r>
              <a:rPr lang="en-US" sz="2800"/>
              <a:t>Hard to parallelize</a:t>
            </a:r>
            <a:endParaRPr lang="en-US" sz="3200"/>
          </a:p>
        </p:txBody>
      </p:sp>
      <p:sp>
        <p:nvSpPr>
          <p:cNvPr id="3" name="Title 2"/>
          <p:cNvSpPr>
            <a:spLocks noGrp="1"/>
          </p:cNvSpPr>
          <p:nvPr>
            <p:ph type="title"/>
          </p:nvPr>
        </p:nvSpPr>
        <p:spPr/>
        <p:txBody>
          <a:bodyPr/>
          <a:lstStyle/>
          <a:p>
            <a:r>
              <a:rPr lang="en-US"/>
              <a:t>Deployment Options</a:t>
            </a:r>
          </a:p>
        </p:txBody>
      </p:sp>
    </p:spTree>
    <p:extLst>
      <p:ext uri="{BB962C8B-B14F-4D97-AF65-F5344CB8AC3E}">
        <p14:creationId xmlns:p14="http://schemas.microsoft.com/office/powerpoint/2010/main" val="389645202"/>
      </p:ext>
    </p:extLst>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60125" y="1784100"/>
            <a:ext cx="8914641" cy="3508653"/>
          </a:xfrm>
        </p:spPr>
        <p:txBody>
          <a:bodyPr/>
          <a:lstStyle/>
          <a:p>
            <a:r>
              <a:rPr lang="en-US"/>
              <a:t>Cloud based orchestration engine</a:t>
            </a:r>
          </a:p>
          <a:p>
            <a:r>
              <a:rPr lang="en-US"/>
              <a:t>Fully declarative</a:t>
            </a:r>
          </a:p>
          <a:p>
            <a:r>
              <a:rPr lang="en-US"/>
              <a:t>Automatically optimizes the deployment based on dependency graph</a:t>
            </a:r>
          </a:p>
          <a:p>
            <a:r>
              <a:rPr lang="en-US"/>
              <a:t>Compliments and integrates PowerShell automation for deployment tasks</a:t>
            </a:r>
          </a:p>
        </p:txBody>
      </p:sp>
      <p:sp>
        <p:nvSpPr>
          <p:cNvPr id="3" name="Title 2"/>
          <p:cNvSpPr>
            <a:spLocks noGrp="1"/>
          </p:cNvSpPr>
          <p:nvPr>
            <p:ph type="title"/>
          </p:nvPr>
        </p:nvSpPr>
        <p:spPr/>
        <p:txBody>
          <a:bodyPr/>
          <a:lstStyle/>
          <a:p>
            <a:r>
              <a:rPr lang="en-US"/>
              <a:t>Deployment Options: ARM Templates</a:t>
            </a:r>
          </a:p>
        </p:txBody>
      </p:sp>
    </p:spTree>
    <p:extLst>
      <p:ext uri="{BB962C8B-B14F-4D97-AF65-F5344CB8AC3E}">
        <p14:creationId xmlns:p14="http://schemas.microsoft.com/office/powerpoint/2010/main" val="767008890"/>
      </p:ext>
    </p:extLst>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p:cNvSpPr txBox="1">
            <a:spLocks/>
          </p:cNvSpPr>
          <p:nvPr/>
        </p:nvSpPr>
        <p:spPr>
          <a:xfrm>
            <a:off x="1984360" y="1777994"/>
            <a:ext cx="3145295" cy="35798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a:solidFill>
                  <a:srgbClr val="505050"/>
                </a:solidFill>
              </a:rPr>
              <a:t>Azure Templates can:</a:t>
            </a:r>
          </a:p>
          <a:p>
            <a:pPr>
              <a:lnSpc>
                <a:spcPct val="100000"/>
              </a:lnSpc>
            </a:pPr>
            <a:r>
              <a:rPr lang="en-US" sz="1500">
                <a:solidFill>
                  <a:srgbClr val="505050"/>
                </a:solidFill>
                <a:latin typeface="Segoe UI Light"/>
              </a:rPr>
              <a:t>Ensure Idempotency</a:t>
            </a:r>
          </a:p>
          <a:p>
            <a:pPr>
              <a:lnSpc>
                <a:spcPct val="100000"/>
              </a:lnSpc>
            </a:pPr>
            <a:r>
              <a:rPr lang="en-US" sz="1500">
                <a:solidFill>
                  <a:srgbClr val="505050"/>
                </a:solidFill>
                <a:latin typeface="Segoe UI Light"/>
              </a:rPr>
              <a:t>Simplify Orchestration</a:t>
            </a:r>
          </a:p>
          <a:p>
            <a:pPr>
              <a:lnSpc>
                <a:spcPct val="100000"/>
              </a:lnSpc>
            </a:pPr>
            <a:r>
              <a:rPr lang="en-US" sz="1500">
                <a:solidFill>
                  <a:srgbClr val="505050"/>
                </a:solidFill>
                <a:latin typeface="Segoe UI Light"/>
              </a:rPr>
              <a:t>Simplify Roll-back</a:t>
            </a:r>
          </a:p>
          <a:p>
            <a:pPr>
              <a:lnSpc>
                <a:spcPct val="100000"/>
              </a:lnSpc>
            </a:pPr>
            <a:r>
              <a:rPr lang="en-US" sz="1500">
                <a:solidFill>
                  <a:srgbClr val="505050"/>
                </a:solidFill>
                <a:latin typeface="Segoe UI Light"/>
              </a:rPr>
              <a:t>Provide Cross-Resource Configuration and Update Support </a:t>
            </a:r>
          </a:p>
          <a:p>
            <a:pPr marL="0" indent="0">
              <a:lnSpc>
                <a:spcPct val="100000"/>
              </a:lnSpc>
              <a:buNone/>
            </a:pPr>
            <a:r>
              <a:rPr lang="en-US" sz="2400">
                <a:solidFill>
                  <a:srgbClr val="505050"/>
                </a:solidFill>
              </a:rPr>
              <a:t>Azure Templates are: </a:t>
            </a:r>
          </a:p>
          <a:p>
            <a:pPr>
              <a:lnSpc>
                <a:spcPct val="100000"/>
              </a:lnSpc>
            </a:pPr>
            <a:r>
              <a:rPr lang="en-US" sz="1500">
                <a:solidFill>
                  <a:srgbClr val="505050"/>
                </a:solidFill>
                <a:latin typeface="Segoe UI Light"/>
              </a:rPr>
              <a:t>Source file, checked-in</a:t>
            </a:r>
          </a:p>
          <a:p>
            <a:pPr>
              <a:lnSpc>
                <a:spcPct val="100000"/>
              </a:lnSpc>
            </a:pPr>
            <a:r>
              <a:rPr lang="en-US" sz="1500">
                <a:solidFill>
                  <a:srgbClr val="505050"/>
                </a:solidFill>
                <a:latin typeface="Segoe UI Light"/>
              </a:rPr>
              <a:t>Specifies resources and dependencies (VMs, WebSites, DBs) and connections (config, LB sets)</a:t>
            </a:r>
          </a:p>
          <a:p>
            <a:pPr>
              <a:lnSpc>
                <a:spcPct val="100000"/>
              </a:lnSpc>
            </a:pPr>
            <a:r>
              <a:rPr lang="en-US" sz="1500">
                <a:solidFill>
                  <a:srgbClr val="505050"/>
                </a:solidFill>
                <a:latin typeface="Segoe UI Light"/>
              </a:rPr>
              <a:t>Parametized input/output</a:t>
            </a:r>
          </a:p>
        </p:txBody>
      </p:sp>
      <p:sp>
        <p:nvSpPr>
          <p:cNvPr id="8" name="Rectangle 7"/>
          <p:cNvSpPr/>
          <p:nvPr/>
        </p:nvSpPr>
        <p:spPr bwMode="auto">
          <a:xfrm>
            <a:off x="8208721" y="1636646"/>
            <a:ext cx="2562459" cy="975591"/>
          </a:xfrm>
          <a:prstGeom prst="rect">
            <a:avLst/>
          </a:prstGeom>
          <a:noFill/>
          <a:ln w="381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9929" tIns="69929" rIns="26227" bIns="26227" rtlCol="0" anchor="t" anchorCtr="0"/>
          <a:lstStyle/>
          <a:p>
            <a:pPr defTabSz="712988"/>
            <a:r>
              <a:rPr lang="en-US" sz="1071">
                <a:solidFill>
                  <a:srgbClr val="505050"/>
                </a:solidFill>
                <a:ea typeface="Segoe UI" pitchFamily="34" charset="0"/>
                <a:cs typeface="Segoe UI" pitchFamily="34" charset="0"/>
              </a:rPr>
              <a:t>Instantiation of repeatable config.</a:t>
            </a:r>
            <a:endParaRPr lang="en-US" sz="841">
              <a:solidFill>
                <a:srgbClr val="505050"/>
              </a:solidFill>
              <a:ea typeface="Segoe UI" pitchFamily="34" charset="0"/>
              <a:cs typeface="Segoe UI" pitchFamily="34" charset="0"/>
            </a:endParaRPr>
          </a:p>
          <a:p>
            <a:pPr defTabSz="712988"/>
            <a:r>
              <a:rPr lang="en-US" sz="918" i="1">
                <a:solidFill>
                  <a:srgbClr val="505050"/>
                </a:solidFill>
                <a:ea typeface="Segoe UI" pitchFamily="34" charset="0"/>
                <a:cs typeface="Segoe UI" pitchFamily="34" charset="0"/>
              </a:rPr>
              <a:t>Configuration </a:t>
            </a:r>
            <a:r>
              <a:rPr lang="en-US" sz="918" i="1">
                <a:solidFill>
                  <a:srgbClr val="505050"/>
                </a:solidFill>
                <a:ea typeface="Segoe UI" pitchFamily="34" charset="0"/>
                <a:cs typeface="Segoe UI" pitchFamily="34" charset="0"/>
                <a:sym typeface="Wingdings" panose="05000000000000000000" pitchFamily="2" charset="2"/>
              </a:rPr>
              <a:t> </a:t>
            </a:r>
            <a:r>
              <a:rPr lang="en-US" sz="918" i="1">
                <a:solidFill>
                  <a:srgbClr val="505050"/>
                </a:solidFill>
                <a:ea typeface="Segoe UI" pitchFamily="34" charset="0"/>
                <a:cs typeface="Segoe UI" pitchFamily="34" charset="0"/>
              </a:rPr>
              <a:t>Resource Group</a:t>
            </a:r>
          </a:p>
        </p:txBody>
      </p:sp>
      <p:sp>
        <p:nvSpPr>
          <p:cNvPr id="9" name="Title 1"/>
          <p:cNvSpPr>
            <a:spLocks noGrp="1"/>
          </p:cNvSpPr>
          <p:nvPr>
            <p:ph type="title"/>
          </p:nvPr>
        </p:nvSpPr>
        <p:spPr/>
        <p:txBody>
          <a:bodyPr>
            <a:normAutofit/>
          </a:bodyPr>
          <a:lstStyle/>
          <a:p>
            <a:r>
              <a:rPr lang="en-US"/>
              <a:t>Power of Repeatability</a:t>
            </a:r>
          </a:p>
        </p:txBody>
      </p:sp>
      <p:grpSp>
        <p:nvGrpSpPr>
          <p:cNvPr id="2" name="Group 4"/>
          <p:cNvGrpSpPr>
            <a:grpSpLocks noChangeAspect="1"/>
          </p:cNvGrpSpPr>
          <p:nvPr/>
        </p:nvGrpSpPr>
        <p:grpSpPr bwMode="auto">
          <a:xfrm>
            <a:off x="5320106" y="1636645"/>
            <a:ext cx="5285982" cy="4336592"/>
            <a:chOff x="2863" y="318"/>
            <a:chExt cx="4354" cy="3572"/>
          </a:xfrm>
        </p:grpSpPr>
        <p:sp>
          <p:nvSpPr>
            <p:cNvPr id="3" name="AutoShape 3"/>
            <p:cNvSpPr>
              <a:spLocks noChangeAspect="1" noChangeArrowheads="1" noTextEdit="1"/>
            </p:cNvSpPr>
            <p:nvPr/>
          </p:nvSpPr>
          <p:spPr bwMode="auto">
            <a:xfrm>
              <a:off x="2864" y="319"/>
              <a:ext cx="4353" cy="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5" name="Freeform 5"/>
            <p:cNvSpPr>
              <a:spLocks/>
            </p:cNvSpPr>
            <p:nvPr/>
          </p:nvSpPr>
          <p:spPr bwMode="auto">
            <a:xfrm>
              <a:off x="2867" y="2623"/>
              <a:ext cx="1358" cy="655"/>
            </a:xfrm>
            <a:custGeom>
              <a:avLst/>
              <a:gdLst>
                <a:gd name="T0" fmla="*/ 935 w 935"/>
                <a:gd name="T1" fmla="*/ 390 h 451"/>
                <a:gd name="T2" fmla="*/ 875 w 935"/>
                <a:gd name="T3" fmla="*/ 451 h 451"/>
                <a:gd name="T4" fmla="*/ 60 w 935"/>
                <a:gd name="T5" fmla="*/ 451 h 451"/>
                <a:gd name="T6" fmla="*/ 0 w 935"/>
                <a:gd name="T7" fmla="*/ 390 h 451"/>
                <a:gd name="T8" fmla="*/ 0 w 935"/>
                <a:gd name="T9" fmla="*/ 60 h 451"/>
                <a:gd name="T10" fmla="*/ 60 w 935"/>
                <a:gd name="T11" fmla="*/ 0 h 451"/>
                <a:gd name="T12" fmla="*/ 875 w 935"/>
                <a:gd name="T13" fmla="*/ 0 h 451"/>
                <a:gd name="T14" fmla="*/ 935 w 935"/>
                <a:gd name="T15" fmla="*/ 60 h 451"/>
                <a:gd name="T16" fmla="*/ 935 w 935"/>
                <a:gd name="T17" fmla="*/ 39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5" h="451">
                  <a:moveTo>
                    <a:pt x="935" y="390"/>
                  </a:moveTo>
                  <a:cubicBezTo>
                    <a:pt x="935" y="424"/>
                    <a:pt x="908" y="451"/>
                    <a:pt x="875" y="451"/>
                  </a:cubicBezTo>
                  <a:cubicBezTo>
                    <a:pt x="60" y="451"/>
                    <a:pt x="60" y="451"/>
                    <a:pt x="60" y="451"/>
                  </a:cubicBezTo>
                  <a:cubicBezTo>
                    <a:pt x="27" y="451"/>
                    <a:pt x="0" y="424"/>
                    <a:pt x="0" y="390"/>
                  </a:cubicBezTo>
                  <a:cubicBezTo>
                    <a:pt x="0" y="60"/>
                    <a:pt x="0" y="60"/>
                    <a:pt x="0" y="60"/>
                  </a:cubicBezTo>
                  <a:cubicBezTo>
                    <a:pt x="0" y="27"/>
                    <a:pt x="27" y="0"/>
                    <a:pt x="60" y="0"/>
                  </a:cubicBezTo>
                  <a:cubicBezTo>
                    <a:pt x="875" y="0"/>
                    <a:pt x="875" y="0"/>
                    <a:pt x="875" y="0"/>
                  </a:cubicBezTo>
                  <a:cubicBezTo>
                    <a:pt x="908" y="0"/>
                    <a:pt x="935" y="27"/>
                    <a:pt x="935" y="60"/>
                  </a:cubicBezTo>
                  <a:lnTo>
                    <a:pt x="935" y="390"/>
                  </a:lnTo>
                  <a:close/>
                </a:path>
              </a:pathLst>
            </a:custGeom>
            <a:solidFill>
              <a:srgbClr val="022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6" name="Freeform 6"/>
            <p:cNvSpPr>
              <a:spLocks/>
            </p:cNvSpPr>
            <p:nvPr/>
          </p:nvSpPr>
          <p:spPr bwMode="auto">
            <a:xfrm>
              <a:off x="2863" y="2620"/>
              <a:ext cx="1366" cy="661"/>
            </a:xfrm>
            <a:custGeom>
              <a:avLst/>
              <a:gdLst>
                <a:gd name="T0" fmla="*/ 938 w 941"/>
                <a:gd name="T1" fmla="*/ 392 h 455"/>
                <a:gd name="T2" fmla="*/ 936 w 941"/>
                <a:gd name="T3" fmla="*/ 392 h 455"/>
                <a:gd name="T4" fmla="*/ 919 w 941"/>
                <a:gd name="T5" fmla="*/ 433 h 455"/>
                <a:gd name="T6" fmla="*/ 878 w 941"/>
                <a:gd name="T7" fmla="*/ 450 h 455"/>
                <a:gd name="T8" fmla="*/ 63 w 941"/>
                <a:gd name="T9" fmla="*/ 450 h 455"/>
                <a:gd name="T10" fmla="*/ 22 w 941"/>
                <a:gd name="T11" fmla="*/ 433 h 455"/>
                <a:gd name="T12" fmla="*/ 5 w 941"/>
                <a:gd name="T13" fmla="*/ 392 h 455"/>
                <a:gd name="T14" fmla="*/ 5 w 941"/>
                <a:gd name="T15" fmla="*/ 62 h 455"/>
                <a:gd name="T16" fmla="*/ 22 w 941"/>
                <a:gd name="T17" fmla="*/ 22 h 455"/>
                <a:gd name="T18" fmla="*/ 63 w 941"/>
                <a:gd name="T19" fmla="*/ 5 h 455"/>
                <a:gd name="T20" fmla="*/ 878 w 941"/>
                <a:gd name="T21" fmla="*/ 5 h 455"/>
                <a:gd name="T22" fmla="*/ 919 w 941"/>
                <a:gd name="T23" fmla="*/ 22 h 455"/>
                <a:gd name="T24" fmla="*/ 936 w 941"/>
                <a:gd name="T25" fmla="*/ 62 h 455"/>
                <a:gd name="T26" fmla="*/ 936 w 941"/>
                <a:gd name="T27" fmla="*/ 392 h 455"/>
                <a:gd name="T28" fmla="*/ 938 w 941"/>
                <a:gd name="T29" fmla="*/ 392 h 455"/>
                <a:gd name="T30" fmla="*/ 941 w 941"/>
                <a:gd name="T31" fmla="*/ 392 h 455"/>
                <a:gd name="T32" fmla="*/ 941 w 941"/>
                <a:gd name="T33" fmla="*/ 62 h 455"/>
                <a:gd name="T34" fmla="*/ 878 w 941"/>
                <a:gd name="T35" fmla="*/ 0 h 455"/>
                <a:gd name="T36" fmla="*/ 63 w 941"/>
                <a:gd name="T37" fmla="*/ 0 h 455"/>
                <a:gd name="T38" fmla="*/ 0 w 941"/>
                <a:gd name="T39" fmla="*/ 62 h 455"/>
                <a:gd name="T40" fmla="*/ 0 w 941"/>
                <a:gd name="T41" fmla="*/ 392 h 455"/>
                <a:gd name="T42" fmla="*/ 63 w 941"/>
                <a:gd name="T43" fmla="*/ 455 h 455"/>
                <a:gd name="T44" fmla="*/ 878 w 941"/>
                <a:gd name="T45" fmla="*/ 455 h 455"/>
                <a:gd name="T46" fmla="*/ 941 w 941"/>
                <a:gd name="T47" fmla="*/ 392 h 455"/>
                <a:gd name="T48" fmla="*/ 938 w 941"/>
                <a:gd name="T49" fmla="*/ 392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1" h="455">
                  <a:moveTo>
                    <a:pt x="938" y="392"/>
                  </a:moveTo>
                  <a:cubicBezTo>
                    <a:pt x="936" y="392"/>
                    <a:pt x="936" y="392"/>
                    <a:pt x="936" y="392"/>
                  </a:cubicBezTo>
                  <a:cubicBezTo>
                    <a:pt x="936" y="408"/>
                    <a:pt x="929" y="423"/>
                    <a:pt x="919" y="433"/>
                  </a:cubicBezTo>
                  <a:cubicBezTo>
                    <a:pt x="908" y="444"/>
                    <a:pt x="894" y="450"/>
                    <a:pt x="878" y="450"/>
                  </a:cubicBezTo>
                  <a:cubicBezTo>
                    <a:pt x="63" y="450"/>
                    <a:pt x="63" y="450"/>
                    <a:pt x="63" y="450"/>
                  </a:cubicBezTo>
                  <a:cubicBezTo>
                    <a:pt x="47" y="450"/>
                    <a:pt x="33" y="444"/>
                    <a:pt x="22" y="433"/>
                  </a:cubicBezTo>
                  <a:cubicBezTo>
                    <a:pt x="12" y="423"/>
                    <a:pt x="5" y="408"/>
                    <a:pt x="5" y="392"/>
                  </a:cubicBezTo>
                  <a:cubicBezTo>
                    <a:pt x="5" y="62"/>
                    <a:pt x="5" y="62"/>
                    <a:pt x="5" y="62"/>
                  </a:cubicBezTo>
                  <a:cubicBezTo>
                    <a:pt x="5" y="46"/>
                    <a:pt x="12" y="32"/>
                    <a:pt x="22" y="22"/>
                  </a:cubicBezTo>
                  <a:cubicBezTo>
                    <a:pt x="33" y="11"/>
                    <a:pt x="47" y="5"/>
                    <a:pt x="63" y="5"/>
                  </a:cubicBezTo>
                  <a:cubicBezTo>
                    <a:pt x="878" y="5"/>
                    <a:pt x="878" y="5"/>
                    <a:pt x="878" y="5"/>
                  </a:cubicBezTo>
                  <a:cubicBezTo>
                    <a:pt x="894" y="5"/>
                    <a:pt x="908" y="11"/>
                    <a:pt x="919" y="22"/>
                  </a:cubicBezTo>
                  <a:cubicBezTo>
                    <a:pt x="929" y="32"/>
                    <a:pt x="936" y="46"/>
                    <a:pt x="936" y="62"/>
                  </a:cubicBezTo>
                  <a:cubicBezTo>
                    <a:pt x="936" y="392"/>
                    <a:pt x="936" y="392"/>
                    <a:pt x="936" y="392"/>
                  </a:cubicBezTo>
                  <a:cubicBezTo>
                    <a:pt x="938" y="392"/>
                    <a:pt x="938" y="392"/>
                    <a:pt x="938" y="392"/>
                  </a:cubicBezTo>
                  <a:cubicBezTo>
                    <a:pt x="941" y="392"/>
                    <a:pt x="941" y="392"/>
                    <a:pt x="941" y="392"/>
                  </a:cubicBezTo>
                  <a:cubicBezTo>
                    <a:pt x="941" y="62"/>
                    <a:pt x="941" y="62"/>
                    <a:pt x="941" y="62"/>
                  </a:cubicBezTo>
                  <a:cubicBezTo>
                    <a:pt x="941" y="28"/>
                    <a:pt x="913" y="0"/>
                    <a:pt x="878" y="0"/>
                  </a:cubicBezTo>
                  <a:cubicBezTo>
                    <a:pt x="63" y="0"/>
                    <a:pt x="63" y="0"/>
                    <a:pt x="63" y="0"/>
                  </a:cubicBezTo>
                  <a:cubicBezTo>
                    <a:pt x="28" y="0"/>
                    <a:pt x="0" y="28"/>
                    <a:pt x="0" y="62"/>
                  </a:cubicBezTo>
                  <a:cubicBezTo>
                    <a:pt x="0" y="392"/>
                    <a:pt x="0" y="392"/>
                    <a:pt x="0" y="392"/>
                  </a:cubicBezTo>
                  <a:cubicBezTo>
                    <a:pt x="0" y="427"/>
                    <a:pt x="28" y="455"/>
                    <a:pt x="63" y="455"/>
                  </a:cubicBezTo>
                  <a:cubicBezTo>
                    <a:pt x="878" y="455"/>
                    <a:pt x="878" y="455"/>
                    <a:pt x="878" y="455"/>
                  </a:cubicBezTo>
                  <a:cubicBezTo>
                    <a:pt x="913" y="455"/>
                    <a:pt x="941" y="427"/>
                    <a:pt x="941" y="392"/>
                  </a:cubicBezTo>
                  <a:lnTo>
                    <a:pt x="938" y="3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10" name="Freeform 7"/>
            <p:cNvSpPr>
              <a:spLocks/>
            </p:cNvSpPr>
            <p:nvPr/>
          </p:nvSpPr>
          <p:spPr bwMode="auto">
            <a:xfrm>
              <a:off x="3003" y="2813"/>
              <a:ext cx="143" cy="326"/>
            </a:xfrm>
            <a:custGeom>
              <a:avLst/>
              <a:gdLst>
                <a:gd name="T0" fmla="*/ 0 w 98"/>
                <a:gd name="T1" fmla="*/ 0 h 224"/>
                <a:gd name="T2" fmla="*/ 0 w 98"/>
                <a:gd name="T3" fmla="*/ 189 h 224"/>
                <a:gd name="T4" fmla="*/ 98 w 98"/>
                <a:gd name="T5" fmla="*/ 224 h 224"/>
                <a:gd name="T6" fmla="*/ 98 w 98"/>
                <a:gd name="T7" fmla="*/ 0 h 224"/>
                <a:gd name="T8" fmla="*/ 0 w 98"/>
                <a:gd name="T9" fmla="*/ 0 h 224"/>
              </a:gdLst>
              <a:ahLst/>
              <a:cxnLst>
                <a:cxn ang="0">
                  <a:pos x="T0" y="T1"/>
                </a:cxn>
                <a:cxn ang="0">
                  <a:pos x="T2" y="T3"/>
                </a:cxn>
                <a:cxn ang="0">
                  <a:pos x="T4" y="T5"/>
                </a:cxn>
                <a:cxn ang="0">
                  <a:pos x="T6" y="T7"/>
                </a:cxn>
                <a:cxn ang="0">
                  <a:pos x="T8" y="T9"/>
                </a:cxn>
              </a:cxnLst>
              <a:rect l="0" t="0" r="r" b="b"/>
              <a:pathLst>
                <a:path w="98" h="224">
                  <a:moveTo>
                    <a:pt x="0" y="0"/>
                  </a:moveTo>
                  <a:cubicBezTo>
                    <a:pt x="0" y="189"/>
                    <a:pt x="0" y="189"/>
                    <a:pt x="0" y="189"/>
                  </a:cubicBezTo>
                  <a:cubicBezTo>
                    <a:pt x="0" y="208"/>
                    <a:pt x="44" y="224"/>
                    <a:pt x="98" y="224"/>
                  </a:cubicBezTo>
                  <a:cubicBezTo>
                    <a:pt x="98" y="0"/>
                    <a:pt x="98" y="0"/>
                    <a:pt x="98" y="0"/>
                  </a:cubicBezTo>
                  <a:lnTo>
                    <a:pt x="0" y="0"/>
                  </a:ln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11" name="Freeform 8"/>
            <p:cNvSpPr>
              <a:spLocks/>
            </p:cNvSpPr>
            <p:nvPr/>
          </p:nvSpPr>
          <p:spPr bwMode="auto">
            <a:xfrm>
              <a:off x="3144" y="2813"/>
              <a:ext cx="144" cy="326"/>
            </a:xfrm>
            <a:custGeom>
              <a:avLst/>
              <a:gdLst>
                <a:gd name="T0" fmla="*/ 0 w 99"/>
                <a:gd name="T1" fmla="*/ 224 h 224"/>
                <a:gd name="T2" fmla="*/ 1 w 99"/>
                <a:gd name="T3" fmla="*/ 224 h 224"/>
                <a:gd name="T4" fmla="*/ 99 w 99"/>
                <a:gd name="T5" fmla="*/ 189 h 224"/>
                <a:gd name="T6" fmla="*/ 99 w 99"/>
                <a:gd name="T7" fmla="*/ 0 h 224"/>
                <a:gd name="T8" fmla="*/ 0 w 99"/>
                <a:gd name="T9" fmla="*/ 0 h 224"/>
                <a:gd name="T10" fmla="*/ 0 w 99"/>
                <a:gd name="T11" fmla="*/ 224 h 224"/>
              </a:gdLst>
              <a:ahLst/>
              <a:cxnLst>
                <a:cxn ang="0">
                  <a:pos x="T0" y="T1"/>
                </a:cxn>
                <a:cxn ang="0">
                  <a:pos x="T2" y="T3"/>
                </a:cxn>
                <a:cxn ang="0">
                  <a:pos x="T4" y="T5"/>
                </a:cxn>
                <a:cxn ang="0">
                  <a:pos x="T6" y="T7"/>
                </a:cxn>
                <a:cxn ang="0">
                  <a:pos x="T8" y="T9"/>
                </a:cxn>
                <a:cxn ang="0">
                  <a:pos x="T10" y="T11"/>
                </a:cxn>
              </a:cxnLst>
              <a:rect l="0" t="0" r="r" b="b"/>
              <a:pathLst>
                <a:path w="99" h="224">
                  <a:moveTo>
                    <a:pt x="0" y="224"/>
                  </a:moveTo>
                  <a:cubicBezTo>
                    <a:pt x="1" y="224"/>
                    <a:pt x="1" y="224"/>
                    <a:pt x="1" y="224"/>
                  </a:cubicBezTo>
                  <a:cubicBezTo>
                    <a:pt x="55" y="224"/>
                    <a:pt x="99" y="208"/>
                    <a:pt x="99" y="189"/>
                  </a:cubicBezTo>
                  <a:cubicBezTo>
                    <a:pt x="99" y="0"/>
                    <a:pt x="99" y="0"/>
                    <a:pt x="99" y="0"/>
                  </a:cubicBezTo>
                  <a:cubicBezTo>
                    <a:pt x="0" y="0"/>
                    <a:pt x="0" y="0"/>
                    <a:pt x="0" y="0"/>
                  </a:cubicBezTo>
                  <a:lnTo>
                    <a:pt x="0" y="224"/>
                  </a:ln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12" name="Oval 9"/>
            <p:cNvSpPr>
              <a:spLocks noChangeArrowheads="1"/>
            </p:cNvSpPr>
            <p:nvPr/>
          </p:nvSpPr>
          <p:spPr bwMode="auto">
            <a:xfrm>
              <a:off x="3003" y="2761"/>
              <a:ext cx="285" cy="10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13" name="Oval 10"/>
            <p:cNvSpPr>
              <a:spLocks noChangeArrowheads="1"/>
            </p:cNvSpPr>
            <p:nvPr/>
          </p:nvSpPr>
          <p:spPr bwMode="auto">
            <a:xfrm>
              <a:off x="3033" y="2775"/>
              <a:ext cx="226" cy="69"/>
            </a:xfrm>
            <a:prstGeom prst="ellipse">
              <a:avLst/>
            </a:prstGeom>
            <a:solidFill>
              <a:srgbClr val="85B3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14" name="Freeform 11"/>
            <p:cNvSpPr>
              <a:spLocks/>
            </p:cNvSpPr>
            <p:nvPr/>
          </p:nvSpPr>
          <p:spPr bwMode="auto">
            <a:xfrm>
              <a:off x="3033" y="2775"/>
              <a:ext cx="226" cy="56"/>
            </a:xfrm>
            <a:custGeom>
              <a:avLst/>
              <a:gdLst>
                <a:gd name="T0" fmla="*/ 140 w 156"/>
                <a:gd name="T1" fmla="*/ 38 h 38"/>
                <a:gd name="T2" fmla="*/ 156 w 156"/>
                <a:gd name="T3" fmla="*/ 24 h 38"/>
                <a:gd name="T4" fmla="*/ 78 w 156"/>
                <a:gd name="T5" fmla="*/ 0 h 38"/>
                <a:gd name="T6" fmla="*/ 0 w 156"/>
                <a:gd name="T7" fmla="*/ 24 h 38"/>
                <a:gd name="T8" fmla="*/ 17 w 156"/>
                <a:gd name="T9" fmla="*/ 38 h 38"/>
                <a:gd name="T10" fmla="*/ 78 w 156"/>
                <a:gd name="T11" fmla="*/ 29 h 38"/>
                <a:gd name="T12" fmla="*/ 140 w 156"/>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156" h="38">
                  <a:moveTo>
                    <a:pt x="140" y="38"/>
                  </a:moveTo>
                  <a:cubicBezTo>
                    <a:pt x="150" y="34"/>
                    <a:pt x="156" y="29"/>
                    <a:pt x="156" y="24"/>
                  </a:cubicBezTo>
                  <a:cubicBezTo>
                    <a:pt x="156" y="11"/>
                    <a:pt x="121" y="0"/>
                    <a:pt x="78" y="0"/>
                  </a:cubicBezTo>
                  <a:cubicBezTo>
                    <a:pt x="35" y="0"/>
                    <a:pt x="0" y="11"/>
                    <a:pt x="0" y="24"/>
                  </a:cubicBezTo>
                  <a:cubicBezTo>
                    <a:pt x="0" y="29"/>
                    <a:pt x="6" y="34"/>
                    <a:pt x="17" y="38"/>
                  </a:cubicBezTo>
                  <a:cubicBezTo>
                    <a:pt x="31" y="33"/>
                    <a:pt x="53" y="29"/>
                    <a:pt x="78" y="29"/>
                  </a:cubicBezTo>
                  <a:cubicBezTo>
                    <a:pt x="103" y="29"/>
                    <a:pt x="126" y="33"/>
                    <a:pt x="140" y="38"/>
                  </a:cubicBezTo>
                  <a:close/>
                </a:path>
              </a:pathLst>
            </a:custGeom>
            <a:solidFill>
              <a:srgbClr val="BAC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15" name="Freeform 12"/>
            <p:cNvSpPr>
              <a:spLocks noEditPoints="1"/>
            </p:cNvSpPr>
            <p:nvPr/>
          </p:nvSpPr>
          <p:spPr bwMode="auto">
            <a:xfrm>
              <a:off x="3043" y="2928"/>
              <a:ext cx="207" cy="118"/>
            </a:xfrm>
            <a:custGeom>
              <a:avLst/>
              <a:gdLst>
                <a:gd name="T0" fmla="*/ 135 w 143"/>
                <a:gd name="T1" fmla="*/ 74 h 81"/>
                <a:gd name="T2" fmla="*/ 113 w 143"/>
                <a:gd name="T3" fmla="*/ 81 h 81"/>
                <a:gd name="T4" fmla="*/ 82 w 143"/>
                <a:gd name="T5" fmla="*/ 81 h 81"/>
                <a:gd name="T6" fmla="*/ 82 w 143"/>
                <a:gd name="T7" fmla="*/ 0 h 81"/>
                <a:gd name="T8" fmla="*/ 111 w 143"/>
                <a:gd name="T9" fmla="*/ 0 h 81"/>
                <a:gd name="T10" fmla="*/ 133 w 143"/>
                <a:gd name="T11" fmla="*/ 5 h 81"/>
                <a:gd name="T12" fmla="*/ 139 w 143"/>
                <a:gd name="T13" fmla="*/ 19 h 81"/>
                <a:gd name="T14" fmla="*/ 134 w 143"/>
                <a:gd name="T15" fmla="*/ 31 h 81"/>
                <a:gd name="T16" fmla="*/ 124 w 143"/>
                <a:gd name="T17" fmla="*/ 37 h 81"/>
                <a:gd name="T18" fmla="*/ 124 w 143"/>
                <a:gd name="T19" fmla="*/ 37 h 81"/>
                <a:gd name="T20" fmla="*/ 138 w 143"/>
                <a:gd name="T21" fmla="*/ 44 h 81"/>
                <a:gd name="T22" fmla="*/ 142 w 143"/>
                <a:gd name="T23" fmla="*/ 57 h 81"/>
                <a:gd name="T24" fmla="*/ 135 w 143"/>
                <a:gd name="T25" fmla="*/ 74 h 81"/>
                <a:gd name="T26" fmla="*/ 59 w 143"/>
                <a:gd name="T27" fmla="*/ 69 h 81"/>
                <a:gd name="T28" fmla="*/ 28 w 143"/>
                <a:gd name="T29" fmla="*/ 81 h 81"/>
                <a:gd name="T30" fmla="*/ 0 w 143"/>
                <a:gd name="T31" fmla="*/ 81 h 81"/>
                <a:gd name="T32" fmla="*/ 0 w 143"/>
                <a:gd name="T33" fmla="*/ 0 h 81"/>
                <a:gd name="T34" fmla="*/ 28 w 143"/>
                <a:gd name="T35" fmla="*/ 0 h 81"/>
                <a:gd name="T36" fmla="*/ 71 w 143"/>
                <a:gd name="T37" fmla="*/ 39 h 81"/>
                <a:gd name="T38" fmla="*/ 59 w 143"/>
                <a:gd name="T39" fmla="*/ 6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3" h="81">
                  <a:moveTo>
                    <a:pt x="135" y="74"/>
                  </a:moveTo>
                  <a:cubicBezTo>
                    <a:pt x="129" y="78"/>
                    <a:pt x="122" y="81"/>
                    <a:pt x="113" y="81"/>
                  </a:cubicBezTo>
                  <a:cubicBezTo>
                    <a:pt x="82" y="81"/>
                    <a:pt x="82" y="81"/>
                    <a:pt x="82" y="81"/>
                  </a:cubicBezTo>
                  <a:cubicBezTo>
                    <a:pt x="82" y="0"/>
                    <a:pt x="82" y="0"/>
                    <a:pt x="82" y="0"/>
                  </a:cubicBezTo>
                  <a:cubicBezTo>
                    <a:pt x="111" y="0"/>
                    <a:pt x="111" y="0"/>
                    <a:pt x="111" y="0"/>
                  </a:cubicBezTo>
                  <a:cubicBezTo>
                    <a:pt x="121" y="0"/>
                    <a:pt x="128" y="2"/>
                    <a:pt x="133" y="5"/>
                  </a:cubicBezTo>
                  <a:cubicBezTo>
                    <a:pt x="137" y="9"/>
                    <a:pt x="139" y="13"/>
                    <a:pt x="139" y="19"/>
                  </a:cubicBezTo>
                  <a:cubicBezTo>
                    <a:pt x="139" y="24"/>
                    <a:pt x="138" y="28"/>
                    <a:pt x="134" y="31"/>
                  </a:cubicBezTo>
                  <a:cubicBezTo>
                    <a:pt x="131" y="34"/>
                    <a:pt x="128" y="36"/>
                    <a:pt x="124" y="37"/>
                  </a:cubicBezTo>
                  <a:cubicBezTo>
                    <a:pt x="124" y="37"/>
                    <a:pt x="124" y="37"/>
                    <a:pt x="124" y="37"/>
                  </a:cubicBezTo>
                  <a:cubicBezTo>
                    <a:pt x="129" y="38"/>
                    <a:pt x="134" y="40"/>
                    <a:pt x="138" y="44"/>
                  </a:cubicBezTo>
                  <a:cubicBezTo>
                    <a:pt x="141" y="47"/>
                    <a:pt x="142" y="52"/>
                    <a:pt x="142" y="57"/>
                  </a:cubicBezTo>
                  <a:cubicBezTo>
                    <a:pt x="143" y="64"/>
                    <a:pt x="140" y="70"/>
                    <a:pt x="135" y="74"/>
                  </a:cubicBezTo>
                  <a:close/>
                  <a:moveTo>
                    <a:pt x="59" y="69"/>
                  </a:moveTo>
                  <a:cubicBezTo>
                    <a:pt x="52" y="77"/>
                    <a:pt x="41" y="81"/>
                    <a:pt x="28" y="81"/>
                  </a:cubicBezTo>
                  <a:cubicBezTo>
                    <a:pt x="0" y="81"/>
                    <a:pt x="0" y="81"/>
                    <a:pt x="0" y="81"/>
                  </a:cubicBezTo>
                  <a:cubicBezTo>
                    <a:pt x="0" y="0"/>
                    <a:pt x="0" y="0"/>
                    <a:pt x="0" y="0"/>
                  </a:cubicBezTo>
                  <a:cubicBezTo>
                    <a:pt x="28" y="0"/>
                    <a:pt x="28" y="0"/>
                    <a:pt x="28" y="0"/>
                  </a:cubicBezTo>
                  <a:cubicBezTo>
                    <a:pt x="57" y="0"/>
                    <a:pt x="71" y="13"/>
                    <a:pt x="71" y="39"/>
                  </a:cubicBezTo>
                  <a:cubicBezTo>
                    <a:pt x="71" y="52"/>
                    <a:pt x="67" y="62"/>
                    <a:pt x="59" y="6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16" name="Freeform 13"/>
            <p:cNvSpPr>
              <a:spLocks/>
            </p:cNvSpPr>
            <p:nvPr/>
          </p:nvSpPr>
          <p:spPr bwMode="auto">
            <a:xfrm>
              <a:off x="3069" y="2950"/>
              <a:ext cx="49" cy="74"/>
            </a:xfrm>
            <a:custGeom>
              <a:avLst/>
              <a:gdLst>
                <a:gd name="T0" fmla="*/ 9 w 34"/>
                <a:gd name="T1" fmla="*/ 0 h 51"/>
                <a:gd name="T2" fmla="*/ 0 w 34"/>
                <a:gd name="T3" fmla="*/ 0 h 51"/>
                <a:gd name="T4" fmla="*/ 0 w 34"/>
                <a:gd name="T5" fmla="*/ 51 h 51"/>
                <a:gd name="T6" fmla="*/ 9 w 34"/>
                <a:gd name="T7" fmla="*/ 51 h 51"/>
                <a:gd name="T8" fmla="*/ 28 w 34"/>
                <a:gd name="T9" fmla="*/ 44 h 51"/>
                <a:gd name="T10" fmla="*/ 34 w 34"/>
                <a:gd name="T11" fmla="*/ 25 h 51"/>
                <a:gd name="T12" fmla="*/ 28 w 34"/>
                <a:gd name="T13" fmla="*/ 7 h 51"/>
                <a:gd name="T14" fmla="*/ 9 w 34"/>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51">
                  <a:moveTo>
                    <a:pt x="9" y="0"/>
                  </a:moveTo>
                  <a:cubicBezTo>
                    <a:pt x="0" y="0"/>
                    <a:pt x="0" y="0"/>
                    <a:pt x="0" y="0"/>
                  </a:cubicBezTo>
                  <a:cubicBezTo>
                    <a:pt x="0" y="51"/>
                    <a:pt x="0" y="51"/>
                    <a:pt x="0" y="51"/>
                  </a:cubicBezTo>
                  <a:cubicBezTo>
                    <a:pt x="9" y="51"/>
                    <a:pt x="9" y="51"/>
                    <a:pt x="9" y="51"/>
                  </a:cubicBezTo>
                  <a:cubicBezTo>
                    <a:pt x="17" y="51"/>
                    <a:pt x="23" y="49"/>
                    <a:pt x="28" y="44"/>
                  </a:cubicBezTo>
                  <a:cubicBezTo>
                    <a:pt x="32" y="39"/>
                    <a:pt x="34" y="33"/>
                    <a:pt x="34" y="25"/>
                  </a:cubicBezTo>
                  <a:cubicBezTo>
                    <a:pt x="34" y="17"/>
                    <a:pt x="32" y="11"/>
                    <a:pt x="28" y="7"/>
                  </a:cubicBezTo>
                  <a:cubicBezTo>
                    <a:pt x="23" y="2"/>
                    <a:pt x="17" y="0"/>
                    <a:pt x="9" y="0"/>
                  </a:cubicBezTo>
                  <a:close/>
                </a:path>
              </a:pathLst>
            </a:custGeom>
            <a:solidFill>
              <a:srgbClr val="00BC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17" name="Freeform 14"/>
            <p:cNvSpPr>
              <a:spLocks/>
            </p:cNvSpPr>
            <p:nvPr/>
          </p:nvSpPr>
          <p:spPr bwMode="auto">
            <a:xfrm>
              <a:off x="3188" y="2948"/>
              <a:ext cx="29" cy="28"/>
            </a:xfrm>
            <a:custGeom>
              <a:avLst/>
              <a:gdLst>
                <a:gd name="T0" fmla="*/ 17 w 20"/>
                <a:gd name="T1" fmla="*/ 16 h 19"/>
                <a:gd name="T2" fmla="*/ 20 w 20"/>
                <a:gd name="T3" fmla="*/ 9 h 19"/>
                <a:gd name="T4" fmla="*/ 7 w 20"/>
                <a:gd name="T5" fmla="*/ 0 h 19"/>
                <a:gd name="T6" fmla="*/ 0 w 20"/>
                <a:gd name="T7" fmla="*/ 0 h 19"/>
                <a:gd name="T8" fmla="*/ 0 w 20"/>
                <a:gd name="T9" fmla="*/ 19 h 19"/>
                <a:gd name="T10" fmla="*/ 8 w 20"/>
                <a:gd name="T11" fmla="*/ 19 h 19"/>
                <a:gd name="T12" fmla="*/ 17 w 20"/>
                <a:gd name="T13" fmla="*/ 16 h 19"/>
              </a:gdLst>
              <a:ahLst/>
              <a:cxnLst>
                <a:cxn ang="0">
                  <a:pos x="T0" y="T1"/>
                </a:cxn>
                <a:cxn ang="0">
                  <a:pos x="T2" y="T3"/>
                </a:cxn>
                <a:cxn ang="0">
                  <a:pos x="T4" y="T5"/>
                </a:cxn>
                <a:cxn ang="0">
                  <a:pos x="T6" y="T7"/>
                </a:cxn>
                <a:cxn ang="0">
                  <a:pos x="T8" y="T9"/>
                </a:cxn>
                <a:cxn ang="0">
                  <a:pos x="T10" y="T11"/>
                </a:cxn>
                <a:cxn ang="0">
                  <a:pos x="T12" y="T13"/>
                </a:cxn>
              </a:cxnLst>
              <a:rect l="0" t="0" r="r" b="b"/>
              <a:pathLst>
                <a:path w="20" h="19">
                  <a:moveTo>
                    <a:pt x="17" y="16"/>
                  </a:moveTo>
                  <a:cubicBezTo>
                    <a:pt x="19" y="14"/>
                    <a:pt x="20" y="12"/>
                    <a:pt x="20" y="9"/>
                  </a:cubicBezTo>
                  <a:cubicBezTo>
                    <a:pt x="20" y="3"/>
                    <a:pt x="16" y="0"/>
                    <a:pt x="7" y="0"/>
                  </a:cubicBezTo>
                  <a:cubicBezTo>
                    <a:pt x="0" y="0"/>
                    <a:pt x="0" y="0"/>
                    <a:pt x="0" y="0"/>
                  </a:cubicBezTo>
                  <a:cubicBezTo>
                    <a:pt x="0" y="19"/>
                    <a:pt x="0" y="19"/>
                    <a:pt x="0" y="19"/>
                  </a:cubicBezTo>
                  <a:cubicBezTo>
                    <a:pt x="8" y="19"/>
                    <a:pt x="8" y="19"/>
                    <a:pt x="8" y="19"/>
                  </a:cubicBezTo>
                  <a:cubicBezTo>
                    <a:pt x="12" y="19"/>
                    <a:pt x="15" y="18"/>
                    <a:pt x="17" y="16"/>
                  </a:cubicBez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18" name="Freeform 15"/>
            <p:cNvSpPr>
              <a:spLocks/>
            </p:cNvSpPr>
            <p:nvPr/>
          </p:nvSpPr>
          <p:spPr bwMode="auto">
            <a:xfrm>
              <a:off x="3188" y="2995"/>
              <a:ext cx="33" cy="30"/>
            </a:xfrm>
            <a:custGeom>
              <a:avLst/>
              <a:gdLst>
                <a:gd name="T0" fmla="*/ 20 w 23"/>
                <a:gd name="T1" fmla="*/ 3 h 21"/>
                <a:gd name="T2" fmla="*/ 10 w 23"/>
                <a:gd name="T3" fmla="*/ 0 h 21"/>
                <a:gd name="T4" fmla="*/ 0 w 23"/>
                <a:gd name="T5" fmla="*/ 0 h 21"/>
                <a:gd name="T6" fmla="*/ 0 w 23"/>
                <a:gd name="T7" fmla="*/ 21 h 21"/>
                <a:gd name="T8" fmla="*/ 10 w 23"/>
                <a:gd name="T9" fmla="*/ 21 h 21"/>
                <a:gd name="T10" fmla="*/ 20 w 23"/>
                <a:gd name="T11" fmla="*/ 18 h 21"/>
                <a:gd name="T12" fmla="*/ 23 w 23"/>
                <a:gd name="T13" fmla="*/ 10 h 21"/>
                <a:gd name="T14" fmla="*/ 20 w 23"/>
                <a:gd name="T15" fmla="*/ 3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1">
                  <a:moveTo>
                    <a:pt x="20" y="3"/>
                  </a:moveTo>
                  <a:cubicBezTo>
                    <a:pt x="18" y="1"/>
                    <a:pt x="14" y="0"/>
                    <a:pt x="10" y="0"/>
                  </a:cubicBezTo>
                  <a:cubicBezTo>
                    <a:pt x="0" y="0"/>
                    <a:pt x="0" y="0"/>
                    <a:pt x="0" y="0"/>
                  </a:cubicBezTo>
                  <a:cubicBezTo>
                    <a:pt x="0" y="21"/>
                    <a:pt x="0" y="21"/>
                    <a:pt x="0" y="21"/>
                  </a:cubicBezTo>
                  <a:cubicBezTo>
                    <a:pt x="10" y="21"/>
                    <a:pt x="10" y="21"/>
                    <a:pt x="10" y="21"/>
                  </a:cubicBezTo>
                  <a:cubicBezTo>
                    <a:pt x="14" y="21"/>
                    <a:pt x="18" y="20"/>
                    <a:pt x="20" y="18"/>
                  </a:cubicBezTo>
                  <a:cubicBezTo>
                    <a:pt x="22" y="16"/>
                    <a:pt x="23" y="14"/>
                    <a:pt x="23" y="10"/>
                  </a:cubicBezTo>
                  <a:cubicBezTo>
                    <a:pt x="23" y="7"/>
                    <a:pt x="22" y="5"/>
                    <a:pt x="20" y="3"/>
                  </a:cubicBezTo>
                  <a:close/>
                </a:path>
              </a:pathLst>
            </a:custGeom>
            <a:solidFill>
              <a:srgbClr val="29C7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19" name="Rectangle 16"/>
            <p:cNvSpPr>
              <a:spLocks noChangeArrowheads="1"/>
            </p:cNvSpPr>
            <p:nvPr/>
          </p:nvSpPr>
          <p:spPr bwMode="auto">
            <a:xfrm>
              <a:off x="3398" y="2838"/>
              <a:ext cx="59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9220"/>
              <a:r>
                <a:rPr lang="en-US" altLang="en-US" sz="1683">
                  <a:solidFill>
                    <a:srgbClr val="FFFFFF"/>
                  </a:solidFill>
                  <a:latin typeface="Segoe Pro Display Light" panose="020B0302040504020203" pitchFamily="34" charset="0"/>
                </a:rPr>
                <a:t>SQL - A</a:t>
              </a:r>
              <a:endParaRPr lang="en-US" altLang="en-US" sz="1377">
                <a:solidFill>
                  <a:srgbClr val="00B0F0"/>
                </a:solidFill>
              </a:endParaRPr>
            </a:p>
          </p:txBody>
        </p:sp>
        <p:sp>
          <p:nvSpPr>
            <p:cNvPr id="20" name="Freeform 17"/>
            <p:cNvSpPr>
              <a:spLocks/>
            </p:cNvSpPr>
            <p:nvPr/>
          </p:nvSpPr>
          <p:spPr bwMode="auto">
            <a:xfrm>
              <a:off x="4327" y="2623"/>
              <a:ext cx="1358" cy="655"/>
            </a:xfrm>
            <a:custGeom>
              <a:avLst/>
              <a:gdLst>
                <a:gd name="T0" fmla="*/ 935 w 935"/>
                <a:gd name="T1" fmla="*/ 390 h 451"/>
                <a:gd name="T2" fmla="*/ 875 w 935"/>
                <a:gd name="T3" fmla="*/ 451 h 451"/>
                <a:gd name="T4" fmla="*/ 60 w 935"/>
                <a:gd name="T5" fmla="*/ 451 h 451"/>
                <a:gd name="T6" fmla="*/ 0 w 935"/>
                <a:gd name="T7" fmla="*/ 390 h 451"/>
                <a:gd name="T8" fmla="*/ 0 w 935"/>
                <a:gd name="T9" fmla="*/ 60 h 451"/>
                <a:gd name="T10" fmla="*/ 60 w 935"/>
                <a:gd name="T11" fmla="*/ 0 h 451"/>
                <a:gd name="T12" fmla="*/ 875 w 935"/>
                <a:gd name="T13" fmla="*/ 0 h 451"/>
                <a:gd name="T14" fmla="*/ 935 w 935"/>
                <a:gd name="T15" fmla="*/ 60 h 451"/>
                <a:gd name="T16" fmla="*/ 935 w 935"/>
                <a:gd name="T17" fmla="*/ 39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5" h="451">
                  <a:moveTo>
                    <a:pt x="935" y="390"/>
                  </a:moveTo>
                  <a:cubicBezTo>
                    <a:pt x="935" y="424"/>
                    <a:pt x="908" y="451"/>
                    <a:pt x="875" y="451"/>
                  </a:cubicBezTo>
                  <a:cubicBezTo>
                    <a:pt x="60" y="451"/>
                    <a:pt x="60" y="451"/>
                    <a:pt x="60" y="451"/>
                  </a:cubicBezTo>
                  <a:cubicBezTo>
                    <a:pt x="27" y="451"/>
                    <a:pt x="0" y="424"/>
                    <a:pt x="0" y="390"/>
                  </a:cubicBezTo>
                  <a:cubicBezTo>
                    <a:pt x="0" y="60"/>
                    <a:pt x="0" y="60"/>
                    <a:pt x="0" y="60"/>
                  </a:cubicBezTo>
                  <a:cubicBezTo>
                    <a:pt x="0" y="27"/>
                    <a:pt x="27" y="0"/>
                    <a:pt x="60" y="0"/>
                  </a:cubicBezTo>
                  <a:cubicBezTo>
                    <a:pt x="875" y="0"/>
                    <a:pt x="875" y="0"/>
                    <a:pt x="875" y="0"/>
                  </a:cubicBezTo>
                  <a:cubicBezTo>
                    <a:pt x="908" y="0"/>
                    <a:pt x="935" y="27"/>
                    <a:pt x="935" y="60"/>
                  </a:cubicBezTo>
                  <a:lnTo>
                    <a:pt x="935" y="390"/>
                  </a:lnTo>
                  <a:close/>
                </a:path>
              </a:pathLst>
            </a:custGeom>
            <a:solidFill>
              <a:srgbClr val="022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21" name="Freeform 18"/>
            <p:cNvSpPr>
              <a:spLocks/>
            </p:cNvSpPr>
            <p:nvPr/>
          </p:nvSpPr>
          <p:spPr bwMode="auto">
            <a:xfrm>
              <a:off x="4322" y="2620"/>
              <a:ext cx="1367" cy="661"/>
            </a:xfrm>
            <a:custGeom>
              <a:avLst/>
              <a:gdLst>
                <a:gd name="T0" fmla="*/ 938 w 941"/>
                <a:gd name="T1" fmla="*/ 392 h 455"/>
                <a:gd name="T2" fmla="*/ 936 w 941"/>
                <a:gd name="T3" fmla="*/ 392 h 455"/>
                <a:gd name="T4" fmla="*/ 919 w 941"/>
                <a:gd name="T5" fmla="*/ 433 h 455"/>
                <a:gd name="T6" fmla="*/ 878 w 941"/>
                <a:gd name="T7" fmla="*/ 450 h 455"/>
                <a:gd name="T8" fmla="*/ 63 w 941"/>
                <a:gd name="T9" fmla="*/ 450 h 455"/>
                <a:gd name="T10" fmla="*/ 22 w 941"/>
                <a:gd name="T11" fmla="*/ 433 h 455"/>
                <a:gd name="T12" fmla="*/ 5 w 941"/>
                <a:gd name="T13" fmla="*/ 392 h 455"/>
                <a:gd name="T14" fmla="*/ 5 w 941"/>
                <a:gd name="T15" fmla="*/ 62 h 455"/>
                <a:gd name="T16" fmla="*/ 22 w 941"/>
                <a:gd name="T17" fmla="*/ 22 h 455"/>
                <a:gd name="T18" fmla="*/ 63 w 941"/>
                <a:gd name="T19" fmla="*/ 5 h 455"/>
                <a:gd name="T20" fmla="*/ 878 w 941"/>
                <a:gd name="T21" fmla="*/ 5 h 455"/>
                <a:gd name="T22" fmla="*/ 878 w 941"/>
                <a:gd name="T23" fmla="*/ 5 h 455"/>
                <a:gd name="T24" fmla="*/ 919 w 941"/>
                <a:gd name="T25" fmla="*/ 22 h 455"/>
                <a:gd name="T26" fmla="*/ 936 w 941"/>
                <a:gd name="T27" fmla="*/ 62 h 455"/>
                <a:gd name="T28" fmla="*/ 936 w 941"/>
                <a:gd name="T29" fmla="*/ 392 h 455"/>
                <a:gd name="T30" fmla="*/ 938 w 941"/>
                <a:gd name="T31" fmla="*/ 392 h 455"/>
                <a:gd name="T32" fmla="*/ 941 w 941"/>
                <a:gd name="T33" fmla="*/ 392 h 455"/>
                <a:gd name="T34" fmla="*/ 941 w 941"/>
                <a:gd name="T35" fmla="*/ 62 h 455"/>
                <a:gd name="T36" fmla="*/ 878 w 941"/>
                <a:gd name="T37" fmla="*/ 0 h 455"/>
                <a:gd name="T38" fmla="*/ 63 w 941"/>
                <a:gd name="T39" fmla="*/ 0 h 455"/>
                <a:gd name="T40" fmla="*/ 0 w 941"/>
                <a:gd name="T41" fmla="*/ 62 h 455"/>
                <a:gd name="T42" fmla="*/ 0 w 941"/>
                <a:gd name="T43" fmla="*/ 392 h 455"/>
                <a:gd name="T44" fmla="*/ 63 w 941"/>
                <a:gd name="T45" fmla="*/ 455 h 455"/>
                <a:gd name="T46" fmla="*/ 878 w 941"/>
                <a:gd name="T47" fmla="*/ 455 h 455"/>
                <a:gd name="T48" fmla="*/ 878 w 941"/>
                <a:gd name="T49" fmla="*/ 455 h 455"/>
                <a:gd name="T50" fmla="*/ 941 w 941"/>
                <a:gd name="T51" fmla="*/ 392 h 455"/>
                <a:gd name="T52" fmla="*/ 938 w 941"/>
                <a:gd name="T53" fmla="*/ 392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1" h="455">
                  <a:moveTo>
                    <a:pt x="938" y="392"/>
                  </a:moveTo>
                  <a:cubicBezTo>
                    <a:pt x="936" y="392"/>
                    <a:pt x="936" y="392"/>
                    <a:pt x="936" y="392"/>
                  </a:cubicBezTo>
                  <a:cubicBezTo>
                    <a:pt x="936" y="408"/>
                    <a:pt x="929" y="423"/>
                    <a:pt x="919" y="433"/>
                  </a:cubicBezTo>
                  <a:cubicBezTo>
                    <a:pt x="908" y="444"/>
                    <a:pt x="894" y="450"/>
                    <a:pt x="878" y="450"/>
                  </a:cubicBezTo>
                  <a:cubicBezTo>
                    <a:pt x="63" y="450"/>
                    <a:pt x="63" y="450"/>
                    <a:pt x="63" y="450"/>
                  </a:cubicBezTo>
                  <a:cubicBezTo>
                    <a:pt x="47" y="450"/>
                    <a:pt x="32" y="444"/>
                    <a:pt x="22" y="433"/>
                  </a:cubicBezTo>
                  <a:cubicBezTo>
                    <a:pt x="11" y="423"/>
                    <a:pt x="5" y="408"/>
                    <a:pt x="5" y="392"/>
                  </a:cubicBezTo>
                  <a:cubicBezTo>
                    <a:pt x="5" y="62"/>
                    <a:pt x="5" y="62"/>
                    <a:pt x="5" y="62"/>
                  </a:cubicBezTo>
                  <a:cubicBezTo>
                    <a:pt x="5" y="46"/>
                    <a:pt x="11" y="32"/>
                    <a:pt x="22" y="22"/>
                  </a:cubicBezTo>
                  <a:cubicBezTo>
                    <a:pt x="32" y="11"/>
                    <a:pt x="47" y="5"/>
                    <a:pt x="63" y="5"/>
                  </a:cubicBezTo>
                  <a:cubicBezTo>
                    <a:pt x="878" y="5"/>
                    <a:pt x="878" y="5"/>
                    <a:pt x="878" y="5"/>
                  </a:cubicBezTo>
                  <a:cubicBezTo>
                    <a:pt x="878" y="5"/>
                    <a:pt x="878" y="5"/>
                    <a:pt x="878" y="5"/>
                  </a:cubicBezTo>
                  <a:cubicBezTo>
                    <a:pt x="894" y="5"/>
                    <a:pt x="908" y="11"/>
                    <a:pt x="919" y="22"/>
                  </a:cubicBezTo>
                  <a:cubicBezTo>
                    <a:pt x="929" y="32"/>
                    <a:pt x="936" y="46"/>
                    <a:pt x="936" y="62"/>
                  </a:cubicBezTo>
                  <a:cubicBezTo>
                    <a:pt x="936" y="392"/>
                    <a:pt x="936" y="392"/>
                    <a:pt x="936" y="392"/>
                  </a:cubicBezTo>
                  <a:cubicBezTo>
                    <a:pt x="938" y="392"/>
                    <a:pt x="938" y="392"/>
                    <a:pt x="938" y="392"/>
                  </a:cubicBezTo>
                  <a:cubicBezTo>
                    <a:pt x="941" y="392"/>
                    <a:pt x="941" y="392"/>
                    <a:pt x="941" y="392"/>
                  </a:cubicBezTo>
                  <a:cubicBezTo>
                    <a:pt x="941" y="62"/>
                    <a:pt x="941" y="62"/>
                    <a:pt x="941" y="62"/>
                  </a:cubicBezTo>
                  <a:cubicBezTo>
                    <a:pt x="941" y="28"/>
                    <a:pt x="912" y="0"/>
                    <a:pt x="878" y="0"/>
                  </a:cubicBezTo>
                  <a:cubicBezTo>
                    <a:pt x="63" y="0"/>
                    <a:pt x="63" y="0"/>
                    <a:pt x="63" y="0"/>
                  </a:cubicBezTo>
                  <a:cubicBezTo>
                    <a:pt x="28" y="0"/>
                    <a:pt x="0" y="28"/>
                    <a:pt x="0" y="62"/>
                  </a:cubicBezTo>
                  <a:cubicBezTo>
                    <a:pt x="0" y="392"/>
                    <a:pt x="0" y="392"/>
                    <a:pt x="0" y="392"/>
                  </a:cubicBezTo>
                  <a:cubicBezTo>
                    <a:pt x="0" y="427"/>
                    <a:pt x="28" y="455"/>
                    <a:pt x="63" y="455"/>
                  </a:cubicBezTo>
                  <a:cubicBezTo>
                    <a:pt x="878" y="455"/>
                    <a:pt x="878" y="455"/>
                    <a:pt x="878" y="455"/>
                  </a:cubicBezTo>
                  <a:cubicBezTo>
                    <a:pt x="878" y="455"/>
                    <a:pt x="878" y="455"/>
                    <a:pt x="878" y="455"/>
                  </a:cubicBezTo>
                  <a:cubicBezTo>
                    <a:pt x="912" y="455"/>
                    <a:pt x="941" y="427"/>
                    <a:pt x="941" y="392"/>
                  </a:cubicBezTo>
                  <a:lnTo>
                    <a:pt x="938" y="3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22" name="Freeform 19"/>
            <p:cNvSpPr>
              <a:spLocks/>
            </p:cNvSpPr>
            <p:nvPr/>
          </p:nvSpPr>
          <p:spPr bwMode="auto">
            <a:xfrm>
              <a:off x="4431" y="2800"/>
              <a:ext cx="340" cy="301"/>
            </a:xfrm>
            <a:custGeom>
              <a:avLst/>
              <a:gdLst>
                <a:gd name="T0" fmla="*/ 180 w 234"/>
                <a:gd name="T1" fmla="*/ 186 h 207"/>
                <a:gd name="T2" fmla="*/ 117 w 234"/>
                <a:gd name="T3" fmla="*/ 207 h 207"/>
                <a:gd name="T4" fmla="*/ 35 w 234"/>
                <a:gd name="T5" fmla="*/ 166 h 207"/>
                <a:gd name="T6" fmla="*/ 54 w 234"/>
                <a:gd name="T7" fmla="*/ 21 h 207"/>
                <a:gd name="T8" fmla="*/ 117 w 234"/>
                <a:gd name="T9" fmla="*/ 0 h 207"/>
                <a:gd name="T10" fmla="*/ 199 w 234"/>
                <a:gd name="T11" fmla="*/ 41 h 207"/>
                <a:gd name="T12" fmla="*/ 180 w 234"/>
                <a:gd name="T13" fmla="*/ 186 h 207"/>
              </a:gdLst>
              <a:ahLst/>
              <a:cxnLst>
                <a:cxn ang="0">
                  <a:pos x="T0" y="T1"/>
                </a:cxn>
                <a:cxn ang="0">
                  <a:pos x="T2" y="T3"/>
                </a:cxn>
                <a:cxn ang="0">
                  <a:pos x="T4" y="T5"/>
                </a:cxn>
                <a:cxn ang="0">
                  <a:pos x="T6" y="T7"/>
                </a:cxn>
                <a:cxn ang="0">
                  <a:pos x="T8" y="T9"/>
                </a:cxn>
                <a:cxn ang="0">
                  <a:pos x="T10" y="T11"/>
                </a:cxn>
                <a:cxn ang="0">
                  <a:pos x="T12" y="T13"/>
                </a:cxn>
              </a:cxnLst>
              <a:rect l="0" t="0" r="r" b="b"/>
              <a:pathLst>
                <a:path w="234" h="207">
                  <a:moveTo>
                    <a:pt x="180" y="186"/>
                  </a:moveTo>
                  <a:cubicBezTo>
                    <a:pt x="161" y="200"/>
                    <a:pt x="139" y="207"/>
                    <a:pt x="117" y="207"/>
                  </a:cubicBezTo>
                  <a:cubicBezTo>
                    <a:pt x="86" y="207"/>
                    <a:pt x="55" y="193"/>
                    <a:pt x="35" y="166"/>
                  </a:cubicBezTo>
                  <a:cubicBezTo>
                    <a:pt x="0" y="121"/>
                    <a:pt x="9" y="56"/>
                    <a:pt x="54" y="21"/>
                  </a:cubicBezTo>
                  <a:cubicBezTo>
                    <a:pt x="73" y="7"/>
                    <a:pt x="95" y="0"/>
                    <a:pt x="117" y="0"/>
                  </a:cubicBezTo>
                  <a:cubicBezTo>
                    <a:pt x="148" y="0"/>
                    <a:pt x="179" y="14"/>
                    <a:pt x="199" y="41"/>
                  </a:cubicBezTo>
                  <a:cubicBezTo>
                    <a:pt x="234" y="86"/>
                    <a:pt x="225" y="151"/>
                    <a:pt x="180" y="186"/>
                  </a:cubicBez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23" name="Freeform 20"/>
            <p:cNvSpPr>
              <a:spLocks/>
            </p:cNvSpPr>
            <p:nvPr/>
          </p:nvSpPr>
          <p:spPr bwMode="auto">
            <a:xfrm>
              <a:off x="4431" y="2800"/>
              <a:ext cx="340" cy="301"/>
            </a:xfrm>
            <a:custGeom>
              <a:avLst/>
              <a:gdLst>
                <a:gd name="T0" fmla="*/ 180 w 234"/>
                <a:gd name="T1" fmla="*/ 186 h 207"/>
                <a:gd name="T2" fmla="*/ 117 w 234"/>
                <a:gd name="T3" fmla="*/ 207 h 207"/>
                <a:gd name="T4" fmla="*/ 35 w 234"/>
                <a:gd name="T5" fmla="*/ 166 h 207"/>
                <a:gd name="T6" fmla="*/ 54 w 234"/>
                <a:gd name="T7" fmla="*/ 21 h 207"/>
                <a:gd name="T8" fmla="*/ 117 w 234"/>
                <a:gd name="T9" fmla="*/ 0 h 207"/>
                <a:gd name="T10" fmla="*/ 199 w 234"/>
                <a:gd name="T11" fmla="*/ 41 h 207"/>
                <a:gd name="T12" fmla="*/ 180 w 234"/>
                <a:gd name="T13" fmla="*/ 186 h 207"/>
              </a:gdLst>
              <a:ahLst/>
              <a:cxnLst>
                <a:cxn ang="0">
                  <a:pos x="T0" y="T1"/>
                </a:cxn>
                <a:cxn ang="0">
                  <a:pos x="T2" y="T3"/>
                </a:cxn>
                <a:cxn ang="0">
                  <a:pos x="T4" y="T5"/>
                </a:cxn>
                <a:cxn ang="0">
                  <a:pos x="T6" y="T7"/>
                </a:cxn>
                <a:cxn ang="0">
                  <a:pos x="T8" y="T9"/>
                </a:cxn>
                <a:cxn ang="0">
                  <a:pos x="T10" y="T11"/>
                </a:cxn>
                <a:cxn ang="0">
                  <a:pos x="T12" y="T13"/>
                </a:cxn>
              </a:cxnLst>
              <a:rect l="0" t="0" r="r" b="b"/>
              <a:pathLst>
                <a:path w="234" h="207">
                  <a:moveTo>
                    <a:pt x="180" y="186"/>
                  </a:moveTo>
                  <a:cubicBezTo>
                    <a:pt x="161" y="200"/>
                    <a:pt x="139" y="207"/>
                    <a:pt x="117" y="207"/>
                  </a:cubicBezTo>
                  <a:cubicBezTo>
                    <a:pt x="86" y="207"/>
                    <a:pt x="55" y="193"/>
                    <a:pt x="35" y="166"/>
                  </a:cubicBezTo>
                  <a:cubicBezTo>
                    <a:pt x="0" y="121"/>
                    <a:pt x="9" y="56"/>
                    <a:pt x="54" y="21"/>
                  </a:cubicBezTo>
                  <a:cubicBezTo>
                    <a:pt x="73" y="7"/>
                    <a:pt x="95" y="0"/>
                    <a:pt x="117" y="0"/>
                  </a:cubicBezTo>
                  <a:cubicBezTo>
                    <a:pt x="148" y="0"/>
                    <a:pt x="179" y="14"/>
                    <a:pt x="199" y="41"/>
                  </a:cubicBezTo>
                  <a:cubicBezTo>
                    <a:pt x="234" y="86"/>
                    <a:pt x="225" y="151"/>
                    <a:pt x="180" y="186"/>
                  </a:cubicBez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24" name="Freeform 21"/>
            <p:cNvSpPr>
              <a:spLocks/>
            </p:cNvSpPr>
            <p:nvPr/>
          </p:nvSpPr>
          <p:spPr bwMode="auto">
            <a:xfrm>
              <a:off x="4472" y="2845"/>
              <a:ext cx="42" cy="108"/>
            </a:xfrm>
            <a:custGeom>
              <a:avLst/>
              <a:gdLst>
                <a:gd name="T0" fmla="*/ 19 w 29"/>
                <a:gd name="T1" fmla="*/ 74 h 74"/>
                <a:gd name="T2" fmla="*/ 29 w 29"/>
                <a:gd name="T3" fmla="*/ 57 h 74"/>
                <a:gd name="T4" fmla="*/ 15 w 29"/>
                <a:gd name="T5" fmla="*/ 0 h 74"/>
                <a:gd name="T6" fmla="*/ 4 w 29"/>
                <a:gd name="T7" fmla="*/ 13 h 74"/>
                <a:gd name="T8" fmla="*/ 19 w 29"/>
                <a:gd name="T9" fmla="*/ 74 h 74"/>
              </a:gdLst>
              <a:ahLst/>
              <a:cxnLst>
                <a:cxn ang="0">
                  <a:pos x="T0" y="T1"/>
                </a:cxn>
                <a:cxn ang="0">
                  <a:pos x="T2" y="T3"/>
                </a:cxn>
                <a:cxn ang="0">
                  <a:pos x="T4" y="T5"/>
                </a:cxn>
                <a:cxn ang="0">
                  <a:pos x="T6" y="T7"/>
                </a:cxn>
                <a:cxn ang="0">
                  <a:pos x="T8" y="T9"/>
                </a:cxn>
              </a:cxnLst>
              <a:rect l="0" t="0" r="r" b="b"/>
              <a:pathLst>
                <a:path w="29" h="74">
                  <a:moveTo>
                    <a:pt x="19" y="74"/>
                  </a:moveTo>
                  <a:cubicBezTo>
                    <a:pt x="21" y="69"/>
                    <a:pt x="25" y="63"/>
                    <a:pt x="29" y="57"/>
                  </a:cubicBezTo>
                  <a:cubicBezTo>
                    <a:pt x="12" y="31"/>
                    <a:pt x="13" y="10"/>
                    <a:pt x="15" y="0"/>
                  </a:cubicBezTo>
                  <a:cubicBezTo>
                    <a:pt x="11" y="4"/>
                    <a:pt x="7" y="9"/>
                    <a:pt x="4" y="13"/>
                  </a:cubicBezTo>
                  <a:cubicBezTo>
                    <a:pt x="1" y="27"/>
                    <a:pt x="0" y="48"/>
                    <a:pt x="19"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25" name="Freeform 22"/>
            <p:cNvSpPr>
              <a:spLocks/>
            </p:cNvSpPr>
            <p:nvPr/>
          </p:nvSpPr>
          <p:spPr bwMode="auto">
            <a:xfrm>
              <a:off x="4523" y="2958"/>
              <a:ext cx="203" cy="101"/>
            </a:xfrm>
            <a:custGeom>
              <a:avLst/>
              <a:gdLst>
                <a:gd name="T0" fmla="*/ 30 w 140"/>
                <a:gd name="T1" fmla="*/ 17 h 69"/>
                <a:gd name="T2" fmla="*/ 10 w 140"/>
                <a:gd name="T3" fmla="*/ 0 h 69"/>
                <a:gd name="T4" fmla="*/ 0 w 140"/>
                <a:gd name="T5" fmla="*/ 16 h 69"/>
                <a:gd name="T6" fmla="*/ 18 w 140"/>
                <a:gd name="T7" fmla="*/ 32 h 69"/>
                <a:gd name="T8" fmla="*/ 126 w 140"/>
                <a:gd name="T9" fmla="*/ 69 h 69"/>
                <a:gd name="T10" fmla="*/ 140 w 140"/>
                <a:gd name="T11" fmla="*/ 52 h 69"/>
                <a:gd name="T12" fmla="*/ 30 w 140"/>
                <a:gd name="T13" fmla="*/ 17 h 69"/>
              </a:gdLst>
              <a:ahLst/>
              <a:cxnLst>
                <a:cxn ang="0">
                  <a:pos x="T0" y="T1"/>
                </a:cxn>
                <a:cxn ang="0">
                  <a:pos x="T2" y="T3"/>
                </a:cxn>
                <a:cxn ang="0">
                  <a:pos x="T4" y="T5"/>
                </a:cxn>
                <a:cxn ang="0">
                  <a:pos x="T6" y="T7"/>
                </a:cxn>
                <a:cxn ang="0">
                  <a:pos x="T8" y="T9"/>
                </a:cxn>
                <a:cxn ang="0">
                  <a:pos x="T10" y="T11"/>
                </a:cxn>
                <a:cxn ang="0">
                  <a:pos x="T12" y="T13"/>
                </a:cxn>
              </a:cxnLst>
              <a:rect l="0" t="0" r="r" b="b"/>
              <a:pathLst>
                <a:path w="140" h="69">
                  <a:moveTo>
                    <a:pt x="30" y="17"/>
                  </a:moveTo>
                  <a:cubicBezTo>
                    <a:pt x="22" y="11"/>
                    <a:pt x="16" y="5"/>
                    <a:pt x="10" y="0"/>
                  </a:cubicBezTo>
                  <a:cubicBezTo>
                    <a:pt x="6" y="5"/>
                    <a:pt x="3" y="11"/>
                    <a:pt x="0" y="16"/>
                  </a:cubicBezTo>
                  <a:cubicBezTo>
                    <a:pt x="6" y="21"/>
                    <a:pt x="11" y="26"/>
                    <a:pt x="18" y="32"/>
                  </a:cubicBezTo>
                  <a:cubicBezTo>
                    <a:pt x="61" y="66"/>
                    <a:pt x="103" y="69"/>
                    <a:pt x="126" y="69"/>
                  </a:cubicBezTo>
                  <a:cubicBezTo>
                    <a:pt x="128" y="69"/>
                    <a:pt x="135" y="59"/>
                    <a:pt x="140" y="52"/>
                  </a:cubicBezTo>
                  <a:cubicBezTo>
                    <a:pt x="129" y="55"/>
                    <a:pt x="84" y="60"/>
                    <a:pt x="30"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26" name="Freeform 23"/>
            <p:cNvSpPr>
              <a:spLocks/>
            </p:cNvSpPr>
            <p:nvPr/>
          </p:nvSpPr>
          <p:spPr bwMode="auto">
            <a:xfrm>
              <a:off x="4604" y="2881"/>
              <a:ext cx="144" cy="121"/>
            </a:xfrm>
            <a:custGeom>
              <a:avLst/>
              <a:gdLst>
                <a:gd name="T0" fmla="*/ 0 w 99"/>
                <a:gd name="T1" fmla="*/ 9 h 83"/>
                <a:gd name="T2" fmla="*/ 96 w 99"/>
                <a:gd name="T3" fmla="*/ 83 h 83"/>
                <a:gd name="T4" fmla="*/ 99 w 99"/>
                <a:gd name="T5" fmla="*/ 74 h 83"/>
                <a:gd name="T6" fmla="*/ 14 w 99"/>
                <a:gd name="T7" fmla="*/ 0 h 83"/>
                <a:gd name="T8" fmla="*/ 0 w 99"/>
                <a:gd name="T9" fmla="*/ 9 h 83"/>
              </a:gdLst>
              <a:ahLst/>
              <a:cxnLst>
                <a:cxn ang="0">
                  <a:pos x="T0" y="T1"/>
                </a:cxn>
                <a:cxn ang="0">
                  <a:pos x="T2" y="T3"/>
                </a:cxn>
                <a:cxn ang="0">
                  <a:pos x="T4" y="T5"/>
                </a:cxn>
                <a:cxn ang="0">
                  <a:pos x="T6" y="T7"/>
                </a:cxn>
                <a:cxn ang="0">
                  <a:pos x="T8" y="T9"/>
                </a:cxn>
              </a:cxnLst>
              <a:rect l="0" t="0" r="r" b="b"/>
              <a:pathLst>
                <a:path w="99" h="83">
                  <a:moveTo>
                    <a:pt x="0" y="9"/>
                  </a:moveTo>
                  <a:cubicBezTo>
                    <a:pt x="39" y="45"/>
                    <a:pt x="84" y="75"/>
                    <a:pt x="96" y="83"/>
                  </a:cubicBezTo>
                  <a:cubicBezTo>
                    <a:pt x="97" y="80"/>
                    <a:pt x="98" y="77"/>
                    <a:pt x="99" y="74"/>
                  </a:cubicBezTo>
                  <a:cubicBezTo>
                    <a:pt x="86" y="65"/>
                    <a:pt x="54" y="40"/>
                    <a:pt x="14" y="0"/>
                  </a:cubicBezTo>
                  <a:cubicBezTo>
                    <a:pt x="10" y="3"/>
                    <a:pt x="5" y="6"/>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27" name="Freeform 24"/>
            <p:cNvSpPr>
              <a:spLocks/>
            </p:cNvSpPr>
            <p:nvPr/>
          </p:nvSpPr>
          <p:spPr bwMode="auto">
            <a:xfrm>
              <a:off x="4534" y="2807"/>
              <a:ext cx="63" cy="60"/>
            </a:xfrm>
            <a:custGeom>
              <a:avLst/>
              <a:gdLst>
                <a:gd name="T0" fmla="*/ 43 w 43"/>
                <a:gd name="T1" fmla="*/ 32 h 41"/>
                <a:gd name="T2" fmla="*/ 14 w 43"/>
                <a:gd name="T3" fmla="*/ 0 h 41"/>
                <a:gd name="T4" fmla="*/ 0 w 43"/>
                <a:gd name="T5" fmla="*/ 5 h 41"/>
                <a:gd name="T6" fmla="*/ 28 w 43"/>
                <a:gd name="T7" fmla="*/ 41 h 41"/>
                <a:gd name="T8" fmla="*/ 43 w 43"/>
                <a:gd name="T9" fmla="*/ 32 h 41"/>
              </a:gdLst>
              <a:ahLst/>
              <a:cxnLst>
                <a:cxn ang="0">
                  <a:pos x="T0" y="T1"/>
                </a:cxn>
                <a:cxn ang="0">
                  <a:pos x="T2" y="T3"/>
                </a:cxn>
                <a:cxn ang="0">
                  <a:pos x="T4" y="T5"/>
                </a:cxn>
                <a:cxn ang="0">
                  <a:pos x="T6" y="T7"/>
                </a:cxn>
                <a:cxn ang="0">
                  <a:pos x="T8" y="T9"/>
                </a:cxn>
              </a:cxnLst>
              <a:rect l="0" t="0" r="r" b="b"/>
              <a:pathLst>
                <a:path w="43" h="41">
                  <a:moveTo>
                    <a:pt x="43" y="32"/>
                  </a:moveTo>
                  <a:cubicBezTo>
                    <a:pt x="34" y="22"/>
                    <a:pt x="24" y="11"/>
                    <a:pt x="14" y="0"/>
                  </a:cubicBezTo>
                  <a:cubicBezTo>
                    <a:pt x="9" y="1"/>
                    <a:pt x="5" y="3"/>
                    <a:pt x="0" y="5"/>
                  </a:cubicBezTo>
                  <a:cubicBezTo>
                    <a:pt x="8" y="17"/>
                    <a:pt x="17" y="29"/>
                    <a:pt x="28" y="41"/>
                  </a:cubicBezTo>
                  <a:cubicBezTo>
                    <a:pt x="33" y="37"/>
                    <a:pt x="38" y="34"/>
                    <a:pt x="43"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28" name="Freeform 25"/>
            <p:cNvSpPr>
              <a:spLocks/>
            </p:cNvSpPr>
            <p:nvPr/>
          </p:nvSpPr>
          <p:spPr bwMode="auto">
            <a:xfrm>
              <a:off x="4478" y="2953"/>
              <a:ext cx="45" cy="114"/>
            </a:xfrm>
            <a:custGeom>
              <a:avLst/>
              <a:gdLst>
                <a:gd name="T0" fmla="*/ 15 w 31"/>
                <a:gd name="T1" fmla="*/ 0 h 79"/>
                <a:gd name="T2" fmla="*/ 0 w 31"/>
                <a:gd name="T3" fmla="*/ 58 h 79"/>
                <a:gd name="T4" fmla="*/ 2 w 31"/>
                <a:gd name="T5" fmla="*/ 62 h 79"/>
                <a:gd name="T6" fmla="*/ 19 w 31"/>
                <a:gd name="T7" fmla="*/ 79 h 79"/>
                <a:gd name="T8" fmla="*/ 31 w 31"/>
                <a:gd name="T9" fmla="*/ 20 h 79"/>
                <a:gd name="T10" fmla="*/ 15 w 31"/>
                <a:gd name="T11" fmla="*/ 0 h 79"/>
              </a:gdLst>
              <a:ahLst/>
              <a:cxnLst>
                <a:cxn ang="0">
                  <a:pos x="T0" y="T1"/>
                </a:cxn>
                <a:cxn ang="0">
                  <a:pos x="T2" y="T3"/>
                </a:cxn>
                <a:cxn ang="0">
                  <a:pos x="T4" y="T5"/>
                </a:cxn>
                <a:cxn ang="0">
                  <a:pos x="T6" y="T7"/>
                </a:cxn>
                <a:cxn ang="0">
                  <a:pos x="T8" y="T9"/>
                </a:cxn>
                <a:cxn ang="0">
                  <a:pos x="T10" y="T11"/>
                </a:cxn>
              </a:cxnLst>
              <a:rect l="0" t="0" r="r" b="b"/>
              <a:pathLst>
                <a:path w="31" h="79">
                  <a:moveTo>
                    <a:pt x="15" y="0"/>
                  </a:moveTo>
                  <a:cubicBezTo>
                    <a:pt x="5" y="21"/>
                    <a:pt x="1" y="41"/>
                    <a:pt x="0" y="58"/>
                  </a:cubicBezTo>
                  <a:cubicBezTo>
                    <a:pt x="1" y="59"/>
                    <a:pt x="1" y="60"/>
                    <a:pt x="2" y="62"/>
                  </a:cubicBezTo>
                  <a:cubicBezTo>
                    <a:pt x="7" y="68"/>
                    <a:pt x="13" y="74"/>
                    <a:pt x="19" y="79"/>
                  </a:cubicBezTo>
                  <a:cubicBezTo>
                    <a:pt x="18" y="65"/>
                    <a:pt x="20" y="43"/>
                    <a:pt x="31" y="20"/>
                  </a:cubicBezTo>
                  <a:cubicBezTo>
                    <a:pt x="24" y="13"/>
                    <a:pt x="19" y="7"/>
                    <a:pt x="1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29" name="Freeform 26"/>
            <p:cNvSpPr>
              <a:spLocks/>
            </p:cNvSpPr>
            <p:nvPr/>
          </p:nvSpPr>
          <p:spPr bwMode="auto">
            <a:xfrm>
              <a:off x="4499" y="2867"/>
              <a:ext cx="105" cy="115"/>
            </a:xfrm>
            <a:custGeom>
              <a:avLst/>
              <a:gdLst>
                <a:gd name="T0" fmla="*/ 52 w 72"/>
                <a:gd name="T1" fmla="*/ 0 h 79"/>
                <a:gd name="T2" fmla="*/ 24 w 72"/>
                <a:gd name="T3" fmla="*/ 25 h 79"/>
                <a:gd name="T4" fmla="*/ 10 w 72"/>
                <a:gd name="T5" fmla="*/ 42 h 79"/>
                <a:gd name="T6" fmla="*/ 10 w 72"/>
                <a:gd name="T7" fmla="*/ 42 h 79"/>
                <a:gd name="T8" fmla="*/ 0 w 72"/>
                <a:gd name="T9" fmla="*/ 59 h 79"/>
                <a:gd name="T10" fmla="*/ 16 w 72"/>
                <a:gd name="T11" fmla="*/ 79 h 79"/>
                <a:gd name="T12" fmla="*/ 26 w 72"/>
                <a:gd name="T13" fmla="*/ 63 h 79"/>
                <a:gd name="T14" fmla="*/ 26 w 72"/>
                <a:gd name="T15" fmla="*/ 63 h 79"/>
                <a:gd name="T16" fmla="*/ 45 w 72"/>
                <a:gd name="T17" fmla="*/ 41 h 79"/>
                <a:gd name="T18" fmla="*/ 72 w 72"/>
                <a:gd name="T19" fmla="*/ 19 h 79"/>
                <a:gd name="T20" fmla="*/ 52 w 72"/>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9">
                  <a:moveTo>
                    <a:pt x="52" y="0"/>
                  </a:moveTo>
                  <a:cubicBezTo>
                    <a:pt x="43" y="6"/>
                    <a:pt x="33" y="14"/>
                    <a:pt x="24" y="25"/>
                  </a:cubicBezTo>
                  <a:cubicBezTo>
                    <a:pt x="18" y="30"/>
                    <a:pt x="14" y="36"/>
                    <a:pt x="10" y="42"/>
                  </a:cubicBezTo>
                  <a:cubicBezTo>
                    <a:pt x="10" y="42"/>
                    <a:pt x="10" y="42"/>
                    <a:pt x="10" y="42"/>
                  </a:cubicBezTo>
                  <a:cubicBezTo>
                    <a:pt x="6" y="48"/>
                    <a:pt x="2" y="54"/>
                    <a:pt x="0" y="59"/>
                  </a:cubicBezTo>
                  <a:cubicBezTo>
                    <a:pt x="4" y="66"/>
                    <a:pt x="9" y="72"/>
                    <a:pt x="16" y="79"/>
                  </a:cubicBezTo>
                  <a:cubicBezTo>
                    <a:pt x="19" y="74"/>
                    <a:pt x="22" y="68"/>
                    <a:pt x="26" y="63"/>
                  </a:cubicBezTo>
                  <a:cubicBezTo>
                    <a:pt x="26" y="63"/>
                    <a:pt x="26" y="63"/>
                    <a:pt x="26" y="63"/>
                  </a:cubicBezTo>
                  <a:cubicBezTo>
                    <a:pt x="31" y="55"/>
                    <a:pt x="37" y="48"/>
                    <a:pt x="45" y="41"/>
                  </a:cubicBezTo>
                  <a:cubicBezTo>
                    <a:pt x="55" y="32"/>
                    <a:pt x="64" y="25"/>
                    <a:pt x="72" y="19"/>
                  </a:cubicBezTo>
                  <a:cubicBezTo>
                    <a:pt x="65" y="13"/>
                    <a:pt x="58" y="6"/>
                    <a:pt x="5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30" name="Freeform 27"/>
            <p:cNvSpPr>
              <a:spLocks/>
            </p:cNvSpPr>
            <p:nvPr/>
          </p:nvSpPr>
          <p:spPr bwMode="auto">
            <a:xfrm>
              <a:off x="4575" y="2831"/>
              <a:ext cx="144" cy="63"/>
            </a:xfrm>
            <a:custGeom>
              <a:avLst/>
              <a:gdLst>
                <a:gd name="T0" fmla="*/ 84 w 99"/>
                <a:gd name="T1" fmla="*/ 3 h 44"/>
                <a:gd name="T2" fmla="*/ 15 w 99"/>
                <a:gd name="T3" fmla="*/ 16 h 44"/>
                <a:gd name="T4" fmla="*/ 15 w 99"/>
                <a:gd name="T5" fmla="*/ 16 h 44"/>
                <a:gd name="T6" fmla="*/ 0 w 99"/>
                <a:gd name="T7" fmla="*/ 25 h 44"/>
                <a:gd name="T8" fmla="*/ 20 w 99"/>
                <a:gd name="T9" fmla="*/ 44 h 44"/>
                <a:gd name="T10" fmla="*/ 34 w 99"/>
                <a:gd name="T11" fmla="*/ 35 h 44"/>
                <a:gd name="T12" fmla="*/ 34 w 99"/>
                <a:gd name="T13" fmla="*/ 35 h 44"/>
                <a:gd name="T14" fmla="*/ 99 w 99"/>
                <a:gd name="T15" fmla="*/ 18 h 44"/>
                <a:gd name="T16" fmla="*/ 84 w 99"/>
                <a:gd name="T1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44">
                  <a:moveTo>
                    <a:pt x="84" y="3"/>
                  </a:moveTo>
                  <a:cubicBezTo>
                    <a:pt x="68" y="0"/>
                    <a:pt x="43" y="1"/>
                    <a:pt x="15" y="16"/>
                  </a:cubicBezTo>
                  <a:cubicBezTo>
                    <a:pt x="15" y="16"/>
                    <a:pt x="15" y="16"/>
                    <a:pt x="15" y="16"/>
                  </a:cubicBezTo>
                  <a:cubicBezTo>
                    <a:pt x="10" y="18"/>
                    <a:pt x="5" y="21"/>
                    <a:pt x="0" y="25"/>
                  </a:cubicBezTo>
                  <a:cubicBezTo>
                    <a:pt x="6" y="31"/>
                    <a:pt x="13" y="38"/>
                    <a:pt x="20" y="44"/>
                  </a:cubicBezTo>
                  <a:cubicBezTo>
                    <a:pt x="25" y="41"/>
                    <a:pt x="30" y="38"/>
                    <a:pt x="34" y="35"/>
                  </a:cubicBezTo>
                  <a:cubicBezTo>
                    <a:pt x="34" y="35"/>
                    <a:pt x="34" y="35"/>
                    <a:pt x="34" y="35"/>
                  </a:cubicBezTo>
                  <a:cubicBezTo>
                    <a:pt x="72" y="15"/>
                    <a:pt x="99" y="18"/>
                    <a:pt x="99" y="18"/>
                  </a:cubicBezTo>
                  <a:cubicBezTo>
                    <a:pt x="95" y="12"/>
                    <a:pt x="90" y="7"/>
                    <a:pt x="8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31" name="Freeform 28"/>
            <p:cNvSpPr>
              <a:spLocks/>
            </p:cNvSpPr>
            <p:nvPr/>
          </p:nvSpPr>
          <p:spPr bwMode="auto">
            <a:xfrm>
              <a:off x="4653" y="2921"/>
              <a:ext cx="75" cy="72"/>
            </a:xfrm>
            <a:custGeom>
              <a:avLst/>
              <a:gdLst>
                <a:gd name="T0" fmla="*/ 12 w 51"/>
                <a:gd name="T1" fmla="*/ 7 h 50"/>
                <a:gd name="T2" fmla="*/ 8 w 51"/>
                <a:gd name="T3" fmla="*/ 39 h 50"/>
                <a:gd name="T4" fmla="*/ 39 w 51"/>
                <a:gd name="T5" fmla="*/ 43 h 50"/>
                <a:gd name="T6" fmla="*/ 43 w 51"/>
                <a:gd name="T7" fmla="*/ 12 h 50"/>
                <a:gd name="T8" fmla="*/ 12 w 51"/>
                <a:gd name="T9" fmla="*/ 7 h 50"/>
              </a:gdLst>
              <a:ahLst/>
              <a:cxnLst>
                <a:cxn ang="0">
                  <a:pos x="T0" y="T1"/>
                </a:cxn>
                <a:cxn ang="0">
                  <a:pos x="T2" y="T3"/>
                </a:cxn>
                <a:cxn ang="0">
                  <a:pos x="T4" y="T5"/>
                </a:cxn>
                <a:cxn ang="0">
                  <a:pos x="T6" y="T7"/>
                </a:cxn>
                <a:cxn ang="0">
                  <a:pos x="T8" y="T9"/>
                </a:cxn>
              </a:cxnLst>
              <a:rect l="0" t="0" r="r" b="b"/>
              <a:pathLst>
                <a:path w="51" h="50">
                  <a:moveTo>
                    <a:pt x="12" y="7"/>
                  </a:moveTo>
                  <a:cubicBezTo>
                    <a:pt x="2" y="15"/>
                    <a:pt x="0" y="29"/>
                    <a:pt x="8" y="39"/>
                  </a:cubicBezTo>
                  <a:cubicBezTo>
                    <a:pt x="15" y="48"/>
                    <a:pt x="29" y="50"/>
                    <a:pt x="39" y="43"/>
                  </a:cubicBezTo>
                  <a:cubicBezTo>
                    <a:pt x="49" y="35"/>
                    <a:pt x="51" y="21"/>
                    <a:pt x="43" y="12"/>
                  </a:cubicBezTo>
                  <a:cubicBezTo>
                    <a:pt x="36" y="2"/>
                    <a:pt x="22" y="0"/>
                    <a:pt x="1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32" name="Freeform 29"/>
            <p:cNvSpPr>
              <a:spLocks/>
            </p:cNvSpPr>
            <p:nvPr/>
          </p:nvSpPr>
          <p:spPr bwMode="auto">
            <a:xfrm>
              <a:off x="4590" y="3002"/>
              <a:ext cx="66" cy="67"/>
            </a:xfrm>
            <a:custGeom>
              <a:avLst/>
              <a:gdLst>
                <a:gd name="T0" fmla="*/ 10 w 46"/>
                <a:gd name="T1" fmla="*/ 7 h 46"/>
                <a:gd name="T2" fmla="*/ 6 w 46"/>
                <a:gd name="T3" fmla="*/ 36 h 46"/>
                <a:gd name="T4" fmla="*/ 35 w 46"/>
                <a:gd name="T5" fmla="*/ 40 h 46"/>
                <a:gd name="T6" fmla="*/ 39 w 46"/>
                <a:gd name="T7" fmla="*/ 11 h 46"/>
                <a:gd name="T8" fmla="*/ 10 w 46"/>
                <a:gd name="T9" fmla="*/ 7 h 46"/>
              </a:gdLst>
              <a:ahLst/>
              <a:cxnLst>
                <a:cxn ang="0">
                  <a:pos x="T0" y="T1"/>
                </a:cxn>
                <a:cxn ang="0">
                  <a:pos x="T2" y="T3"/>
                </a:cxn>
                <a:cxn ang="0">
                  <a:pos x="T4" y="T5"/>
                </a:cxn>
                <a:cxn ang="0">
                  <a:pos x="T6" y="T7"/>
                </a:cxn>
                <a:cxn ang="0">
                  <a:pos x="T8" y="T9"/>
                </a:cxn>
              </a:cxnLst>
              <a:rect l="0" t="0" r="r" b="b"/>
              <a:pathLst>
                <a:path w="46" h="46">
                  <a:moveTo>
                    <a:pt x="10" y="7"/>
                  </a:moveTo>
                  <a:cubicBezTo>
                    <a:pt x="1" y="14"/>
                    <a:pt x="0" y="27"/>
                    <a:pt x="6" y="36"/>
                  </a:cubicBezTo>
                  <a:cubicBezTo>
                    <a:pt x="13" y="45"/>
                    <a:pt x="26" y="46"/>
                    <a:pt x="35" y="40"/>
                  </a:cubicBezTo>
                  <a:cubicBezTo>
                    <a:pt x="44" y="33"/>
                    <a:pt x="46" y="20"/>
                    <a:pt x="39" y="11"/>
                  </a:cubicBezTo>
                  <a:cubicBezTo>
                    <a:pt x="32" y="2"/>
                    <a:pt x="19" y="0"/>
                    <a:pt x="1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33" name="Freeform 30"/>
            <p:cNvSpPr>
              <a:spLocks/>
            </p:cNvSpPr>
            <p:nvPr/>
          </p:nvSpPr>
          <p:spPr bwMode="auto">
            <a:xfrm>
              <a:off x="4468" y="2902"/>
              <a:ext cx="103" cy="101"/>
            </a:xfrm>
            <a:custGeom>
              <a:avLst/>
              <a:gdLst>
                <a:gd name="T0" fmla="*/ 17 w 71"/>
                <a:gd name="T1" fmla="*/ 10 h 70"/>
                <a:gd name="T2" fmla="*/ 11 w 71"/>
                <a:gd name="T3" fmla="*/ 54 h 70"/>
                <a:gd name="T4" fmla="*/ 55 w 71"/>
                <a:gd name="T5" fmla="*/ 60 h 70"/>
                <a:gd name="T6" fmla="*/ 61 w 71"/>
                <a:gd name="T7" fmla="*/ 16 h 70"/>
                <a:gd name="T8" fmla="*/ 17 w 71"/>
                <a:gd name="T9" fmla="*/ 10 h 70"/>
              </a:gdLst>
              <a:ahLst/>
              <a:cxnLst>
                <a:cxn ang="0">
                  <a:pos x="T0" y="T1"/>
                </a:cxn>
                <a:cxn ang="0">
                  <a:pos x="T2" y="T3"/>
                </a:cxn>
                <a:cxn ang="0">
                  <a:pos x="T4" y="T5"/>
                </a:cxn>
                <a:cxn ang="0">
                  <a:pos x="T6" y="T7"/>
                </a:cxn>
                <a:cxn ang="0">
                  <a:pos x="T8" y="T9"/>
                </a:cxn>
              </a:cxnLst>
              <a:rect l="0" t="0" r="r" b="b"/>
              <a:pathLst>
                <a:path w="71" h="70">
                  <a:moveTo>
                    <a:pt x="17" y="10"/>
                  </a:moveTo>
                  <a:cubicBezTo>
                    <a:pt x="3" y="21"/>
                    <a:pt x="0" y="40"/>
                    <a:pt x="11" y="54"/>
                  </a:cubicBezTo>
                  <a:cubicBezTo>
                    <a:pt x="21" y="68"/>
                    <a:pt x="41" y="70"/>
                    <a:pt x="55" y="60"/>
                  </a:cubicBezTo>
                  <a:cubicBezTo>
                    <a:pt x="68" y="49"/>
                    <a:pt x="71" y="30"/>
                    <a:pt x="61" y="16"/>
                  </a:cubicBezTo>
                  <a:cubicBezTo>
                    <a:pt x="50" y="2"/>
                    <a:pt x="30" y="0"/>
                    <a:pt x="17"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34" name="Rectangle 31"/>
            <p:cNvSpPr>
              <a:spLocks noChangeArrowheads="1"/>
            </p:cNvSpPr>
            <p:nvPr/>
          </p:nvSpPr>
          <p:spPr bwMode="auto">
            <a:xfrm>
              <a:off x="4884" y="2838"/>
              <a:ext cx="61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9220"/>
              <a:r>
                <a:rPr lang="en-US" altLang="en-US" sz="1683">
                  <a:solidFill>
                    <a:srgbClr val="FFFFFF"/>
                  </a:solidFill>
                  <a:latin typeface="Segoe Pro Display Light" panose="020B0302040504020203" pitchFamily="34" charset="0"/>
                </a:rPr>
                <a:t>Website</a:t>
              </a:r>
              <a:endParaRPr lang="en-US" altLang="en-US" sz="1377">
                <a:solidFill>
                  <a:srgbClr val="00B0F0"/>
                </a:solidFill>
              </a:endParaRPr>
            </a:p>
          </p:txBody>
        </p:sp>
        <p:sp>
          <p:nvSpPr>
            <p:cNvPr id="35" name="Freeform 32"/>
            <p:cNvSpPr>
              <a:spLocks/>
            </p:cNvSpPr>
            <p:nvPr/>
          </p:nvSpPr>
          <p:spPr bwMode="auto">
            <a:xfrm>
              <a:off x="5778" y="2584"/>
              <a:ext cx="1353" cy="647"/>
            </a:xfrm>
            <a:custGeom>
              <a:avLst/>
              <a:gdLst>
                <a:gd name="T0" fmla="*/ 874 w 932"/>
                <a:gd name="T1" fmla="*/ 0 h 446"/>
                <a:gd name="T2" fmla="*/ 59 w 932"/>
                <a:gd name="T3" fmla="*/ 0 h 446"/>
                <a:gd name="T4" fmla="*/ 18 w 932"/>
                <a:gd name="T5" fmla="*/ 17 h 446"/>
                <a:gd name="T6" fmla="*/ 0 w 932"/>
                <a:gd name="T7" fmla="*/ 58 h 446"/>
                <a:gd name="T8" fmla="*/ 0 w 932"/>
                <a:gd name="T9" fmla="*/ 388 h 446"/>
                <a:gd name="T10" fmla="*/ 18 w 932"/>
                <a:gd name="T11" fmla="*/ 430 h 446"/>
                <a:gd name="T12" fmla="*/ 53 w 932"/>
                <a:gd name="T13" fmla="*/ 446 h 446"/>
                <a:gd name="T14" fmla="*/ 53 w 932"/>
                <a:gd name="T15" fmla="*/ 442 h 446"/>
                <a:gd name="T16" fmla="*/ 53 w 932"/>
                <a:gd name="T17" fmla="*/ 113 h 446"/>
                <a:gd name="T18" fmla="*/ 113 w 932"/>
                <a:gd name="T19" fmla="*/ 52 h 446"/>
                <a:gd name="T20" fmla="*/ 928 w 932"/>
                <a:gd name="T21" fmla="*/ 52 h 446"/>
                <a:gd name="T22" fmla="*/ 932 w 932"/>
                <a:gd name="T23" fmla="*/ 52 h 446"/>
                <a:gd name="T24" fmla="*/ 915 w 932"/>
                <a:gd name="T25" fmla="*/ 17 h 446"/>
                <a:gd name="T26" fmla="*/ 874 w 932"/>
                <a:gd name="T27"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2" h="446">
                  <a:moveTo>
                    <a:pt x="874" y="0"/>
                  </a:moveTo>
                  <a:cubicBezTo>
                    <a:pt x="59" y="0"/>
                    <a:pt x="59" y="0"/>
                    <a:pt x="59" y="0"/>
                  </a:cubicBezTo>
                  <a:cubicBezTo>
                    <a:pt x="43" y="0"/>
                    <a:pt x="28" y="7"/>
                    <a:pt x="18" y="17"/>
                  </a:cubicBezTo>
                  <a:cubicBezTo>
                    <a:pt x="7" y="28"/>
                    <a:pt x="0" y="42"/>
                    <a:pt x="0" y="58"/>
                  </a:cubicBezTo>
                  <a:cubicBezTo>
                    <a:pt x="0" y="388"/>
                    <a:pt x="0" y="388"/>
                    <a:pt x="0" y="388"/>
                  </a:cubicBezTo>
                  <a:cubicBezTo>
                    <a:pt x="0" y="404"/>
                    <a:pt x="7" y="419"/>
                    <a:pt x="18" y="430"/>
                  </a:cubicBezTo>
                  <a:cubicBezTo>
                    <a:pt x="27" y="439"/>
                    <a:pt x="39" y="445"/>
                    <a:pt x="53" y="446"/>
                  </a:cubicBezTo>
                  <a:cubicBezTo>
                    <a:pt x="53" y="445"/>
                    <a:pt x="53" y="444"/>
                    <a:pt x="53" y="442"/>
                  </a:cubicBezTo>
                  <a:cubicBezTo>
                    <a:pt x="53" y="113"/>
                    <a:pt x="53" y="113"/>
                    <a:pt x="53" y="113"/>
                  </a:cubicBezTo>
                  <a:cubicBezTo>
                    <a:pt x="53" y="79"/>
                    <a:pt x="80" y="52"/>
                    <a:pt x="113" y="52"/>
                  </a:cubicBezTo>
                  <a:cubicBezTo>
                    <a:pt x="928" y="52"/>
                    <a:pt x="928" y="52"/>
                    <a:pt x="928" y="52"/>
                  </a:cubicBezTo>
                  <a:cubicBezTo>
                    <a:pt x="929" y="52"/>
                    <a:pt x="930" y="52"/>
                    <a:pt x="932" y="52"/>
                  </a:cubicBezTo>
                  <a:cubicBezTo>
                    <a:pt x="930" y="39"/>
                    <a:pt x="924" y="26"/>
                    <a:pt x="915" y="17"/>
                  </a:cubicBezTo>
                  <a:cubicBezTo>
                    <a:pt x="904" y="7"/>
                    <a:pt x="890" y="0"/>
                    <a:pt x="874" y="0"/>
                  </a:cubicBezTo>
                </a:path>
              </a:pathLst>
            </a:custGeom>
            <a:solidFill>
              <a:srgbClr val="4E6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36" name="Freeform 33"/>
            <p:cNvSpPr>
              <a:spLocks/>
            </p:cNvSpPr>
            <p:nvPr/>
          </p:nvSpPr>
          <p:spPr bwMode="auto">
            <a:xfrm>
              <a:off x="5772" y="2578"/>
              <a:ext cx="1365" cy="659"/>
            </a:xfrm>
            <a:custGeom>
              <a:avLst/>
              <a:gdLst>
                <a:gd name="T0" fmla="*/ 878 w 940"/>
                <a:gd name="T1" fmla="*/ 0 h 454"/>
                <a:gd name="T2" fmla="*/ 63 w 940"/>
                <a:gd name="T3" fmla="*/ 0 h 454"/>
                <a:gd name="T4" fmla="*/ 0 w 940"/>
                <a:gd name="T5" fmla="*/ 62 h 454"/>
                <a:gd name="T6" fmla="*/ 0 w 940"/>
                <a:gd name="T7" fmla="*/ 392 h 454"/>
                <a:gd name="T8" fmla="*/ 57 w 940"/>
                <a:gd name="T9" fmla="*/ 454 h 454"/>
                <a:gd name="T10" fmla="*/ 57 w 940"/>
                <a:gd name="T11" fmla="*/ 450 h 454"/>
                <a:gd name="T12" fmla="*/ 22 w 940"/>
                <a:gd name="T13" fmla="*/ 434 h 454"/>
                <a:gd name="T14" fmla="*/ 4 w 940"/>
                <a:gd name="T15" fmla="*/ 392 h 454"/>
                <a:gd name="T16" fmla="*/ 4 w 940"/>
                <a:gd name="T17" fmla="*/ 62 h 454"/>
                <a:gd name="T18" fmla="*/ 22 w 940"/>
                <a:gd name="T19" fmla="*/ 21 h 454"/>
                <a:gd name="T20" fmla="*/ 63 w 940"/>
                <a:gd name="T21" fmla="*/ 4 h 454"/>
                <a:gd name="T22" fmla="*/ 878 w 940"/>
                <a:gd name="T23" fmla="*/ 4 h 454"/>
                <a:gd name="T24" fmla="*/ 919 w 940"/>
                <a:gd name="T25" fmla="*/ 21 h 454"/>
                <a:gd name="T26" fmla="*/ 936 w 940"/>
                <a:gd name="T27" fmla="*/ 56 h 454"/>
                <a:gd name="T28" fmla="*/ 940 w 940"/>
                <a:gd name="T29" fmla="*/ 57 h 454"/>
                <a:gd name="T30" fmla="*/ 878 w 940"/>
                <a:gd name="T31"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40" h="454">
                  <a:moveTo>
                    <a:pt x="878" y="0"/>
                  </a:moveTo>
                  <a:cubicBezTo>
                    <a:pt x="63" y="0"/>
                    <a:pt x="63" y="0"/>
                    <a:pt x="63" y="0"/>
                  </a:cubicBezTo>
                  <a:cubicBezTo>
                    <a:pt x="28" y="0"/>
                    <a:pt x="0" y="28"/>
                    <a:pt x="0" y="62"/>
                  </a:cubicBezTo>
                  <a:cubicBezTo>
                    <a:pt x="0" y="392"/>
                    <a:pt x="0" y="392"/>
                    <a:pt x="0" y="392"/>
                  </a:cubicBezTo>
                  <a:cubicBezTo>
                    <a:pt x="0" y="425"/>
                    <a:pt x="25" y="452"/>
                    <a:pt x="57" y="454"/>
                  </a:cubicBezTo>
                  <a:cubicBezTo>
                    <a:pt x="57" y="453"/>
                    <a:pt x="57" y="452"/>
                    <a:pt x="57" y="450"/>
                  </a:cubicBezTo>
                  <a:cubicBezTo>
                    <a:pt x="43" y="449"/>
                    <a:pt x="31" y="443"/>
                    <a:pt x="22" y="434"/>
                  </a:cubicBezTo>
                  <a:cubicBezTo>
                    <a:pt x="11" y="423"/>
                    <a:pt x="4" y="408"/>
                    <a:pt x="4" y="392"/>
                  </a:cubicBezTo>
                  <a:cubicBezTo>
                    <a:pt x="4" y="62"/>
                    <a:pt x="4" y="62"/>
                    <a:pt x="4" y="62"/>
                  </a:cubicBezTo>
                  <a:cubicBezTo>
                    <a:pt x="4" y="46"/>
                    <a:pt x="11" y="32"/>
                    <a:pt x="22" y="21"/>
                  </a:cubicBezTo>
                  <a:cubicBezTo>
                    <a:pt x="32" y="11"/>
                    <a:pt x="47" y="4"/>
                    <a:pt x="63" y="4"/>
                  </a:cubicBezTo>
                  <a:cubicBezTo>
                    <a:pt x="878" y="4"/>
                    <a:pt x="878" y="4"/>
                    <a:pt x="878" y="4"/>
                  </a:cubicBezTo>
                  <a:cubicBezTo>
                    <a:pt x="894" y="4"/>
                    <a:pt x="908" y="11"/>
                    <a:pt x="919" y="21"/>
                  </a:cubicBezTo>
                  <a:cubicBezTo>
                    <a:pt x="928" y="30"/>
                    <a:pt x="934" y="43"/>
                    <a:pt x="936" y="56"/>
                  </a:cubicBezTo>
                  <a:cubicBezTo>
                    <a:pt x="937" y="56"/>
                    <a:pt x="938" y="57"/>
                    <a:pt x="940" y="57"/>
                  </a:cubicBezTo>
                  <a:cubicBezTo>
                    <a:pt x="937" y="25"/>
                    <a:pt x="910" y="0"/>
                    <a:pt x="87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37" name="Freeform 34"/>
            <p:cNvSpPr>
              <a:spLocks/>
            </p:cNvSpPr>
            <p:nvPr/>
          </p:nvSpPr>
          <p:spPr bwMode="auto">
            <a:xfrm>
              <a:off x="5855" y="2659"/>
              <a:ext cx="1358" cy="655"/>
            </a:xfrm>
            <a:custGeom>
              <a:avLst/>
              <a:gdLst>
                <a:gd name="T0" fmla="*/ 935 w 935"/>
                <a:gd name="T1" fmla="*/ 390 h 451"/>
                <a:gd name="T2" fmla="*/ 875 w 935"/>
                <a:gd name="T3" fmla="*/ 451 h 451"/>
                <a:gd name="T4" fmla="*/ 60 w 935"/>
                <a:gd name="T5" fmla="*/ 451 h 451"/>
                <a:gd name="T6" fmla="*/ 0 w 935"/>
                <a:gd name="T7" fmla="*/ 390 h 451"/>
                <a:gd name="T8" fmla="*/ 0 w 935"/>
                <a:gd name="T9" fmla="*/ 61 h 451"/>
                <a:gd name="T10" fmla="*/ 60 w 935"/>
                <a:gd name="T11" fmla="*/ 0 h 451"/>
                <a:gd name="T12" fmla="*/ 875 w 935"/>
                <a:gd name="T13" fmla="*/ 0 h 451"/>
                <a:gd name="T14" fmla="*/ 935 w 935"/>
                <a:gd name="T15" fmla="*/ 61 h 451"/>
                <a:gd name="T16" fmla="*/ 935 w 935"/>
                <a:gd name="T17" fmla="*/ 390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5" h="451">
                  <a:moveTo>
                    <a:pt x="935" y="390"/>
                  </a:moveTo>
                  <a:cubicBezTo>
                    <a:pt x="935" y="424"/>
                    <a:pt x="908" y="451"/>
                    <a:pt x="875" y="451"/>
                  </a:cubicBezTo>
                  <a:cubicBezTo>
                    <a:pt x="60" y="451"/>
                    <a:pt x="60" y="451"/>
                    <a:pt x="60" y="451"/>
                  </a:cubicBezTo>
                  <a:cubicBezTo>
                    <a:pt x="27" y="451"/>
                    <a:pt x="0" y="424"/>
                    <a:pt x="0" y="390"/>
                  </a:cubicBezTo>
                  <a:cubicBezTo>
                    <a:pt x="0" y="61"/>
                    <a:pt x="0" y="61"/>
                    <a:pt x="0" y="61"/>
                  </a:cubicBezTo>
                  <a:cubicBezTo>
                    <a:pt x="0" y="27"/>
                    <a:pt x="27" y="0"/>
                    <a:pt x="60" y="0"/>
                  </a:cubicBezTo>
                  <a:cubicBezTo>
                    <a:pt x="875" y="0"/>
                    <a:pt x="875" y="0"/>
                    <a:pt x="875" y="0"/>
                  </a:cubicBezTo>
                  <a:cubicBezTo>
                    <a:pt x="908" y="0"/>
                    <a:pt x="935" y="27"/>
                    <a:pt x="935" y="61"/>
                  </a:cubicBezTo>
                  <a:cubicBezTo>
                    <a:pt x="935" y="390"/>
                    <a:pt x="935" y="390"/>
                    <a:pt x="935" y="390"/>
                  </a:cubicBezTo>
                </a:path>
              </a:pathLst>
            </a:custGeom>
            <a:solidFill>
              <a:srgbClr val="022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38" name="Freeform 35"/>
            <p:cNvSpPr>
              <a:spLocks/>
            </p:cNvSpPr>
            <p:nvPr/>
          </p:nvSpPr>
          <p:spPr bwMode="auto">
            <a:xfrm>
              <a:off x="5850" y="2656"/>
              <a:ext cx="1367" cy="661"/>
            </a:xfrm>
            <a:custGeom>
              <a:avLst/>
              <a:gdLst>
                <a:gd name="T0" fmla="*/ 938 w 941"/>
                <a:gd name="T1" fmla="*/ 392 h 455"/>
                <a:gd name="T2" fmla="*/ 936 w 941"/>
                <a:gd name="T3" fmla="*/ 392 h 455"/>
                <a:gd name="T4" fmla="*/ 919 w 941"/>
                <a:gd name="T5" fmla="*/ 433 h 455"/>
                <a:gd name="T6" fmla="*/ 878 w 941"/>
                <a:gd name="T7" fmla="*/ 450 h 455"/>
                <a:gd name="T8" fmla="*/ 63 w 941"/>
                <a:gd name="T9" fmla="*/ 450 h 455"/>
                <a:gd name="T10" fmla="*/ 22 w 941"/>
                <a:gd name="T11" fmla="*/ 433 h 455"/>
                <a:gd name="T12" fmla="*/ 5 w 941"/>
                <a:gd name="T13" fmla="*/ 392 h 455"/>
                <a:gd name="T14" fmla="*/ 5 w 941"/>
                <a:gd name="T15" fmla="*/ 63 h 455"/>
                <a:gd name="T16" fmla="*/ 22 w 941"/>
                <a:gd name="T17" fmla="*/ 22 h 455"/>
                <a:gd name="T18" fmla="*/ 63 w 941"/>
                <a:gd name="T19" fmla="*/ 5 h 455"/>
                <a:gd name="T20" fmla="*/ 878 w 941"/>
                <a:gd name="T21" fmla="*/ 5 h 455"/>
                <a:gd name="T22" fmla="*/ 919 w 941"/>
                <a:gd name="T23" fmla="*/ 22 h 455"/>
                <a:gd name="T24" fmla="*/ 936 w 941"/>
                <a:gd name="T25" fmla="*/ 63 h 455"/>
                <a:gd name="T26" fmla="*/ 936 w 941"/>
                <a:gd name="T27" fmla="*/ 392 h 455"/>
                <a:gd name="T28" fmla="*/ 938 w 941"/>
                <a:gd name="T29" fmla="*/ 392 h 455"/>
                <a:gd name="T30" fmla="*/ 941 w 941"/>
                <a:gd name="T31" fmla="*/ 392 h 455"/>
                <a:gd name="T32" fmla="*/ 941 w 941"/>
                <a:gd name="T33" fmla="*/ 63 h 455"/>
                <a:gd name="T34" fmla="*/ 878 w 941"/>
                <a:gd name="T35" fmla="*/ 0 h 455"/>
                <a:gd name="T36" fmla="*/ 63 w 941"/>
                <a:gd name="T37" fmla="*/ 0 h 455"/>
                <a:gd name="T38" fmla="*/ 0 w 941"/>
                <a:gd name="T39" fmla="*/ 63 h 455"/>
                <a:gd name="T40" fmla="*/ 0 w 941"/>
                <a:gd name="T41" fmla="*/ 392 h 455"/>
                <a:gd name="T42" fmla="*/ 63 w 941"/>
                <a:gd name="T43" fmla="*/ 455 h 455"/>
                <a:gd name="T44" fmla="*/ 878 w 941"/>
                <a:gd name="T45" fmla="*/ 455 h 455"/>
                <a:gd name="T46" fmla="*/ 941 w 941"/>
                <a:gd name="T47" fmla="*/ 392 h 455"/>
                <a:gd name="T48" fmla="*/ 938 w 941"/>
                <a:gd name="T49" fmla="*/ 392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1" h="455">
                  <a:moveTo>
                    <a:pt x="938" y="392"/>
                  </a:moveTo>
                  <a:cubicBezTo>
                    <a:pt x="936" y="392"/>
                    <a:pt x="936" y="392"/>
                    <a:pt x="936" y="392"/>
                  </a:cubicBezTo>
                  <a:cubicBezTo>
                    <a:pt x="936" y="408"/>
                    <a:pt x="929" y="423"/>
                    <a:pt x="919" y="433"/>
                  </a:cubicBezTo>
                  <a:cubicBezTo>
                    <a:pt x="908" y="444"/>
                    <a:pt x="894" y="450"/>
                    <a:pt x="878" y="450"/>
                  </a:cubicBezTo>
                  <a:cubicBezTo>
                    <a:pt x="63" y="450"/>
                    <a:pt x="63" y="450"/>
                    <a:pt x="63" y="450"/>
                  </a:cubicBezTo>
                  <a:cubicBezTo>
                    <a:pt x="47" y="450"/>
                    <a:pt x="33" y="444"/>
                    <a:pt x="22" y="433"/>
                  </a:cubicBezTo>
                  <a:cubicBezTo>
                    <a:pt x="12" y="423"/>
                    <a:pt x="5" y="408"/>
                    <a:pt x="5" y="392"/>
                  </a:cubicBezTo>
                  <a:cubicBezTo>
                    <a:pt x="5" y="63"/>
                    <a:pt x="5" y="63"/>
                    <a:pt x="5" y="63"/>
                  </a:cubicBezTo>
                  <a:cubicBezTo>
                    <a:pt x="5" y="47"/>
                    <a:pt x="12" y="32"/>
                    <a:pt x="22" y="22"/>
                  </a:cubicBezTo>
                  <a:cubicBezTo>
                    <a:pt x="33" y="11"/>
                    <a:pt x="47" y="5"/>
                    <a:pt x="63" y="5"/>
                  </a:cubicBezTo>
                  <a:cubicBezTo>
                    <a:pt x="878" y="5"/>
                    <a:pt x="878" y="5"/>
                    <a:pt x="878" y="5"/>
                  </a:cubicBezTo>
                  <a:cubicBezTo>
                    <a:pt x="894" y="5"/>
                    <a:pt x="908" y="11"/>
                    <a:pt x="919" y="22"/>
                  </a:cubicBezTo>
                  <a:cubicBezTo>
                    <a:pt x="929" y="32"/>
                    <a:pt x="936" y="47"/>
                    <a:pt x="936" y="63"/>
                  </a:cubicBezTo>
                  <a:cubicBezTo>
                    <a:pt x="936" y="392"/>
                    <a:pt x="936" y="392"/>
                    <a:pt x="936" y="392"/>
                  </a:cubicBezTo>
                  <a:cubicBezTo>
                    <a:pt x="938" y="392"/>
                    <a:pt x="938" y="392"/>
                    <a:pt x="938" y="392"/>
                  </a:cubicBezTo>
                  <a:cubicBezTo>
                    <a:pt x="941" y="392"/>
                    <a:pt x="941" y="392"/>
                    <a:pt x="941" y="392"/>
                  </a:cubicBezTo>
                  <a:cubicBezTo>
                    <a:pt x="941" y="63"/>
                    <a:pt x="941" y="63"/>
                    <a:pt x="941" y="63"/>
                  </a:cubicBezTo>
                  <a:cubicBezTo>
                    <a:pt x="941" y="28"/>
                    <a:pt x="913" y="0"/>
                    <a:pt x="878" y="0"/>
                  </a:cubicBezTo>
                  <a:cubicBezTo>
                    <a:pt x="63" y="0"/>
                    <a:pt x="63" y="0"/>
                    <a:pt x="63" y="0"/>
                  </a:cubicBezTo>
                  <a:cubicBezTo>
                    <a:pt x="28" y="0"/>
                    <a:pt x="0" y="28"/>
                    <a:pt x="0" y="63"/>
                  </a:cubicBezTo>
                  <a:cubicBezTo>
                    <a:pt x="0" y="392"/>
                    <a:pt x="0" y="392"/>
                    <a:pt x="0" y="392"/>
                  </a:cubicBezTo>
                  <a:cubicBezTo>
                    <a:pt x="0" y="427"/>
                    <a:pt x="28" y="455"/>
                    <a:pt x="63" y="455"/>
                  </a:cubicBezTo>
                  <a:cubicBezTo>
                    <a:pt x="878" y="455"/>
                    <a:pt x="878" y="455"/>
                    <a:pt x="878" y="455"/>
                  </a:cubicBezTo>
                  <a:cubicBezTo>
                    <a:pt x="913" y="455"/>
                    <a:pt x="941" y="427"/>
                    <a:pt x="941" y="392"/>
                  </a:cubicBezTo>
                  <a:lnTo>
                    <a:pt x="938" y="3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39" name="Freeform 36"/>
            <p:cNvSpPr>
              <a:spLocks/>
            </p:cNvSpPr>
            <p:nvPr/>
          </p:nvSpPr>
          <p:spPr bwMode="auto">
            <a:xfrm>
              <a:off x="6068" y="3044"/>
              <a:ext cx="211" cy="63"/>
            </a:xfrm>
            <a:custGeom>
              <a:avLst/>
              <a:gdLst>
                <a:gd name="T0" fmla="*/ 105 w 145"/>
                <a:gd name="T1" fmla="*/ 0 h 43"/>
                <a:gd name="T2" fmla="*/ 100 w 145"/>
                <a:gd name="T3" fmla="*/ 0 h 43"/>
                <a:gd name="T4" fmla="*/ 48 w 145"/>
                <a:gd name="T5" fmla="*/ 0 h 43"/>
                <a:gd name="T6" fmla="*/ 45 w 145"/>
                <a:gd name="T7" fmla="*/ 0 h 43"/>
                <a:gd name="T8" fmla="*/ 0 w 145"/>
                <a:gd name="T9" fmla="*/ 29 h 43"/>
                <a:gd name="T10" fmla="*/ 0 w 145"/>
                <a:gd name="T11" fmla="*/ 43 h 43"/>
                <a:gd name="T12" fmla="*/ 54 w 145"/>
                <a:gd name="T13" fmla="*/ 43 h 43"/>
                <a:gd name="T14" fmla="*/ 94 w 145"/>
                <a:gd name="T15" fmla="*/ 43 h 43"/>
                <a:gd name="T16" fmla="*/ 145 w 145"/>
                <a:gd name="T17" fmla="*/ 43 h 43"/>
                <a:gd name="T18" fmla="*/ 145 w 145"/>
                <a:gd name="T19" fmla="*/ 29 h 43"/>
                <a:gd name="T20" fmla="*/ 105 w 145"/>
                <a:gd name="T2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5" h="43">
                  <a:moveTo>
                    <a:pt x="105" y="0"/>
                  </a:moveTo>
                  <a:cubicBezTo>
                    <a:pt x="100" y="0"/>
                    <a:pt x="100" y="0"/>
                    <a:pt x="100" y="0"/>
                  </a:cubicBezTo>
                  <a:cubicBezTo>
                    <a:pt x="48" y="0"/>
                    <a:pt x="48" y="0"/>
                    <a:pt x="48" y="0"/>
                  </a:cubicBezTo>
                  <a:cubicBezTo>
                    <a:pt x="45" y="0"/>
                    <a:pt x="45" y="0"/>
                    <a:pt x="45" y="0"/>
                  </a:cubicBezTo>
                  <a:cubicBezTo>
                    <a:pt x="52" y="26"/>
                    <a:pt x="43" y="29"/>
                    <a:pt x="0" y="29"/>
                  </a:cubicBezTo>
                  <a:cubicBezTo>
                    <a:pt x="0" y="43"/>
                    <a:pt x="0" y="43"/>
                    <a:pt x="0" y="43"/>
                  </a:cubicBezTo>
                  <a:cubicBezTo>
                    <a:pt x="54" y="43"/>
                    <a:pt x="54" y="43"/>
                    <a:pt x="54" y="43"/>
                  </a:cubicBezTo>
                  <a:cubicBezTo>
                    <a:pt x="94" y="43"/>
                    <a:pt x="94" y="43"/>
                    <a:pt x="94" y="43"/>
                  </a:cubicBezTo>
                  <a:cubicBezTo>
                    <a:pt x="145" y="43"/>
                    <a:pt x="145" y="43"/>
                    <a:pt x="145" y="43"/>
                  </a:cubicBezTo>
                  <a:cubicBezTo>
                    <a:pt x="145" y="29"/>
                    <a:pt x="145" y="29"/>
                    <a:pt x="145" y="29"/>
                  </a:cubicBezTo>
                  <a:cubicBezTo>
                    <a:pt x="102" y="29"/>
                    <a:pt x="98" y="26"/>
                    <a:pt x="105" y="0"/>
                  </a:cubicBezTo>
                  <a:close/>
                </a:path>
              </a:pathLst>
            </a:custGeom>
            <a:solidFill>
              <a:srgbClr val="9191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40" name="Freeform 37"/>
            <p:cNvSpPr>
              <a:spLocks noEditPoints="1"/>
            </p:cNvSpPr>
            <p:nvPr/>
          </p:nvSpPr>
          <p:spPr bwMode="auto">
            <a:xfrm>
              <a:off x="6013" y="2810"/>
              <a:ext cx="321" cy="234"/>
            </a:xfrm>
            <a:custGeom>
              <a:avLst/>
              <a:gdLst>
                <a:gd name="T0" fmla="*/ 207 w 221"/>
                <a:gd name="T1" fmla="*/ 0 h 161"/>
                <a:gd name="T2" fmla="*/ 12 w 221"/>
                <a:gd name="T3" fmla="*/ 0 h 161"/>
                <a:gd name="T4" fmla="*/ 0 w 221"/>
                <a:gd name="T5" fmla="*/ 13 h 161"/>
                <a:gd name="T6" fmla="*/ 0 w 221"/>
                <a:gd name="T7" fmla="*/ 149 h 161"/>
                <a:gd name="T8" fmla="*/ 12 w 221"/>
                <a:gd name="T9" fmla="*/ 161 h 161"/>
                <a:gd name="T10" fmla="*/ 207 w 221"/>
                <a:gd name="T11" fmla="*/ 161 h 161"/>
                <a:gd name="T12" fmla="*/ 221 w 221"/>
                <a:gd name="T13" fmla="*/ 149 h 161"/>
                <a:gd name="T14" fmla="*/ 221 w 221"/>
                <a:gd name="T15" fmla="*/ 13 h 161"/>
                <a:gd name="T16" fmla="*/ 207 w 221"/>
                <a:gd name="T17" fmla="*/ 0 h 161"/>
                <a:gd name="T18" fmla="*/ 204 w 221"/>
                <a:gd name="T19" fmla="*/ 17 h 161"/>
                <a:gd name="T20" fmla="*/ 204 w 221"/>
                <a:gd name="T21" fmla="*/ 144 h 161"/>
                <a:gd name="T22" fmla="*/ 17 w 221"/>
                <a:gd name="T23" fmla="*/ 144 h 161"/>
                <a:gd name="T24" fmla="*/ 17 w 221"/>
                <a:gd name="T25" fmla="*/ 17 h 161"/>
                <a:gd name="T26" fmla="*/ 204 w 221"/>
                <a:gd name="T27" fmla="*/ 17 h 161"/>
                <a:gd name="T28" fmla="*/ 204 w 221"/>
                <a:gd name="T29" fmla="*/ 1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1" h="161">
                  <a:moveTo>
                    <a:pt x="207" y="0"/>
                  </a:moveTo>
                  <a:cubicBezTo>
                    <a:pt x="12" y="0"/>
                    <a:pt x="12" y="0"/>
                    <a:pt x="12" y="0"/>
                  </a:cubicBezTo>
                  <a:cubicBezTo>
                    <a:pt x="6" y="0"/>
                    <a:pt x="0" y="6"/>
                    <a:pt x="0" y="13"/>
                  </a:cubicBezTo>
                  <a:cubicBezTo>
                    <a:pt x="0" y="149"/>
                    <a:pt x="0" y="149"/>
                    <a:pt x="0" y="149"/>
                  </a:cubicBezTo>
                  <a:cubicBezTo>
                    <a:pt x="0" y="155"/>
                    <a:pt x="6" y="161"/>
                    <a:pt x="12" y="161"/>
                  </a:cubicBezTo>
                  <a:cubicBezTo>
                    <a:pt x="207" y="161"/>
                    <a:pt x="207" y="161"/>
                    <a:pt x="207" y="161"/>
                  </a:cubicBezTo>
                  <a:cubicBezTo>
                    <a:pt x="214" y="161"/>
                    <a:pt x="221" y="155"/>
                    <a:pt x="221" y="149"/>
                  </a:cubicBezTo>
                  <a:cubicBezTo>
                    <a:pt x="221" y="13"/>
                    <a:pt x="221" y="13"/>
                    <a:pt x="221" y="13"/>
                  </a:cubicBezTo>
                  <a:cubicBezTo>
                    <a:pt x="221" y="6"/>
                    <a:pt x="214" y="0"/>
                    <a:pt x="207" y="0"/>
                  </a:cubicBezTo>
                  <a:moveTo>
                    <a:pt x="204" y="17"/>
                  </a:moveTo>
                  <a:cubicBezTo>
                    <a:pt x="204" y="144"/>
                    <a:pt x="204" y="144"/>
                    <a:pt x="204" y="144"/>
                  </a:cubicBezTo>
                  <a:cubicBezTo>
                    <a:pt x="17" y="144"/>
                    <a:pt x="17" y="144"/>
                    <a:pt x="17" y="144"/>
                  </a:cubicBezTo>
                  <a:cubicBezTo>
                    <a:pt x="17" y="17"/>
                    <a:pt x="17" y="17"/>
                    <a:pt x="17" y="17"/>
                  </a:cubicBezTo>
                  <a:cubicBezTo>
                    <a:pt x="204" y="17"/>
                    <a:pt x="204" y="17"/>
                    <a:pt x="204" y="17"/>
                  </a:cubicBezTo>
                  <a:cubicBezTo>
                    <a:pt x="204" y="17"/>
                    <a:pt x="204" y="17"/>
                    <a:pt x="204" y="17"/>
                  </a:cubicBezTo>
                </a:path>
              </a:pathLst>
            </a:custGeom>
            <a:solidFill>
              <a:srgbClr val="C5C5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41" name="Freeform 38"/>
            <p:cNvSpPr>
              <a:spLocks/>
            </p:cNvSpPr>
            <p:nvPr/>
          </p:nvSpPr>
          <p:spPr bwMode="auto">
            <a:xfrm>
              <a:off x="6038" y="2835"/>
              <a:ext cx="271" cy="184"/>
            </a:xfrm>
            <a:custGeom>
              <a:avLst/>
              <a:gdLst>
                <a:gd name="T0" fmla="*/ 271 w 271"/>
                <a:gd name="T1" fmla="*/ 0 h 184"/>
                <a:gd name="T2" fmla="*/ 271 w 271"/>
                <a:gd name="T3" fmla="*/ 184 h 184"/>
                <a:gd name="T4" fmla="*/ 0 w 271"/>
                <a:gd name="T5" fmla="*/ 184 h 184"/>
                <a:gd name="T6" fmla="*/ 0 w 271"/>
                <a:gd name="T7" fmla="*/ 0 h 184"/>
                <a:gd name="T8" fmla="*/ 271 w 271"/>
                <a:gd name="T9" fmla="*/ 0 h 184"/>
                <a:gd name="T10" fmla="*/ 271 w 271"/>
                <a:gd name="T11" fmla="*/ 0 h 184"/>
              </a:gdLst>
              <a:ahLst/>
              <a:cxnLst>
                <a:cxn ang="0">
                  <a:pos x="T0" y="T1"/>
                </a:cxn>
                <a:cxn ang="0">
                  <a:pos x="T2" y="T3"/>
                </a:cxn>
                <a:cxn ang="0">
                  <a:pos x="T4" y="T5"/>
                </a:cxn>
                <a:cxn ang="0">
                  <a:pos x="T6" y="T7"/>
                </a:cxn>
                <a:cxn ang="0">
                  <a:pos x="T8" y="T9"/>
                </a:cxn>
                <a:cxn ang="0">
                  <a:pos x="T10" y="T11"/>
                </a:cxn>
              </a:cxnLst>
              <a:rect l="0" t="0" r="r" b="b"/>
              <a:pathLst>
                <a:path w="271" h="184">
                  <a:moveTo>
                    <a:pt x="271" y="0"/>
                  </a:moveTo>
                  <a:lnTo>
                    <a:pt x="271" y="184"/>
                  </a:lnTo>
                  <a:lnTo>
                    <a:pt x="0" y="184"/>
                  </a:lnTo>
                  <a:lnTo>
                    <a:pt x="0" y="0"/>
                  </a:lnTo>
                  <a:lnTo>
                    <a:pt x="271" y="0"/>
                  </a:lnTo>
                  <a:lnTo>
                    <a:pt x="271" y="0"/>
                  </a:lnTo>
                  <a:close/>
                </a:path>
              </a:pathLst>
            </a:custGeom>
            <a:solidFill>
              <a:srgbClr val="00BB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42" name="Freeform 39"/>
            <p:cNvSpPr>
              <a:spLocks/>
            </p:cNvSpPr>
            <p:nvPr/>
          </p:nvSpPr>
          <p:spPr bwMode="auto">
            <a:xfrm>
              <a:off x="6038" y="2835"/>
              <a:ext cx="271" cy="184"/>
            </a:xfrm>
            <a:custGeom>
              <a:avLst/>
              <a:gdLst>
                <a:gd name="T0" fmla="*/ 271 w 271"/>
                <a:gd name="T1" fmla="*/ 0 h 184"/>
                <a:gd name="T2" fmla="*/ 271 w 271"/>
                <a:gd name="T3" fmla="*/ 184 h 184"/>
                <a:gd name="T4" fmla="*/ 0 w 271"/>
                <a:gd name="T5" fmla="*/ 184 h 184"/>
                <a:gd name="T6" fmla="*/ 0 w 271"/>
                <a:gd name="T7" fmla="*/ 0 h 184"/>
                <a:gd name="T8" fmla="*/ 271 w 271"/>
                <a:gd name="T9" fmla="*/ 0 h 184"/>
                <a:gd name="T10" fmla="*/ 271 w 271"/>
                <a:gd name="T11" fmla="*/ 0 h 184"/>
              </a:gdLst>
              <a:ahLst/>
              <a:cxnLst>
                <a:cxn ang="0">
                  <a:pos x="T0" y="T1"/>
                </a:cxn>
                <a:cxn ang="0">
                  <a:pos x="T2" y="T3"/>
                </a:cxn>
                <a:cxn ang="0">
                  <a:pos x="T4" y="T5"/>
                </a:cxn>
                <a:cxn ang="0">
                  <a:pos x="T6" y="T7"/>
                </a:cxn>
                <a:cxn ang="0">
                  <a:pos x="T8" y="T9"/>
                </a:cxn>
                <a:cxn ang="0">
                  <a:pos x="T10" y="T11"/>
                </a:cxn>
              </a:cxnLst>
              <a:rect l="0" t="0" r="r" b="b"/>
              <a:pathLst>
                <a:path w="271" h="184">
                  <a:moveTo>
                    <a:pt x="271" y="0"/>
                  </a:moveTo>
                  <a:lnTo>
                    <a:pt x="271" y="184"/>
                  </a:lnTo>
                  <a:lnTo>
                    <a:pt x="0" y="184"/>
                  </a:lnTo>
                  <a:lnTo>
                    <a:pt x="0" y="0"/>
                  </a:lnTo>
                  <a:lnTo>
                    <a:pt x="271" y="0"/>
                  </a:lnTo>
                  <a:lnTo>
                    <a:pt x="2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43" name="Freeform 40"/>
            <p:cNvSpPr>
              <a:spLocks/>
            </p:cNvSpPr>
            <p:nvPr/>
          </p:nvSpPr>
          <p:spPr bwMode="auto">
            <a:xfrm>
              <a:off x="6013" y="2810"/>
              <a:ext cx="302" cy="234"/>
            </a:xfrm>
            <a:custGeom>
              <a:avLst/>
              <a:gdLst>
                <a:gd name="T0" fmla="*/ 17 w 208"/>
                <a:gd name="T1" fmla="*/ 144 h 161"/>
                <a:gd name="T2" fmla="*/ 17 w 208"/>
                <a:gd name="T3" fmla="*/ 144 h 161"/>
                <a:gd name="T4" fmla="*/ 17 w 208"/>
                <a:gd name="T5" fmla="*/ 17 h 161"/>
                <a:gd name="T6" fmla="*/ 188 w 208"/>
                <a:gd name="T7" fmla="*/ 17 h 161"/>
                <a:gd name="T8" fmla="*/ 208 w 208"/>
                <a:gd name="T9" fmla="*/ 0 h 161"/>
                <a:gd name="T10" fmla="*/ 207 w 208"/>
                <a:gd name="T11" fmla="*/ 0 h 161"/>
                <a:gd name="T12" fmla="*/ 12 w 208"/>
                <a:gd name="T13" fmla="*/ 0 h 161"/>
                <a:gd name="T14" fmla="*/ 0 w 208"/>
                <a:gd name="T15" fmla="*/ 13 h 161"/>
                <a:gd name="T16" fmla="*/ 0 w 208"/>
                <a:gd name="T17" fmla="*/ 149 h 161"/>
                <a:gd name="T18" fmla="*/ 12 w 208"/>
                <a:gd name="T19" fmla="*/ 161 h 161"/>
                <a:gd name="T20" fmla="*/ 17 w 208"/>
                <a:gd name="T21" fmla="*/ 161 h 161"/>
                <a:gd name="T22" fmla="*/ 37 w 208"/>
                <a:gd name="T23" fmla="*/ 144 h 161"/>
                <a:gd name="T24" fmla="*/ 17 w 208"/>
                <a:gd name="T25" fmla="*/ 14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8" h="161">
                  <a:moveTo>
                    <a:pt x="17" y="144"/>
                  </a:moveTo>
                  <a:cubicBezTo>
                    <a:pt x="17" y="144"/>
                    <a:pt x="17" y="144"/>
                    <a:pt x="17" y="144"/>
                  </a:cubicBezTo>
                  <a:cubicBezTo>
                    <a:pt x="17" y="17"/>
                    <a:pt x="17" y="17"/>
                    <a:pt x="17" y="17"/>
                  </a:cubicBezTo>
                  <a:cubicBezTo>
                    <a:pt x="188" y="17"/>
                    <a:pt x="188" y="17"/>
                    <a:pt x="188" y="17"/>
                  </a:cubicBezTo>
                  <a:cubicBezTo>
                    <a:pt x="208" y="0"/>
                    <a:pt x="208" y="0"/>
                    <a:pt x="208" y="0"/>
                  </a:cubicBezTo>
                  <a:cubicBezTo>
                    <a:pt x="207" y="0"/>
                    <a:pt x="207" y="0"/>
                    <a:pt x="207" y="0"/>
                  </a:cubicBezTo>
                  <a:cubicBezTo>
                    <a:pt x="12" y="0"/>
                    <a:pt x="12" y="0"/>
                    <a:pt x="12" y="0"/>
                  </a:cubicBezTo>
                  <a:cubicBezTo>
                    <a:pt x="6" y="0"/>
                    <a:pt x="0" y="6"/>
                    <a:pt x="0" y="13"/>
                  </a:cubicBezTo>
                  <a:cubicBezTo>
                    <a:pt x="0" y="149"/>
                    <a:pt x="0" y="149"/>
                    <a:pt x="0" y="149"/>
                  </a:cubicBezTo>
                  <a:cubicBezTo>
                    <a:pt x="0" y="155"/>
                    <a:pt x="6" y="161"/>
                    <a:pt x="12" y="161"/>
                  </a:cubicBezTo>
                  <a:cubicBezTo>
                    <a:pt x="17" y="161"/>
                    <a:pt x="17" y="161"/>
                    <a:pt x="17" y="161"/>
                  </a:cubicBezTo>
                  <a:cubicBezTo>
                    <a:pt x="37" y="144"/>
                    <a:pt x="37" y="144"/>
                    <a:pt x="37" y="144"/>
                  </a:cubicBezTo>
                  <a:lnTo>
                    <a:pt x="17" y="14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44" name="Freeform 41"/>
            <p:cNvSpPr>
              <a:spLocks/>
            </p:cNvSpPr>
            <p:nvPr/>
          </p:nvSpPr>
          <p:spPr bwMode="auto">
            <a:xfrm>
              <a:off x="6038" y="2835"/>
              <a:ext cx="248" cy="184"/>
            </a:xfrm>
            <a:custGeom>
              <a:avLst/>
              <a:gdLst>
                <a:gd name="T0" fmla="*/ 0 w 248"/>
                <a:gd name="T1" fmla="*/ 184 h 184"/>
                <a:gd name="T2" fmla="*/ 0 w 248"/>
                <a:gd name="T3" fmla="*/ 184 h 184"/>
                <a:gd name="T4" fmla="*/ 0 w 248"/>
                <a:gd name="T5" fmla="*/ 0 h 184"/>
                <a:gd name="T6" fmla="*/ 248 w 248"/>
                <a:gd name="T7" fmla="*/ 0 h 184"/>
                <a:gd name="T8" fmla="*/ 248 w 248"/>
                <a:gd name="T9" fmla="*/ 0 h 184"/>
                <a:gd name="T10" fmla="*/ 0 w 248"/>
                <a:gd name="T11" fmla="*/ 0 h 184"/>
                <a:gd name="T12" fmla="*/ 0 w 248"/>
                <a:gd name="T13" fmla="*/ 184 h 184"/>
              </a:gdLst>
              <a:ahLst/>
              <a:cxnLst>
                <a:cxn ang="0">
                  <a:pos x="T0" y="T1"/>
                </a:cxn>
                <a:cxn ang="0">
                  <a:pos x="T2" y="T3"/>
                </a:cxn>
                <a:cxn ang="0">
                  <a:pos x="T4" y="T5"/>
                </a:cxn>
                <a:cxn ang="0">
                  <a:pos x="T6" y="T7"/>
                </a:cxn>
                <a:cxn ang="0">
                  <a:pos x="T8" y="T9"/>
                </a:cxn>
                <a:cxn ang="0">
                  <a:pos x="T10" y="T11"/>
                </a:cxn>
                <a:cxn ang="0">
                  <a:pos x="T12" y="T13"/>
                </a:cxn>
              </a:cxnLst>
              <a:rect l="0" t="0" r="r" b="b"/>
              <a:pathLst>
                <a:path w="248" h="184">
                  <a:moveTo>
                    <a:pt x="0" y="184"/>
                  </a:moveTo>
                  <a:lnTo>
                    <a:pt x="0" y="184"/>
                  </a:lnTo>
                  <a:lnTo>
                    <a:pt x="0" y="0"/>
                  </a:lnTo>
                  <a:lnTo>
                    <a:pt x="248" y="0"/>
                  </a:lnTo>
                  <a:lnTo>
                    <a:pt x="248" y="0"/>
                  </a:lnTo>
                  <a:lnTo>
                    <a:pt x="0" y="0"/>
                  </a:lnTo>
                  <a:lnTo>
                    <a:pt x="0" y="184"/>
                  </a:lnTo>
                  <a:close/>
                </a:path>
              </a:pathLst>
            </a:custGeom>
            <a:solidFill>
              <a:srgbClr val="59B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45" name="Rectangle 42"/>
            <p:cNvSpPr>
              <a:spLocks noChangeArrowheads="1"/>
            </p:cNvSpPr>
            <p:nvPr/>
          </p:nvSpPr>
          <p:spPr bwMode="auto">
            <a:xfrm>
              <a:off x="6068" y="3086"/>
              <a:ext cx="211" cy="21"/>
            </a:xfrm>
            <a:prstGeom prst="rect">
              <a:avLst/>
            </a:prstGeom>
            <a:solidFill>
              <a:srgbClr val="B0B0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46" name="Oval 43"/>
            <p:cNvSpPr>
              <a:spLocks noChangeArrowheads="1"/>
            </p:cNvSpPr>
            <p:nvPr/>
          </p:nvSpPr>
          <p:spPr bwMode="auto">
            <a:xfrm>
              <a:off x="6167" y="2819"/>
              <a:ext cx="10" cy="9"/>
            </a:xfrm>
            <a:prstGeom prst="ellipse">
              <a:avLst/>
            </a:prstGeom>
            <a:solidFill>
              <a:srgbClr val="BAC8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47" name="Freeform 44"/>
            <p:cNvSpPr>
              <a:spLocks/>
            </p:cNvSpPr>
            <p:nvPr/>
          </p:nvSpPr>
          <p:spPr bwMode="auto">
            <a:xfrm>
              <a:off x="6115" y="2855"/>
              <a:ext cx="116" cy="70"/>
            </a:xfrm>
            <a:custGeom>
              <a:avLst/>
              <a:gdLst>
                <a:gd name="T0" fmla="*/ 40 w 80"/>
                <a:gd name="T1" fmla="*/ 0 h 48"/>
                <a:gd name="T2" fmla="*/ 40 w 80"/>
                <a:gd name="T3" fmla="*/ 1 h 48"/>
                <a:gd name="T4" fmla="*/ 1 w 80"/>
                <a:gd name="T5" fmla="*/ 23 h 48"/>
                <a:gd name="T6" fmla="*/ 0 w 80"/>
                <a:gd name="T7" fmla="*/ 24 h 48"/>
                <a:gd name="T8" fmla="*/ 1 w 80"/>
                <a:gd name="T9" fmla="*/ 25 h 48"/>
                <a:gd name="T10" fmla="*/ 40 w 80"/>
                <a:gd name="T11" fmla="*/ 47 h 48"/>
                <a:gd name="T12" fmla="*/ 40 w 80"/>
                <a:gd name="T13" fmla="*/ 48 h 48"/>
                <a:gd name="T14" fmla="*/ 41 w 80"/>
                <a:gd name="T15" fmla="*/ 47 h 48"/>
                <a:gd name="T16" fmla="*/ 80 w 80"/>
                <a:gd name="T17" fmla="*/ 25 h 48"/>
                <a:gd name="T18" fmla="*/ 80 w 80"/>
                <a:gd name="T19" fmla="*/ 24 h 48"/>
                <a:gd name="T20" fmla="*/ 80 w 80"/>
                <a:gd name="T21" fmla="*/ 23 h 48"/>
                <a:gd name="T22" fmla="*/ 41 w 80"/>
                <a:gd name="T23" fmla="*/ 1 h 48"/>
                <a:gd name="T24" fmla="*/ 40 w 80"/>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48">
                  <a:moveTo>
                    <a:pt x="40" y="0"/>
                  </a:moveTo>
                  <a:cubicBezTo>
                    <a:pt x="40" y="0"/>
                    <a:pt x="40" y="1"/>
                    <a:pt x="40" y="1"/>
                  </a:cubicBezTo>
                  <a:cubicBezTo>
                    <a:pt x="1" y="23"/>
                    <a:pt x="1" y="23"/>
                    <a:pt x="1" y="23"/>
                  </a:cubicBezTo>
                  <a:cubicBezTo>
                    <a:pt x="1" y="23"/>
                    <a:pt x="0" y="23"/>
                    <a:pt x="0" y="24"/>
                  </a:cubicBezTo>
                  <a:cubicBezTo>
                    <a:pt x="0" y="24"/>
                    <a:pt x="1" y="25"/>
                    <a:pt x="1" y="25"/>
                  </a:cubicBezTo>
                  <a:cubicBezTo>
                    <a:pt x="40" y="47"/>
                    <a:pt x="40" y="47"/>
                    <a:pt x="40" y="47"/>
                  </a:cubicBezTo>
                  <a:cubicBezTo>
                    <a:pt x="40" y="48"/>
                    <a:pt x="40" y="48"/>
                    <a:pt x="40" y="48"/>
                  </a:cubicBezTo>
                  <a:cubicBezTo>
                    <a:pt x="41" y="47"/>
                    <a:pt x="41" y="47"/>
                    <a:pt x="41" y="47"/>
                  </a:cubicBezTo>
                  <a:cubicBezTo>
                    <a:pt x="80" y="25"/>
                    <a:pt x="80" y="25"/>
                    <a:pt x="80" y="25"/>
                  </a:cubicBezTo>
                  <a:cubicBezTo>
                    <a:pt x="80" y="25"/>
                    <a:pt x="80" y="24"/>
                    <a:pt x="80" y="24"/>
                  </a:cubicBezTo>
                  <a:cubicBezTo>
                    <a:pt x="80" y="24"/>
                    <a:pt x="80" y="23"/>
                    <a:pt x="80" y="23"/>
                  </a:cubicBezTo>
                  <a:cubicBezTo>
                    <a:pt x="41" y="1"/>
                    <a:pt x="41" y="1"/>
                    <a:pt x="41" y="1"/>
                  </a:cubicBezTo>
                  <a:cubicBezTo>
                    <a:pt x="41" y="1"/>
                    <a:pt x="40" y="0"/>
                    <a:pt x="40" y="0"/>
                  </a:cubicBezTo>
                </a:path>
              </a:pathLst>
            </a:custGeom>
            <a:solidFill>
              <a:srgbClr val="E5F8F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48" name="Freeform 45"/>
            <p:cNvSpPr>
              <a:spLocks/>
            </p:cNvSpPr>
            <p:nvPr/>
          </p:nvSpPr>
          <p:spPr bwMode="auto">
            <a:xfrm>
              <a:off x="6107" y="2902"/>
              <a:ext cx="60" cy="101"/>
            </a:xfrm>
            <a:custGeom>
              <a:avLst/>
              <a:gdLst>
                <a:gd name="T0" fmla="*/ 1 w 41"/>
                <a:gd name="T1" fmla="*/ 0 h 70"/>
                <a:gd name="T2" fmla="*/ 0 w 41"/>
                <a:gd name="T3" fmla="*/ 1 h 70"/>
                <a:gd name="T4" fmla="*/ 0 w 41"/>
                <a:gd name="T5" fmla="*/ 2 h 70"/>
                <a:gd name="T6" fmla="*/ 0 w 41"/>
                <a:gd name="T7" fmla="*/ 46 h 70"/>
                <a:gd name="T8" fmla="*/ 0 w 41"/>
                <a:gd name="T9" fmla="*/ 47 h 70"/>
                <a:gd name="T10" fmla="*/ 39 w 41"/>
                <a:gd name="T11" fmla="*/ 70 h 70"/>
                <a:gd name="T12" fmla="*/ 40 w 41"/>
                <a:gd name="T13" fmla="*/ 70 h 70"/>
                <a:gd name="T14" fmla="*/ 40 w 41"/>
                <a:gd name="T15" fmla="*/ 70 h 70"/>
                <a:gd name="T16" fmla="*/ 41 w 41"/>
                <a:gd name="T17" fmla="*/ 69 h 70"/>
                <a:gd name="T18" fmla="*/ 41 w 41"/>
                <a:gd name="T19" fmla="*/ 24 h 70"/>
                <a:gd name="T20" fmla="*/ 40 w 41"/>
                <a:gd name="T21" fmla="*/ 23 h 70"/>
                <a:gd name="T22" fmla="*/ 2 w 41"/>
                <a:gd name="T23" fmla="*/ 1 h 70"/>
                <a:gd name="T24" fmla="*/ 1 w 41"/>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70">
                  <a:moveTo>
                    <a:pt x="1" y="0"/>
                  </a:moveTo>
                  <a:cubicBezTo>
                    <a:pt x="1" y="0"/>
                    <a:pt x="1" y="1"/>
                    <a:pt x="0" y="1"/>
                  </a:cubicBezTo>
                  <a:cubicBezTo>
                    <a:pt x="0" y="1"/>
                    <a:pt x="0" y="1"/>
                    <a:pt x="0" y="2"/>
                  </a:cubicBezTo>
                  <a:cubicBezTo>
                    <a:pt x="0" y="46"/>
                    <a:pt x="0" y="46"/>
                    <a:pt x="0" y="46"/>
                  </a:cubicBezTo>
                  <a:cubicBezTo>
                    <a:pt x="0" y="47"/>
                    <a:pt x="0" y="47"/>
                    <a:pt x="0" y="47"/>
                  </a:cubicBezTo>
                  <a:cubicBezTo>
                    <a:pt x="39" y="70"/>
                    <a:pt x="39" y="70"/>
                    <a:pt x="39" y="70"/>
                  </a:cubicBezTo>
                  <a:cubicBezTo>
                    <a:pt x="40" y="70"/>
                    <a:pt x="40" y="70"/>
                    <a:pt x="40" y="70"/>
                  </a:cubicBezTo>
                  <a:cubicBezTo>
                    <a:pt x="40" y="70"/>
                    <a:pt x="40" y="70"/>
                    <a:pt x="40" y="70"/>
                  </a:cubicBezTo>
                  <a:cubicBezTo>
                    <a:pt x="41" y="70"/>
                    <a:pt x="41" y="69"/>
                    <a:pt x="41" y="69"/>
                  </a:cubicBezTo>
                  <a:cubicBezTo>
                    <a:pt x="41" y="24"/>
                    <a:pt x="41" y="24"/>
                    <a:pt x="41" y="24"/>
                  </a:cubicBezTo>
                  <a:cubicBezTo>
                    <a:pt x="41" y="24"/>
                    <a:pt x="41" y="23"/>
                    <a:pt x="40" y="23"/>
                  </a:cubicBezTo>
                  <a:cubicBezTo>
                    <a:pt x="2" y="1"/>
                    <a:pt x="2" y="1"/>
                    <a:pt x="2" y="1"/>
                  </a:cubicBezTo>
                  <a:cubicBezTo>
                    <a:pt x="1" y="1"/>
                    <a:pt x="1" y="0"/>
                    <a:pt x="1" y="0"/>
                  </a:cubicBezTo>
                </a:path>
              </a:pathLst>
            </a:custGeom>
            <a:solidFill>
              <a:srgbClr val="CCF1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49" name="Freeform 46"/>
            <p:cNvSpPr>
              <a:spLocks/>
            </p:cNvSpPr>
            <p:nvPr/>
          </p:nvSpPr>
          <p:spPr bwMode="auto">
            <a:xfrm>
              <a:off x="6180" y="2903"/>
              <a:ext cx="59" cy="100"/>
            </a:xfrm>
            <a:custGeom>
              <a:avLst/>
              <a:gdLst>
                <a:gd name="T0" fmla="*/ 39 w 41"/>
                <a:gd name="T1" fmla="*/ 0 h 69"/>
                <a:gd name="T2" fmla="*/ 39 w 41"/>
                <a:gd name="T3" fmla="*/ 0 h 69"/>
                <a:gd name="T4" fmla="*/ 0 w 41"/>
                <a:gd name="T5" fmla="*/ 22 h 69"/>
                <a:gd name="T6" fmla="*/ 0 w 41"/>
                <a:gd name="T7" fmla="*/ 23 h 69"/>
                <a:gd name="T8" fmla="*/ 0 w 41"/>
                <a:gd name="T9" fmla="*/ 68 h 69"/>
                <a:gd name="T10" fmla="*/ 0 w 41"/>
                <a:gd name="T11" fmla="*/ 69 h 69"/>
                <a:gd name="T12" fmla="*/ 1 w 41"/>
                <a:gd name="T13" fmla="*/ 69 h 69"/>
                <a:gd name="T14" fmla="*/ 1 w 41"/>
                <a:gd name="T15" fmla="*/ 69 h 69"/>
                <a:gd name="T16" fmla="*/ 40 w 41"/>
                <a:gd name="T17" fmla="*/ 46 h 69"/>
                <a:gd name="T18" fmla="*/ 41 w 41"/>
                <a:gd name="T19" fmla="*/ 45 h 69"/>
                <a:gd name="T20" fmla="*/ 41 w 41"/>
                <a:gd name="T21" fmla="*/ 1 h 69"/>
                <a:gd name="T22" fmla="*/ 40 w 41"/>
                <a:gd name="T23" fmla="*/ 0 h 69"/>
                <a:gd name="T24" fmla="*/ 39 w 41"/>
                <a:gd name="T25"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69">
                  <a:moveTo>
                    <a:pt x="39" y="0"/>
                  </a:moveTo>
                  <a:cubicBezTo>
                    <a:pt x="39" y="0"/>
                    <a:pt x="39" y="0"/>
                    <a:pt x="39" y="0"/>
                  </a:cubicBezTo>
                  <a:cubicBezTo>
                    <a:pt x="0" y="22"/>
                    <a:pt x="0" y="22"/>
                    <a:pt x="0" y="22"/>
                  </a:cubicBezTo>
                  <a:cubicBezTo>
                    <a:pt x="0" y="22"/>
                    <a:pt x="0" y="23"/>
                    <a:pt x="0" y="23"/>
                  </a:cubicBezTo>
                  <a:cubicBezTo>
                    <a:pt x="0" y="68"/>
                    <a:pt x="0" y="68"/>
                    <a:pt x="0" y="68"/>
                  </a:cubicBezTo>
                  <a:cubicBezTo>
                    <a:pt x="0" y="68"/>
                    <a:pt x="0" y="69"/>
                    <a:pt x="0" y="69"/>
                  </a:cubicBezTo>
                  <a:cubicBezTo>
                    <a:pt x="1" y="69"/>
                    <a:pt x="1" y="69"/>
                    <a:pt x="1" y="69"/>
                  </a:cubicBezTo>
                  <a:cubicBezTo>
                    <a:pt x="1" y="69"/>
                    <a:pt x="1" y="69"/>
                    <a:pt x="1" y="69"/>
                  </a:cubicBezTo>
                  <a:cubicBezTo>
                    <a:pt x="40" y="46"/>
                    <a:pt x="40" y="46"/>
                    <a:pt x="40" y="46"/>
                  </a:cubicBezTo>
                  <a:cubicBezTo>
                    <a:pt x="40" y="46"/>
                    <a:pt x="41" y="46"/>
                    <a:pt x="41" y="45"/>
                  </a:cubicBezTo>
                  <a:cubicBezTo>
                    <a:pt x="41" y="1"/>
                    <a:pt x="41" y="1"/>
                    <a:pt x="41" y="1"/>
                  </a:cubicBezTo>
                  <a:cubicBezTo>
                    <a:pt x="41" y="0"/>
                    <a:pt x="40" y="0"/>
                    <a:pt x="40" y="0"/>
                  </a:cubicBezTo>
                  <a:cubicBezTo>
                    <a:pt x="40" y="0"/>
                    <a:pt x="40" y="0"/>
                    <a:pt x="39" y="0"/>
                  </a:cubicBezTo>
                </a:path>
              </a:pathLst>
            </a:custGeom>
            <a:solidFill>
              <a:srgbClr val="80DD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50" name="Rectangle 47"/>
            <p:cNvSpPr>
              <a:spLocks noChangeArrowheads="1"/>
            </p:cNvSpPr>
            <p:nvPr/>
          </p:nvSpPr>
          <p:spPr bwMode="auto">
            <a:xfrm>
              <a:off x="6417" y="2788"/>
              <a:ext cx="383" cy="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9220"/>
              <a:r>
                <a:rPr lang="en-US" altLang="en-US" sz="1300">
                  <a:solidFill>
                    <a:srgbClr val="FFFFFF"/>
                  </a:solidFill>
                  <a:latin typeface="Segoe Pro Display Light" panose="020B0302040504020203" pitchFamily="34" charset="0"/>
                </a:rPr>
                <a:t>Virtual</a:t>
              </a:r>
              <a:endParaRPr lang="en-US" altLang="en-US" sz="1377">
                <a:solidFill>
                  <a:srgbClr val="00B0F0"/>
                </a:solidFill>
              </a:endParaRPr>
            </a:p>
          </p:txBody>
        </p:sp>
        <p:sp>
          <p:nvSpPr>
            <p:cNvPr id="51" name="Rectangle 48"/>
            <p:cNvSpPr>
              <a:spLocks noChangeArrowheads="1"/>
            </p:cNvSpPr>
            <p:nvPr/>
          </p:nvSpPr>
          <p:spPr bwMode="auto">
            <a:xfrm>
              <a:off x="6417" y="2933"/>
              <a:ext cx="593"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9220"/>
              <a:r>
                <a:rPr lang="en-US" altLang="en-US" sz="1377">
                  <a:solidFill>
                    <a:srgbClr val="FFFFFF"/>
                  </a:solidFill>
                  <a:latin typeface="Segoe Pro Display Light" panose="020B0302040504020203" pitchFamily="34" charset="0"/>
                </a:rPr>
                <a:t>Machines</a:t>
              </a:r>
              <a:endParaRPr lang="en-US" altLang="en-US" sz="1377">
                <a:solidFill>
                  <a:srgbClr val="00B0F0"/>
                </a:solidFill>
              </a:endParaRPr>
            </a:p>
          </p:txBody>
        </p:sp>
        <p:sp>
          <p:nvSpPr>
            <p:cNvPr id="52" name="Freeform 49"/>
            <p:cNvSpPr>
              <a:spLocks/>
            </p:cNvSpPr>
            <p:nvPr/>
          </p:nvSpPr>
          <p:spPr bwMode="auto">
            <a:xfrm>
              <a:off x="4531" y="318"/>
              <a:ext cx="945" cy="955"/>
            </a:xfrm>
            <a:custGeom>
              <a:avLst/>
              <a:gdLst>
                <a:gd name="T0" fmla="*/ 650 w 650"/>
                <a:gd name="T1" fmla="*/ 0 h 658"/>
                <a:gd name="T2" fmla="*/ 608 w 650"/>
                <a:gd name="T3" fmla="*/ 42 h 658"/>
                <a:gd name="T4" fmla="*/ 608 w 650"/>
                <a:gd name="T5" fmla="*/ 602 h 658"/>
                <a:gd name="T6" fmla="*/ 608 w 650"/>
                <a:gd name="T7" fmla="*/ 617 h 658"/>
                <a:gd name="T8" fmla="*/ 566 w 650"/>
                <a:gd name="T9" fmla="*/ 658 h 658"/>
                <a:gd name="T10" fmla="*/ 0 w 650"/>
                <a:gd name="T11" fmla="*/ 658 h 658"/>
                <a:gd name="T12" fmla="*/ 42 w 650"/>
                <a:gd name="T13" fmla="*/ 617 h 658"/>
                <a:gd name="T14" fmla="*/ 42 w 650"/>
                <a:gd name="T15" fmla="*/ 602 h 658"/>
                <a:gd name="T16" fmla="*/ 42 w 650"/>
                <a:gd name="T17" fmla="*/ 42 h 658"/>
                <a:gd name="T18" fmla="*/ 84 w 650"/>
                <a:gd name="T19" fmla="*/ 0 h 658"/>
                <a:gd name="T20" fmla="*/ 650 w 650"/>
                <a:gd name="T21" fmla="*/ 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0" h="658">
                  <a:moveTo>
                    <a:pt x="650" y="0"/>
                  </a:moveTo>
                  <a:cubicBezTo>
                    <a:pt x="627" y="0"/>
                    <a:pt x="608" y="19"/>
                    <a:pt x="608" y="42"/>
                  </a:cubicBezTo>
                  <a:cubicBezTo>
                    <a:pt x="608" y="602"/>
                    <a:pt x="608" y="602"/>
                    <a:pt x="608" y="602"/>
                  </a:cubicBezTo>
                  <a:cubicBezTo>
                    <a:pt x="608" y="617"/>
                    <a:pt x="608" y="617"/>
                    <a:pt x="608" y="617"/>
                  </a:cubicBezTo>
                  <a:cubicBezTo>
                    <a:pt x="608" y="640"/>
                    <a:pt x="590" y="658"/>
                    <a:pt x="566" y="658"/>
                  </a:cubicBezTo>
                  <a:cubicBezTo>
                    <a:pt x="0" y="658"/>
                    <a:pt x="0" y="658"/>
                    <a:pt x="0" y="658"/>
                  </a:cubicBezTo>
                  <a:cubicBezTo>
                    <a:pt x="23" y="658"/>
                    <a:pt x="42" y="640"/>
                    <a:pt x="42" y="617"/>
                  </a:cubicBezTo>
                  <a:cubicBezTo>
                    <a:pt x="42" y="602"/>
                    <a:pt x="42" y="602"/>
                    <a:pt x="42" y="602"/>
                  </a:cubicBezTo>
                  <a:cubicBezTo>
                    <a:pt x="42" y="42"/>
                    <a:pt x="42" y="42"/>
                    <a:pt x="42" y="42"/>
                  </a:cubicBezTo>
                  <a:cubicBezTo>
                    <a:pt x="42" y="19"/>
                    <a:pt x="60" y="0"/>
                    <a:pt x="84" y="0"/>
                  </a:cubicBezTo>
                  <a:lnTo>
                    <a:pt x="650" y="0"/>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53" name="Freeform 50"/>
            <p:cNvSpPr>
              <a:spLocks/>
            </p:cNvSpPr>
            <p:nvPr/>
          </p:nvSpPr>
          <p:spPr bwMode="auto">
            <a:xfrm>
              <a:off x="4653" y="318"/>
              <a:ext cx="884" cy="120"/>
            </a:xfrm>
            <a:custGeom>
              <a:avLst/>
              <a:gdLst>
                <a:gd name="T0" fmla="*/ 566 w 608"/>
                <a:gd name="T1" fmla="*/ 0 h 83"/>
                <a:gd name="T2" fmla="*/ 0 w 608"/>
                <a:gd name="T3" fmla="*/ 0 h 83"/>
                <a:gd name="T4" fmla="*/ 41 w 608"/>
                <a:gd name="T5" fmla="*/ 42 h 83"/>
                <a:gd name="T6" fmla="*/ 0 w 608"/>
                <a:gd name="T7" fmla="*/ 83 h 83"/>
                <a:gd name="T8" fmla="*/ 566 w 608"/>
                <a:gd name="T9" fmla="*/ 83 h 83"/>
                <a:gd name="T10" fmla="*/ 608 w 608"/>
                <a:gd name="T11" fmla="*/ 42 h 83"/>
                <a:gd name="T12" fmla="*/ 566 w 608"/>
                <a:gd name="T13" fmla="*/ 0 h 83"/>
              </a:gdLst>
              <a:ahLst/>
              <a:cxnLst>
                <a:cxn ang="0">
                  <a:pos x="T0" y="T1"/>
                </a:cxn>
                <a:cxn ang="0">
                  <a:pos x="T2" y="T3"/>
                </a:cxn>
                <a:cxn ang="0">
                  <a:pos x="T4" y="T5"/>
                </a:cxn>
                <a:cxn ang="0">
                  <a:pos x="T6" y="T7"/>
                </a:cxn>
                <a:cxn ang="0">
                  <a:pos x="T8" y="T9"/>
                </a:cxn>
                <a:cxn ang="0">
                  <a:pos x="T10" y="T11"/>
                </a:cxn>
                <a:cxn ang="0">
                  <a:pos x="T12" y="T13"/>
                </a:cxn>
              </a:cxnLst>
              <a:rect l="0" t="0" r="r" b="b"/>
              <a:pathLst>
                <a:path w="608" h="83">
                  <a:moveTo>
                    <a:pt x="566" y="0"/>
                  </a:moveTo>
                  <a:cubicBezTo>
                    <a:pt x="0" y="0"/>
                    <a:pt x="0" y="0"/>
                    <a:pt x="0" y="0"/>
                  </a:cubicBezTo>
                  <a:cubicBezTo>
                    <a:pt x="23" y="0"/>
                    <a:pt x="41" y="19"/>
                    <a:pt x="41" y="42"/>
                  </a:cubicBezTo>
                  <a:cubicBezTo>
                    <a:pt x="41" y="65"/>
                    <a:pt x="23" y="83"/>
                    <a:pt x="0" y="83"/>
                  </a:cubicBezTo>
                  <a:cubicBezTo>
                    <a:pt x="566" y="83"/>
                    <a:pt x="566" y="83"/>
                    <a:pt x="566" y="83"/>
                  </a:cubicBezTo>
                  <a:cubicBezTo>
                    <a:pt x="589" y="83"/>
                    <a:pt x="608" y="65"/>
                    <a:pt x="608" y="42"/>
                  </a:cubicBezTo>
                  <a:cubicBezTo>
                    <a:pt x="608" y="19"/>
                    <a:pt x="589" y="0"/>
                    <a:pt x="56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54" name="Freeform 51"/>
            <p:cNvSpPr>
              <a:spLocks/>
            </p:cNvSpPr>
            <p:nvPr/>
          </p:nvSpPr>
          <p:spPr bwMode="auto">
            <a:xfrm>
              <a:off x="4611" y="379"/>
              <a:ext cx="102" cy="59"/>
            </a:xfrm>
            <a:custGeom>
              <a:avLst/>
              <a:gdLst>
                <a:gd name="T0" fmla="*/ 3 w 70"/>
                <a:gd name="T1" fmla="*/ 24 h 41"/>
                <a:gd name="T2" fmla="*/ 29 w 70"/>
                <a:gd name="T3" fmla="*/ 41 h 41"/>
                <a:gd name="T4" fmla="*/ 70 w 70"/>
                <a:gd name="T5" fmla="*/ 0 h 41"/>
                <a:gd name="T6" fmla="*/ 29 w 70"/>
                <a:gd name="T7" fmla="*/ 0 h 41"/>
                <a:gd name="T8" fmla="*/ 3 w 70"/>
                <a:gd name="T9" fmla="*/ 24 h 41"/>
              </a:gdLst>
              <a:ahLst/>
              <a:cxnLst>
                <a:cxn ang="0">
                  <a:pos x="T0" y="T1"/>
                </a:cxn>
                <a:cxn ang="0">
                  <a:pos x="T2" y="T3"/>
                </a:cxn>
                <a:cxn ang="0">
                  <a:pos x="T4" y="T5"/>
                </a:cxn>
                <a:cxn ang="0">
                  <a:pos x="T6" y="T7"/>
                </a:cxn>
                <a:cxn ang="0">
                  <a:pos x="T8" y="T9"/>
                </a:cxn>
              </a:cxnLst>
              <a:rect l="0" t="0" r="r" b="b"/>
              <a:pathLst>
                <a:path w="70" h="41">
                  <a:moveTo>
                    <a:pt x="3" y="24"/>
                  </a:moveTo>
                  <a:cubicBezTo>
                    <a:pt x="7" y="40"/>
                    <a:pt x="29" y="41"/>
                    <a:pt x="29" y="41"/>
                  </a:cubicBezTo>
                  <a:cubicBezTo>
                    <a:pt x="52" y="41"/>
                    <a:pt x="70" y="23"/>
                    <a:pt x="70" y="0"/>
                  </a:cubicBezTo>
                  <a:cubicBezTo>
                    <a:pt x="29" y="0"/>
                    <a:pt x="29" y="0"/>
                    <a:pt x="29" y="0"/>
                  </a:cubicBezTo>
                  <a:cubicBezTo>
                    <a:pt x="15" y="0"/>
                    <a:pt x="0" y="9"/>
                    <a:pt x="3" y="24"/>
                  </a:cubicBez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55" name="Freeform 52"/>
            <p:cNvSpPr>
              <a:spLocks/>
            </p:cNvSpPr>
            <p:nvPr/>
          </p:nvSpPr>
          <p:spPr bwMode="auto">
            <a:xfrm>
              <a:off x="4531" y="1153"/>
              <a:ext cx="61" cy="61"/>
            </a:xfrm>
            <a:custGeom>
              <a:avLst/>
              <a:gdLst>
                <a:gd name="T0" fmla="*/ 0 w 42"/>
                <a:gd name="T1" fmla="*/ 0 h 42"/>
                <a:gd name="T2" fmla="*/ 25 w 42"/>
                <a:gd name="T3" fmla="*/ 17 h 42"/>
                <a:gd name="T4" fmla="*/ 0 w 42"/>
                <a:gd name="T5" fmla="*/ 42 h 42"/>
                <a:gd name="T6" fmla="*/ 42 w 42"/>
                <a:gd name="T7" fmla="*/ 42 h 42"/>
                <a:gd name="T8" fmla="*/ 42 w 42"/>
                <a:gd name="T9" fmla="*/ 0 h 42"/>
                <a:gd name="T10" fmla="*/ 0 w 42"/>
                <a:gd name="T11" fmla="*/ 0 h 42"/>
              </a:gdLst>
              <a:ahLst/>
              <a:cxnLst>
                <a:cxn ang="0">
                  <a:pos x="T0" y="T1"/>
                </a:cxn>
                <a:cxn ang="0">
                  <a:pos x="T2" y="T3"/>
                </a:cxn>
                <a:cxn ang="0">
                  <a:pos x="T4" y="T5"/>
                </a:cxn>
                <a:cxn ang="0">
                  <a:pos x="T6" y="T7"/>
                </a:cxn>
                <a:cxn ang="0">
                  <a:pos x="T8" y="T9"/>
                </a:cxn>
                <a:cxn ang="0">
                  <a:pos x="T10" y="T11"/>
                </a:cxn>
              </a:cxnLst>
              <a:rect l="0" t="0" r="r" b="b"/>
              <a:pathLst>
                <a:path w="42" h="42">
                  <a:moveTo>
                    <a:pt x="0" y="0"/>
                  </a:moveTo>
                  <a:cubicBezTo>
                    <a:pt x="0" y="0"/>
                    <a:pt x="22" y="2"/>
                    <a:pt x="25" y="17"/>
                  </a:cubicBezTo>
                  <a:cubicBezTo>
                    <a:pt x="29" y="32"/>
                    <a:pt x="13" y="42"/>
                    <a:pt x="0" y="42"/>
                  </a:cubicBezTo>
                  <a:cubicBezTo>
                    <a:pt x="42" y="42"/>
                    <a:pt x="42" y="42"/>
                    <a:pt x="42" y="42"/>
                  </a:cubicBezTo>
                  <a:cubicBezTo>
                    <a:pt x="42" y="0"/>
                    <a:pt x="42" y="0"/>
                    <a:pt x="42" y="0"/>
                  </a:cubicBezTo>
                  <a:cubicBezTo>
                    <a:pt x="0" y="0"/>
                    <a:pt x="0" y="0"/>
                    <a:pt x="0" y="0"/>
                  </a:cubicBezTo>
                  <a:close/>
                </a:path>
              </a:pathLst>
            </a:custGeom>
            <a:solidFill>
              <a:srgbClr val="BCB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56" name="Freeform 53"/>
            <p:cNvSpPr>
              <a:spLocks/>
            </p:cNvSpPr>
            <p:nvPr/>
          </p:nvSpPr>
          <p:spPr bwMode="auto">
            <a:xfrm>
              <a:off x="4470" y="1153"/>
              <a:ext cx="122" cy="120"/>
            </a:xfrm>
            <a:custGeom>
              <a:avLst/>
              <a:gdLst>
                <a:gd name="T0" fmla="*/ 42 w 84"/>
                <a:gd name="T1" fmla="*/ 42 h 83"/>
                <a:gd name="T2" fmla="*/ 67 w 84"/>
                <a:gd name="T3" fmla="*/ 17 h 83"/>
                <a:gd name="T4" fmla="*/ 42 w 84"/>
                <a:gd name="T5" fmla="*/ 0 h 83"/>
                <a:gd name="T6" fmla="*/ 0 w 84"/>
                <a:gd name="T7" fmla="*/ 42 h 83"/>
                <a:gd name="T8" fmla="*/ 42 w 84"/>
                <a:gd name="T9" fmla="*/ 83 h 83"/>
                <a:gd name="T10" fmla="*/ 84 w 84"/>
                <a:gd name="T11" fmla="*/ 42 h 83"/>
                <a:gd name="T12" fmla="*/ 82 w 84"/>
                <a:gd name="T13" fmla="*/ 42 h 83"/>
                <a:gd name="T14" fmla="*/ 42 w 84"/>
                <a:gd name="T15" fmla="*/ 42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83">
                  <a:moveTo>
                    <a:pt x="42" y="42"/>
                  </a:moveTo>
                  <a:cubicBezTo>
                    <a:pt x="55" y="42"/>
                    <a:pt x="71" y="32"/>
                    <a:pt x="67" y="17"/>
                  </a:cubicBezTo>
                  <a:cubicBezTo>
                    <a:pt x="64" y="2"/>
                    <a:pt x="42" y="0"/>
                    <a:pt x="42" y="0"/>
                  </a:cubicBezTo>
                  <a:cubicBezTo>
                    <a:pt x="19" y="0"/>
                    <a:pt x="0" y="19"/>
                    <a:pt x="0" y="42"/>
                  </a:cubicBezTo>
                  <a:cubicBezTo>
                    <a:pt x="0" y="65"/>
                    <a:pt x="19" y="83"/>
                    <a:pt x="42" y="83"/>
                  </a:cubicBezTo>
                  <a:cubicBezTo>
                    <a:pt x="65" y="83"/>
                    <a:pt x="84" y="65"/>
                    <a:pt x="84" y="42"/>
                  </a:cubicBezTo>
                  <a:cubicBezTo>
                    <a:pt x="82" y="42"/>
                    <a:pt x="82" y="42"/>
                    <a:pt x="82" y="42"/>
                  </a:cubicBezTo>
                  <a:lnTo>
                    <a:pt x="42" y="42"/>
                  </a:lnTo>
                  <a:close/>
                </a:path>
              </a:pathLst>
            </a:custGeom>
            <a:solidFill>
              <a:srgbClr val="8082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57" name="Rectangle 54"/>
            <p:cNvSpPr>
              <a:spLocks noChangeArrowheads="1"/>
            </p:cNvSpPr>
            <p:nvPr/>
          </p:nvSpPr>
          <p:spPr bwMode="auto">
            <a:xfrm>
              <a:off x="4731" y="523"/>
              <a:ext cx="560"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9220"/>
              <a:r>
                <a:rPr lang="en-US" altLang="en-US" sz="1912">
                  <a:solidFill>
                    <a:srgbClr val="414042"/>
                  </a:solidFill>
                  <a:latin typeface="Segoe Pro Display Light" panose="020B0302040504020203" pitchFamily="34" charset="0"/>
                </a:rPr>
                <a:t>SQL-A</a:t>
              </a:r>
              <a:endParaRPr lang="en-US" altLang="en-US" sz="1377">
                <a:solidFill>
                  <a:srgbClr val="00B0F0"/>
                </a:solidFill>
              </a:endParaRPr>
            </a:p>
          </p:txBody>
        </p:sp>
        <p:sp>
          <p:nvSpPr>
            <p:cNvPr id="58" name="Rectangle 55"/>
            <p:cNvSpPr>
              <a:spLocks noChangeArrowheads="1"/>
            </p:cNvSpPr>
            <p:nvPr/>
          </p:nvSpPr>
          <p:spPr bwMode="auto">
            <a:xfrm>
              <a:off x="4671" y="738"/>
              <a:ext cx="69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9220"/>
              <a:r>
                <a:rPr lang="en-US" altLang="en-US" sz="1912">
                  <a:solidFill>
                    <a:srgbClr val="414042"/>
                  </a:solidFill>
                  <a:latin typeface="Segoe Pro Display Light" panose="020B0302040504020203" pitchFamily="34" charset="0"/>
                </a:rPr>
                <a:t>Website</a:t>
              </a:r>
              <a:endParaRPr lang="en-US" altLang="en-US" sz="1377">
                <a:solidFill>
                  <a:srgbClr val="00B0F0"/>
                </a:solidFill>
              </a:endParaRPr>
            </a:p>
          </p:txBody>
        </p:sp>
        <p:sp>
          <p:nvSpPr>
            <p:cNvPr id="59" name="Rectangle 56"/>
            <p:cNvSpPr>
              <a:spLocks noChangeArrowheads="1"/>
            </p:cNvSpPr>
            <p:nvPr/>
          </p:nvSpPr>
          <p:spPr bwMode="auto">
            <a:xfrm>
              <a:off x="4676" y="1020"/>
              <a:ext cx="65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9220"/>
              <a:r>
                <a:rPr lang="en-US" altLang="en-US" sz="612" b="1">
                  <a:solidFill>
                    <a:srgbClr val="414042"/>
                  </a:solidFill>
                  <a:latin typeface="Segoe Pro Display Semibold" panose="020B0702040504020203" pitchFamily="34" charset="0"/>
                </a:rPr>
                <a:t>[SQL CONFIG] VM (2x)</a:t>
              </a:r>
              <a:endParaRPr lang="en-US" altLang="en-US" sz="1377">
                <a:solidFill>
                  <a:srgbClr val="00B0F0"/>
                </a:solidFill>
              </a:endParaRPr>
            </a:p>
          </p:txBody>
        </p:sp>
        <p:sp>
          <p:nvSpPr>
            <p:cNvPr id="60" name="Freeform 57"/>
            <p:cNvSpPr>
              <a:spLocks/>
            </p:cNvSpPr>
            <p:nvPr/>
          </p:nvSpPr>
          <p:spPr bwMode="auto">
            <a:xfrm>
              <a:off x="3534" y="1411"/>
              <a:ext cx="1332" cy="1058"/>
            </a:xfrm>
            <a:custGeom>
              <a:avLst/>
              <a:gdLst>
                <a:gd name="T0" fmla="*/ 1308 w 1332"/>
                <a:gd name="T1" fmla="*/ 0 h 1058"/>
                <a:gd name="T2" fmla="*/ 1308 w 1332"/>
                <a:gd name="T3" fmla="*/ 432 h 1058"/>
                <a:gd name="T4" fmla="*/ 0 w 1332"/>
                <a:gd name="T5" fmla="*/ 432 h 1058"/>
                <a:gd name="T6" fmla="*/ 0 w 1332"/>
                <a:gd name="T7" fmla="*/ 1058 h 1058"/>
                <a:gd name="T8" fmla="*/ 24 w 1332"/>
                <a:gd name="T9" fmla="*/ 1058 h 1058"/>
                <a:gd name="T10" fmla="*/ 24 w 1332"/>
                <a:gd name="T11" fmla="*/ 455 h 1058"/>
                <a:gd name="T12" fmla="*/ 1332 w 1332"/>
                <a:gd name="T13" fmla="*/ 455 h 1058"/>
                <a:gd name="T14" fmla="*/ 1332 w 1332"/>
                <a:gd name="T15" fmla="*/ 0 h 1058"/>
                <a:gd name="T16" fmla="*/ 1308 w 1332"/>
                <a:gd name="T17" fmla="*/ 0 h 1058"/>
                <a:gd name="T18" fmla="*/ 1308 w 1332"/>
                <a:gd name="T19"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2" h="1058">
                  <a:moveTo>
                    <a:pt x="1308" y="0"/>
                  </a:moveTo>
                  <a:lnTo>
                    <a:pt x="1308" y="432"/>
                  </a:lnTo>
                  <a:lnTo>
                    <a:pt x="0" y="432"/>
                  </a:lnTo>
                  <a:lnTo>
                    <a:pt x="0" y="1058"/>
                  </a:lnTo>
                  <a:lnTo>
                    <a:pt x="24" y="1058"/>
                  </a:lnTo>
                  <a:lnTo>
                    <a:pt x="24" y="455"/>
                  </a:lnTo>
                  <a:lnTo>
                    <a:pt x="1332" y="455"/>
                  </a:lnTo>
                  <a:lnTo>
                    <a:pt x="1332" y="0"/>
                  </a:lnTo>
                  <a:lnTo>
                    <a:pt x="1308" y="0"/>
                  </a:lnTo>
                  <a:lnTo>
                    <a:pt x="1308" y="0"/>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61" name="Oval 58"/>
            <p:cNvSpPr>
              <a:spLocks noChangeArrowheads="1"/>
            </p:cNvSpPr>
            <p:nvPr/>
          </p:nvSpPr>
          <p:spPr bwMode="auto">
            <a:xfrm>
              <a:off x="4809" y="1368"/>
              <a:ext cx="90" cy="91"/>
            </a:xfrm>
            <a:prstGeom prst="ellipse">
              <a:avLst/>
            </a:pr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62" name="Freeform 59"/>
            <p:cNvSpPr>
              <a:spLocks/>
            </p:cNvSpPr>
            <p:nvPr/>
          </p:nvSpPr>
          <p:spPr bwMode="auto">
            <a:xfrm>
              <a:off x="3497" y="2454"/>
              <a:ext cx="98" cy="83"/>
            </a:xfrm>
            <a:custGeom>
              <a:avLst/>
              <a:gdLst>
                <a:gd name="T0" fmla="*/ 0 w 98"/>
                <a:gd name="T1" fmla="*/ 0 h 83"/>
                <a:gd name="T2" fmla="*/ 48 w 98"/>
                <a:gd name="T3" fmla="*/ 83 h 83"/>
                <a:gd name="T4" fmla="*/ 98 w 98"/>
                <a:gd name="T5" fmla="*/ 0 h 83"/>
                <a:gd name="T6" fmla="*/ 0 w 98"/>
                <a:gd name="T7" fmla="*/ 0 h 83"/>
              </a:gdLst>
              <a:ahLst/>
              <a:cxnLst>
                <a:cxn ang="0">
                  <a:pos x="T0" y="T1"/>
                </a:cxn>
                <a:cxn ang="0">
                  <a:pos x="T2" y="T3"/>
                </a:cxn>
                <a:cxn ang="0">
                  <a:pos x="T4" y="T5"/>
                </a:cxn>
                <a:cxn ang="0">
                  <a:pos x="T6" y="T7"/>
                </a:cxn>
              </a:cxnLst>
              <a:rect l="0" t="0" r="r" b="b"/>
              <a:pathLst>
                <a:path w="98" h="83">
                  <a:moveTo>
                    <a:pt x="0" y="0"/>
                  </a:moveTo>
                  <a:lnTo>
                    <a:pt x="48" y="83"/>
                  </a:lnTo>
                  <a:lnTo>
                    <a:pt x="98" y="0"/>
                  </a:lnTo>
                  <a:lnTo>
                    <a:pt x="0" y="0"/>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63" name="Rectangle 60"/>
            <p:cNvSpPr>
              <a:spLocks noChangeArrowheads="1"/>
            </p:cNvSpPr>
            <p:nvPr/>
          </p:nvSpPr>
          <p:spPr bwMode="auto">
            <a:xfrm>
              <a:off x="4995" y="1411"/>
              <a:ext cx="23" cy="1085"/>
            </a:xfrm>
            <a:prstGeom prst="rect">
              <a:avLst/>
            </a:prstGeom>
            <a:solidFill>
              <a:srgbClr val="7CCA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64" name="Freeform 61"/>
            <p:cNvSpPr>
              <a:spLocks/>
            </p:cNvSpPr>
            <p:nvPr/>
          </p:nvSpPr>
          <p:spPr bwMode="auto">
            <a:xfrm>
              <a:off x="4995" y="1411"/>
              <a:ext cx="23" cy="1085"/>
            </a:xfrm>
            <a:custGeom>
              <a:avLst/>
              <a:gdLst>
                <a:gd name="T0" fmla="*/ 0 w 23"/>
                <a:gd name="T1" fmla="*/ 0 h 1085"/>
                <a:gd name="T2" fmla="*/ 0 w 23"/>
                <a:gd name="T3" fmla="*/ 1085 h 1085"/>
                <a:gd name="T4" fmla="*/ 23 w 23"/>
                <a:gd name="T5" fmla="*/ 1085 h 1085"/>
                <a:gd name="T6" fmla="*/ 23 w 23"/>
                <a:gd name="T7" fmla="*/ 0 h 1085"/>
              </a:gdLst>
              <a:ahLst/>
              <a:cxnLst>
                <a:cxn ang="0">
                  <a:pos x="T0" y="T1"/>
                </a:cxn>
                <a:cxn ang="0">
                  <a:pos x="T2" y="T3"/>
                </a:cxn>
                <a:cxn ang="0">
                  <a:pos x="T4" y="T5"/>
                </a:cxn>
                <a:cxn ang="0">
                  <a:pos x="T6" y="T7"/>
                </a:cxn>
              </a:cxnLst>
              <a:rect l="0" t="0" r="r" b="b"/>
              <a:pathLst>
                <a:path w="23" h="1085">
                  <a:moveTo>
                    <a:pt x="0" y="0"/>
                  </a:moveTo>
                  <a:lnTo>
                    <a:pt x="0" y="1085"/>
                  </a:lnTo>
                  <a:lnTo>
                    <a:pt x="23" y="1085"/>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65" name="Oval 62"/>
            <p:cNvSpPr>
              <a:spLocks noChangeArrowheads="1"/>
            </p:cNvSpPr>
            <p:nvPr/>
          </p:nvSpPr>
          <p:spPr bwMode="auto">
            <a:xfrm>
              <a:off x="4961" y="1368"/>
              <a:ext cx="90" cy="91"/>
            </a:xfrm>
            <a:prstGeom prst="ellipse">
              <a:avLst/>
            </a:pr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66" name="Freeform 63"/>
            <p:cNvSpPr>
              <a:spLocks/>
            </p:cNvSpPr>
            <p:nvPr/>
          </p:nvSpPr>
          <p:spPr bwMode="auto">
            <a:xfrm>
              <a:off x="4958" y="2483"/>
              <a:ext cx="96" cy="83"/>
            </a:xfrm>
            <a:custGeom>
              <a:avLst/>
              <a:gdLst>
                <a:gd name="T0" fmla="*/ 0 w 96"/>
                <a:gd name="T1" fmla="*/ 0 h 83"/>
                <a:gd name="T2" fmla="*/ 48 w 96"/>
                <a:gd name="T3" fmla="*/ 83 h 83"/>
                <a:gd name="T4" fmla="*/ 96 w 96"/>
                <a:gd name="T5" fmla="*/ 0 h 83"/>
                <a:gd name="T6" fmla="*/ 0 w 96"/>
                <a:gd name="T7" fmla="*/ 0 h 83"/>
              </a:gdLst>
              <a:ahLst/>
              <a:cxnLst>
                <a:cxn ang="0">
                  <a:pos x="T0" y="T1"/>
                </a:cxn>
                <a:cxn ang="0">
                  <a:pos x="T2" y="T3"/>
                </a:cxn>
                <a:cxn ang="0">
                  <a:pos x="T4" y="T5"/>
                </a:cxn>
                <a:cxn ang="0">
                  <a:pos x="T6" y="T7"/>
                </a:cxn>
              </a:cxnLst>
              <a:rect l="0" t="0" r="r" b="b"/>
              <a:pathLst>
                <a:path w="96" h="83">
                  <a:moveTo>
                    <a:pt x="0" y="0"/>
                  </a:moveTo>
                  <a:lnTo>
                    <a:pt x="48" y="83"/>
                  </a:lnTo>
                  <a:lnTo>
                    <a:pt x="96" y="0"/>
                  </a:lnTo>
                  <a:lnTo>
                    <a:pt x="0" y="0"/>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67" name="Freeform 64"/>
            <p:cNvSpPr>
              <a:spLocks/>
            </p:cNvSpPr>
            <p:nvPr/>
          </p:nvSpPr>
          <p:spPr bwMode="auto">
            <a:xfrm>
              <a:off x="5147" y="1411"/>
              <a:ext cx="1416" cy="1085"/>
            </a:xfrm>
            <a:custGeom>
              <a:avLst/>
              <a:gdLst>
                <a:gd name="T0" fmla="*/ 0 w 1416"/>
                <a:gd name="T1" fmla="*/ 0 h 1085"/>
                <a:gd name="T2" fmla="*/ 0 w 1416"/>
                <a:gd name="T3" fmla="*/ 455 h 1085"/>
                <a:gd name="T4" fmla="*/ 1392 w 1416"/>
                <a:gd name="T5" fmla="*/ 455 h 1085"/>
                <a:gd name="T6" fmla="*/ 1392 w 1416"/>
                <a:gd name="T7" fmla="*/ 1085 h 1085"/>
                <a:gd name="T8" fmla="*/ 1416 w 1416"/>
                <a:gd name="T9" fmla="*/ 1085 h 1085"/>
                <a:gd name="T10" fmla="*/ 1416 w 1416"/>
                <a:gd name="T11" fmla="*/ 432 h 1085"/>
                <a:gd name="T12" fmla="*/ 25 w 1416"/>
                <a:gd name="T13" fmla="*/ 432 h 1085"/>
                <a:gd name="T14" fmla="*/ 25 w 1416"/>
                <a:gd name="T15" fmla="*/ 0 h 1085"/>
                <a:gd name="T16" fmla="*/ 0 w 1416"/>
                <a:gd name="T17" fmla="*/ 0 h 1085"/>
                <a:gd name="T18" fmla="*/ 0 w 1416"/>
                <a:gd name="T19" fmla="*/ 0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6" h="1085">
                  <a:moveTo>
                    <a:pt x="0" y="0"/>
                  </a:moveTo>
                  <a:lnTo>
                    <a:pt x="0" y="455"/>
                  </a:lnTo>
                  <a:lnTo>
                    <a:pt x="1392" y="455"/>
                  </a:lnTo>
                  <a:lnTo>
                    <a:pt x="1392" y="1085"/>
                  </a:lnTo>
                  <a:lnTo>
                    <a:pt x="1416" y="1085"/>
                  </a:lnTo>
                  <a:lnTo>
                    <a:pt x="1416" y="432"/>
                  </a:lnTo>
                  <a:lnTo>
                    <a:pt x="25" y="432"/>
                  </a:lnTo>
                  <a:lnTo>
                    <a:pt x="25" y="0"/>
                  </a:lnTo>
                  <a:lnTo>
                    <a:pt x="0" y="0"/>
                  </a:lnTo>
                  <a:lnTo>
                    <a:pt x="0" y="0"/>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68" name="Oval 65"/>
            <p:cNvSpPr>
              <a:spLocks noChangeArrowheads="1"/>
            </p:cNvSpPr>
            <p:nvPr/>
          </p:nvSpPr>
          <p:spPr bwMode="auto">
            <a:xfrm>
              <a:off x="5114" y="1368"/>
              <a:ext cx="91" cy="91"/>
            </a:xfrm>
            <a:prstGeom prst="ellipse">
              <a:avLst/>
            </a:pr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69" name="Freeform 66"/>
            <p:cNvSpPr>
              <a:spLocks/>
            </p:cNvSpPr>
            <p:nvPr/>
          </p:nvSpPr>
          <p:spPr bwMode="auto">
            <a:xfrm>
              <a:off x="6502" y="2483"/>
              <a:ext cx="98" cy="83"/>
            </a:xfrm>
            <a:custGeom>
              <a:avLst/>
              <a:gdLst>
                <a:gd name="T0" fmla="*/ 0 w 98"/>
                <a:gd name="T1" fmla="*/ 0 h 83"/>
                <a:gd name="T2" fmla="*/ 48 w 98"/>
                <a:gd name="T3" fmla="*/ 83 h 83"/>
                <a:gd name="T4" fmla="*/ 98 w 98"/>
                <a:gd name="T5" fmla="*/ 0 h 83"/>
                <a:gd name="T6" fmla="*/ 0 w 98"/>
                <a:gd name="T7" fmla="*/ 0 h 83"/>
              </a:gdLst>
              <a:ahLst/>
              <a:cxnLst>
                <a:cxn ang="0">
                  <a:pos x="T0" y="T1"/>
                </a:cxn>
                <a:cxn ang="0">
                  <a:pos x="T2" y="T3"/>
                </a:cxn>
                <a:cxn ang="0">
                  <a:pos x="T4" y="T5"/>
                </a:cxn>
                <a:cxn ang="0">
                  <a:pos x="T6" y="T7"/>
                </a:cxn>
              </a:cxnLst>
              <a:rect l="0" t="0" r="r" b="b"/>
              <a:pathLst>
                <a:path w="98" h="83">
                  <a:moveTo>
                    <a:pt x="0" y="0"/>
                  </a:moveTo>
                  <a:lnTo>
                    <a:pt x="48" y="83"/>
                  </a:lnTo>
                  <a:lnTo>
                    <a:pt x="98" y="0"/>
                  </a:lnTo>
                  <a:lnTo>
                    <a:pt x="0" y="0"/>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70" name="Freeform 67"/>
            <p:cNvSpPr>
              <a:spLocks/>
            </p:cNvSpPr>
            <p:nvPr/>
          </p:nvSpPr>
          <p:spPr bwMode="auto">
            <a:xfrm>
              <a:off x="6193" y="2059"/>
              <a:ext cx="681" cy="254"/>
            </a:xfrm>
            <a:custGeom>
              <a:avLst/>
              <a:gdLst>
                <a:gd name="T0" fmla="*/ 469 w 469"/>
                <a:gd name="T1" fmla="*/ 145 h 175"/>
                <a:gd name="T2" fmla="*/ 439 w 469"/>
                <a:gd name="T3" fmla="*/ 175 h 175"/>
                <a:gd name="T4" fmla="*/ 30 w 469"/>
                <a:gd name="T5" fmla="*/ 175 h 175"/>
                <a:gd name="T6" fmla="*/ 0 w 469"/>
                <a:gd name="T7" fmla="*/ 145 h 175"/>
                <a:gd name="T8" fmla="*/ 0 w 469"/>
                <a:gd name="T9" fmla="*/ 30 h 175"/>
                <a:gd name="T10" fmla="*/ 30 w 469"/>
                <a:gd name="T11" fmla="*/ 0 h 175"/>
                <a:gd name="T12" fmla="*/ 439 w 469"/>
                <a:gd name="T13" fmla="*/ 0 h 175"/>
                <a:gd name="T14" fmla="*/ 469 w 469"/>
                <a:gd name="T15" fmla="*/ 30 h 175"/>
                <a:gd name="T16" fmla="*/ 469 w 469"/>
                <a:gd name="T17" fmla="*/ 14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9" h="175">
                  <a:moveTo>
                    <a:pt x="469" y="145"/>
                  </a:moveTo>
                  <a:cubicBezTo>
                    <a:pt x="469" y="162"/>
                    <a:pt x="455" y="175"/>
                    <a:pt x="439" y="175"/>
                  </a:cubicBezTo>
                  <a:cubicBezTo>
                    <a:pt x="30" y="175"/>
                    <a:pt x="30" y="175"/>
                    <a:pt x="30" y="175"/>
                  </a:cubicBezTo>
                  <a:cubicBezTo>
                    <a:pt x="13" y="175"/>
                    <a:pt x="0" y="162"/>
                    <a:pt x="0" y="145"/>
                  </a:cubicBezTo>
                  <a:cubicBezTo>
                    <a:pt x="0" y="30"/>
                    <a:pt x="0" y="30"/>
                    <a:pt x="0" y="30"/>
                  </a:cubicBezTo>
                  <a:cubicBezTo>
                    <a:pt x="0" y="13"/>
                    <a:pt x="13" y="0"/>
                    <a:pt x="30" y="0"/>
                  </a:cubicBezTo>
                  <a:cubicBezTo>
                    <a:pt x="439" y="0"/>
                    <a:pt x="439" y="0"/>
                    <a:pt x="439" y="0"/>
                  </a:cubicBezTo>
                  <a:cubicBezTo>
                    <a:pt x="455" y="0"/>
                    <a:pt x="469" y="13"/>
                    <a:pt x="469" y="30"/>
                  </a:cubicBezTo>
                  <a:lnTo>
                    <a:pt x="469" y="145"/>
                  </a:lnTo>
                  <a:close/>
                </a:path>
              </a:pathLst>
            </a:custGeom>
            <a:solidFill>
              <a:srgbClr val="007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71" name="Rectangle 68"/>
            <p:cNvSpPr>
              <a:spLocks noChangeArrowheads="1"/>
            </p:cNvSpPr>
            <p:nvPr/>
          </p:nvSpPr>
          <p:spPr bwMode="auto">
            <a:xfrm>
              <a:off x="6236" y="2141"/>
              <a:ext cx="59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9220"/>
              <a:r>
                <a:rPr lang="en-US" altLang="en-US" sz="688" b="1">
                  <a:solidFill>
                    <a:srgbClr val="FFFFFF"/>
                  </a:solidFill>
                  <a:latin typeface="Segoe UI Semibold" panose="020B0702040204020203" pitchFamily="34" charset="0"/>
                </a:rPr>
                <a:t>DEPENDS ON SQL</a:t>
              </a:r>
              <a:endParaRPr lang="en-US" altLang="en-US" sz="1377">
                <a:solidFill>
                  <a:srgbClr val="00B0F0"/>
                </a:solidFill>
              </a:endParaRPr>
            </a:p>
          </p:txBody>
        </p:sp>
        <p:sp>
          <p:nvSpPr>
            <p:cNvPr id="72" name="Freeform 69"/>
            <p:cNvSpPr>
              <a:spLocks/>
            </p:cNvSpPr>
            <p:nvPr/>
          </p:nvSpPr>
          <p:spPr bwMode="auto">
            <a:xfrm>
              <a:off x="4669" y="2059"/>
              <a:ext cx="682" cy="254"/>
            </a:xfrm>
            <a:custGeom>
              <a:avLst/>
              <a:gdLst>
                <a:gd name="T0" fmla="*/ 469 w 469"/>
                <a:gd name="T1" fmla="*/ 145 h 175"/>
                <a:gd name="T2" fmla="*/ 439 w 469"/>
                <a:gd name="T3" fmla="*/ 175 h 175"/>
                <a:gd name="T4" fmla="*/ 31 w 469"/>
                <a:gd name="T5" fmla="*/ 175 h 175"/>
                <a:gd name="T6" fmla="*/ 0 w 469"/>
                <a:gd name="T7" fmla="*/ 145 h 175"/>
                <a:gd name="T8" fmla="*/ 0 w 469"/>
                <a:gd name="T9" fmla="*/ 30 h 175"/>
                <a:gd name="T10" fmla="*/ 31 w 469"/>
                <a:gd name="T11" fmla="*/ 0 h 175"/>
                <a:gd name="T12" fmla="*/ 439 w 469"/>
                <a:gd name="T13" fmla="*/ 0 h 175"/>
                <a:gd name="T14" fmla="*/ 469 w 469"/>
                <a:gd name="T15" fmla="*/ 30 h 175"/>
                <a:gd name="T16" fmla="*/ 469 w 469"/>
                <a:gd name="T17" fmla="*/ 14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9" h="175">
                  <a:moveTo>
                    <a:pt x="469" y="145"/>
                  </a:moveTo>
                  <a:cubicBezTo>
                    <a:pt x="469" y="162"/>
                    <a:pt x="456" y="175"/>
                    <a:pt x="439" y="175"/>
                  </a:cubicBezTo>
                  <a:cubicBezTo>
                    <a:pt x="31" y="175"/>
                    <a:pt x="31" y="175"/>
                    <a:pt x="31" y="175"/>
                  </a:cubicBezTo>
                  <a:cubicBezTo>
                    <a:pt x="14" y="175"/>
                    <a:pt x="0" y="162"/>
                    <a:pt x="0" y="145"/>
                  </a:cubicBezTo>
                  <a:cubicBezTo>
                    <a:pt x="0" y="30"/>
                    <a:pt x="0" y="30"/>
                    <a:pt x="0" y="30"/>
                  </a:cubicBezTo>
                  <a:cubicBezTo>
                    <a:pt x="0" y="13"/>
                    <a:pt x="14" y="0"/>
                    <a:pt x="31" y="0"/>
                  </a:cubicBezTo>
                  <a:cubicBezTo>
                    <a:pt x="439" y="0"/>
                    <a:pt x="439" y="0"/>
                    <a:pt x="439" y="0"/>
                  </a:cubicBezTo>
                  <a:cubicBezTo>
                    <a:pt x="456" y="0"/>
                    <a:pt x="469" y="13"/>
                    <a:pt x="469" y="30"/>
                  </a:cubicBezTo>
                  <a:lnTo>
                    <a:pt x="469" y="145"/>
                  </a:lnTo>
                  <a:close/>
                </a:path>
              </a:pathLst>
            </a:custGeom>
            <a:solidFill>
              <a:srgbClr val="007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73" name="Rectangle 70"/>
            <p:cNvSpPr>
              <a:spLocks noChangeArrowheads="1"/>
            </p:cNvSpPr>
            <p:nvPr/>
          </p:nvSpPr>
          <p:spPr bwMode="auto">
            <a:xfrm>
              <a:off x="4713" y="2141"/>
              <a:ext cx="595"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9220"/>
              <a:r>
                <a:rPr lang="en-US" altLang="en-US" sz="688" b="1">
                  <a:solidFill>
                    <a:srgbClr val="FFFFFF"/>
                  </a:solidFill>
                  <a:latin typeface="Segoe UI Semibold" panose="020B0702040204020203" pitchFamily="34" charset="0"/>
                </a:rPr>
                <a:t>DEPENDS ON SQL</a:t>
              </a:r>
              <a:endParaRPr lang="en-US" altLang="en-US" sz="1377">
                <a:solidFill>
                  <a:srgbClr val="00B0F0"/>
                </a:solidFill>
              </a:endParaRPr>
            </a:p>
          </p:txBody>
        </p:sp>
        <p:sp>
          <p:nvSpPr>
            <p:cNvPr id="74" name="Freeform 71"/>
            <p:cNvSpPr>
              <a:spLocks/>
            </p:cNvSpPr>
            <p:nvPr/>
          </p:nvSpPr>
          <p:spPr bwMode="auto">
            <a:xfrm>
              <a:off x="3500" y="3277"/>
              <a:ext cx="1535" cy="499"/>
            </a:xfrm>
            <a:custGeom>
              <a:avLst/>
              <a:gdLst>
                <a:gd name="T0" fmla="*/ 0 w 1535"/>
                <a:gd name="T1" fmla="*/ 0 h 499"/>
                <a:gd name="T2" fmla="*/ 0 w 1535"/>
                <a:gd name="T3" fmla="*/ 499 h 499"/>
                <a:gd name="T4" fmla="*/ 1535 w 1535"/>
                <a:gd name="T5" fmla="*/ 499 h 499"/>
                <a:gd name="T6" fmla="*/ 1535 w 1535"/>
                <a:gd name="T7" fmla="*/ 113 h 499"/>
                <a:gd name="T8" fmla="*/ 1511 w 1535"/>
                <a:gd name="T9" fmla="*/ 113 h 499"/>
                <a:gd name="T10" fmla="*/ 1511 w 1535"/>
                <a:gd name="T11" fmla="*/ 475 h 499"/>
                <a:gd name="T12" fmla="*/ 25 w 1535"/>
                <a:gd name="T13" fmla="*/ 475 h 499"/>
                <a:gd name="T14" fmla="*/ 25 w 1535"/>
                <a:gd name="T15" fmla="*/ 0 h 499"/>
                <a:gd name="T16" fmla="*/ 0 w 1535"/>
                <a:gd name="T17" fmla="*/ 0 h 499"/>
                <a:gd name="T18" fmla="*/ 0 w 1535"/>
                <a:gd name="T19"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5" h="499">
                  <a:moveTo>
                    <a:pt x="0" y="0"/>
                  </a:moveTo>
                  <a:lnTo>
                    <a:pt x="0" y="499"/>
                  </a:lnTo>
                  <a:lnTo>
                    <a:pt x="1535" y="499"/>
                  </a:lnTo>
                  <a:lnTo>
                    <a:pt x="1535" y="113"/>
                  </a:lnTo>
                  <a:lnTo>
                    <a:pt x="1511" y="113"/>
                  </a:lnTo>
                  <a:lnTo>
                    <a:pt x="1511" y="475"/>
                  </a:lnTo>
                  <a:lnTo>
                    <a:pt x="25" y="475"/>
                  </a:lnTo>
                  <a:lnTo>
                    <a:pt x="25" y="0"/>
                  </a:lnTo>
                  <a:lnTo>
                    <a:pt x="0" y="0"/>
                  </a:lnTo>
                  <a:lnTo>
                    <a:pt x="0" y="0"/>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75" name="Oval 72"/>
            <p:cNvSpPr>
              <a:spLocks noChangeArrowheads="1"/>
            </p:cNvSpPr>
            <p:nvPr/>
          </p:nvSpPr>
          <p:spPr bwMode="auto">
            <a:xfrm>
              <a:off x="3467" y="3233"/>
              <a:ext cx="90" cy="91"/>
            </a:xfrm>
            <a:prstGeom prst="ellipse">
              <a:avLst/>
            </a:pr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76" name="Freeform 73"/>
            <p:cNvSpPr>
              <a:spLocks/>
            </p:cNvSpPr>
            <p:nvPr/>
          </p:nvSpPr>
          <p:spPr bwMode="auto">
            <a:xfrm>
              <a:off x="4976" y="3322"/>
              <a:ext cx="96" cy="82"/>
            </a:xfrm>
            <a:custGeom>
              <a:avLst/>
              <a:gdLst>
                <a:gd name="T0" fmla="*/ 96 w 96"/>
                <a:gd name="T1" fmla="*/ 82 h 82"/>
                <a:gd name="T2" fmla="*/ 48 w 96"/>
                <a:gd name="T3" fmla="*/ 0 h 82"/>
                <a:gd name="T4" fmla="*/ 0 w 96"/>
                <a:gd name="T5" fmla="*/ 82 h 82"/>
                <a:gd name="T6" fmla="*/ 96 w 96"/>
                <a:gd name="T7" fmla="*/ 82 h 82"/>
              </a:gdLst>
              <a:ahLst/>
              <a:cxnLst>
                <a:cxn ang="0">
                  <a:pos x="T0" y="T1"/>
                </a:cxn>
                <a:cxn ang="0">
                  <a:pos x="T2" y="T3"/>
                </a:cxn>
                <a:cxn ang="0">
                  <a:pos x="T4" y="T5"/>
                </a:cxn>
                <a:cxn ang="0">
                  <a:pos x="T6" y="T7"/>
                </a:cxn>
              </a:cxnLst>
              <a:rect l="0" t="0" r="r" b="b"/>
              <a:pathLst>
                <a:path w="96" h="82">
                  <a:moveTo>
                    <a:pt x="96" y="82"/>
                  </a:moveTo>
                  <a:lnTo>
                    <a:pt x="48" y="0"/>
                  </a:lnTo>
                  <a:lnTo>
                    <a:pt x="0" y="82"/>
                  </a:lnTo>
                  <a:lnTo>
                    <a:pt x="96" y="82"/>
                  </a:lnTo>
                  <a:close/>
                </a:path>
              </a:pathLst>
            </a:custGeom>
            <a:solidFill>
              <a:srgbClr val="7CCA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77" name="Freeform 74"/>
            <p:cNvSpPr>
              <a:spLocks/>
            </p:cNvSpPr>
            <p:nvPr/>
          </p:nvSpPr>
          <p:spPr bwMode="auto">
            <a:xfrm>
              <a:off x="3929" y="3635"/>
              <a:ext cx="681" cy="255"/>
            </a:xfrm>
            <a:custGeom>
              <a:avLst/>
              <a:gdLst>
                <a:gd name="T0" fmla="*/ 469 w 469"/>
                <a:gd name="T1" fmla="*/ 145 h 175"/>
                <a:gd name="T2" fmla="*/ 438 w 469"/>
                <a:gd name="T3" fmla="*/ 175 h 175"/>
                <a:gd name="T4" fmla="*/ 30 w 469"/>
                <a:gd name="T5" fmla="*/ 175 h 175"/>
                <a:gd name="T6" fmla="*/ 0 w 469"/>
                <a:gd name="T7" fmla="*/ 145 h 175"/>
                <a:gd name="T8" fmla="*/ 0 w 469"/>
                <a:gd name="T9" fmla="*/ 30 h 175"/>
                <a:gd name="T10" fmla="*/ 30 w 469"/>
                <a:gd name="T11" fmla="*/ 0 h 175"/>
                <a:gd name="T12" fmla="*/ 438 w 469"/>
                <a:gd name="T13" fmla="*/ 0 h 175"/>
                <a:gd name="T14" fmla="*/ 469 w 469"/>
                <a:gd name="T15" fmla="*/ 30 h 175"/>
                <a:gd name="T16" fmla="*/ 469 w 469"/>
                <a:gd name="T17" fmla="*/ 145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9" h="175">
                  <a:moveTo>
                    <a:pt x="469" y="145"/>
                  </a:moveTo>
                  <a:cubicBezTo>
                    <a:pt x="469" y="162"/>
                    <a:pt x="455" y="175"/>
                    <a:pt x="438" y="175"/>
                  </a:cubicBezTo>
                  <a:cubicBezTo>
                    <a:pt x="30" y="175"/>
                    <a:pt x="30" y="175"/>
                    <a:pt x="30" y="175"/>
                  </a:cubicBezTo>
                  <a:cubicBezTo>
                    <a:pt x="13" y="175"/>
                    <a:pt x="0" y="162"/>
                    <a:pt x="0" y="145"/>
                  </a:cubicBezTo>
                  <a:cubicBezTo>
                    <a:pt x="0" y="30"/>
                    <a:pt x="0" y="30"/>
                    <a:pt x="0" y="30"/>
                  </a:cubicBezTo>
                  <a:cubicBezTo>
                    <a:pt x="0" y="13"/>
                    <a:pt x="13" y="0"/>
                    <a:pt x="30" y="0"/>
                  </a:cubicBezTo>
                  <a:cubicBezTo>
                    <a:pt x="438" y="0"/>
                    <a:pt x="438" y="0"/>
                    <a:pt x="438" y="0"/>
                  </a:cubicBezTo>
                  <a:cubicBezTo>
                    <a:pt x="455" y="0"/>
                    <a:pt x="469" y="13"/>
                    <a:pt x="469" y="30"/>
                  </a:cubicBezTo>
                  <a:lnTo>
                    <a:pt x="469" y="145"/>
                  </a:lnTo>
                  <a:close/>
                </a:path>
              </a:pathLst>
            </a:custGeom>
            <a:solidFill>
              <a:srgbClr val="0075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9" tIns="34964" rIns="69929" bIns="34964" numCol="1" anchor="t" anchorCtr="0" compatLnSpc="1">
              <a:prstTxWarp prst="textNoShape">
                <a:avLst/>
              </a:prstTxWarp>
            </a:bodyPr>
            <a:lstStyle/>
            <a:p>
              <a:pPr defTabSz="699220"/>
              <a:endParaRPr lang="en-US" sz="1377">
                <a:solidFill>
                  <a:srgbClr val="00B0F0"/>
                </a:solidFill>
              </a:endParaRPr>
            </a:p>
          </p:txBody>
        </p:sp>
        <p:sp>
          <p:nvSpPr>
            <p:cNvPr id="78" name="Rectangle 75"/>
            <p:cNvSpPr>
              <a:spLocks noChangeArrowheads="1"/>
            </p:cNvSpPr>
            <p:nvPr/>
          </p:nvSpPr>
          <p:spPr bwMode="auto">
            <a:xfrm>
              <a:off x="4023" y="3702"/>
              <a:ext cx="160"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9220"/>
              <a:r>
                <a:rPr lang="en-US" altLang="en-US" sz="841" b="1">
                  <a:solidFill>
                    <a:srgbClr val="FFFFFF"/>
                  </a:solidFill>
                  <a:latin typeface="Segoe UI Semibold" panose="020B0702040204020203" pitchFamily="34" charset="0"/>
                </a:rPr>
                <a:t>SQL</a:t>
              </a:r>
              <a:endParaRPr lang="en-US" altLang="en-US" sz="1377">
                <a:solidFill>
                  <a:srgbClr val="00B0F0"/>
                </a:solidFill>
              </a:endParaRPr>
            </a:p>
          </p:txBody>
        </p:sp>
        <p:sp>
          <p:nvSpPr>
            <p:cNvPr id="79" name="Rectangle 76"/>
            <p:cNvSpPr>
              <a:spLocks noChangeArrowheads="1"/>
            </p:cNvSpPr>
            <p:nvPr/>
          </p:nvSpPr>
          <p:spPr bwMode="auto">
            <a:xfrm>
              <a:off x="4204" y="3702"/>
              <a:ext cx="5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9220"/>
              <a:r>
                <a:rPr lang="en-US" altLang="en-US" sz="841" b="1">
                  <a:solidFill>
                    <a:srgbClr val="FFFFFF"/>
                  </a:solidFill>
                  <a:latin typeface="Segoe UI Semibold" panose="020B0702040204020203" pitchFamily="34" charset="0"/>
                </a:rPr>
                <a:t>C</a:t>
              </a:r>
              <a:endParaRPr lang="en-US" altLang="en-US" sz="1377">
                <a:solidFill>
                  <a:srgbClr val="00B0F0"/>
                </a:solidFill>
              </a:endParaRPr>
            </a:p>
          </p:txBody>
        </p:sp>
        <p:sp>
          <p:nvSpPr>
            <p:cNvPr id="80" name="Rectangle 77"/>
            <p:cNvSpPr>
              <a:spLocks noChangeArrowheads="1"/>
            </p:cNvSpPr>
            <p:nvPr/>
          </p:nvSpPr>
          <p:spPr bwMode="auto">
            <a:xfrm>
              <a:off x="4257" y="3702"/>
              <a:ext cx="269"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99220"/>
              <a:r>
                <a:rPr lang="en-US" altLang="en-US" sz="841" b="1">
                  <a:solidFill>
                    <a:srgbClr val="FFFFFF"/>
                  </a:solidFill>
                  <a:latin typeface="Segoe UI Semibold" panose="020B0702040204020203" pitchFamily="34" charset="0"/>
                </a:rPr>
                <a:t>ONFIG</a:t>
              </a:r>
              <a:endParaRPr lang="en-US" altLang="en-US" sz="1377">
                <a:solidFill>
                  <a:srgbClr val="00B0F0"/>
                </a:solidFill>
              </a:endParaRPr>
            </a:p>
          </p:txBody>
        </p:sp>
      </p:grpSp>
    </p:spTree>
    <p:extLst>
      <p:ext uri="{BB962C8B-B14F-4D97-AF65-F5344CB8AC3E}">
        <p14:creationId xmlns:p14="http://schemas.microsoft.com/office/powerpoint/2010/main" val="5609471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874414" y="1554328"/>
            <a:ext cx="4813944" cy="4092978"/>
            <a:chOff x="6581595" y="1353186"/>
            <a:chExt cx="5151693" cy="4489624"/>
          </a:xfrm>
        </p:grpSpPr>
        <p:sp>
          <p:nvSpPr>
            <p:cNvPr id="4" name="Rounded Rectangle 3"/>
            <p:cNvSpPr/>
            <p:nvPr/>
          </p:nvSpPr>
          <p:spPr bwMode="auto">
            <a:xfrm>
              <a:off x="6581595" y="1830772"/>
              <a:ext cx="5151693" cy="4012038"/>
            </a:xfrm>
            <a:prstGeom prst="roundRect">
              <a:avLst/>
            </a:prstGeom>
            <a:noFill/>
            <a:ln>
              <a:solidFill>
                <a:srgbClr val="FFFF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lIns="69939" tIns="69939" rIns="26231" bIns="26231" rtlCol="0" anchor="t" anchorCtr="0"/>
            <a:lstStyle/>
            <a:p>
              <a:pPr algn="ctr" defTabSz="713126"/>
              <a:endParaRPr lang="en-US" sz="1224" spc="-78" noProof="1">
                <a:gradFill>
                  <a:gsLst>
                    <a:gs pos="0">
                      <a:srgbClr val="FFFFFF"/>
                    </a:gs>
                    <a:gs pos="100000">
                      <a:srgbClr val="FFFFFF"/>
                    </a:gs>
                  </a:gsLst>
                  <a:lin ang="5400000" scaled="0"/>
                </a:gradFill>
                <a:ea typeface="Segoe UI" pitchFamily="34" charset="0"/>
                <a:cs typeface="Segoe UI" pitchFamily="34" charset="0"/>
              </a:endParaRPr>
            </a:p>
          </p:txBody>
        </p:sp>
        <p:sp>
          <p:nvSpPr>
            <p:cNvPr id="6" name="TextBox 5"/>
            <p:cNvSpPr txBox="1"/>
            <p:nvPr/>
          </p:nvSpPr>
          <p:spPr>
            <a:xfrm>
              <a:off x="6675176" y="1353186"/>
              <a:ext cx="1966410" cy="411172"/>
            </a:xfrm>
            <a:prstGeom prst="rect">
              <a:avLst/>
            </a:prstGeom>
            <a:noFill/>
          </p:spPr>
          <p:txBody>
            <a:bodyPr wrap="none" rtlCol="0">
              <a:spAutoFit/>
            </a:bodyPr>
            <a:lstStyle/>
            <a:p>
              <a:r>
                <a:rPr lang="en-US" sz="1836" noProof="1">
                  <a:solidFill>
                    <a:srgbClr val="FFFF00"/>
                  </a:solidFill>
                </a:rPr>
                <a:t>Resource Group</a:t>
              </a:r>
            </a:p>
          </p:txBody>
        </p:sp>
      </p:grpSp>
      <p:grpSp>
        <p:nvGrpSpPr>
          <p:cNvPr id="10" name="Group 9"/>
          <p:cNvGrpSpPr/>
          <p:nvPr/>
        </p:nvGrpSpPr>
        <p:grpSpPr>
          <a:xfrm>
            <a:off x="3293045" y="2320979"/>
            <a:ext cx="2062365" cy="2396363"/>
            <a:chOff x="7021426" y="2789655"/>
            <a:chExt cx="1874816" cy="1296510"/>
          </a:xfrm>
        </p:grpSpPr>
        <p:sp>
          <p:nvSpPr>
            <p:cNvPr id="16" name="Rounded Rectangle 15"/>
            <p:cNvSpPr/>
            <p:nvPr/>
          </p:nvSpPr>
          <p:spPr bwMode="auto">
            <a:xfrm>
              <a:off x="7021426" y="2789655"/>
              <a:ext cx="1874816" cy="1296510"/>
            </a:xfrm>
            <a:prstGeom prst="roundRect">
              <a:avLst/>
            </a:prstGeom>
            <a:noFill/>
            <a:ln>
              <a:solidFill>
                <a:schemeClr val="accent6">
                  <a:lumMod val="60000"/>
                  <a:lumOff val="4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lIns="69939" tIns="69939" rIns="26231" bIns="26231" rtlCol="0" anchor="t" anchorCtr="0"/>
            <a:lstStyle/>
            <a:p>
              <a:pPr algn="ctr" defTabSz="713126"/>
              <a:endParaRPr lang="en-US" sz="1224" spc="-78" noProof="1">
                <a:gradFill>
                  <a:gsLst>
                    <a:gs pos="0">
                      <a:srgbClr val="FFFFFF"/>
                    </a:gs>
                    <a:gs pos="100000">
                      <a:srgbClr val="FFFFFF"/>
                    </a:gs>
                  </a:gsLst>
                  <a:lin ang="5400000" scaled="0"/>
                </a:gradFill>
                <a:ea typeface="Segoe UI" pitchFamily="34" charset="0"/>
                <a:cs typeface="Segoe UI" pitchFamily="34" charset="0"/>
              </a:endParaRPr>
            </a:p>
          </p:txBody>
        </p:sp>
        <p:sp>
          <p:nvSpPr>
            <p:cNvPr id="19" name="TextBox 18"/>
            <p:cNvSpPr txBox="1"/>
            <p:nvPr/>
          </p:nvSpPr>
          <p:spPr>
            <a:xfrm>
              <a:off x="7882823" y="2798606"/>
              <a:ext cx="610870" cy="151878"/>
            </a:xfrm>
            <a:prstGeom prst="rect">
              <a:avLst/>
            </a:prstGeom>
            <a:noFill/>
          </p:spPr>
          <p:txBody>
            <a:bodyPr wrap="none" rtlCol="0">
              <a:spAutoFit/>
            </a:bodyPr>
            <a:lstStyle/>
            <a:p>
              <a:r>
                <a:rPr lang="en-US" sz="1224" noProof="1">
                  <a:solidFill>
                    <a:srgbClr val="FF8C00">
                      <a:lumMod val="60000"/>
                      <a:lumOff val="40000"/>
                    </a:srgbClr>
                  </a:solidFill>
                </a:rPr>
                <a:t>Subnet</a:t>
              </a:r>
            </a:p>
          </p:txBody>
        </p:sp>
      </p:grpSp>
      <p:grpSp>
        <p:nvGrpSpPr>
          <p:cNvPr id="5" name="Group 4"/>
          <p:cNvGrpSpPr/>
          <p:nvPr/>
        </p:nvGrpSpPr>
        <p:grpSpPr>
          <a:xfrm>
            <a:off x="5739639" y="4396778"/>
            <a:ext cx="981551" cy="934177"/>
            <a:chOff x="10150511" y="4293902"/>
            <a:chExt cx="1283297" cy="1221361"/>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07372" y="4760264"/>
              <a:ext cx="754999" cy="75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10150511" y="4293902"/>
              <a:ext cx="1283297" cy="490081"/>
            </a:xfrm>
            <a:prstGeom prst="rect">
              <a:avLst/>
            </a:prstGeom>
            <a:noFill/>
          </p:spPr>
          <p:txBody>
            <a:bodyPr wrap="none" rtlCol="0">
              <a:spAutoFit/>
            </a:bodyPr>
            <a:lstStyle/>
            <a:p>
              <a:r>
                <a:rPr lang="en-US" sz="1836" noProof="1">
                  <a:solidFill>
                    <a:srgbClr val="FFFFFF"/>
                  </a:solidFill>
                </a:rPr>
                <a:t>Storage</a:t>
              </a:r>
            </a:p>
          </p:txBody>
        </p:sp>
      </p:grpSp>
      <p:grpSp>
        <p:nvGrpSpPr>
          <p:cNvPr id="8" name="Group 7"/>
          <p:cNvGrpSpPr/>
          <p:nvPr/>
        </p:nvGrpSpPr>
        <p:grpSpPr>
          <a:xfrm>
            <a:off x="3556666" y="2695177"/>
            <a:ext cx="1631234" cy="825408"/>
            <a:chOff x="7165720" y="3276805"/>
            <a:chExt cx="1032266" cy="747678"/>
          </a:xfrm>
        </p:grpSpPr>
        <p:pic>
          <p:nvPicPr>
            <p:cNvPr id="21"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5720" y="3298397"/>
              <a:ext cx="636108" cy="72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7793220" y="3276805"/>
              <a:ext cx="404766" cy="334551"/>
            </a:xfrm>
            <a:prstGeom prst="rect">
              <a:avLst/>
            </a:prstGeom>
            <a:noFill/>
          </p:spPr>
          <p:txBody>
            <a:bodyPr wrap="square" rtlCol="0">
              <a:spAutoFit/>
            </a:bodyPr>
            <a:lstStyle/>
            <a:p>
              <a:r>
                <a:rPr lang="en-US" noProof="1">
                  <a:solidFill>
                    <a:srgbClr val="FFFFFF"/>
                  </a:solidFill>
                </a:rPr>
                <a:t>VM</a:t>
              </a:r>
            </a:p>
          </p:txBody>
        </p:sp>
      </p:grpSp>
      <p:grpSp>
        <p:nvGrpSpPr>
          <p:cNvPr id="25" name="Group 24"/>
          <p:cNvGrpSpPr>
            <a:grpSpLocks noChangeAspect="1"/>
          </p:cNvGrpSpPr>
          <p:nvPr/>
        </p:nvGrpSpPr>
        <p:grpSpPr bwMode="auto">
          <a:xfrm>
            <a:off x="3034721" y="1978107"/>
            <a:ext cx="2606414" cy="3275482"/>
            <a:chOff x="4799" y="1203"/>
            <a:chExt cx="1945" cy="796"/>
          </a:xfrm>
        </p:grpSpPr>
        <p:sp>
          <p:nvSpPr>
            <p:cNvPr id="26" name="AutoShape 3"/>
            <p:cNvSpPr>
              <a:spLocks noChangeAspect="1" noChangeArrowheads="1" noTextEdit="1"/>
            </p:cNvSpPr>
            <p:nvPr/>
          </p:nvSpPr>
          <p:spPr bwMode="auto">
            <a:xfrm>
              <a:off x="4799" y="1203"/>
              <a:ext cx="1945" cy="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sz="1377" noProof="1">
                <a:solidFill>
                  <a:srgbClr val="000000"/>
                </a:solidFill>
              </a:endParaRPr>
            </a:p>
          </p:txBody>
        </p:sp>
        <p:sp>
          <p:nvSpPr>
            <p:cNvPr id="27" name="Freeform 26"/>
            <p:cNvSpPr>
              <a:spLocks noEditPoints="1"/>
            </p:cNvSpPr>
            <p:nvPr/>
          </p:nvSpPr>
          <p:spPr bwMode="auto">
            <a:xfrm>
              <a:off x="4813" y="1217"/>
              <a:ext cx="1922" cy="774"/>
            </a:xfrm>
            <a:custGeom>
              <a:avLst/>
              <a:gdLst>
                <a:gd name="T0" fmla="*/ 11 w 2134"/>
                <a:gd name="T1" fmla="*/ 16 h 855"/>
                <a:gd name="T2" fmla="*/ 11 w 2134"/>
                <a:gd name="T3" fmla="*/ 69 h 855"/>
                <a:gd name="T4" fmla="*/ 11 w 2134"/>
                <a:gd name="T5" fmla="*/ 123 h 855"/>
                <a:gd name="T6" fmla="*/ 11 w 2134"/>
                <a:gd name="T7" fmla="*/ 177 h 855"/>
                <a:gd name="T8" fmla="*/ 11 w 2134"/>
                <a:gd name="T9" fmla="*/ 229 h 855"/>
                <a:gd name="T10" fmla="*/ 11 w 2134"/>
                <a:gd name="T11" fmla="*/ 282 h 855"/>
                <a:gd name="T12" fmla="*/ 11 w 2134"/>
                <a:gd name="T13" fmla="*/ 335 h 855"/>
                <a:gd name="T14" fmla="*/ 11 w 2134"/>
                <a:gd name="T15" fmla="*/ 387 h 855"/>
                <a:gd name="T16" fmla="*/ 26 w 2134"/>
                <a:gd name="T17" fmla="*/ 415 h 855"/>
                <a:gd name="T18" fmla="*/ 77 w 2134"/>
                <a:gd name="T19" fmla="*/ 415 h 855"/>
                <a:gd name="T20" fmla="*/ 129 w 2134"/>
                <a:gd name="T21" fmla="*/ 415 h 855"/>
                <a:gd name="T22" fmla="*/ 180 w 2134"/>
                <a:gd name="T23" fmla="*/ 415 h 855"/>
                <a:gd name="T24" fmla="*/ 231 w 2134"/>
                <a:gd name="T25" fmla="*/ 415 h 855"/>
                <a:gd name="T26" fmla="*/ 282 w 2134"/>
                <a:gd name="T27" fmla="*/ 415 h 855"/>
                <a:gd name="T28" fmla="*/ 333 w 2134"/>
                <a:gd name="T29" fmla="*/ 415 h 855"/>
                <a:gd name="T30" fmla="*/ 385 w 2134"/>
                <a:gd name="T31" fmla="*/ 415 h 855"/>
                <a:gd name="T32" fmla="*/ 436 w 2134"/>
                <a:gd name="T33" fmla="*/ 415 h 855"/>
                <a:gd name="T34" fmla="*/ 486 w 2134"/>
                <a:gd name="T35" fmla="*/ 415 h 855"/>
                <a:gd name="T36" fmla="*/ 539 w 2134"/>
                <a:gd name="T37" fmla="*/ 415 h 855"/>
                <a:gd name="T38" fmla="*/ 589 w 2134"/>
                <a:gd name="T39" fmla="*/ 415 h 855"/>
                <a:gd name="T40" fmla="*/ 641 w 2134"/>
                <a:gd name="T41" fmla="*/ 415 h 855"/>
                <a:gd name="T42" fmla="*/ 692 w 2134"/>
                <a:gd name="T43" fmla="*/ 415 h 855"/>
                <a:gd name="T44" fmla="*/ 743 w 2134"/>
                <a:gd name="T45" fmla="*/ 415 h 855"/>
                <a:gd name="T46" fmla="*/ 795 w 2134"/>
                <a:gd name="T47" fmla="*/ 415 h 855"/>
                <a:gd name="T48" fmla="*/ 846 w 2134"/>
                <a:gd name="T49" fmla="*/ 415 h 855"/>
                <a:gd name="T50" fmla="*/ 897 w 2134"/>
                <a:gd name="T51" fmla="*/ 415 h 855"/>
                <a:gd name="T52" fmla="*/ 948 w 2134"/>
                <a:gd name="T53" fmla="*/ 415 h 855"/>
                <a:gd name="T54" fmla="*/ 1000 w 2134"/>
                <a:gd name="T55" fmla="*/ 415 h 855"/>
                <a:gd name="T56" fmla="*/ 1016 w 2134"/>
                <a:gd name="T57" fmla="*/ 388 h 855"/>
                <a:gd name="T58" fmla="*/ 1016 w 2134"/>
                <a:gd name="T59" fmla="*/ 336 h 855"/>
                <a:gd name="T60" fmla="*/ 1016 w 2134"/>
                <a:gd name="T61" fmla="*/ 282 h 855"/>
                <a:gd name="T62" fmla="*/ 1016 w 2134"/>
                <a:gd name="T63" fmla="*/ 229 h 855"/>
                <a:gd name="T64" fmla="*/ 1016 w 2134"/>
                <a:gd name="T65" fmla="*/ 177 h 855"/>
                <a:gd name="T66" fmla="*/ 1016 w 2134"/>
                <a:gd name="T67" fmla="*/ 124 h 855"/>
                <a:gd name="T68" fmla="*/ 1016 w 2134"/>
                <a:gd name="T69" fmla="*/ 71 h 855"/>
                <a:gd name="T70" fmla="*/ 1016 w 2134"/>
                <a:gd name="T71" fmla="*/ 17 h 855"/>
                <a:gd name="T72" fmla="*/ 981 w 2134"/>
                <a:gd name="T73" fmla="*/ 11 h 855"/>
                <a:gd name="T74" fmla="*/ 929 w 2134"/>
                <a:gd name="T75" fmla="*/ 11 h 855"/>
                <a:gd name="T76" fmla="*/ 878 w 2134"/>
                <a:gd name="T77" fmla="*/ 11 h 855"/>
                <a:gd name="T78" fmla="*/ 827 w 2134"/>
                <a:gd name="T79" fmla="*/ 11 h 855"/>
                <a:gd name="T80" fmla="*/ 775 w 2134"/>
                <a:gd name="T81" fmla="*/ 11 h 855"/>
                <a:gd name="T82" fmla="*/ 724 w 2134"/>
                <a:gd name="T83" fmla="*/ 11 h 855"/>
                <a:gd name="T84" fmla="*/ 673 w 2134"/>
                <a:gd name="T85" fmla="*/ 11 h 855"/>
                <a:gd name="T86" fmla="*/ 621 w 2134"/>
                <a:gd name="T87" fmla="*/ 11 h 855"/>
                <a:gd name="T88" fmla="*/ 570 w 2134"/>
                <a:gd name="T89" fmla="*/ 11 h 855"/>
                <a:gd name="T90" fmla="*/ 519 w 2134"/>
                <a:gd name="T91" fmla="*/ 11 h 855"/>
                <a:gd name="T92" fmla="*/ 467 w 2134"/>
                <a:gd name="T93" fmla="*/ 11 h 855"/>
                <a:gd name="T94" fmla="*/ 416 w 2134"/>
                <a:gd name="T95" fmla="*/ 11 h 855"/>
                <a:gd name="T96" fmla="*/ 365 w 2134"/>
                <a:gd name="T97" fmla="*/ 11 h 855"/>
                <a:gd name="T98" fmla="*/ 313 w 2134"/>
                <a:gd name="T99" fmla="*/ 11 h 855"/>
                <a:gd name="T100" fmla="*/ 262 w 2134"/>
                <a:gd name="T101" fmla="*/ 11 h 855"/>
                <a:gd name="T102" fmla="*/ 211 w 2134"/>
                <a:gd name="T103" fmla="*/ 11 h 855"/>
                <a:gd name="T104" fmla="*/ 159 w 2134"/>
                <a:gd name="T105" fmla="*/ 11 h 855"/>
                <a:gd name="T106" fmla="*/ 110 w 2134"/>
                <a:gd name="T107" fmla="*/ 11 h 855"/>
                <a:gd name="T108" fmla="*/ 56 w 2134"/>
                <a:gd name="T109" fmla="*/ 11 h 855"/>
                <a:gd name="T110" fmla="*/ 5 w 2134"/>
                <a:gd name="T111" fmla="*/ 11 h 8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134" h="855">
                  <a:moveTo>
                    <a:pt x="22" y="32"/>
                  </a:moveTo>
                  <a:lnTo>
                    <a:pt x="22" y="32"/>
                  </a:lnTo>
                  <a:cubicBezTo>
                    <a:pt x="22" y="38"/>
                    <a:pt x="17" y="43"/>
                    <a:pt x="11" y="43"/>
                  </a:cubicBezTo>
                  <a:cubicBezTo>
                    <a:pt x="5" y="43"/>
                    <a:pt x="0" y="38"/>
                    <a:pt x="0" y="32"/>
                  </a:cubicBezTo>
                  <a:cubicBezTo>
                    <a:pt x="0" y="27"/>
                    <a:pt x="5" y="22"/>
                    <a:pt x="11" y="22"/>
                  </a:cubicBezTo>
                  <a:cubicBezTo>
                    <a:pt x="17" y="22"/>
                    <a:pt x="22" y="27"/>
                    <a:pt x="22" y="32"/>
                  </a:cubicBezTo>
                  <a:close/>
                  <a:moveTo>
                    <a:pt x="22" y="139"/>
                  </a:moveTo>
                  <a:lnTo>
                    <a:pt x="22" y="139"/>
                  </a:lnTo>
                  <a:cubicBezTo>
                    <a:pt x="22" y="145"/>
                    <a:pt x="17" y="150"/>
                    <a:pt x="11" y="150"/>
                  </a:cubicBezTo>
                  <a:cubicBezTo>
                    <a:pt x="5" y="150"/>
                    <a:pt x="0" y="145"/>
                    <a:pt x="0" y="139"/>
                  </a:cubicBezTo>
                  <a:cubicBezTo>
                    <a:pt x="0" y="133"/>
                    <a:pt x="5" y="128"/>
                    <a:pt x="11" y="128"/>
                  </a:cubicBezTo>
                  <a:cubicBezTo>
                    <a:pt x="17" y="128"/>
                    <a:pt x="22" y="133"/>
                    <a:pt x="22" y="139"/>
                  </a:cubicBezTo>
                  <a:close/>
                  <a:moveTo>
                    <a:pt x="22" y="246"/>
                  </a:moveTo>
                  <a:lnTo>
                    <a:pt x="22" y="246"/>
                  </a:lnTo>
                  <a:cubicBezTo>
                    <a:pt x="22" y="252"/>
                    <a:pt x="17" y="257"/>
                    <a:pt x="11" y="257"/>
                  </a:cubicBezTo>
                  <a:cubicBezTo>
                    <a:pt x="5" y="257"/>
                    <a:pt x="0" y="252"/>
                    <a:pt x="0" y="246"/>
                  </a:cubicBezTo>
                  <a:cubicBezTo>
                    <a:pt x="0" y="240"/>
                    <a:pt x="5" y="235"/>
                    <a:pt x="11" y="235"/>
                  </a:cubicBezTo>
                  <a:cubicBezTo>
                    <a:pt x="17" y="235"/>
                    <a:pt x="22" y="240"/>
                    <a:pt x="22" y="246"/>
                  </a:cubicBezTo>
                  <a:close/>
                  <a:moveTo>
                    <a:pt x="22" y="353"/>
                  </a:moveTo>
                  <a:lnTo>
                    <a:pt x="22" y="353"/>
                  </a:lnTo>
                  <a:cubicBezTo>
                    <a:pt x="22" y="358"/>
                    <a:pt x="17" y="363"/>
                    <a:pt x="11" y="363"/>
                  </a:cubicBezTo>
                  <a:cubicBezTo>
                    <a:pt x="5" y="363"/>
                    <a:pt x="0" y="358"/>
                    <a:pt x="0" y="353"/>
                  </a:cubicBezTo>
                  <a:cubicBezTo>
                    <a:pt x="0" y="347"/>
                    <a:pt x="5" y="342"/>
                    <a:pt x="11" y="342"/>
                  </a:cubicBezTo>
                  <a:cubicBezTo>
                    <a:pt x="17" y="342"/>
                    <a:pt x="22" y="347"/>
                    <a:pt x="22" y="353"/>
                  </a:cubicBezTo>
                  <a:close/>
                  <a:moveTo>
                    <a:pt x="22" y="459"/>
                  </a:moveTo>
                  <a:lnTo>
                    <a:pt x="22" y="459"/>
                  </a:lnTo>
                  <a:cubicBezTo>
                    <a:pt x="22" y="465"/>
                    <a:pt x="17" y="470"/>
                    <a:pt x="11" y="470"/>
                  </a:cubicBezTo>
                  <a:cubicBezTo>
                    <a:pt x="5" y="470"/>
                    <a:pt x="0" y="465"/>
                    <a:pt x="0" y="459"/>
                  </a:cubicBezTo>
                  <a:cubicBezTo>
                    <a:pt x="0" y="453"/>
                    <a:pt x="5" y="449"/>
                    <a:pt x="11" y="449"/>
                  </a:cubicBezTo>
                  <a:cubicBezTo>
                    <a:pt x="17" y="449"/>
                    <a:pt x="22" y="453"/>
                    <a:pt x="22" y="459"/>
                  </a:cubicBezTo>
                  <a:close/>
                  <a:moveTo>
                    <a:pt x="22" y="566"/>
                  </a:moveTo>
                  <a:lnTo>
                    <a:pt x="22" y="566"/>
                  </a:lnTo>
                  <a:cubicBezTo>
                    <a:pt x="22" y="572"/>
                    <a:pt x="17" y="577"/>
                    <a:pt x="11" y="577"/>
                  </a:cubicBezTo>
                  <a:cubicBezTo>
                    <a:pt x="5" y="577"/>
                    <a:pt x="0" y="572"/>
                    <a:pt x="0" y="566"/>
                  </a:cubicBezTo>
                  <a:cubicBezTo>
                    <a:pt x="0" y="560"/>
                    <a:pt x="5" y="555"/>
                    <a:pt x="11" y="555"/>
                  </a:cubicBezTo>
                  <a:cubicBezTo>
                    <a:pt x="17" y="555"/>
                    <a:pt x="22" y="560"/>
                    <a:pt x="22" y="566"/>
                  </a:cubicBezTo>
                  <a:close/>
                  <a:moveTo>
                    <a:pt x="22" y="673"/>
                  </a:moveTo>
                  <a:lnTo>
                    <a:pt x="22" y="673"/>
                  </a:lnTo>
                  <a:cubicBezTo>
                    <a:pt x="22" y="679"/>
                    <a:pt x="17" y="683"/>
                    <a:pt x="11" y="683"/>
                  </a:cubicBezTo>
                  <a:cubicBezTo>
                    <a:pt x="5" y="683"/>
                    <a:pt x="0" y="679"/>
                    <a:pt x="0" y="673"/>
                  </a:cubicBezTo>
                  <a:cubicBezTo>
                    <a:pt x="0" y="667"/>
                    <a:pt x="5" y="662"/>
                    <a:pt x="11" y="662"/>
                  </a:cubicBezTo>
                  <a:cubicBezTo>
                    <a:pt x="17" y="662"/>
                    <a:pt x="22" y="667"/>
                    <a:pt x="22" y="673"/>
                  </a:cubicBezTo>
                  <a:close/>
                  <a:moveTo>
                    <a:pt x="22" y="779"/>
                  </a:moveTo>
                  <a:lnTo>
                    <a:pt x="22" y="779"/>
                  </a:lnTo>
                  <a:cubicBezTo>
                    <a:pt x="22" y="785"/>
                    <a:pt x="17" y="790"/>
                    <a:pt x="11" y="790"/>
                  </a:cubicBezTo>
                  <a:cubicBezTo>
                    <a:pt x="5" y="790"/>
                    <a:pt x="0" y="785"/>
                    <a:pt x="0" y="779"/>
                  </a:cubicBezTo>
                  <a:cubicBezTo>
                    <a:pt x="0" y="773"/>
                    <a:pt x="5" y="769"/>
                    <a:pt x="11" y="769"/>
                  </a:cubicBezTo>
                  <a:cubicBezTo>
                    <a:pt x="17" y="769"/>
                    <a:pt x="22" y="773"/>
                    <a:pt x="22" y="779"/>
                  </a:cubicBezTo>
                  <a:close/>
                  <a:moveTo>
                    <a:pt x="53" y="834"/>
                  </a:moveTo>
                  <a:lnTo>
                    <a:pt x="53" y="834"/>
                  </a:lnTo>
                  <a:cubicBezTo>
                    <a:pt x="59" y="834"/>
                    <a:pt x="63" y="838"/>
                    <a:pt x="63" y="844"/>
                  </a:cubicBezTo>
                  <a:cubicBezTo>
                    <a:pt x="63" y="850"/>
                    <a:pt x="59" y="855"/>
                    <a:pt x="53" y="855"/>
                  </a:cubicBezTo>
                  <a:cubicBezTo>
                    <a:pt x="47" y="855"/>
                    <a:pt x="42" y="850"/>
                    <a:pt x="42" y="844"/>
                  </a:cubicBezTo>
                  <a:cubicBezTo>
                    <a:pt x="42" y="838"/>
                    <a:pt x="47" y="834"/>
                    <a:pt x="53" y="834"/>
                  </a:cubicBezTo>
                  <a:close/>
                  <a:moveTo>
                    <a:pt x="159" y="834"/>
                  </a:moveTo>
                  <a:lnTo>
                    <a:pt x="160" y="834"/>
                  </a:lnTo>
                  <a:cubicBezTo>
                    <a:pt x="165" y="834"/>
                    <a:pt x="170" y="838"/>
                    <a:pt x="170" y="844"/>
                  </a:cubicBezTo>
                  <a:cubicBezTo>
                    <a:pt x="170" y="850"/>
                    <a:pt x="165" y="855"/>
                    <a:pt x="160" y="855"/>
                  </a:cubicBezTo>
                  <a:lnTo>
                    <a:pt x="159" y="855"/>
                  </a:lnTo>
                  <a:cubicBezTo>
                    <a:pt x="154" y="855"/>
                    <a:pt x="149" y="850"/>
                    <a:pt x="149" y="844"/>
                  </a:cubicBezTo>
                  <a:cubicBezTo>
                    <a:pt x="149" y="838"/>
                    <a:pt x="154" y="834"/>
                    <a:pt x="159" y="834"/>
                  </a:cubicBezTo>
                  <a:close/>
                  <a:moveTo>
                    <a:pt x="266" y="834"/>
                  </a:moveTo>
                  <a:lnTo>
                    <a:pt x="266" y="834"/>
                  </a:lnTo>
                  <a:cubicBezTo>
                    <a:pt x="272" y="834"/>
                    <a:pt x="277" y="838"/>
                    <a:pt x="277" y="844"/>
                  </a:cubicBezTo>
                  <a:cubicBezTo>
                    <a:pt x="277" y="850"/>
                    <a:pt x="272" y="855"/>
                    <a:pt x="266" y="855"/>
                  </a:cubicBezTo>
                  <a:cubicBezTo>
                    <a:pt x="260" y="855"/>
                    <a:pt x="256" y="850"/>
                    <a:pt x="256" y="844"/>
                  </a:cubicBezTo>
                  <a:cubicBezTo>
                    <a:pt x="256" y="838"/>
                    <a:pt x="260" y="834"/>
                    <a:pt x="266" y="834"/>
                  </a:cubicBezTo>
                  <a:close/>
                  <a:moveTo>
                    <a:pt x="373" y="834"/>
                  </a:moveTo>
                  <a:lnTo>
                    <a:pt x="373" y="834"/>
                  </a:lnTo>
                  <a:cubicBezTo>
                    <a:pt x="379" y="834"/>
                    <a:pt x="384" y="838"/>
                    <a:pt x="384" y="844"/>
                  </a:cubicBezTo>
                  <a:cubicBezTo>
                    <a:pt x="384" y="850"/>
                    <a:pt x="379" y="855"/>
                    <a:pt x="373" y="855"/>
                  </a:cubicBezTo>
                  <a:cubicBezTo>
                    <a:pt x="367" y="855"/>
                    <a:pt x="362" y="850"/>
                    <a:pt x="362" y="844"/>
                  </a:cubicBezTo>
                  <a:cubicBezTo>
                    <a:pt x="362" y="838"/>
                    <a:pt x="367" y="834"/>
                    <a:pt x="373" y="834"/>
                  </a:cubicBezTo>
                  <a:close/>
                  <a:moveTo>
                    <a:pt x="480" y="834"/>
                  </a:moveTo>
                  <a:lnTo>
                    <a:pt x="480" y="834"/>
                  </a:lnTo>
                  <a:cubicBezTo>
                    <a:pt x="485" y="834"/>
                    <a:pt x="490" y="838"/>
                    <a:pt x="490" y="844"/>
                  </a:cubicBezTo>
                  <a:cubicBezTo>
                    <a:pt x="490" y="850"/>
                    <a:pt x="485" y="855"/>
                    <a:pt x="480" y="855"/>
                  </a:cubicBezTo>
                  <a:cubicBezTo>
                    <a:pt x="474" y="855"/>
                    <a:pt x="469" y="850"/>
                    <a:pt x="469" y="844"/>
                  </a:cubicBezTo>
                  <a:cubicBezTo>
                    <a:pt x="469" y="838"/>
                    <a:pt x="474" y="834"/>
                    <a:pt x="480" y="834"/>
                  </a:cubicBezTo>
                  <a:close/>
                  <a:moveTo>
                    <a:pt x="586" y="834"/>
                  </a:moveTo>
                  <a:lnTo>
                    <a:pt x="586" y="834"/>
                  </a:lnTo>
                  <a:cubicBezTo>
                    <a:pt x="592" y="834"/>
                    <a:pt x="597" y="838"/>
                    <a:pt x="597" y="844"/>
                  </a:cubicBezTo>
                  <a:cubicBezTo>
                    <a:pt x="597" y="850"/>
                    <a:pt x="592" y="855"/>
                    <a:pt x="586" y="855"/>
                  </a:cubicBezTo>
                  <a:cubicBezTo>
                    <a:pt x="580" y="855"/>
                    <a:pt x="576" y="850"/>
                    <a:pt x="576" y="844"/>
                  </a:cubicBezTo>
                  <a:cubicBezTo>
                    <a:pt x="576" y="838"/>
                    <a:pt x="580" y="834"/>
                    <a:pt x="586" y="834"/>
                  </a:cubicBezTo>
                  <a:close/>
                  <a:moveTo>
                    <a:pt x="693" y="834"/>
                  </a:moveTo>
                  <a:lnTo>
                    <a:pt x="693" y="834"/>
                  </a:lnTo>
                  <a:cubicBezTo>
                    <a:pt x="699" y="834"/>
                    <a:pt x="704" y="838"/>
                    <a:pt x="704" y="844"/>
                  </a:cubicBezTo>
                  <a:cubicBezTo>
                    <a:pt x="704" y="850"/>
                    <a:pt x="699" y="855"/>
                    <a:pt x="693" y="855"/>
                  </a:cubicBezTo>
                  <a:cubicBezTo>
                    <a:pt x="687" y="855"/>
                    <a:pt x="682" y="850"/>
                    <a:pt x="682" y="844"/>
                  </a:cubicBezTo>
                  <a:cubicBezTo>
                    <a:pt x="682" y="838"/>
                    <a:pt x="687" y="834"/>
                    <a:pt x="693" y="834"/>
                  </a:cubicBezTo>
                  <a:close/>
                  <a:moveTo>
                    <a:pt x="800" y="834"/>
                  </a:moveTo>
                  <a:lnTo>
                    <a:pt x="800" y="834"/>
                  </a:lnTo>
                  <a:cubicBezTo>
                    <a:pt x="806" y="834"/>
                    <a:pt x="810" y="838"/>
                    <a:pt x="810" y="844"/>
                  </a:cubicBezTo>
                  <a:cubicBezTo>
                    <a:pt x="810" y="850"/>
                    <a:pt x="806" y="855"/>
                    <a:pt x="800" y="855"/>
                  </a:cubicBezTo>
                  <a:cubicBezTo>
                    <a:pt x="794" y="855"/>
                    <a:pt x="789" y="850"/>
                    <a:pt x="789" y="844"/>
                  </a:cubicBezTo>
                  <a:cubicBezTo>
                    <a:pt x="789" y="838"/>
                    <a:pt x="794" y="834"/>
                    <a:pt x="800" y="834"/>
                  </a:cubicBezTo>
                  <a:close/>
                  <a:moveTo>
                    <a:pt x="906" y="834"/>
                  </a:moveTo>
                  <a:lnTo>
                    <a:pt x="906" y="834"/>
                  </a:lnTo>
                  <a:cubicBezTo>
                    <a:pt x="912" y="834"/>
                    <a:pt x="917" y="838"/>
                    <a:pt x="917" y="844"/>
                  </a:cubicBezTo>
                  <a:cubicBezTo>
                    <a:pt x="917" y="850"/>
                    <a:pt x="912" y="855"/>
                    <a:pt x="906" y="855"/>
                  </a:cubicBezTo>
                  <a:cubicBezTo>
                    <a:pt x="900" y="855"/>
                    <a:pt x="896" y="850"/>
                    <a:pt x="896" y="844"/>
                  </a:cubicBezTo>
                  <a:cubicBezTo>
                    <a:pt x="896" y="838"/>
                    <a:pt x="900" y="834"/>
                    <a:pt x="906" y="834"/>
                  </a:cubicBezTo>
                  <a:close/>
                  <a:moveTo>
                    <a:pt x="1013" y="834"/>
                  </a:moveTo>
                  <a:lnTo>
                    <a:pt x="1013" y="834"/>
                  </a:lnTo>
                  <a:cubicBezTo>
                    <a:pt x="1019" y="834"/>
                    <a:pt x="1024" y="838"/>
                    <a:pt x="1024" y="844"/>
                  </a:cubicBezTo>
                  <a:cubicBezTo>
                    <a:pt x="1024" y="850"/>
                    <a:pt x="1019" y="855"/>
                    <a:pt x="1013" y="855"/>
                  </a:cubicBezTo>
                  <a:cubicBezTo>
                    <a:pt x="1007" y="855"/>
                    <a:pt x="1002" y="850"/>
                    <a:pt x="1002" y="844"/>
                  </a:cubicBezTo>
                  <a:cubicBezTo>
                    <a:pt x="1002" y="838"/>
                    <a:pt x="1007" y="834"/>
                    <a:pt x="1013" y="834"/>
                  </a:cubicBezTo>
                  <a:close/>
                  <a:moveTo>
                    <a:pt x="1120" y="834"/>
                  </a:moveTo>
                  <a:lnTo>
                    <a:pt x="1120" y="834"/>
                  </a:lnTo>
                  <a:cubicBezTo>
                    <a:pt x="1126" y="834"/>
                    <a:pt x="1130" y="838"/>
                    <a:pt x="1130" y="844"/>
                  </a:cubicBezTo>
                  <a:cubicBezTo>
                    <a:pt x="1130" y="850"/>
                    <a:pt x="1126" y="855"/>
                    <a:pt x="1120" y="855"/>
                  </a:cubicBezTo>
                  <a:cubicBezTo>
                    <a:pt x="1114" y="855"/>
                    <a:pt x="1109" y="850"/>
                    <a:pt x="1109" y="844"/>
                  </a:cubicBezTo>
                  <a:cubicBezTo>
                    <a:pt x="1109" y="838"/>
                    <a:pt x="1114" y="834"/>
                    <a:pt x="1120" y="834"/>
                  </a:cubicBezTo>
                  <a:close/>
                  <a:moveTo>
                    <a:pt x="1226" y="834"/>
                  </a:moveTo>
                  <a:lnTo>
                    <a:pt x="1226" y="834"/>
                  </a:lnTo>
                  <a:cubicBezTo>
                    <a:pt x="1232" y="834"/>
                    <a:pt x="1237" y="838"/>
                    <a:pt x="1237" y="844"/>
                  </a:cubicBezTo>
                  <a:cubicBezTo>
                    <a:pt x="1237" y="850"/>
                    <a:pt x="1232" y="855"/>
                    <a:pt x="1226" y="855"/>
                  </a:cubicBezTo>
                  <a:cubicBezTo>
                    <a:pt x="1220" y="855"/>
                    <a:pt x="1216" y="850"/>
                    <a:pt x="1216" y="844"/>
                  </a:cubicBezTo>
                  <a:cubicBezTo>
                    <a:pt x="1216" y="838"/>
                    <a:pt x="1220" y="834"/>
                    <a:pt x="1226" y="834"/>
                  </a:cubicBezTo>
                  <a:close/>
                  <a:moveTo>
                    <a:pt x="1333" y="834"/>
                  </a:moveTo>
                  <a:lnTo>
                    <a:pt x="1333" y="834"/>
                  </a:lnTo>
                  <a:cubicBezTo>
                    <a:pt x="1339" y="834"/>
                    <a:pt x="1344" y="838"/>
                    <a:pt x="1344" y="844"/>
                  </a:cubicBezTo>
                  <a:cubicBezTo>
                    <a:pt x="1344" y="850"/>
                    <a:pt x="1339" y="855"/>
                    <a:pt x="1333" y="855"/>
                  </a:cubicBezTo>
                  <a:cubicBezTo>
                    <a:pt x="1327" y="855"/>
                    <a:pt x="1322" y="850"/>
                    <a:pt x="1322" y="844"/>
                  </a:cubicBezTo>
                  <a:cubicBezTo>
                    <a:pt x="1322" y="838"/>
                    <a:pt x="1327" y="834"/>
                    <a:pt x="1333" y="834"/>
                  </a:cubicBezTo>
                  <a:close/>
                  <a:moveTo>
                    <a:pt x="1440" y="834"/>
                  </a:moveTo>
                  <a:lnTo>
                    <a:pt x="1440" y="834"/>
                  </a:lnTo>
                  <a:cubicBezTo>
                    <a:pt x="1446" y="834"/>
                    <a:pt x="1450" y="838"/>
                    <a:pt x="1450" y="844"/>
                  </a:cubicBezTo>
                  <a:cubicBezTo>
                    <a:pt x="1450" y="850"/>
                    <a:pt x="1446" y="855"/>
                    <a:pt x="1440" y="855"/>
                  </a:cubicBezTo>
                  <a:cubicBezTo>
                    <a:pt x="1434" y="855"/>
                    <a:pt x="1429" y="850"/>
                    <a:pt x="1429" y="844"/>
                  </a:cubicBezTo>
                  <a:cubicBezTo>
                    <a:pt x="1429" y="838"/>
                    <a:pt x="1434" y="834"/>
                    <a:pt x="1440" y="834"/>
                  </a:cubicBezTo>
                  <a:close/>
                  <a:moveTo>
                    <a:pt x="1546" y="834"/>
                  </a:moveTo>
                  <a:lnTo>
                    <a:pt x="1546" y="834"/>
                  </a:lnTo>
                  <a:cubicBezTo>
                    <a:pt x="1552" y="834"/>
                    <a:pt x="1557" y="838"/>
                    <a:pt x="1557" y="844"/>
                  </a:cubicBezTo>
                  <a:cubicBezTo>
                    <a:pt x="1557" y="850"/>
                    <a:pt x="1552" y="855"/>
                    <a:pt x="1546" y="855"/>
                  </a:cubicBezTo>
                  <a:cubicBezTo>
                    <a:pt x="1541" y="855"/>
                    <a:pt x="1536" y="850"/>
                    <a:pt x="1536" y="844"/>
                  </a:cubicBezTo>
                  <a:cubicBezTo>
                    <a:pt x="1536" y="838"/>
                    <a:pt x="1541" y="834"/>
                    <a:pt x="1546" y="834"/>
                  </a:cubicBezTo>
                  <a:close/>
                  <a:moveTo>
                    <a:pt x="1653" y="834"/>
                  </a:moveTo>
                  <a:lnTo>
                    <a:pt x="1653" y="834"/>
                  </a:lnTo>
                  <a:cubicBezTo>
                    <a:pt x="1659" y="834"/>
                    <a:pt x="1664" y="838"/>
                    <a:pt x="1664" y="844"/>
                  </a:cubicBezTo>
                  <a:cubicBezTo>
                    <a:pt x="1664" y="850"/>
                    <a:pt x="1659" y="855"/>
                    <a:pt x="1653" y="855"/>
                  </a:cubicBezTo>
                  <a:cubicBezTo>
                    <a:pt x="1647" y="855"/>
                    <a:pt x="1642" y="850"/>
                    <a:pt x="1642" y="844"/>
                  </a:cubicBezTo>
                  <a:cubicBezTo>
                    <a:pt x="1642" y="838"/>
                    <a:pt x="1647" y="834"/>
                    <a:pt x="1653" y="834"/>
                  </a:cubicBezTo>
                  <a:close/>
                  <a:moveTo>
                    <a:pt x="1760" y="834"/>
                  </a:moveTo>
                  <a:lnTo>
                    <a:pt x="1760" y="834"/>
                  </a:lnTo>
                  <a:cubicBezTo>
                    <a:pt x="1766" y="834"/>
                    <a:pt x="1771" y="838"/>
                    <a:pt x="1771" y="844"/>
                  </a:cubicBezTo>
                  <a:cubicBezTo>
                    <a:pt x="1771" y="850"/>
                    <a:pt x="1766" y="855"/>
                    <a:pt x="1760" y="855"/>
                  </a:cubicBezTo>
                  <a:cubicBezTo>
                    <a:pt x="1754" y="855"/>
                    <a:pt x="1749" y="850"/>
                    <a:pt x="1749" y="844"/>
                  </a:cubicBezTo>
                  <a:cubicBezTo>
                    <a:pt x="1749" y="838"/>
                    <a:pt x="1754" y="834"/>
                    <a:pt x="1760" y="834"/>
                  </a:cubicBezTo>
                  <a:close/>
                  <a:moveTo>
                    <a:pt x="1867" y="834"/>
                  </a:moveTo>
                  <a:lnTo>
                    <a:pt x="1867" y="834"/>
                  </a:lnTo>
                  <a:cubicBezTo>
                    <a:pt x="1872" y="834"/>
                    <a:pt x="1877" y="838"/>
                    <a:pt x="1877" y="844"/>
                  </a:cubicBezTo>
                  <a:cubicBezTo>
                    <a:pt x="1877" y="850"/>
                    <a:pt x="1872" y="855"/>
                    <a:pt x="1867" y="855"/>
                  </a:cubicBezTo>
                  <a:cubicBezTo>
                    <a:pt x="1861" y="855"/>
                    <a:pt x="1856" y="850"/>
                    <a:pt x="1856" y="844"/>
                  </a:cubicBezTo>
                  <a:cubicBezTo>
                    <a:pt x="1856" y="838"/>
                    <a:pt x="1861" y="834"/>
                    <a:pt x="1867" y="834"/>
                  </a:cubicBezTo>
                  <a:close/>
                  <a:moveTo>
                    <a:pt x="1973" y="834"/>
                  </a:moveTo>
                  <a:lnTo>
                    <a:pt x="1973" y="834"/>
                  </a:lnTo>
                  <a:cubicBezTo>
                    <a:pt x="1979" y="834"/>
                    <a:pt x="1984" y="838"/>
                    <a:pt x="1984" y="844"/>
                  </a:cubicBezTo>
                  <a:cubicBezTo>
                    <a:pt x="1984" y="850"/>
                    <a:pt x="1979" y="855"/>
                    <a:pt x="1973" y="855"/>
                  </a:cubicBezTo>
                  <a:cubicBezTo>
                    <a:pt x="1967" y="855"/>
                    <a:pt x="1963" y="850"/>
                    <a:pt x="1963" y="844"/>
                  </a:cubicBezTo>
                  <a:cubicBezTo>
                    <a:pt x="1963" y="838"/>
                    <a:pt x="1967" y="834"/>
                    <a:pt x="1973" y="834"/>
                  </a:cubicBezTo>
                  <a:close/>
                  <a:moveTo>
                    <a:pt x="2080" y="834"/>
                  </a:moveTo>
                  <a:lnTo>
                    <a:pt x="2080" y="834"/>
                  </a:lnTo>
                  <a:cubicBezTo>
                    <a:pt x="2086" y="834"/>
                    <a:pt x="2091" y="838"/>
                    <a:pt x="2091" y="844"/>
                  </a:cubicBezTo>
                  <a:cubicBezTo>
                    <a:pt x="2091" y="850"/>
                    <a:pt x="2086" y="855"/>
                    <a:pt x="2080" y="855"/>
                  </a:cubicBezTo>
                  <a:cubicBezTo>
                    <a:pt x="2074" y="855"/>
                    <a:pt x="2069" y="850"/>
                    <a:pt x="2069" y="844"/>
                  </a:cubicBezTo>
                  <a:cubicBezTo>
                    <a:pt x="2069" y="838"/>
                    <a:pt x="2074" y="834"/>
                    <a:pt x="2080" y="834"/>
                  </a:cubicBezTo>
                  <a:close/>
                  <a:moveTo>
                    <a:pt x="2112" y="781"/>
                  </a:moveTo>
                  <a:lnTo>
                    <a:pt x="2112" y="781"/>
                  </a:lnTo>
                  <a:cubicBezTo>
                    <a:pt x="2112" y="775"/>
                    <a:pt x="2117" y="770"/>
                    <a:pt x="2123" y="770"/>
                  </a:cubicBezTo>
                  <a:cubicBezTo>
                    <a:pt x="2129" y="770"/>
                    <a:pt x="2134" y="775"/>
                    <a:pt x="2134" y="781"/>
                  </a:cubicBezTo>
                  <a:cubicBezTo>
                    <a:pt x="2134" y="787"/>
                    <a:pt x="2129" y="792"/>
                    <a:pt x="2123" y="792"/>
                  </a:cubicBezTo>
                  <a:cubicBezTo>
                    <a:pt x="2117" y="792"/>
                    <a:pt x="2112" y="787"/>
                    <a:pt x="2112" y="781"/>
                  </a:cubicBezTo>
                  <a:close/>
                  <a:moveTo>
                    <a:pt x="2112" y="674"/>
                  </a:moveTo>
                  <a:lnTo>
                    <a:pt x="2112" y="674"/>
                  </a:lnTo>
                  <a:cubicBezTo>
                    <a:pt x="2112" y="668"/>
                    <a:pt x="2117" y="663"/>
                    <a:pt x="2123" y="663"/>
                  </a:cubicBezTo>
                  <a:cubicBezTo>
                    <a:pt x="2129" y="663"/>
                    <a:pt x="2134" y="668"/>
                    <a:pt x="2134" y="674"/>
                  </a:cubicBezTo>
                  <a:cubicBezTo>
                    <a:pt x="2134" y="680"/>
                    <a:pt x="2129" y="685"/>
                    <a:pt x="2123" y="685"/>
                  </a:cubicBezTo>
                  <a:cubicBezTo>
                    <a:pt x="2117" y="685"/>
                    <a:pt x="2112" y="680"/>
                    <a:pt x="2112" y="674"/>
                  </a:cubicBezTo>
                  <a:close/>
                  <a:moveTo>
                    <a:pt x="2112" y="567"/>
                  </a:moveTo>
                  <a:lnTo>
                    <a:pt x="2112" y="567"/>
                  </a:lnTo>
                  <a:cubicBezTo>
                    <a:pt x="2112" y="562"/>
                    <a:pt x="2117" y="557"/>
                    <a:pt x="2123" y="557"/>
                  </a:cubicBezTo>
                  <a:cubicBezTo>
                    <a:pt x="2129" y="557"/>
                    <a:pt x="2134" y="562"/>
                    <a:pt x="2134" y="567"/>
                  </a:cubicBezTo>
                  <a:cubicBezTo>
                    <a:pt x="2134" y="573"/>
                    <a:pt x="2129" y="578"/>
                    <a:pt x="2123" y="578"/>
                  </a:cubicBezTo>
                  <a:cubicBezTo>
                    <a:pt x="2117" y="578"/>
                    <a:pt x="2112" y="573"/>
                    <a:pt x="2112" y="567"/>
                  </a:cubicBezTo>
                  <a:close/>
                  <a:moveTo>
                    <a:pt x="2112" y="461"/>
                  </a:moveTo>
                  <a:lnTo>
                    <a:pt x="2112" y="461"/>
                  </a:lnTo>
                  <a:cubicBezTo>
                    <a:pt x="2112" y="455"/>
                    <a:pt x="2117" y="450"/>
                    <a:pt x="2123" y="450"/>
                  </a:cubicBezTo>
                  <a:cubicBezTo>
                    <a:pt x="2129" y="450"/>
                    <a:pt x="2134" y="455"/>
                    <a:pt x="2134" y="461"/>
                  </a:cubicBezTo>
                  <a:cubicBezTo>
                    <a:pt x="2134" y="467"/>
                    <a:pt x="2129" y="471"/>
                    <a:pt x="2123" y="471"/>
                  </a:cubicBezTo>
                  <a:cubicBezTo>
                    <a:pt x="2117" y="471"/>
                    <a:pt x="2112" y="467"/>
                    <a:pt x="2112" y="461"/>
                  </a:cubicBezTo>
                  <a:close/>
                  <a:moveTo>
                    <a:pt x="2112" y="354"/>
                  </a:moveTo>
                  <a:lnTo>
                    <a:pt x="2112" y="354"/>
                  </a:lnTo>
                  <a:cubicBezTo>
                    <a:pt x="2112" y="348"/>
                    <a:pt x="2117" y="343"/>
                    <a:pt x="2123" y="343"/>
                  </a:cubicBezTo>
                  <a:cubicBezTo>
                    <a:pt x="2129" y="343"/>
                    <a:pt x="2134" y="348"/>
                    <a:pt x="2134" y="354"/>
                  </a:cubicBezTo>
                  <a:cubicBezTo>
                    <a:pt x="2134" y="360"/>
                    <a:pt x="2129" y="365"/>
                    <a:pt x="2123" y="365"/>
                  </a:cubicBezTo>
                  <a:cubicBezTo>
                    <a:pt x="2117" y="365"/>
                    <a:pt x="2112" y="360"/>
                    <a:pt x="2112" y="354"/>
                  </a:cubicBezTo>
                  <a:close/>
                  <a:moveTo>
                    <a:pt x="2112" y="247"/>
                  </a:moveTo>
                  <a:lnTo>
                    <a:pt x="2112" y="247"/>
                  </a:lnTo>
                  <a:cubicBezTo>
                    <a:pt x="2112" y="242"/>
                    <a:pt x="2117" y="237"/>
                    <a:pt x="2123" y="237"/>
                  </a:cubicBezTo>
                  <a:cubicBezTo>
                    <a:pt x="2129" y="237"/>
                    <a:pt x="2134" y="242"/>
                    <a:pt x="2134" y="247"/>
                  </a:cubicBezTo>
                  <a:cubicBezTo>
                    <a:pt x="2134" y="253"/>
                    <a:pt x="2129" y="258"/>
                    <a:pt x="2123" y="258"/>
                  </a:cubicBezTo>
                  <a:cubicBezTo>
                    <a:pt x="2117" y="258"/>
                    <a:pt x="2112" y="253"/>
                    <a:pt x="2112" y="247"/>
                  </a:cubicBezTo>
                  <a:close/>
                  <a:moveTo>
                    <a:pt x="2112" y="141"/>
                  </a:moveTo>
                  <a:lnTo>
                    <a:pt x="2112" y="141"/>
                  </a:lnTo>
                  <a:cubicBezTo>
                    <a:pt x="2112" y="135"/>
                    <a:pt x="2117" y="130"/>
                    <a:pt x="2123" y="130"/>
                  </a:cubicBezTo>
                  <a:cubicBezTo>
                    <a:pt x="2129" y="130"/>
                    <a:pt x="2134" y="135"/>
                    <a:pt x="2134" y="141"/>
                  </a:cubicBezTo>
                  <a:cubicBezTo>
                    <a:pt x="2134" y="147"/>
                    <a:pt x="2129" y="151"/>
                    <a:pt x="2123" y="151"/>
                  </a:cubicBezTo>
                  <a:cubicBezTo>
                    <a:pt x="2117" y="151"/>
                    <a:pt x="2112" y="147"/>
                    <a:pt x="2112" y="141"/>
                  </a:cubicBezTo>
                  <a:close/>
                  <a:moveTo>
                    <a:pt x="2112" y="34"/>
                  </a:moveTo>
                  <a:lnTo>
                    <a:pt x="2112" y="34"/>
                  </a:lnTo>
                  <a:cubicBezTo>
                    <a:pt x="2112" y="28"/>
                    <a:pt x="2117" y="23"/>
                    <a:pt x="2123" y="23"/>
                  </a:cubicBezTo>
                  <a:cubicBezTo>
                    <a:pt x="2129" y="23"/>
                    <a:pt x="2134" y="28"/>
                    <a:pt x="2134" y="34"/>
                  </a:cubicBezTo>
                  <a:cubicBezTo>
                    <a:pt x="2134" y="40"/>
                    <a:pt x="2129" y="45"/>
                    <a:pt x="2123" y="45"/>
                  </a:cubicBezTo>
                  <a:cubicBezTo>
                    <a:pt x="2117" y="45"/>
                    <a:pt x="2112" y="40"/>
                    <a:pt x="2112" y="34"/>
                  </a:cubicBezTo>
                  <a:close/>
                  <a:moveTo>
                    <a:pt x="2039" y="22"/>
                  </a:moveTo>
                  <a:lnTo>
                    <a:pt x="2039" y="22"/>
                  </a:lnTo>
                  <a:cubicBezTo>
                    <a:pt x="2033" y="22"/>
                    <a:pt x="2029" y="17"/>
                    <a:pt x="2029" y="11"/>
                  </a:cubicBezTo>
                  <a:cubicBezTo>
                    <a:pt x="2029" y="5"/>
                    <a:pt x="2033" y="0"/>
                    <a:pt x="2039" y="0"/>
                  </a:cubicBezTo>
                  <a:cubicBezTo>
                    <a:pt x="2045" y="0"/>
                    <a:pt x="2050" y="5"/>
                    <a:pt x="2050" y="11"/>
                  </a:cubicBezTo>
                  <a:cubicBezTo>
                    <a:pt x="2050" y="17"/>
                    <a:pt x="2045" y="22"/>
                    <a:pt x="2039" y="22"/>
                  </a:cubicBezTo>
                  <a:close/>
                  <a:moveTo>
                    <a:pt x="1933" y="22"/>
                  </a:moveTo>
                  <a:lnTo>
                    <a:pt x="1933" y="22"/>
                  </a:lnTo>
                  <a:cubicBezTo>
                    <a:pt x="1927" y="22"/>
                    <a:pt x="1922" y="17"/>
                    <a:pt x="1922" y="11"/>
                  </a:cubicBezTo>
                  <a:cubicBezTo>
                    <a:pt x="1922" y="5"/>
                    <a:pt x="1927" y="0"/>
                    <a:pt x="1933" y="0"/>
                  </a:cubicBezTo>
                  <a:cubicBezTo>
                    <a:pt x="1939" y="0"/>
                    <a:pt x="1943" y="5"/>
                    <a:pt x="1943" y="11"/>
                  </a:cubicBezTo>
                  <a:cubicBezTo>
                    <a:pt x="1943" y="17"/>
                    <a:pt x="1939" y="22"/>
                    <a:pt x="1933" y="22"/>
                  </a:cubicBezTo>
                  <a:close/>
                  <a:moveTo>
                    <a:pt x="1826" y="22"/>
                  </a:moveTo>
                  <a:lnTo>
                    <a:pt x="1826" y="22"/>
                  </a:lnTo>
                  <a:cubicBezTo>
                    <a:pt x="1820" y="22"/>
                    <a:pt x="1815" y="17"/>
                    <a:pt x="1815" y="11"/>
                  </a:cubicBezTo>
                  <a:cubicBezTo>
                    <a:pt x="1815" y="5"/>
                    <a:pt x="1820" y="0"/>
                    <a:pt x="1826" y="0"/>
                  </a:cubicBezTo>
                  <a:cubicBezTo>
                    <a:pt x="1832" y="0"/>
                    <a:pt x="1837" y="5"/>
                    <a:pt x="1837" y="11"/>
                  </a:cubicBezTo>
                  <a:cubicBezTo>
                    <a:pt x="1837" y="17"/>
                    <a:pt x="1832" y="22"/>
                    <a:pt x="1826" y="22"/>
                  </a:cubicBezTo>
                  <a:close/>
                  <a:moveTo>
                    <a:pt x="1719" y="22"/>
                  </a:moveTo>
                  <a:lnTo>
                    <a:pt x="1719" y="22"/>
                  </a:lnTo>
                  <a:cubicBezTo>
                    <a:pt x="1713" y="22"/>
                    <a:pt x="1709" y="17"/>
                    <a:pt x="1709" y="11"/>
                  </a:cubicBezTo>
                  <a:cubicBezTo>
                    <a:pt x="1709" y="5"/>
                    <a:pt x="1713" y="0"/>
                    <a:pt x="1719" y="0"/>
                  </a:cubicBezTo>
                  <a:cubicBezTo>
                    <a:pt x="1725" y="0"/>
                    <a:pt x="1730" y="5"/>
                    <a:pt x="1730" y="11"/>
                  </a:cubicBezTo>
                  <a:cubicBezTo>
                    <a:pt x="1730" y="17"/>
                    <a:pt x="1725" y="22"/>
                    <a:pt x="1719" y="22"/>
                  </a:cubicBezTo>
                  <a:close/>
                  <a:moveTo>
                    <a:pt x="1613" y="22"/>
                  </a:moveTo>
                  <a:lnTo>
                    <a:pt x="1613" y="22"/>
                  </a:lnTo>
                  <a:cubicBezTo>
                    <a:pt x="1607" y="22"/>
                    <a:pt x="1602" y="17"/>
                    <a:pt x="1602" y="11"/>
                  </a:cubicBezTo>
                  <a:cubicBezTo>
                    <a:pt x="1602" y="5"/>
                    <a:pt x="1607" y="0"/>
                    <a:pt x="1613" y="0"/>
                  </a:cubicBezTo>
                  <a:cubicBezTo>
                    <a:pt x="1619" y="0"/>
                    <a:pt x="1623" y="5"/>
                    <a:pt x="1623" y="11"/>
                  </a:cubicBezTo>
                  <a:cubicBezTo>
                    <a:pt x="1623" y="17"/>
                    <a:pt x="1619" y="22"/>
                    <a:pt x="1613" y="22"/>
                  </a:cubicBezTo>
                  <a:close/>
                  <a:moveTo>
                    <a:pt x="1506" y="22"/>
                  </a:moveTo>
                  <a:lnTo>
                    <a:pt x="1506" y="22"/>
                  </a:lnTo>
                  <a:cubicBezTo>
                    <a:pt x="1500" y="22"/>
                    <a:pt x="1495" y="17"/>
                    <a:pt x="1495" y="11"/>
                  </a:cubicBezTo>
                  <a:cubicBezTo>
                    <a:pt x="1495" y="5"/>
                    <a:pt x="1500" y="0"/>
                    <a:pt x="1506" y="0"/>
                  </a:cubicBezTo>
                  <a:cubicBezTo>
                    <a:pt x="1512" y="0"/>
                    <a:pt x="1517" y="5"/>
                    <a:pt x="1517" y="11"/>
                  </a:cubicBezTo>
                  <a:cubicBezTo>
                    <a:pt x="1517" y="17"/>
                    <a:pt x="1512" y="22"/>
                    <a:pt x="1506" y="22"/>
                  </a:cubicBezTo>
                  <a:close/>
                  <a:moveTo>
                    <a:pt x="1399" y="22"/>
                  </a:moveTo>
                  <a:lnTo>
                    <a:pt x="1399" y="22"/>
                  </a:lnTo>
                  <a:cubicBezTo>
                    <a:pt x="1393" y="22"/>
                    <a:pt x="1389" y="17"/>
                    <a:pt x="1389" y="11"/>
                  </a:cubicBezTo>
                  <a:cubicBezTo>
                    <a:pt x="1389" y="5"/>
                    <a:pt x="1393" y="0"/>
                    <a:pt x="1399" y="0"/>
                  </a:cubicBezTo>
                  <a:cubicBezTo>
                    <a:pt x="1405" y="0"/>
                    <a:pt x="1410" y="5"/>
                    <a:pt x="1410" y="11"/>
                  </a:cubicBezTo>
                  <a:cubicBezTo>
                    <a:pt x="1410" y="17"/>
                    <a:pt x="1405" y="22"/>
                    <a:pt x="1399" y="22"/>
                  </a:cubicBezTo>
                  <a:close/>
                  <a:moveTo>
                    <a:pt x="1293" y="22"/>
                  </a:moveTo>
                  <a:lnTo>
                    <a:pt x="1293" y="22"/>
                  </a:lnTo>
                  <a:cubicBezTo>
                    <a:pt x="1287" y="22"/>
                    <a:pt x="1282" y="17"/>
                    <a:pt x="1282" y="11"/>
                  </a:cubicBezTo>
                  <a:cubicBezTo>
                    <a:pt x="1282" y="5"/>
                    <a:pt x="1287" y="0"/>
                    <a:pt x="1293" y="0"/>
                  </a:cubicBezTo>
                  <a:cubicBezTo>
                    <a:pt x="1298" y="0"/>
                    <a:pt x="1303" y="5"/>
                    <a:pt x="1303" y="11"/>
                  </a:cubicBezTo>
                  <a:cubicBezTo>
                    <a:pt x="1303" y="17"/>
                    <a:pt x="1298" y="22"/>
                    <a:pt x="1293" y="22"/>
                  </a:cubicBezTo>
                  <a:close/>
                  <a:moveTo>
                    <a:pt x="1186" y="22"/>
                  </a:moveTo>
                  <a:lnTo>
                    <a:pt x="1186" y="22"/>
                  </a:lnTo>
                  <a:cubicBezTo>
                    <a:pt x="1180" y="22"/>
                    <a:pt x="1175" y="17"/>
                    <a:pt x="1175" y="11"/>
                  </a:cubicBezTo>
                  <a:cubicBezTo>
                    <a:pt x="1175" y="5"/>
                    <a:pt x="1180" y="0"/>
                    <a:pt x="1186" y="0"/>
                  </a:cubicBezTo>
                  <a:cubicBezTo>
                    <a:pt x="1192" y="0"/>
                    <a:pt x="1197" y="5"/>
                    <a:pt x="1197" y="11"/>
                  </a:cubicBezTo>
                  <a:cubicBezTo>
                    <a:pt x="1197" y="17"/>
                    <a:pt x="1192" y="22"/>
                    <a:pt x="1186" y="22"/>
                  </a:cubicBezTo>
                  <a:close/>
                  <a:moveTo>
                    <a:pt x="1079" y="22"/>
                  </a:moveTo>
                  <a:lnTo>
                    <a:pt x="1079" y="22"/>
                  </a:lnTo>
                  <a:cubicBezTo>
                    <a:pt x="1073" y="22"/>
                    <a:pt x="1068" y="17"/>
                    <a:pt x="1068" y="11"/>
                  </a:cubicBezTo>
                  <a:cubicBezTo>
                    <a:pt x="1068" y="5"/>
                    <a:pt x="1073" y="0"/>
                    <a:pt x="1079" y="0"/>
                  </a:cubicBezTo>
                  <a:cubicBezTo>
                    <a:pt x="1085" y="0"/>
                    <a:pt x="1090" y="5"/>
                    <a:pt x="1090" y="11"/>
                  </a:cubicBezTo>
                  <a:cubicBezTo>
                    <a:pt x="1090" y="17"/>
                    <a:pt x="1085" y="22"/>
                    <a:pt x="1079" y="22"/>
                  </a:cubicBezTo>
                  <a:close/>
                  <a:moveTo>
                    <a:pt x="972" y="22"/>
                  </a:moveTo>
                  <a:lnTo>
                    <a:pt x="972" y="22"/>
                  </a:lnTo>
                  <a:cubicBezTo>
                    <a:pt x="967" y="22"/>
                    <a:pt x="962" y="17"/>
                    <a:pt x="962" y="11"/>
                  </a:cubicBezTo>
                  <a:cubicBezTo>
                    <a:pt x="962" y="5"/>
                    <a:pt x="967" y="0"/>
                    <a:pt x="972" y="0"/>
                  </a:cubicBezTo>
                  <a:cubicBezTo>
                    <a:pt x="978" y="0"/>
                    <a:pt x="983" y="5"/>
                    <a:pt x="983" y="11"/>
                  </a:cubicBezTo>
                  <a:cubicBezTo>
                    <a:pt x="983" y="17"/>
                    <a:pt x="978" y="22"/>
                    <a:pt x="972" y="22"/>
                  </a:cubicBezTo>
                  <a:close/>
                  <a:moveTo>
                    <a:pt x="866" y="22"/>
                  </a:moveTo>
                  <a:lnTo>
                    <a:pt x="866" y="22"/>
                  </a:lnTo>
                  <a:cubicBezTo>
                    <a:pt x="860" y="22"/>
                    <a:pt x="855" y="17"/>
                    <a:pt x="855" y="11"/>
                  </a:cubicBezTo>
                  <a:cubicBezTo>
                    <a:pt x="855" y="5"/>
                    <a:pt x="860" y="0"/>
                    <a:pt x="866" y="0"/>
                  </a:cubicBezTo>
                  <a:cubicBezTo>
                    <a:pt x="872" y="0"/>
                    <a:pt x="876" y="5"/>
                    <a:pt x="876" y="11"/>
                  </a:cubicBezTo>
                  <a:cubicBezTo>
                    <a:pt x="876" y="17"/>
                    <a:pt x="872" y="22"/>
                    <a:pt x="866" y="22"/>
                  </a:cubicBezTo>
                  <a:close/>
                  <a:moveTo>
                    <a:pt x="759" y="22"/>
                  </a:moveTo>
                  <a:lnTo>
                    <a:pt x="759" y="22"/>
                  </a:lnTo>
                  <a:cubicBezTo>
                    <a:pt x="753" y="22"/>
                    <a:pt x="748" y="17"/>
                    <a:pt x="748" y="11"/>
                  </a:cubicBezTo>
                  <a:cubicBezTo>
                    <a:pt x="748" y="5"/>
                    <a:pt x="753" y="0"/>
                    <a:pt x="759" y="0"/>
                  </a:cubicBezTo>
                  <a:cubicBezTo>
                    <a:pt x="765" y="0"/>
                    <a:pt x="770" y="5"/>
                    <a:pt x="770" y="11"/>
                  </a:cubicBezTo>
                  <a:cubicBezTo>
                    <a:pt x="770" y="17"/>
                    <a:pt x="765" y="22"/>
                    <a:pt x="759" y="22"/>
                  </a:cubicBezTo>
                  <a:close/>
                  <a:moveTo>
                    <a:pt x="652" y="22"/>
                  </a:moveTo>
                  <a:lnTo>
                    <a:pt x="652" y="22"/>
                  </a:lnTo>
                  <a:cubicBezTo>
                    <a:pt x="647" y="22"/>
                    <a:pt x="642" y="17"/>
                    <a:pt x="642" y="11"/>
                  </a:cubicBezTo>
                  <a:cubicBezTo>
                    <a:pt x="642" y="5"/>
                    <a:pt x="647" y="0"/>
                    <a:pt x="652" y="0"/>
                  </a:cubicBezTo>
                  <a:cubicBezTo>
                    <a:pt x="658" y="0"/>
                    <a:pt x="663" y="5"/>
                    <a:pt x="663" y="11"/>
                  </a:cubicBezTo>
                  <a:cubicBezTo>
                    <a:pt x="663" y="17"/>
                    <a:pt x="658" y="22"/>
                    <a:pt x="652" y="22"/>
                  </a:cubicBezTo>
                  <a:close/>
                  <a:moveTo>
                    <a:pt x="546" y="22"/>
                  </a:moveTo>
                  <a:lnTo>
                    <a:pt x="546" y="22"/>
                  </a:lnTo>
                  <a:cubicBezTo>
                    <a:pt x="540" y="22"/>
                    <a:pt x="535" y="17"/>
                    <a:pt x="535" y="11"/>
                  </a:cubicBezTo>
                  <a:cubicBezTo>
                    <a:pt x="535" y="5"/>
                    <a:pt x="540" y="0"/>
                    <a:pt x="546" y="0"/>
                  </a:cubicBezTo>
                  <a:cubicBezTo>
                    <a:pt x="552" y="0"/>
                    <a:pt x="556" y="5"/>
                    <a:pt x="556" y="11"/>
                  </a:cubicBezTo>
                  <a:cubicBezTo>
                    <a:pt x="556" y="17"/>
                    <a:pt x="552" y="22"/>
                    <a:pt x="546" y="22"/>
                  </a:cubicBezTo>
                  <a:close/>
                  <a:moveTo>
                    <a:pt x="439" y="22"/>
                  </a:moveTo>
                  <a:lnTo>
                    <a:pt x="439" y="22"/>
                  </a:lnTo>
                  <a:cubicBezTo>
                    <a:pt x="433" y="22"/>
                    <a:pt x="428" y="17"/>
                    <a:pt x="428" y="11"/>
                  </a:cubicBezTo>
                  <a:cubicBezTo>
                    <a:pt x="428" y="5"/>
                    <a:pt x="433" y="0"/>
                    <a:pt x="439" y="0"/>
                  </a:cubicBezTo>
                  <a:cubicBezTo>
                    <a:pt x="445" y="0"/>
                    <a:pt x="450" y="5"/>
                    <a:pt x="450" y="11"/>
                  </a:cubicBezTo>
                  <a:cubicBezTo>
                    <a:pt x="450" y="17"/>
                    <a:pt x="445" y="22"/>
                    <a:pt x="439" y="22"/>
                  </a:cubicBezTo>
                  <a:close/>
                  <a:moveTo>
                    <a:pt x="332" y="22"/>
                  </a:moveTo>
                  <a:lnTo>
                    <a:pt x="332" y="22"/>
                  </a:lnTo>
                  <a:cubicBezTo>
                    <a:pt x="326" y="22"/>
                    <a:pt x="322" y="17"/>
                    <a:pt x="322" y="11"/>
                  </a:cubicBezTo>
                  <a:cubicBezTo>
                    <a:pt x="322" y="5"/>
                    <a:pt x="326" y="0"/>
                    <a:pt x="332" y="0"/>
                  </a:cubicBezTo>
                  <a:cubicBezTo>
                    <a:pt x="338" y="0"/>
                    <a:pt x="343" y="5"/>
                    <a:pt x="343" y="11"/>
                  </a:cubicBezTo>
                  <a:cubicBezTo>
                    <a:pt x="343" y="17"/>
                    <a:pt x="338" y="22"/>
                    <a:pt x="332" y="22"/>
                  </a:cubicBezTo>
                  <a:close/>
                  <a:moveTo>
                    <a:pt x="226" y="22"/>
                  </a:moveTo>
                  <a:lnTo>
                    <a:pt x="226" y="22"/>
                  </a:lnTo>
                  <a:cubicBezTo>
                    <a:pt x="220" y="22"/>
                    <a:pt x="215" y="17"/>
                    <a:pt x="215" y="11"/>
                  </a:cubicBezTo>
                  <a:cubicBezTo>
                    <a:pt x="215" y="5"/>
                    <a:pt x="220" y="0"/>
                    <a:pt x="226" y="0"/>
                  </a:cubicBezTo>
                  <a:cubicBezTo>
                    <a:pt x="232" y="0"/>
                    <a:pt x="236" y="5"/>
                    <a:pt x="236" y="11"/>
                  </a:cubicBezTo>
                  <a:cubicBezTo>
                    <a:pt x="236" y="17"/>
                    <a:pt x="232" y="22"/>
                    <a:pt x="226" y="22"/>
                  </a:cubicBezTo>
                  <a:close/>
                  <a:moveTo>
                    <a:pt x="119" y="22"/>
                  </a:moveTo>
                  <a:lnTo>
                    <a:pt x="119" y="22"/>
                  </a:lnTo>
                  <a:cubicBezTo>
                    <a:pt x="113" y="22"/>
                    <a:pt x="108" y="17"/>
                    <a:pt x="108" y="11"/>
                  </a:cubicBezTo>
                  <a:cubicBezTo>
                    <a:pt x="108" y="5"/>
                    <a:pt x="113" y="0"/>
                    <a:pt x="119" y="0"/>
                  </a:cubicBezTo>
                  <a:cubicBezTo>
                    <a:pt x="125" y="0"/>
                    <a:pt x="130" y="5"/>
                    <a:pt x="130" y="11"/>
                  </a:cubicBezTo>
                  <a:cubicBezTo>
                    <a:pt x="130" y="17"/>
                    <a:pt x="125" y="22"/>
                    <a:pt x="119" y="22"/>
                  </a:cubicBezTo>
                  <a:close/>
                  <a:moveTo>
                    <a:pt x="12" y="22"/>
                  </a:moveTo>
                  <a:lnTo>
                    <a:pt x="12" y="22"/>
                  </a:lnTo>
                  <a:cubicBezTo>
                    <a:pt x="6" y="22"/>
                    <a:pt x="2" y="17"/>
                    <a:pt x="2" y="11"/>
                  </a:cubicBezTo>
                  <a:cubicBezTo>
                    <a:pt x="2" y="5"/>
                    <a:pt x="6" y="0"/>
                    <a:pt x="12" y="0"/>
                  </a:cubicBezTo>
                  <a:cubicBezTo>
                    <a:pt x="18" y="0"/>
                    <a:pt x="23" y="5"/>
                    <a:pt x="23" y="11"/>
                  </a:cubicBezTo>
                  <a:cubicBezTo>
                    <a:pt x="23" y="17"/>
                    <a:pt x="18" y="22"/>
                    <a:pt x="12" y="22"/>
                  </a:cubicBezTo>
                  <a:close/>
                </a:path>
              </a:pathLst>
            </a:custGeom>
            <a:solidFill>
              <a:srgbClr val="00BCF2"/>
            </a:solidFill>
            <a:ln w="1588" cap="flat">
              <a:solidFill>
                <a:srgbClr val="00BCF2"/>
              </a:solidFill>
              <a:prstDash val="solid"/>
              <a:round/>
              <a:headEnd/>
              <a:tailEnd/>
            </a:ln>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sz="1377" noProof="1">
                <a:solidFill>
                  <a:srgbClr val="000000"/>
                </a:solidFill>
              </a:endParaRPr>
            </a:p>
          </p:txBody>
        </p:sp>
        <p:sp>
          <p:nvSpPr>
            <p:cNvPr id="28" name="Rectangle 27"/>
            <p:cNvSpPr>
              <a:spLocks noChangeArrowheads="1"/>
            </p:cNvSpPr>
            <p:nvPr/>
          </p:nvSpPr>
          <p:spPr bwMode="auto">
            <a:xfrm>
              <a:off x="5574" y="1905"/>
              <a:ext cx="264" cy="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altLang="en-US" sz="1071" b="1" noProof="1">
                  <a:solidFill>
                    <a:srgbClr val="00BCF2"/>
                  </a:solidFill>
                  <a:latin typeface="Segoe UI" panose="020B0502040204020203" pitchFamily="34" charset="0"/>
                  <a:cs typeface="Segoe UI" panose="020B0502040204020203" pitchFamily="34" charset="0"/>
                </a:rPr>
                <a:t>VNET</a:t>
              </a:r>
              <a:endParaRPr lang="en-US" altLang="en-US" sz="1071" b="1" noProof="1">
                <a:solidFill>
                  <a:srgbClr val="000000"/>
                </a:solidFill>
                <a:latin typeface="Segoe UI" panose="020B0502040204020203" pitchFamily="34" charset="0"/>
                <a:cs typeface="Segoe UI" panose="020B0502040204020203" pitchFamily="34" charset="0"/>
              </a:endParaRPr>
            </a:p>
          </p:txBody>
        </p:sp>
      </p:grpSp>
      <p:grpSp>
        <p:nvGrpSpPr>
          <p:cNvPr id="13" name="Group 12"/>
          <p:cNvGrpSpPr/>
          <p:nvPr/>
        </p:nvGrpSpPr>
        <p:grpSpPr>
          <a:xfrm>
            <a:off x="1912948" y="4459581"/>
            <a:ext cx="1069524" cy="794623"/>
            <a:chOff x="7236051" y="4416382"/>
            <a:chExt cx="1398316" cy="1038906"/>
          </a:xfrm>
        </p:grpSpPr>
        <p:pic>
          <p:nvPicPr>
            <p:cNvPr id="30" name="Picture 9"/>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85187" y="4928238"/>
              <a:ext cx="398462" cy="527050"/>
            </a:xfrm>
            <a:prstGeom prst="rect">
              <a:avLst/>
            </a:prstGeom>
            <a:noFill/>
            <a:ln>
              <a:noFill/>
            </a:ln>
          </p:spPr>
        </p:pic>
        <p:sp>
          <p:nvSpPr>
            <p:cNvPr id="31" name="TextBox 30"/>
            <p:cNvSpPr txBox="1"/>
            <p:nvPr/>
          </p:nvSpPr>
          <p:spPr>
            <a:xfrm>
              <a:off x="7236051" y="4416382"/>
              <a:ext cx="1398316" cy="490081"/>
            </a:xfrm>
            <a:prstGeom prst="rect">
              <a:avLst/>
            </a:prstGeom>
            <a:noFill/>
          </p:spPr>
          <p:txBody>
            <a:bodyPr wrap="none" rtlCol="0">
              <a:spAutoFit/>
            </a:bodyPr>
            <a:lstStyle/>
            <a:p>
              <a:r>
                <a:rPr lang="en-US" sz="1836" noProof="1">
                  <a:solidFill>
                    <a:srgbClr val="FFFFFF"/>
                  </a:solidFill>
                </a:rPr>
                <a:t>Public IP</a:t>
              </a:r>
            </a:p>
          </p:txBody>
        </p:sp>
      </p:grpSp>
      <p:sp>
        <p:nvSpPr>
          <p:cNvPr id="32" name="Title 1"/>
          <p:cNvSpPr txBox="1">
            <a:spLocks/>
          </p:cNvSpPr>
          <p:nvPr/>
        </p:nvSpPr>
        <p:spPr>
          <a:xfrm>
            <a:off x="1797919" y="220151"/>
            <a:ext cx="8853840" cy="846265"/>
          </a:xfrm>
          <a:prstGeom prst="rect">
            <a:avLst/>
          </a:prstGeom>
        </p:spPr>
        <p:txBody>
          <a:bodyPr vert="horz" lIns="139879" tIns="34970" rIns="139879" bIns="34970" rtlCol="0" anchor="t">
            <a:noAutofit/>
          </a:bodyPr>
          <a:lstStyle>
            <a:lvl1pPr algn="l" defTabSz="896157" rtl="0" eaLnBrk="1" latinLnBrk="0" hangingPunct="1">
              <a:spcBef>
                <a:spcPct val="0"/>
              </a:spcBef>
              <a:buNone/>
              <a:defRPr sz="4705" kern="1200">
                <a:solidFill>
                  <a:schemeClr val="bg1"/>
                </a:solidFill>
                <a:latin typeface="+mj-lt"/>
                <a:ea typeface="+mj-ea"/>
                <a:cs typeface="+mj-cs"/>
              </a:defRPr>
            </a:lvl1pPr>
          </a:lstStyle>
          <a:p>
            <a:r>
              <a:rPr lang="en-US" sz="4000" noProof="1">
                <a:solidFill>
                  <a:srgbClr val="FFFFFF"/>
                </a:solidFill>
              </a:rPr>
              <a:t>Azure Resource Manager: Building a Virtual Machine</a:t>
            </a:r>
          </a:p>
        </p:txBody>
      </p:sp>
      <p:cxnSp>
        <p:nvCxnSpPr>
          <p:cNvPr id="35" name="Straight Arrow Connector 34"/>
          <p:cNvCxnSpPr/>
          <p:nvPr/>
        </p:nvCxnSpPr>
        <p:spPr>
          <a:xfrm flipH="1">
            <a:off x="2915858" y="4176151"/>
            <a:ext cx="949893" cy="566858"/>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3865750" y="3600818"/>
            <a:ext cx="840029" cy="812199"/>
            <a:chOff x="7106678" y="4636265"/>
            <a:chExt cx="1098270" cy="1061885"/>
          </a:xfrm>
        </p:grpSpPr>
        <p:pic>
          <p:nvPicPr>
            <p:cNvPr id="11" name="Picture 10"/>
            <p:cNvPicPr>
              <a:picLocks noChangeAspect="1"/>
            </p:cNvPicPr>
            <p:nvPr/>
          </p:nvPicPr>
          <p:blipFill>
            <a:blip r:embed="rId6"/>
            <a:stretch>
              <a:fillRect/>
            </a:stretch>
          </p:blipFill>
          <p:spPr>
            <a:xfrm>
              <a:off x="7426512" y="5121905"/>
              <a:ext cx="778436" cy="576245"/>
            </a:xfrm>
            <a:prstGeom prst="rect">
              <a:avLst/>
            </a:prstGeom>
          </p:spPr>
        </p:pic>
        <p:sp>
          <p:nvSpPr>
            <p:cNvPr id="33" name="TextBox 32"/>
            <p:cNvSpPr txBox="1"/>
            <p:nvPr/>
          </p:nvSpPr>
          <p:spPr>
            <a:xfrm>
              <a:off x="7106678" y="4636265"/>
              <a:ext cx="744427" cy="490081"/>
            </a:xfrm>
            <a:prstGeom prst="rect">
              <a:avLst/>
            </a:prstGeom>
            <a:noFill/>
          </p:spPr>
          <p:txBody>
            <a:bodyPr wrap="none" rtlCol="0">
              <a:spAutoFit/>
            </a:bodyPr>
            <a:lstStyle/>
            <a:p>
              <a:r>
                <a:rPr lang="en-US" sz="1836" noProof="1">
                  <a:solidFill>
                    <a:srgbClr val="FFFFFF"/>
                  </a:solidFill>
                </a:rPr>
                <a:t>NIC</a:t>
              </a:r>
            </a:p>
          </p:txBody>
        </p:sp>
      </p:grpSp>
      <p:cxnSp>
        <p:nvCxnSpPr>
          <p:cNvPr id="34" name="Straight Arrow Connector 33"/>
          <p:cNvCxnSpPr/>
          <p:nvPr/>
        </p:nvCxnSpPr>
        <p:spPr>
          <a:xfrm>
            <a:off x="4686349" y="4559080"/>
            <a:ext cx="165339" cy="499050"/>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flipV="1">
            <a:off x="4744549" y="3319020"/>
            <a:ext cx="1251621" cy="950072"/>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521862" y="3390709"/>
            <a:ext cx="0" cy="436328"/>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8882120" y="3608873"/>
            <a:ext cx="1513761" cy="805074"/>
          </a:xfrm>
          <a:prstGeom prst="rect">
            <a:avLst/>
          </a:prstGeom>
          <a:noFill/>
          <a:ln>
            <a:solidFill>
              <a:schemeClr val="bg1"/>
            </a:solidFill>
          </a:ln>
        </p:spPr>
        <p:txBody>
          <a:bodyPr wrap="square" lIns="137148" tIns="109719" rIns="137148" bIns="109719" rtlCol="0">
            <a:spAutoFit/>
          </a:bodyPr>
          <a:lstStyle/>
          <a:p>
            <a:pPr>
              <a:lnSpc>
                <a:spcPct val="90000"/>
              </a:lnSpc>
              <a:spcAft>
                <a:spcPts val="450"/>
              </a:spcAft>
            </a:pPr>
            <a:r>
              <a:rPr lang="en-US" sz="1350" noProof="1">
                <a:solidFill>
                  <a:srgbClr val="FFFFFF"/>
                </a:solidFill>
              </a:rPr>
              <a:t>storageAccount</a:t>
            </a:r>
          </a:p>
          <a:p>
            <a:pPr marL="257141" indent="-257141">
              <a:lnSpc>
                <a:spcPct val="90000"/>
              </a:lnSpc>
              <a:spcAft>
                <a:spcPts val="450"/>
              </a:spcAft>
              <a:buFontTx/>
              <a:buChar char="-"/>
            </a:pPr>
            <a:r>
              <a:rPr lang="en-US" sz="1200" noProof="1">
                <a:solidFill>
                  <a:srgbClr val="FFFFFF"/>
                </a:solidFill>
              </a:rPr>
              <a:t>accountType</a:t>
            </a:r>
            <a:br>
              <a:rPr lang="en-US" sz="1200" noProof="1">
                <a:solidFill>
                  <a:srgbClr val="FFFFFF"/>
                </a:solidFill>
              </a:rPr>
            </a:br>
            <a:endParaRPr lang="en-US" sz="1200" noProof="1">
              <a:solidFill>
                <a:srgbClr val="FFFFFF"/>
              </a:solidFill>
            </a:endParaRPr>
          </a:p>
        </p:txBody>
      </p:sp>
      <p:sp>
        <p:nvSpPr>
          <p:cNvPr id="44" name="TextBox 43"/>
          <p:cNvSpPr txBox="1"/>
          <p:nvPr/>
        </p:nvSpPr>
        <p:spPr>
          <a:xfrm>
            <a:off x="6969107" y="4743009"/>
            <a:ext cx="1809079" cy="869194"/>
          </a:xfrm>
          <a:prstGeom prst="rect">
            <a:avLst/>
          </a:prstGeom>
          <a:noFill/>
          <a:ln>
            <a:solidFill>
              <a:schemeClr val="bg1"/>
            </a:solidFill>
          </a:ln>
        </p:spPr>
        <p:txBody>
          <a:bodyPr wrap="square" lIns="137148" tIns="109719" rIns="137148" bIns="109719" rtlCol="0">
            <a:spAutoFit/>
          </a:bodyPr>
          <a:lstStyle/>
          <a:p>
            <a:pPr>
              <a:lnSpc>
                <a:spcPct val="90000"/>
              </a:lnSpc>
              <a:spcAft>
                <a:spcPts val="450"/>
              </a:spcAft>
            </a:pPr>
            <a:r>
              <a:rPr lang="en-US" sz="1350" noProof="1">
                <a:solidFill>
                  <a:srgbClr val="FFFFFF"/>
                </a:solidFill>
              </a:rPr>
              <a:t>publicIPAddress</a:t>
            </a:r>
          </a:p>
          <a:p>
            <a:pPr marL="257141" indent="-257141">
              <a:lnSpc>
                <a:spcPct val="90000"/>
              </a:lnSpc>
              <a:spcAft>
                <a:spcPts val="450"/>
              </a:spcAft>
              <a:buFontTx/>
              <a:buChar char="-"/>
            </a:pPr>
            <a:r>
              <a:rPr lang="en-US" sz="1200" noProof="1">
                <a:solidFill>
                  <a:srgbClr val="FFFFFF"/>
                </a:solidFill>
              </a:rPr>
              <a:t>allocationMethod</a:t>
            </a:r>
          </a:p>
          <a:p>
            <a:pPr marL="257141" indent="-257141">
              <a:lnSpc>
                <a:spcPct val="90000"/>
              </a:lnSpc>
              <a:spcAft>
                <a:spcPts val="450"/>
              </a:spcAft>
              <a:buFontTx/>
              <a:buChar char="-"/>
            </a:pPr>
            <a:r>
              <a:rPr lang="en-US" sz="1200" noProof="1">
                <a:solidFill>
                  <a:srgbClr val="FFFFFF"/>
                </a:solidFill>
              </a:rPr>
              <a:t>domainNameLabel</a:t>
            </a:r>
          </a:p>
        </p:txBody>
      </p:sp>
      <p:sp>
        <p:nvSpPr>
          <p:cNvPr id="45" name="TextBox 44"/>
          <p:cNvSpPr txBox="1"/>
          <p:nvPr/>
        </p:nvSpPr>
        <p:spPr>
          <a:xfrm>
            <a:off x="8884085" y="4736081"/>
            <a:ext cx="1871055" cy="1099514"/>
          </a:xfrm>
          <a:prstGeom prst="rect">
            <a:avLst/>
          </a:prstGeom>
          <a:noFill/>
          <a:ln>
            <a:solidFill>
              <a:schemeClr val="bg1"/>
            </a:solidFill>
          </a:ln>
        </p:spPr>
        <p:txBody>
          <a:bodyPr wrap="square" lIns="137148" tIns="109719" rIns="137148" bIns="109719" rtlCol="0">
            <a:spAutoFit/>
          </a:bodyPr>
          <a:lstStyle/>
          <a:p>
            <a:pPr>
              <a:lnSpc>
                <a:spcPct val="90000"/>
              </a:lnSpc>
              <a:spcAft>
                <a:spcPts val="450"/>
              </a:spcAft>
            </a:pPr>
            <a:r>
              <a:rPr lang="en-US" sz="1350" noProof="1">
                <a:solidFill>
                  <a:srgbClr val="FFFFFF"/>
                </a:solidFill>
              </a:rPr>
              <a:t>virtualNetwork</a:t>
            </a:r>
          </a:p>
          <a:p>
            <a:pPr marL="257141" indent="-257141">
              <a:lnSpc>
                <a:spcPct val="90000"/>
              </a:lnSpc>
              <a:spcAft>
                <a:spcPts val="450"/>
              </a:spcAft>
              <a:buFontTx/>
              <a:buChar char="-"/>
            </a:pPr>
            <a:r>
              <a:rPr lang="en-US" sz="1200" noProof="1">
                <a:solidFill>
                  <a:srgbClr val="FFFFFF"/>
                </a:solidFill>
              </a:rPr>
              <a:t>addressSpace</a:t>
            </a:r>
          </a:p>
          <a:p>
            <a:pPr marL="257141" indent="-257141">
              <a:lnSpc>
                <a:spcPct val="90000"/>
              </a:lnSpc>
              <a:spcAft>
                <a:spcPts val="450"/>
              </a:spcAft>
              <a:buFontTx/>
              <a:buChar char="-"/>
            </a:pPr>
            <a:r>
              <a:rPr lang="en-US" sz="1200" noProof="1">
                <a:solidFill>
                  <a:srgbClr val="FFFFFF"/>
                </a:solidFill>
              </a:rPr>
              <a:t>Subnet</a:t>
            </a:r>
          </a:p>
          <a:p>
            <a:pPr marL="606872" lvl="1" indent="-257141">
              <a:lnSpc>
                <a:spcPct val="90000"/>
              </a:lnSpc>
              <a:spcAft>
                <a:spcPts val="450"/>
              </a:spcAft>
              <a:buFontTx/>
              <a:buChar char="-"/>
            </a:pPr>
            <a:r>
              <a:rPr lang="en-US" sz="1200" noProof="1">
                <a:solidFill>
                  <a:srgbClr val="FFFFFF"/>
                </a:solidFill>
              </a:rPr>
              <a:t>addressPrefix</a:t>
            </a:r>
          </a:p>
        </p:txBody>
      </p:sp>
      <p:sp>
        <p:nvSpPr>
          <p:cNvPr id="46" name="TextBox 45"/>
          <p:cNvSpPr txBox="1"/>
          <p:nvPr/>
        </p:nvSpPr>
        <p:spPr>
          <a:xfrm>
            <a:off x="7160296" y="3593447"/>
            <a:ext cx="1611341" cy="971273"/>
          </a:xfrm>
          <a:prstGeom prst="rect">
            <a:avLst/>
          </a:prstGeom>
          <a:noFill/>
          <a:ln>
            <a:solidFill>
              <a:schemeClr val="bg1"/>
            </a:solidFill>
          </a:ln>
        </p:spPr>
        <p:txBody>
          <a:bodyPr wrap="square" lIns="137148" tIns="109719" rIns="137148" bIns="109719" rtlCol="0">
            <a:spAutoFit/>
          </a:bodyPr>
          <a:lstStyle/>
          <a:p>
            <a:pPr>
              <a:lnSpc>
                <a:spcPct val="90000"/>
              </a:lnSpc>
              <a:spcAft>
                <a:spcPts val="450"/>
              </a:spcAft>
            </a:pPr>
            <a:r>
              <a:rPr lang="en-US" sz="1350" noProof="1">
                <a:solidFill>
                  <a:srgbClr val="FFFFFF"/>
                </a:solidFill>
              </a:rPr>
              <a:t>networkInterface</a:t>
            </a:r>
          </a:p>
          <a:p>
            <a:pPr marL="257141" indent="-257141">
              <a:lnSpc>
                <a:spcPct val="90000"/>
              </a:lnSpc>
              <a:spcAft>
                <a:spcPts val="450"/>
              </a:spcAft>
              <a:buFontTx/>
              <a:buChar char="-"/>
            </a:pPr>
            <a:r>
              <a:rPr lang="en-US" sz="1200" noProof="1">
                <a:solidFill>
                  <a:srgbClr val="FFFFFF"/>
                </a:solidFill>
              </a:rPr>
              <a:t>privateIPAllocationMethod</a:t>
            </a:r>
            <a:br>
              <a:rPr lang="en-US" sz="1200" noProof="1">
                <a:solidFill>
                  <a:srgbClr val="FFFFFF"/>
                </a:solidFill>
              </a:rPr>
            </a:br>
            <a:endParaRPr lang="en-US" sz="1200" noProof="1">
              <a:solidFill>
                <a:srgbClr val="FFFFFF"/>
              </a:solidFill>
            </a:endParaRPr>
          </a:p>
        </p:txBody>
      </p:sp>
      <p:sp>
        <p:nvSpPr>
          <p:cNvPr id="47" name="TextBox 46"/>
          <p:cNvSpPr txBox="1"/>
          <p:nvPr/>
        </p:nvSpPr>
        <p:spPr>
          <a:xfrm>
            <a:off x="7848664" y="1989721"/>
            <a:ext cx="2070842" cy="1329833"/>
          </a:xfrm>
          <a:prstGeom prst="rect">
            <a:avLst/>
          </a:prstGeom>
          <a:noFill/>
          <a:ln>
            <a:solidFill>
              <a:schemeClr val="bg1"/>
            </a:solidFill>
          </a:ln>
        </p:spPr>
        <p:txBody>
          <a:bodyPr wrap="square" lIns="137148" tIns="109719" rIns="137148" bIns="109719" rtlCol="0">
            <a:spAutoFit/>
          </a:bodyPr>
          <a:lstStyle/>
          <a:p>
            <a:pPr>
              <a:lnSpc>
                <a:spcPct val="90000"/>
              </a:lnSpc>
              <a:spcAft>
                <a:spcPts val="450"/>
              </a:spcAft>
            </a:pPr>
            <a:r>
              <a:rPr lang="en-US" sz="1350" noProof="1">
                <a:solidFill>
                  <a:srgbClr val="FFFFFF"/>
                </a:solidFill>
              </a:rPr>
              <a:t>virtualMachine</a:t>
            </a:r>
          </a:p>
          <a:p>
            <a:pPr marL="257141" indent="-257141">
              <a:lnSpc>
                <a:spcPct val="90000"/>
              </a:lnSpc>
              <a:spcAft>
                <a:spcPts val="450"/>
              </a:spcAft>
              <a:buFontTx/>
              <a:buChar char="-"/>
            </a:pPr>
            <a:r>
              <a:rPr lang="en-US" sz="1200" noProof="1">
                <a:solidFill>
                  <a:srgbClr val="FFFFFF"/>
                </a:solidFill>
              </a:rPr>
              <a:t>hardwareProfile</a:t>
            </a:r>
          </a:p>
          <a:p>
            <a:pPr marL="257141" indent="-257141">
              <a:lnSpc>
                <a:spcPct val="90000"/>
              </a:lnSpc>
              <a:spcAft>
                <a:spcPts val="450"/>
              </a:spcAft>
              <a:buFontTx/>
              <a:buChar char="-"/>
            </a:pPr>
            <a:r>
              <a:rPr lang="en-US" sz="1200" noProof="1">
                <a:solidFill>
                  <a:srgbClr val="FFFFFF"/>
                </a:solidFill>
              </a:rPr>
              <a:t>osProfile</a:t>
            </a:r>
          </a:p>
          <a:p>
            <a:pPr marL="257141" indent="-257141">
              <a:lnSpc>
                <a:spcPct val="90000"/>
              </a:lnSpc>
              <a:spcAft>
                <a:spcPts val="450"/>
              </a:spcAft>
              <a:buFontTx/>
              <a:buChar char="-"/>
            </a:pPr>
            <a:r>
              <a:rPr lang="en-US" sz="1200" noProof="1">
                <a:solidFill>
                  <a:srgbClr val="FFFFFF"/>
                </a:solidFill>
              </a:rPr>
              <a:t>storageProfile</a:t>
            </a:r>
          </a:p>
          <a:p>
            <a:pPr marL="257141" indent="-257141">
              <a:lnSpc>
                <a:spcPct val="90000"/>
              </a:lnSpc>
              <a:spcAft>
                <a:spcPts val="450"/>
              </a:spcAft>
              <a:buFontTx/>
              <a:buChar char="-"/>
            </a:pPr>
            <a:r>
              <a:rPr lang="en-US" sz="1200" noProof="1">
                <a:solidFill>
                  <a:srgbClr val="FFFFFF"/>
                </a:solidFill>
              </a:rPr>
              <a:t>networkProfile</a:t>
            </a:r>
          </a:p>
        </p:txBody>
      </p:sp>
      <p:sp>
        <p:nvSpPr>
          <p:cNvPr id="2" name="Rectangle 1"/>
          <p:cNvSpPr/>
          <p:nvPr/>
        </p:nvSpPr>
        <p:spPr>
          <a:xfrm>
            <a:off x="1717283" y="5776868"/>
            <a:ext cx="7060903" cy="507831"/>
          </a:xfrm>
          <a:prstGeom prst="rect">
            <a:avLst/>
          </a:prstGeom>
        </p:spPr>
        <p:txBody>
          <a:bodyPr wrap="square">
            <a:spAutoFit/>
          </a:bodyPr>
          <a:lstStyle/>
          <a:p>
            <a:r>
              <a:rPr lang="en-US" sz="1350" noProof="1">
                <a:solidFill>
                  <a:srgbClr val="FFFFFF"/>
                </a:solidFill>
              </a:rPr>
              <a:t>https://github.com/Azure/azure-quickstart-templates/tree/master/101-simple-windows-vm</a:t>
            </a:r>
          </a:p>
        </p:txBody>
      </p:sp>
    </p:spTree>
    <p:extLst>
      <p:ext uri="{BB962C8B-B14F-4D97-AF65-F5344CB8AC3E}">
        <p14:creationId xmlns:p14="http://schemas.microsoft.com/office/powerpoint/2010/main" val="4804564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5" grpId="0" animBg="1"/>
      <p:bldP spid="46" grpId="0" animBg="1"/>
      <p:bldP spid="47"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56" name="Map PNG"/>
          <p:cNvPicPr>
            <a:picLocks noChangeAspect="1"/>
          </p:cNvPicPr>
          <p:nvPr/>
        </p:nvPicPr>
        <p:blipFill>
          <a:blip r:embed="rId3"/>
          <a:stretch>
            <a:fillRect/>
          </a:stretch>
        </p:blipFill>
        <p:spPr>
          <a:xfrm>
            <a:off x="1586628" y="1287779"/>
            <a:ext cx="10423585" cy="5114261"/>
          </a:xfrm>
          <a:prstGeom prst="rect">
            <a:avLst/>
          </a:prstGeom>
        </p:spPr>
      </p:pic>
      <p:sp>
        <p:nvSpPr>
          <p:cNvPr id="2" name="Rectangle 1"/>
          <p:cNvSpPr/>
          <p:nvPr/>
        </p:nvSpPr>
        <p:spPr bwMode="auto">
          <a:xfrm>
            <a:off x="88" y="1103339"/>
            <a:ext cx="12707918" cy="5890691"/>
          </a:xfrm>
          <a:prstGeom prst="rect">
            <a:avLst/>
          </a:prstGeom>
          <a:solidFill>
            <a:srgbClr val="FFFFFF">
              <a:alpha val="50196"/>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sp>
        <p:nvSpPr>
          <p:cNvPr id="5081" name="Virtual Network label in cloud"/>
          <p:cNvSpPr/>
          <p:nvPr/>
        </p:nvSpPr>
        <p:spPr>
          <a:xfrm>
            <a:off x="9825736" y="4652201"/>
            <a:ext cx="610150" cy="320182"/>
          </a:xfrm>
          <a:prstGeom prst="rect">
            <a:avLst/>
          </a:prstGeom>
        </p:spPr>
        <p:txBody>
          <a:bodyPr wrap="none">
            <a:spAutoFit/>
          </a:bodyPr>
          <a:lstStyle/>
          <a:p>
            <a:pPr algn="ctr" defTabSz="913519" fontAlgn="base">
              <a:lnSpc>
                <a:spcPct val="80000"/>
              </a:lnSpc>
              <a:spcBef>
                <a:spcPct val="0"/>
              </a:spcBef>
              <a:spcAft>
                <a:spcPct val="0"/>
              </a:spcAft>
            </a:pPr>
            <a:r>
              <a:rPr lang="en-US" sz="900">
                <a:gradFill>
                  <a:gsLst>
                    <a:gs pos="0">
                      <a:srgbClr val="FFFFFF"/>
                    </a:gs>
                    <a:gs pos="100000">
                      <a:srgbClr val="FFFFFF"/>
                    </a:gs>
                  </a:gsLst>
                  <a:lin ang="5400000" scaled="0"/>
                </a:gradFill>
              </a:rPr>
              <a:t>virtual </a:t>
            </a:r>
            <a:br>
              <a:rPr lang="en-US" sz="900">
                <a:gradFill>
                  <a:gsLst>
                    <a:gs pos="0">
                      <a:srgbClr val="FFFFFF"/>
                    </a:gs>
                    <a:gs pos="100000">
                      <a:srgbClr val="FFFFFF"/>
                    </a:gs>
                  </a:gsLst>
                  <a:lin ang="5400000" scaled="0"/>
                </a:gradFill>
              </a:rPr>
            </a:br>
            <a:r>
              <a:rPr lang="en-US" sz="900">
                <a:gradFill>
                  <a:gsLst>
                    <a:gs pos="0">
                      <a:srgbClr val="FFFFFF"/>
                    </a:gs>
                    <a:gs pos="100000">
                      <a:srgbClr val="FFFFFF"/>
                    </a:gs>
                  </a:gsLst>
                  <a:lin ang="5400000" scaled="0"/>
                </a:gradFill>
              </a:rPr>
              <a:t>network</a:t>
            </a:r>
          </a:p>
        </p:txBody>
      </p:sp>
      <p:sp>
        <p:nvSpPr>
          <p:cNvPr id="5188" name="Rectangle 5187"/>
          <p:cNvSpPr/>
          <p:nvPr/>
        </p:nvSpPr>
        <p:spPr bwMode="auto">
          <a:xfrm>
            <a:off x="91" y="3544347"/>
            <a:ext cx="7535487" cy="118855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74281" tIns="411421" rIns="182828" bIns="0" numCol="1" spcCol="0" rtlCol="0" fromWordArt="0" anchor="ctr" anchorCtr="0" forceAA="0" compatLnSpc="1">
            <a:prstTxWarp prst="textNoShape">
              <a:avLst/>
            </a:prstTxWarp>
            <a:noAutofit/>
          </a:bodyPr>
          <a:lstStyle/>
          <a:p>
            <a:pPr defTabSz="776827">
              <a:defRPr/>
            </a:pPr>
            <a:r>
              <a:rPr lang="en-US" sz="4799" kern="0" baseline="30000">
                <a:gradFill>
                  <a:gsLst>
                    <a:gs pos="0">
                      <a:srgbClr val="00188F">
                        <a:lumMod val="5000"/>
                        <a:lumOff val="95000"/>
                      </a:srgbClr>
                    </a:gs>
                    <a:gs pos="100000">
                      <a:srgbClr val="EFEFEF"/>
                    </a:gs>
                  </a:gsLst>
                  <a:lin ang="5400000" scaled="1"/>
                </a:gradFill>
                <a:latin typeface="Segoe UI Light"/>
              </a:rPr>
              <a:t>data </a:t>
            </a:r>
            <a:br>
              <a:rPr lang="en-US" sz="4799" kern="0" baseline="30000">
                <a:gradFill>
                  <a:gsLst>
                    <a:gs pos="0">
                      <a:srgbClr val="00188F">
                        <a:lumMod val="5000"/>
                        <a:lumOff val="95000"/>
                      </a:srgbClr>
                    </a:gs>
                    <a:gs pos="100000">
                      <a:srgbClr val="EFEFEF"/>
                    </a:gs>
                  </a:gsLst>
                  <a:lin ang="5400000" scaled="1"/>
                </a:gradFill>
                <a:latin typeface="Segoe UI Light"/>
              </a:rPr>
            </a:br>
            <a:r>
              <a:rPr lang="en-US" sz="4799" kern="0" baseline="30000">
                <a:gradFill>
                  <a:gsLst>
                    <a:gs pos="0">
                      <a:srgbClr val="00188F">
                        <a:lumMod val="5000"/>
                        <a:lumOff val="95000"/>
                      </a:srgbClr>
                    </a:gs>
                    <a:gs pos="100000">
                      <a:srgbClr val="EFEFEF"/>
                    </a:gs>
                  </a:gsLst>
                  <a:lin ang="5400000" scaled="1"/>
                </a:gradFill>
                <a:latin typeface="Segoe UI Light"/>
              </a:rPr>
              <a:t>services</a:t>
            </a:r>
          </a:p>
        </p:txBody>
      </p:sp>
      <p:sp>
        <p:nvSpPr>
          <p:cNvPr id="5189" name="Rectangle 5188"/>
          <p:cNvSpPr/>
          <p:nvPr/>
        </p:nvSpPr>
        <p:spPr bwMode="auto">
          <a:xfrm>
            <a:off x="4493074" y="3689672"/>
            <a:ext cx="914063" cy="8314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a:gradFill>
                  <a:gsLst>
                    <a:gs pos="0">
                      <a:srgbClr val="FFFFFF"/>
                    </a:gs>
                    <a:gs pos="100000">
                      <a:srgbClr val="FFFFFF"/>
                    </a:gs>
                  </a:gsLst>
                  <a:lin ang="5400000" scaled="0"/>
                </a:gradFill>
              </a:rPr>
              <a:t>table</a:t>
            </a:r>
          </a:p>
        </p:txBody>
      </p:sp>
      <p:sp>
        <p:nvSpPr>
          <p:cNvPr id="5190" name="Rectangle 5189"/>
          <p:cNvSpPr/>
          <p:nvPr/>
        </p:nvSpPr>
        <p:spPr bwMode="auto">
          <a:xfrm>
            <a:off x="3577940" y="3689672"/>
            <a:ext cx="914063" cy="8314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err="1">
                <a:gradFill>
                  <a:gsLst>
                    <a:gs pos="0">
                      <a:srgbClr val="FFFFFF"/>
                    </a:gs>
                    <a:gs pos="100000">
                      <a:srgbClr val="FFFFFF"/>
                    </a:gs>
                  </a:gsLst>
                  <a:lin ang="5400000" scaled="0"/>
                </a:gradFill>
              </a:rPr>
              <a:t>HDInsight</a:t>
            </a:r>
            <a:endParaRPr lang="en-US" sz="1067">
              <a:gradFill>
                <a:gsLst>
                  <a:gs pos="0">
                    <a:srgbClr val="FFFFFF"/>
                  </a:gs>
                  <a:gs pos="100000">
                    <a:srgbClr val="FFFFFF"/>
                  </a:gs>
                </a:gsLst>
                <a:lin ang="5400000" scaled="0"/>
              </a:gradFill>
            </a:endParaRPr>
          </a:p>
        </p:txBody>
      </p:sp>
      <p:sp>
        <p:nvSpPr>
          <p:cNvPr id="5191" name="Rectangle 5190"/>
          <p:cNvSpPr/>
          <p:nvPr/>
        </p:nvSpPr>
        <p:spPr bwMode="auto">
          <a:xfrm>
            <a:off x="5510255" y="3713248"/>
            <a:ext cx="914063" cy="8314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a:gradFill>
                  <a:gsLst>
                    <a:gs pos="0">
                      <a:srgbClr val="FFFFFF"/>
                    </a:gs>
                    <a:gs pos="100000">
                      <a:srgbClr val="FFFFFF"/>
                    </a:gs>
                  </a:gsLst>
                  <a:lin ang="5400000" scaled="0"/>
                </a:gradFill>
              </a:rPr>
              <a:t>blob storage</a:t>
            </a:r>
          </a:p>
        </p:txBody>
      </p:sp>
      <p:sp>
        <p:nvSpPr>
          <p:cNvPr id="5192" name="Rectangle 5191"/>
          <p:cNvSpPr/>
          <p:nvPr/>
        </p:nvSpPr>
        <p:spPr bwMode="auto">
          <a:xfrm>
            <a:off x="2624350" y="3689672"/>
            <a:ext cx="914063" cy="8314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a:gradFill>
                  <a:gsLst>
                    <a:gs pos="0">
                      <a:srgbClr val="FFFFFF"/>
                    </a:gs>
                    <a:gs pos="100000">
                      <a:srgbClr val="FFFFFF"/>
                    </a:gs>
                  </a:gsLst>
                  <a:lin ang="5400000" scaled="0"/>
                </a:gradFill>
              </a:rPr>
              <a:t>SQL database</a:t>
            </a:r>
          </a:p>
        </p:txBody>
      </p:sp>
      <p:sp>
        <p:nvSpPr>
          <p:cNvPr id="5193" name="Rectangle 5192"/>
          <p:cNvSpPr/>
          <p:nvPr/>
        </p:nvSpPr>
        <p:spPr bwMode="auto">
          <a:xfrm>
            <a:off x="-26830" y="1501213"/>
            <a:ext cx="7562408" cy="198414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274281" tIns="1279979" rIns="124307" bIns="62152" numCol="1" rtlCol="0" anchor="ctr" anchorCtr="0" compatLnSpc="1">
            <a:prstTxWarp prst="textNoShape">
              <a:avLst/>
            </a:prstTxWarp>
          </a:bodyPr>
          <a:lstStyle/>
          <a:p>
            <a:pPr defTabSz="776827">
              <a:defRPr/>
            </a:pPr>
            <a:r>
              <a:rPr lang="en-US" sz="4799" kern="0" baseline="30000">
                <a:gradFill>
                  <a:gsLst>
                    <a:gs pos="0">
                      <a:srgbClr val="00188F">
                        <a:lumMod val="5000"/>
                        <a:lumOff val="95000"/>
                      </a:srgbClr>
                    </a:gs>
                    <a:gs pos="100000">
                      <a:srgbClr val="EFEFEF"/>
                    </a:gs>
                  </a:gsLst>
                  <a:lin ang="5400000" scaled="1"/>
                </a:gradFill>
                <a:latin typeface="Segoe UI Light"/>
              </a:rPr>
              <a:t>app </a:t>
            </a:r>
            <a:br>
              <a:rPr lang="en-US" sz="4799" kern="0" baseline="30000">
                <a:gradFill>
                  <a:gsLst>
                    <a:gs pos="0">
                      <a:srgbClr val="00188F">
                        <a:lumMod val="5000"/>
                        <a:lumOff val="95000"/>
                      </a:srgbClr>
                    </a:gs>
                    <a:gs pos="100000">
                      <a:srgbClr val="EFEFEF"/>
                    </a:gs>
                  </a:gsLst>
                  <a:lin ang="5400000" scaled="1"/>
                </a:gradFill>
                <a:latin typeface="Segoe UI Light"/>
              </a:rPr>
            </a:br>
            <a:r>
              <a:rPr lang="en-US" sz="4799" kern="0" baseline="30000">
                <a:gradFill>
                  <a:gsLst>
                    <a:gs pos="0">
                      <a:srgbClr val="00188F">
                        <a:lumMod val="5000"/>
                        <a:lumOff val="95000"/>
                      </a:srgbClr>
                    </a:gs>
                    <a:gs pos="100000">
                      <a:srgbClr val="EFEFEF"/>
                    </a:gs>
                  </a:gsLst>
                  <a:lin ang="5400000" scaled="1"/>
                </a:gradFill>
                <a:latin typeface="Segoe UI Light"/>
              </a:rPr>
              <a:t>services</a:t>
            </a:r>
          </a:p>
        </p:txBody>
      </p:sp>
      <p:sp>
        <p:nvSpPr>
          <p:cNvPr id="5194" name="Rectangle 5193"/>
          <p:cNvSpPr/>
          <p:nvPr/>
        </p:nvSpPr>
        <p:spPr bwMode="auto">
          <a:xfrm>
            <a:off x="6527435" y="1601839"/>
            <a:ext cx="914063" cy="8314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a:gradFill>
                  <a:gsLst>
                    <a:gs pos="0">
                      <a:srgbClr val="FFFFFF"/>
                    </a:gs>
                    <a:gs pos="100000">
                      <a:srgbClr val="FFFFFF"/>
                    </a:gs>
                  </a:gsLst>
                  <a:lin ang="5400000" scaled="0"/>
                </a:gradFill>
              </a:rPr>
              <a:t>media</a:t>
            </a:r>
          </a:p>
        </p:txBody>
      </p:sp>
      <p:sp>
        <p:nvSpPr>
          <p:cNvPr id="5195" name="Rectangle 5194"/>
          <p:cNvSpPr/>
          <p:nvPr/>
        </p:nvSpPr>
        <p:spPr bwMode="auto">
          <a:xfrm>
            <a:off x="5510255" y="2523185"/>
            <a:ext cx="914063" cy="8314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err="1">
                <a:gradFill>
                  <a:gsLst>
                    <a:gs pos="0">
                      <a:srgbClr val="FFFFFF"/>
                    </a:gs>
                    <a:gs pos="100000">
                      <a:srgbClr val="FFFFFF"/>
                    </a:gs>
                  </a:gsLst>
                  <a:lin ang="5400000" scaled="0"/>
                </a:gradFill>
              </a:rPr>
              <a:t>hpc</a:t>
            </a:r>
            <a:endParaRPr lang="en-US" sz="1067">
              <a:gradFill>
                <a:gsLst>
                  <a:gs pos="0">
                    <a:srgbClr val="FFFFFF"/>
                  </a:gs>
                  <a:gs pos="100000">
                    <a:srgbClr val="FFFFFF"/>
                  </a:gs>
                </a:gsLst>
                <a:lin ang="5400000" scaled="0"/>
              </a:gradFill>
            </a:endParaRPr>
          </a:p>
        </p:txBody>
      </p:sp>
      <p:sp>
        <p:nvSpPr>
          <p:cNvPr id="5196" name="Rectangle 5195"/>
          <p:cNvSpPr/>
          <p:nvPr/>
        </p:nvSpPr>
        <p:spPr bwMode="auto">
          <a:xfrm>
            <a:off x="4493074" y="2523899"/>
            <a:ext cx="914063" cy="8314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a:gradFill>
                  <a:gsLst>
                    <a:gs pos="0">
                      <a:srgbClr val="FFFFFF"/>
                    </a:gs>
                    <a:gs pos="100000">
                      <a:srgbClr val="FFFFFF"/>
                    </a:gs>
                  </a:gsLst>
                  <a:lin ang="5400000" scaled="0"/>
                </a:gradFill>
              </a:rPr>
              <a:t>integration</a:t>
            </a:r>
          </a:p>
        </p:txBody>
      </p:sp>
      <p:sp>
        <p:nvSpPr>
          <p:cNvPr id="5206" name="Rectangle 5205"/>
          <p:cNvSpPr/>
          <p:nvPr/>
        </p:nvSpPr>
        <p:spPr bwMode="auto">
          <a:xfrm>
            <a:off x="6526623" y="2523186"/>
            <a:ext cx="914063" cy="8314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a:gradFill>
                  <a:gsLst>
                    <a:gs pos="0">
                      <a:srgbClr val="FFFFFF"/>
                    </a:gs>
                    <a:gs pos="100000">
                      <a:srgbClr val="FFFFFF"/>
                    </a:gs>
                  </a:gsLst>
                  <a:lin ang="5400000" scaled="0"/>
                </a:gradFill>
              </a:rPr>
              <a:t>analytics</a:t>
            </a:r>
          </a:p>
        </p:txBody>
      </p:sp>
      <p:sp>
        <p:nvSpPr>
          <p:cNvPr id="5207" name="Rectangle 5206"/>
          <p:cNvSpPr/>
          <p:nvPr/>
        </p:nvSpPr>
        <p:spPr bwMode="auto">
          <a:xfrm>
            <a:off x="3516981" y="1601839"/>
            <a:ext cx="914063" cy="8314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spcBef>
                <a:spcPct val="0"/>
              </a:spcBef>
              <a:spcAft>
                <a:spcPct val="0"/>
              </a:spcAft>
            </a:pPr>
            <a:r>
              <a:rPr lang="en-US" sz="1067">
                <a:gradFill>
                  <a:gsLst>
                    <a:gs pos="0">
                      <a:srgbClr val="FFFFFF"/>
                    </a:gs>
                    <a:gs pos="100000">
                      <a:srgbClr val="FFFFFF"/>
                    </a:gs>
                  </a:gsLst>
                  <a:lin ang="5400000" scaled="0"/>
                </a:gradFill>
              </a:rPr>
              <a:t>caching</a:t>
            </a:r>
          </a:p>
        </p:txBody>
      </p:sp>
      <p:sp>
        <p:nvSpPr>
          <p:cNvPr id="5208" name="Rectangle 5207"/>
          <p:cNvSpPr/>
          <p:nvPr/>
        </p:nvSpPr>
        <p:spPr bwMode="auto">
          <a:xfrm>
            <a:off x="4493074" y="1614419"/>
            <a:ext cx="914063" cy="8314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spcBef>
                <a:spcPct val="0"/>
              </a:spcBef>
              <a:spcAft>
                <a:spcPct val="0"/>
              </a:spcAft>
            </a:pPr>
            <a:r>
              <a:rPr lang="en-US" sz="1067">
                <a:gradFill>
                  <a:gsLst>
                    <a:gs pos="0">
                      <a:srgbClr val="FFFFFF"/>
                    </a:gs>
                    <a:gs pos="100000">
                      <a:srgbClr val="FFFFFF"/>
                    </a:gs>
                  </a:gsLst>
                  <a:lin ang="5400000" scaled="0"/>
                </a:gradFill>
              </a:rPr>
              <a:t>identity</a:t>
            </a:r>
          </a:p>
        </p:txBody>
      </p:sp>
      <p:sp>
        <p:nvSpPr>
          <p:cNvPr id="5209" name="Rectangle 5208"/>
          <p:cNvSpPr/>
          <p:nvPr/>
        </p:nvSpPr>
        <p:spPr bwMode="auto">
          <a:xfrm>
            <a:off x="5510254" y="1601839"/>
            <a:ext cx="914063" cy="8314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a:gradFill>
                  <a:gsLst>
                    <a:gs pos="0">
                      <a:srgbClr val="FFFFFF"/>
                    </a:gs>
                    <a:gs pos="100000">
                      <a:srgbClr val="FFFFFF"/>
                    </a:gs>
                  </a:gsLst>
                  <a:lin ang="5400000" scaled="0"/>
                </a:gradFill>
              </a:rPr>
              <a:t>service bus</a:t>
            </a:r>
          </a:p>
        </p:txBody>
      </p:sp>
      <p:sp>
        <p:nvSpPr>
          <p:cNvPr id="5210" name="Rectangle 5209"/>
          <p:cNvSpPr/>
          <p:nvPr/>
        </p:nvSpPr>
        <p:spPr bwMode="auto">
          <a:xfrm>
            <a:off x="3577940" y="2546505"/>
            <a:ext cx="914063" cy="8314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a:gradFill>
                  <a:gsLst>
                    <a:gs pos="0">
                      <a:srgbClr val="FFFFFF"/>
                    </a:gs>
                    <a:gs pos="100000">
                      <a:srgbClr val="FFFFFF"/>
                    </a:gs>
                  </a:gsLst>
                  <a:lin ang="5400000" scaled="0"/>
                </a:gradFill>
              </a:rPr>
              <a:t>web sites</a:t>
            </a:r>
          </a:p>
        </p:txBody>
      </p:sp>
      <p:sp>
        <p:nvSpPr>
          <p:cNvPr id="5211" name="Mobile Services - Label"/>
          <p:cNvSpPr/>
          <p:nvPr/>
        </p:nvSpPr>
        <p:spPr bwMode="auto">
          <a:xfrm>
            <a:off x="2624350" y="2557603"/>
            <a:ext cx="914063" cy="8314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a:gradFill>
                  <a:gsLst>
                    <a:gs pos="0">
                      <a:srgbClr val="FFFFFF"/>
                    </a:gs>
                    <a:gs pos="100000">
                      <a:srgbClr val="FFFFFF"/>
                    </a:gs>
                  </a:gsLst>
                  <a:lin ang="5400000" scaled="0"/>
                </a:gradFill>
              </a:rPr>
              <a:t>mobile services</a:t>
            </a:r>
          </a:p>
        </p:txBody>
      </p:sp>
      <p:sp>
        <p:nvSpPr>
          <p:cNvPr id="5212" name="Rectangle 5211"/>
          <p:cNvSpPr/>
          <p:nvPr/>
        </p:nvSpPr>
        <p:spPr bwMode="auto">
          <a:xfrm>
            <a:off x="2624812" y="1600196"/>
            <a:ext cx="914063" cy="8314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a:gradFill>
                  <a:gsLst>
                    <a:gs pos="0">
                      <a:srgbClr val="FFFFFF"/>
                    </a:gs>
                    <a:gs pos="100000">
                      <a:srgbClr val="FFFFFF"/>
                    </a:gs>
                  </a:gsLst>
                  <a:lin ang="5400000" scaled="0"/>
                </a:gradFill>
              </a:rPr>
              <a:t>cloud services</a:t>
            </a:r>
          </a:p>
        </p:txBody>
      </p:sp>
      <p:pic>
        <p:nvPicPr>
          <p:cNvPr id="5213" name="Picture 52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7444" y="1704904"/>
            <a:ext cx="431789" cy="427953"/>
          </a:xfrm>
          <a:prstGeom prst="rect">
            <a:avLst/>
          </a:prstGeom>
        </p:spPr>
      </p:pic>
      <p:pic>
        <p:nvPicPr>
          <p:cNvPr id="5215" name="Picture 7" descr="C:\Users\Jonahs\Dropbox\Projects SCOTT\MEET Windows Azure\source\Background\tile-icon-identity.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2305" y="1744202"/>
            <a:ext cx="375601" cy="375600"/>
          </a:xfrm>
          <a:prstGeom prst="rect">
            <a:avLst/>
          </a:prstGeom>
          <a:noFill/>
          <a:extLst>
            <a:ext uri="{909E8E84-426E-40DD-AFC4-6F175D3DCCD1}">
              <a14:hiddenFill xmlns:a14="http://schemas.microsoft.com/office/drawing/2010/main">
                <a:solidFill>
                  <a:srgbClr val="FFFFFF"/>
                </a:solidFill>
              </a14:hiddenFill>
            </a:ext>
          </a:extLst>
        </p:spPr>
      </p:pic>
      <p:sp>
        <p:nvSpPr>
          <p:cNvPr id="5217" name="Freeform 25"/>
          <p:cNvSpPr>
            <a:spLocks noEditPoints="1"/>
          </p:cNvSpPr>
          <p:nvPr/>
        </p:nvSpPr>
        <p:spPr bwMode="black">
          <a:xfrm>
            <a:off x="4791434" y="2678023"/>
            <a:ext cx="348290" cy="348692"/>
          </a:xfrm>
          <a:custGeom>
            <a:avLst/>
            <a:gdLst>
              <a:gd name="T0" fmla="*/ 0 w 708"/>
              <a:gd name="T1" fmla="*/ 709 h 709"/>
              <a:gd name="T2" fmla="*/ 212 w 708"/>
              <a:gd name="T3" fmla="*/ 567 h 709"/>
              <a:gd name="T4" fmla="*/ 708 w 708"/>
              <a:gd name="T5" fmla="*/ 567 h 709"/>
              <a:gd name="T6" fmla="*/ 496 w 708"/>
              <a:gd name="T7" fmla="*/ 709 h 709"/>
              <a:gd name="T8" fmla="*/ 708 w 708"/>
              <a:gd name="T9" fmla="*/ 567 h 709"/>
              <a:gd name="T10" fmla="*/ 248 w 708"/>
              <a:gd name="T11" fmla="*/ 567 h 709"/>
              <a:gd name="T12" fmla="*/ 460 w 708"/>
              <a:gd name="T13" fmla="*/ 709 h 709"/>
              <a:gd name="T14" fmla="*/ 212 w 708"/>
              <a:gd name="T15" fmla="*/ 227 h 709"/>
              <a:gd name="T16" fmla="*/ 0 w 708"/>
              <a:gd name="T17" fmla="*/ 369 h 709"/>
              <a:gd name="T18" fmla="*/ 212 w 708"/>
              <a:gd name="T19" fmla="*/ 227 h 709"/>
              <a:gd name="T20" fmla="*/ 496 w 708"/>
              <a:gd name="T21" fmla="*/ 14 h 709"/>
              <a:gd name="T22" fmla="*/ 708 w 708"/>
              <a:gd name="T23" fmla="*/ 156 h 709"/>
              <a:gd name="T24" fmla="*/ 460 w 708"/>
              <a:gd name="T25" fmla="*/ 156 h 709"/>
              <a:gd name="T26" fmla="*/ 248 w 708"/>
              <a:gd name="T27" fmla="*/ 298 h 709"/>
              <a:gd name="T28" fmla="*/ 460 w 708"/>
              <a:gd name="T29" fmla="*/ 156 h 709"/>
              <a:gd name="T30" fmla="*/ 127 w 708"/>
              <a:gd name="T31" fmla="*/ 397 h 709"/>
              <a:gd name="T32" fmla="*/ 340 w 708"/>
              <a:gd name="T33" fmla="*/ 539 h 709"/>
              <a:gd name="T34" fmla="*/ 97 w 708"/>
              <a:gd name="T35" fmla="*/ 397 h 709"/>
              <a:gd name="T36" fmla="*/ 0 w 708"/>
              <a:gd name="T37" fmla="*/ 539 h 709"/>
              <a:gd name="T38" fmla="*/ 97 w 708"/>
              <a:gd name="T39" fmla="*/ 397 h 709"/>
              <a:gd name="T40" fmla="*/ 0 w 708"/>
              <a:gd name="T41" fmla="*/ 57 h 709"/>
              <a:gd name="T42" fmla="*/ 97 w 708"/>
              <a:gd name="T43" fmla="*/ 199 h 709"/>
              <a:gd name="T44" fmla="*/ 583 w 708"/>
              <a:gd name="T45" fmla="*/ 397 h 709"/>
              <a:gd name="T46" fmla="*/ 371 w 708"/>
              <a:gd name="T47" fmla="*/ 539 h 709"/>
              <a:gd name="T48" fmla="*/ 583 w 708"/>
              <a:gd name="T49" fmla="*/ 397 h 709"/>
              <a:gd name="T50" fmla="*/ 614 w 708"/>
              <a:gd name="T51" fmla="*/ 397 h 709"/>
              <a:gd name="T52" fmla="*/ 708 w 708"/>
              <a:gd name="T53" fmla="*/ 539 h 709"/>
              <a:gd name="T54" fmla="*/ 354 w 708"/>
              <a:gd name="T55" fmla="*/ 132 h 709"/>
              <a:gd name="T56" fmla="*/ 392 w 708"/>
              <a:gd name="T57" fmla="*/ 47 h 709"/>
              <a:gd name="T58" fmla="*/ 316 w 708"/>
              <a:gd name="T59" fmla="*/ 0 h 709"/>
              <a:gd name="T60" fmla="*/ 269 w 708"/>
              <a:gd name="T61" fmla="*/ 47 h 709"/>
              <a:gd name="T62" fmla="*/ 602 w 708"/>
              <a:gd name="T63" fmla="*/ 343 h 709"/>
              <a:gd name="T64" fmla="*/ 640 w 708"/>
              <a:gd name="T65" fmla="*/ 258 h 709"/>
              <a:gd name="T66" fmla="*/ 564 w 708"/>
              <a:gd name="T67" fmla="*/ 210 h 709"/>
              <a:gd name="T68" fmla="*/ 517 w 708"/>
              <a:gd name="T69" fmla="*/ 258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8" h="709">
                <a:moveTo>
                  <a:pt x="212" y="709"/>
                </a:moveTo>
                <a:lnTo>
                  <a:pt x="0" y="709"/>
                </a:lnTo>
                <a:lnTo>
                  <a:pt x="0" y="567"/>
                </a:lnTo>
                <a:lnTo>
                  <a:pt x="212" y="567"/>
                </a:lnTo>
                <a:lnTo>
                  <a:pt x="212" y="709"/>
                </a:lnTo>
                <a:close/>
                <a:moveTo>
                  <a:pt x="708" y="567"/>
                </a:moveTo>
                <a:lnTo>
                  <a:pt x="496" y="567"/>
                </a:lnTo>
                <a:lnTo>
                  <a:pt x="496" y="709"/>
                </a:lnTo>
                <a:lnTo>
                  <a:pt x="708" y="709"/>
                </a:lnTo>
                <a:lnTo>
                  <a:pt x="708" y="567"/>
                </a:lnTo>
                <a:close/>
                <a:moveTo>
                  <a:pt x="460" y="567"/>
                </a:moveTo>
                <a:lnTo>
                  <a:pt x="248" y="567"/>
                </a:lnTo>
                <a:lnTo>
                  <a:pt x="248" y="709"/>
                </a:lnTo>
                <a:lnTo>
                  <a:pt x="460" y="709"/>
                </a:lnTo>
                <a:lnTo>
                  <a:pt x="460" y="567"/>
                </a:lnTo>
                <a:close/>
                <a:moveTo>
                  <a:pt x="212" y="227"/>
                </a:moveTo>
                <a:lnTo>
                  <a:pt x="0" y="227"/>
                </a:lnTo>
                <a:lnTo>
                  <a:pt x="0" y="369"/>
                </a:lnTo>
                <a:lnTo>
                  <a:pt x="212" y="369"/>
                </a:lnTo>
                <a:lnTo>
                  <a:pt x="212" y="227"/>
                </a:lnTo>
                <a:close/>
                <a:moveTo>
                  <a:pt x="708" y="14"/>
                </a:moveTo>
                <a:lnTo>
                  <a:pt x="496" y="14"/>
                </a:lnTo>
                <a:lnTo>
                  <a:pt x="496" y="156"/>
                </a:lnTo>
                <a:lnTo>
                  <a:pt x="708" y="156"/>
                </a:lnTo>
                <a:lnTo>
                  <a:pt x="708" y="14"/>
                </a:lnTo>
                <a:close/>
                <a:moveTo>
                  <a:pt x="460" y="156"/>
                </a:moveTo>
                <a:lnTo>
                  <a:pt x="248" y="156"/>
                </a:lnTo>
                <a:lnTo>
                  <a:pt x="248" y="298"/>
                </a:lnTo>
                <a:lnTo>
                  <a:pt x="460" y="298"/>
                </a:lnTo>
                <a:lnTo>
                  <a:pt x="460" y="156"/>
                </a:lnTo>
                <a:close/>
                <a:moveTo>
                  <a:pt x="340" y="397"/>
                </a:moveTo>
                <a:lnTo>
                  <a:pt x="127" y="397"/>
                </a:lnTo>
                <a:lnTo>
                  <a:pt x="127" y="539"/>
                </a:lnTo>
                <a:lnTo>
                  <a:pt x="340" y="539"/>
                </a:lnTo>
                <a:lnTo>
                  <a:pt x="340" y="397"/>
                </a:lnTo>
                <a:close/>
                <a:moveTo>
                  <a:pt x="97" y="397"/>
                </a:moveTo>
                <a:lnTo>
                  <a:pt x="0" y="397"/>
                </a:lnTo>
                <a:lnTo>
                  <a:pt x="0" y="539"/>
                </a:lnTo>
                <a:lnTo>
                  <a:pt x="97" y="539"/>
                </a:lnTo>
                <a:lnTo>
                  <a:pt x="97" y="397"/>
                </a:lnTo>
                <a:close/>
                <a:moveTo>
                  <a:pt x="97" y="57"/>
                </a:moveTo>
                <a:lnTo>
                  <a:pt x="0" y="57"/>
                </a:lnTo>
                <a:lnTo>
                  <a:pt x="0" y="199"/>
                </a:lnTo>
                <a:lnTo>
                  <a:pt x="97" y="199"/>
                </a:lnTo>
                <a:lnTo>
                  <a:pt x="97" y="57"/>
                </a:lnTo>
                <a:close/>
                <a:moveTo>
                  <a:pt x="583" y="397"/>
                </a:moveTo>
                <a:lnTo>
                  <a:pt x="371" y="397"/>
                </a:lnTo>
                <a:lnTo>
                  <a:pt x="371" y="539"/>
                </a:lnTo>
                <a:lnTo>
                  <a:pt x="583" y="539"/>
                </a:lnTo>
                <a:lnTo>
                  <a:pt x="583" y="397"/>
                </a:lnTo>
                <a:close/>
                <a:moveTo>
                  <a:pt x="708" y="397"/>
                </a:moveTo>
                <a:lnTo>
                  <a:pt x="614" y="397"/>
                </a:lnTo>
                <a:lnTo>
                  <a:pt x="614" y="539"/>
                </a:lnTo>
                <a:lnTo>
                  <a:pt x="708" y="539"/>
                </a:lnTo>
                <a:lnTo>
                  <a:pt x="708" y="397"/>
                </a:lnTo>
                <a:close/>
                <a:moveTo>
                  <a:pt x="354" y="132"/>
                </a:moveTo>
                <a:lnTo>
                  <a:pt x="439" y="47"/>
                </a:lnTo>
                <a:lnTo>
                  <a:pt x="392" y="47"/>
                </a:lnTo>
                <a:lnTo>
                  <a:pt x="392" y="0"/>
                </a:lnTo>
                <a:lnTo>
                  <a:pt x="316" y="0"/>
                </a:lnTo>
                <a:lnTo>
                  <a:pt x="316" y="47"/>
                </a:lnTo>
                <a:lnTo>
                  <a:pt x="269" y="47"/>
                </a:lnTo>
                <a:lnTo>
                  <a:pt x="354" y="132"/>
                </a:lnTo>
                <a:close/>
                <a:moveTo>
                  <a:pt x="602" y="343"/>
                </a:moveTo>
                <a:lnTo>
                  <a:pt x="687" y="258"/>
                </a:lnTo>
                <a:lnTo>
                  <a:pt x="640" y="258"/>
                </a:lnTo>
                <a:lnTo>
                  <a:pt x="640" y="210"/>
                </a:lnTo>
                <a:lnTo>
                  <a:pt x="564" y="210"/>
                </a:lnTo>
                <a:lnTo>
                  <a:pt x="564" y="258"/>
                </a:lnTo>
                <a:lnTo>
                  <a:pt x="517" y="258"/>
                </a:lnTo>
                <a:lnTo>
                  <a:pt x="602"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2293" tIns="41147" rIns="82293" bIns="41147" numCol="1" anchor="t" anchorCtr="0" compatLnSpc="1">
            <a:prstTxWarp prst="textNoShape">
              <a:avLst/>
            </a:prstTxWarp>
          </a:bodyPr>
          <a:lstStyle/>
          <a:p>
            <a:pPr defTabSz="932324"/>
            <a:endParaRPr lang="en-US" sz="1599">
              <a:solidFill>
                <a:srgbClr val="505050"/>
              </a:solidFill>
            </a:endParaRPr>
          </a:p>
        </p:txBody>
      </p:sp>
      <p:pic>
        <p:nvPicPr>
          <p:cNvPr id="5219" name="Picture 5218"/>
          <p:cNvPicPr>
            <a:picLocks noChangeAspect="1"/>
          </p:cNvPicPr>
          <p:nvPr/>
        </p:nvPicPr>
        <p:blipFill>
          <a:blip r:embed="rId6"/>
          <a:stretch>
            <a:fillRect/>
          </a:stretch>
        </p:blipFill>
        <p:spPr>
          <a:xfrm>
            <a:off x="5786532" y="1713650"/>
            <a:ext cx="384491" cy="435145"/>
          </a:xfrm>
          <a:prstGeom prst="rect">
            <a:avLst/>
          </a:prstGeom>
        </p:spPr>
      </p:pic>
      <p:sp>
        <p:nvSpPr>
          <p:cNvPr id="5221" name="Freeform 25"/>
          <p:cNvSpPr>
            <a:spLocks noEditPoints="1"/>
          </p:cNvSpPr>
          <p:nvPr/>
        </p:nvSpPr>
        <p:spPr bwMode="black">
          <a:xfrm flipH="1">
            <a:off x="6782229" y="1697784"/>
            <a:ext cx="432229" cy="432403"/>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9" tIns="45705" rIns="91409" bIns="45705" numCol="1" anchor="t" anchorCtr="0" compatLnSpc="1">
            <a:prstTxWarp prst="textNoShape">
              <a:avLst/>
            </a:prstTxWarp>
          </a:bodyPr>
          <a:lstStyle/>
          <a:p>
            <a:pPr defTabSz="914010"/>
            <a:endParaRPr lang="en-US">
              <a:solidFill>
                <a:srgbClr val="000000"/>
              </a:solidFill>
            </a:endParaRPr>
          </a:p>
        </p:txBody>
      </p:sp>
      <p:pic>
        <p:nvPicPr>
          <p:cNvPr id="5223" name="Picture 2" descr="\\MAGNUM\Projects\Microsoft\Cloud Power FY12\Design\Icons\PNGs\Cloud_on_your_terms.png"/>
          <p:cNvPicPr>
            <a:picLocks noChangeAspect="1" noChangeArrowheads="1"/>
          </p:cNvPicPr>
          <p:nvPr/>
        </p:nvPicPr>
        <p:blipFill>
          <a:blip r:embed="rId7" cstate="print">
            <a:lum bright="100000"/>
          </a:blip>
          <a:stretch>
            <a:fillRect/>
          </a:stretch>
        </p:blipFill>
        <p:spPr bwMode="auto">
          <a:xfrm>
            <a:off x="5682361" y="2523858"/>
            <a:ext cx="620420" cy="620507"/>
          </a:xfrm>
          <a:prstGeom prst="rect">
            <a:avLst/>
          </a:prstGeom>
          <a:noFill/>
          <a:ln>
            <a:noFill/>
          </a:ln>
        </p:spPr>
      </p:pic>
      <p:sp>
        <p:nvSpPr>
          <p:cNvPr id="5225" name="Freeform 5224"/>
          <p:cNvSpPr>
            <a:spLocks noEditPoints="1"/>
          </p:cNvSpPr>
          <p:nvPr/>
        </p:nvSpPr>
        <p:spPr bwMode="auto">
          <a:xfrm>
            <a:off x="6814369" y="2726049"/>
            <a:ext cx="340195" cy="299985"/>
          </a:xfrm>
          <a:custGeom>
            <a:avLst/>
            <a:gdLst>
              <a:gd name="T0" fmla="*/ 2220 w 3152"/>
              <a:gd name="T1" fmla="*/ 905 h 2780"/>
              <a:gd name="T2" fmla="*/ 2131 w 3152"/>
              <a:gd name="T3" fmla="*/ 764 h 2780"/>
              <a:gd name="T4" fmla="*/ 1420 w 3152"/>
              <a:gd name="T5" fmla="*/ 92 h 2780"/>
              <a:gd name="T6" fmla="*/ 1243 w 3152"/>
              <a:gd name="T7" fmla="*/ 2 h 2780"/>
              <a:gd name="T8" fmla="*/ 1243 w 3152"/>
              <a:gd name="T9" fmla="*/ 2 h 2780"/>
              <a:gd name="T10" fmla="*/ 1243 w 3152"/>
              <a:gd name="T11" fmla="*/ 2 h 2780"/>
              <a:gd name="T12" fmla="*/ 266 w 3152"/>
              <a:gd name="T13" fmla="*/ 2 h 2780"/>
              <a:gd name="T14" fmla="*/ 0 w 3152"/>
              <a:gd name="T15" fmla="*/ 226 h 2780"/>
              <a:gd name="T16" fmla="*/ 0 w 3152"/>
              <a:gd name="T17" fmla="*/ 2511 h 2780"/>
              <a:gd name="T18" fmla="*/ 266 w 3152"/>
              <a:gd name="T19" fmla="*/ 2780 h 2780"/>
              <a:gd name="T20" fmla="*/ 1953 w 3152"/>
              <a:gd name="T21" fmla="*/ 2780 h 2780"/>
              <a:gd name="T22" fmla="*/ 2220 w 3152"/>
              <a:gd name="T23" fmla="*/ 2511 h 2780"/>
              <a:gd name="T24" fmla="*/ 2220 w 3152"/>
              <a:gd name="T25" fmla="*/ 943 h 2780"/>
              <a:gd name="T26" fmla="*/ 2220 w 3152"/>
              <a:gd name="T27" fmla="*/ 905 h 2780"/>
              <a:gd name="T28" fmla="*/ 1243 w 3152"/>
              <a:gd name="T29" fmla="*/ 226 h 2780"/>
              <a:gd name="T30" fmla="*/ 1953 w 3152"/>
              <a:gd name="T31" fmla="*/ 943 h 2780"/>
              <a:gd name="T32" fmla="*/ 1243 w 3152"/>
              <a:gd name="T33" fmla="*/ 943 h 2780"/>
              <a:gd name="T34" fmla="*/ 1243 w 3152"/>
              <a:gd name="T35" fmla="*/ 226 h 2780"/>
              <a:gd name="T36" fmla="*/ 1243 w 3152"/>
              <a:gd name="T37" fmla="*/ 226 h 2780"/>
              <a:gd name="T38" fmla="*/ 1953 w 3152"/>
              <a:gd name="T39" fmla="*/ 2511 h 2780"/>
              <a:gd name="T40" fmla="*/ 266 w 3152"/>
              <a:gd name="T41" fmla="*/ 2511 h 2780"/>
              <a:gd name="T42" fmla="*/ 266 w 3152"/>
              <a:gd name="T43" fmla="*/ 226 h 2780"/>
              <a:gd name="T44" fmla="*/ 1021 w 3152"/>
              <a:gd name="T45" fmla="*/ 226 h 2780"/>
              <a:gd name="T46" fmla="*/ 1021 w 3152"/>
              <a:gd name="T47" fmla="*/ 943 h 2780"/>
              <a:gd name="T48" fmla="*/ 1243 w 3152"/>
              <a:gd name="T49" fmla="*/ 1212 h 2780"/>
              <a:gd name="T50" fmla="*/ 1953 w 3152"/>
              <a:gd name="T51" fmla="*/ 1212 h 2780"/>
              <a:gd name="T52" fmla="*/ 1953 w 3152"/>
              <a:gd name="T53" fmla="*/ 2511 h 2780"/>
              <a:gd name="T54" fmla="*/ 1953 w 3152"/>
              <a:gd name="T55" fmla="*/ 2511 h 2780"/>
              <a:gd name="T56" fmla="*/ 2575 w 3152"/>
              <a:gd name="T57" fmla="*/ 630 h 2780"/>
              <a:gd name="T58" fmla="*/ 2664 w 3152"/>
              <a:gd name="T59" fmla="*/ 854 h 2780"/>
              <a:gd name="T60" fmla="*/ 2664 w 3152"/>
              <a:gd name="T61" fmla="*/ 2511 h 2780"/>
              <a:gd name="T62" fmla="*/ 2442 w 3152"/>
              <a:gd name="T63" fmla="*/ 2780 h 2780"/>
              <a:gd name="T64" fmla="*/ 2353 w 3152"/>
              <a:gd name="T65" fmla="*/ 2780 h 2780"/>
              <a:gd name="T66" fmla="*/ 2442 w 3152"/>
              <a:gd name="T67" fmla="*/ 2556 h 2780"/>
              <a:gd name="T68" fmla="*/ 2442 w 3152"/>
              <a:gd name="T69" fmla="*/ 943 h 2780"/>
              <a:gd name="T70" fmla="*/ 2353 w 3152"/>
              <a:gd name="T71" fmla="*/ 674 h 2780"/>
              <a:gd name="T72" fmla="*/ 1642 w 3152"/>
              <a:gd name="T73" fmla="*/ 2 h 2780"/>
              <a:gd name="T74" fmla="*/ 1642 w 3152"/>
              <a:gd name="T75" fmla="*/ 2 h 2780"/>
              <a:gd name="T76" fmla="*/ 1731 w 3152"/>
              <a:gd name="T77" fmla="*/ 2 h 2780"/>
              <a:gd name="T78" fmla="*/ 1776 w 3152"/>
              <a:gd name="T79" fmla="*/ 2 h 2780"/>
              <a:gd name="T80" fmla="*/ 2086 w 3152"/>
              <a:gd name="T81" fmla="*/ 137 h 2780"/>
              <a:gd name="T82" fmla="*/ 2575 w 3152"/>
              <a:gd name="T83" fmla="*/ 630 h 2780"/>
              <a:gd name="T84" fmla="*/ 3063 w 3152"/>
              <a:gd name="T85" fmla="*/ 585 h 2780"/>
              <a:gd name="T86" fmla="*/ 3152 w 3152"/>
              <a:gd name="T87" fmla="*/ 764 h 2780"/>
              <a:gd name="T88" fmla="*/ 3152 w 3152"/>
              <a:gd name="T89" fmla="*/ 2511 h 2780"/>
              <a:gd name="T90" fmla="*/ 2886 w 3152"/>
              <a:gd name="T91" fmla="*/ 2780 h 2780"/>
              <a:gd name="T92" fmla="*/ 2841 w 3152"/>
              <a:gd name="T93" fmla="*/ 2780 h 2780"/>
              <a:gd name="T94" fmla="*/ 2886 w 3152"/>
              <a:gd name="T95" fmla="*/ 2556 h 2780"/>
              <a:gd name="T96" fmla="*/ 2886 w 3152"/>
              <a:gd name="T97" fmla="*/ 809 h 2780"/>
              <a:gd name="T98" fmla="*/ 2841 w 3152"/>
              <a:gd name="T99" fmla="*/ 630 h 2780"/>
              <a:gd name="T100" fmla="*/ 2220 w 3152"/>
              <a:gd name="T101" fmla="*/ 2 h 2780"/>
              <a:gd name="T102" fmla="*/ 2220 w 3152"/>
              <a:gd name="T103" fmla="*/ 2 h 2780"/>
              <a:gd name="T104" fmla="*/ 2264 w 3152"/>
              <a:gd name="T105" fmla="*/ 2 h 2780"/>
              <a:gd name="T106" fmla="*/ 2308 w 3152"/>
              <a:gd name="T107" fmla="*/ 2 h 2780"/>
              <a:gd name="T108" fmla="*/ 2619 w 3152"/>
              <a:gd name="T109" fmla="*/ 137 h 2780"/>
              <a:gd name="T110" fmla="*/ 3063 w 3152"/>
              <a:gd name="T111" fmla="*/ 585 h 2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52" h="2780">
                <a:moveTo>
                  <a:pt x="2220" y="905"/>
                </a:moveTo>
                <a:cubicBezTo>
                  <a:pt x="2220" y="860"/>
                  <a:pt x="2204" y="833"/>
                  <a:pt x="2131" y="764"/>
                </a:cubicBezTo>
                <a:cubicBezTo>
                  <a:pt x="1419" y="93"/>
                  <a:pt x="1420" y="92"/>
                  <a:pt x="1420" y="92"/>
                </a:cubicBezTo>
                <a:cubicBezTo>
                  <a:pt x="1358" y="23"/>
                  <a:pt x="1304" y="2"/>
                  <a:pt x="1243" y="2"/>
                </a:cubicBezTo>
                <a:cubicBezTo>
                  <a:pt x="1243" y="2"/>
                  <a:pt x="1243" y="2"/>
                  <a:pt x="1243" y="2"/>
                </a:cubicBezTo>
                <a:cubicBezTo>
                  <a:pt x="1243" y="2"/>
                  <a:pt x="1243" y="2"/>
                  <a:pt x="1243" y="2"/>
                </a:cubicBezTo>
                <a:cubicBezTo>
                  <a:pt x="266" y="2"/>
                  <a:pt x="266" y="2"/>
                  <a:pt x="266" y="2"/>
                </a:cubicBezTo>
                <a:cubicBezTo>
                  <a:pt x="133" y="2"/>
                  <a:pt x="0" y="92"/>
                  <a:pt x="0" y="226"/>
                </a:cubicBezTo>
                <a:cubicBezTo>
                  <a:pt x="0" y="2511"/>
                  <a:pt x="0" y="2511"/>
                  <a:pt x="0" y="2511"/>
                </a:cubicBezTo>
                <a:cubicBezTo>
                  <a:pt x="0" y="2646"/>
                  <a:pt x="133" y="2780"/>
                  <a:pt x="266" y="2780"/>
                </a:cubicBezTo>
                <a:cubicBezTo>
                  <a:pt x="1953" y="2780"/>
                  <a:pt x="1953" y="2780"/>
                  <a:pt x="1953" y="2780"/>
                </a:cubicBezTo>
                <a:cubicBezTo>
                  <a:pt x="2086" y="2780"/>
                  <a:pt x="2220" y="2646"/>
                  <a:pt x="2220" y="2511"/>
                </a:cubicBezTo>
                <a:cubicBezTo>
                  <a:pt x="2220" y="943"/>
                  <a:pt x="2220" y="943"/>
                  <a:pt x="2220" y="943"/>
                </a:cubicBezTo>
                <a:lnTo>
                  <a:pt x="2220" y="905"/>
                </a:lnTo>
                <a:close/>
                <a:moveTo>
                  <a:pt x="1243" y="226"/>
                </a:moveTo>
                <a:cubicBezTo>
                  <a:pt x="1953" y="943"/>
                  <a:pt x="1953" y="943"/>
                  <a:pt x="1953" y="943"/>
                </a:cubicBezTo>
                <a:cubicBezTo>
                  <a:pt x="1243" y="943"/>
                  <a:pt x="1243" y="943"/>
                  <a:pt x="1243" y="943"/>
                </a:cubicBezTo>
                <a:cubicBezTo>
                  <a:pt x="1243" y="226"/>
                  <a:pt x="1243" y="226"/>
                  <a:pt x="1243" y="226"/>
                </a:cubicBezTo>
                <a:cubicBezTo>
                  <a:pt x="1243" y="226"/>
                  <a:pt x="1243" y="226"/>
                  <a:pt x="1243" y="226"/>
                </a:cubicBezTo>
                <a:close/>
                <a:moveTo>
                  <a:pt x="1953" y="2511"/>
                </a:moveTo>
                <a:cubicBezTo>
                  <a:pt x="266" y="2511"/>
                  <a:pt x="266" y="2511"/>
                  <a:pt x="266" y="2511"/>
                </a:cubicBezTo>
                <a:cubicBezTo>
                  <a:pt x="266" y="226"/>
                  <a:pt x="266" y="226"/>
                  <a:pt x="266" y="226"/>
                </a:cubicBezTo>
                <a:cubicBezTo>
                  <a:pt x="1021" y="226"/>
                  <a:pt x="1021" y="226"/>
                  <a:pt x="1021" y="226"/>
                </a:cubicBezTo>
                <a:cubicBezTo>
                  <a:pt x="1021" y="943"/>
                  <a:pt x="1021" y="943"/>
                  <a:pt x="1021" y="943"/>
                </a:cubicBezTo>
                <a:cubicBezTo>
                  <a:pt x="1021" y="1078"/>
                  <a:pt x="1110" y="1212"/>
                  <a:pt x="1243" y="1212"/>
                </a:cubicBezTo>
                <a:cubicBezTo>
                  <a:pt x="1953" y="1212"/>
                  <a:pt x="1953" y="1212"/>
                  <a:pt x="1953" y="1212"/>
                </a:cubicBezTo>
                <a:cubicBezTo>
                  <a:pt x="1953" y="2511"/>
                  <a:pt x="1953" y="2511"/>
                  <a:pt x="1953" y="2511"/>
                </a:cubicBezTo>
                <a:cubicBezTo>
                  <a:pt x="1953" y="2511"/>
                  <a:pt x="1953" y="2511"/>
                  <a:pt x="1953" y="2511"/>
                </a:cubicBezTo>
                <a:close/>
                <a:moveTo>
                  <a:pt x="2575" y="630"/>
                </a:moveTo>
                <a:cubicBezTo>
                  <a:pt x="2619" y="674"/>
                  <a:pt x="2664" y="764"/>
                  <a:pt x="2664" y="854"/>
                </a:cubicBezTo>
                <a:cubicBezTo>
                  <a:pt x="2664" y="2511"/>
                  <a:pt x="2664" y="2511"/>
                  <a:pt x="2664" y="2511"/>
                </a:cubicBezTo>
                <a:cubicBezTo>
                  <a:pt x="2664" y="2646"/>
                  <a:pt x="2575" y="2780"/>
                  <a:pt x="2442" y="2780"/>
                </a:cubicBezTo>
                <a:cubicBezTo>
                  <a:pt x="2353" y="2780"/>
                  <a:pt x="2353" y="2780"/>
                  <a:pt x="2353" y="2780"/>
                </a:cubicBezTo>
                <a:cubicBezTo>
                  <a:pt x="2397" y="2691"/>
                  <a:pt x="2442" y="2646"/>
                  <a:pt x="2442" y="2556"/>
                </a:cubicBezTo>
                <a:cubicBezTo>
                  <a:pt x="2442" y="943"/>
                  <a:pt x="2442" y="943"/>
                  <a:pt x="2442" y="943"/>
                </a:cubicBezTo>
                <a:cubicBezTo>
                  <a:pt x="2442" y="854"/>
                  <a:pt x="2452" y="769"/>
                  <a:pt x="2353" y="674"/>
                </a:cubicBezTo>
                <a:cubicBezTo>
                  <a:pt x="1645" y="0"/>
                  <a:pt x="1642" y="2"/>
                  <a:pt x="1642" y="2"/>
                </a:cubicBezTo>
                <a:cubicBezTo>
                  <a:pt x="1642" y="2"/>
                  <a:pt x="1642" y="2"/>
                  <a:pt x="1642" y="2"/>
                </a:cubicBezTo>
                <a:cubicBezTo>
                  <a:pt x="1731" y="2"/>
                  <a:pt x="1731" y="2"/>
                  <a:pt x="1731" y="2"/>
                </a:cubicBezTo>
                <a:cubicBezTo>
                  <a:pt x="1776" y="2"/>
                  <a:pt x="1776" y="2"/>
                  <a:pt x="1776" y="2"/>
                </a:cubicBezTo>
                <a:cubicBezTo>
                  <a:pt x="1820" y="2"/>
                  <a:pt x="1953" y="2"/>
                  <a:pt x="2086" y="137"/>
                </a:cubicBezTo>
                <a:cubicBezTo>
                  <a:pt x="2575" y="630"/>
                  <a:pt x="2575" y="630"/>
                  <a:pt x="2575" y="630"/>
                </a:cubicBezTo>
                <a:moveTo>
                  <a:pt x="3063" y="585"/>
                </a:moveTo>
                <a:cubicBezTo>
                  <a:pt x="3108" y="630"/>
                  <a:pt x="3152" y="719"/>
                  <a:pt x="3152" y="764"/>
                </a:cubicBezTo>
                <a:cubicBezTo>
                  <a:pt x="3152" y="2511"/>
                  <a:pt x="3152" y="2511"/>
                  <a:pt x="3152" y="2511"/>
                </a:cubicBezTo>
                <a:cubicBezTo>
                  <a:pt x="3152" y="2646"/>
                  <a:pt x="3019" y="2780"/>
                  <a:pt x="2886" y="2780"/>
                </a:cubicBezTo>
                <a:cubicBezTo>
                  <a:pt x="2841" y="2780"/>
                  <a:pt x="2841" y="2780"/>
                  <a:pt x="2841" y="2780"/>
                </a:cubicBezTo>
                <a:cubicBezTo>
                  <a:pt x="2886" y="2691"/>
                  <a:pt x="2886" y="2646"/>
                  <a:pt x="2886" y="2556"/>
                </a:cubicBezTo>
                <a:cubicBezTo>
                  <a:pt x="2886" y="809"/>
                  <a:pt x="2886" y="809"/>
                  <a:pt x="2886" y="809"/>
                </a:cubicBezTo>
                <a:cubicBezTo>
                  <a:pt x="2886" y="764"/>
                  <a:pt x="2886" y="674"/>
                  <a:pt x="2841" y="630"/>
                </a:cubicBezTo>
                <a:cubicBezTo>
                  <a:pt x="2220" y="2"/>
                  <a:pt x="2220" y="2"/>
                  <a:pt x="2220" y="2"/>
                </a:cubicBezTo>
                <a:cubicBezTo>
                  <a:pt x="2220" y="2"/>
                  <a:pt x="2220" y="2"/>
                  <a:pt x="2220" y="2"/>
                </a:cubicBezTo>
                <a:cubicBezTo>
                  <a:pt x="2264" y="2"/>
                  <a:pt x="2264" y="2"/>
                  <a:pt x="2264" y="2"/>
                </a:cubicBezTo>
                <a:cubicBezTo>
                  <a:pt x="2308" y="2"/>
                  <a:pt x="2308" y="2"/>
                  <a:pt x="2308" y="2"/>
                </a:cubicBezTo>
                <a:cubicBezTo>
                  <a:pt x="2397" y="2"/>
                  <a:pt x="2486" y="2"/>
                  <a:pt x="2619" y="137"/>
                </a:cubicBezTo>
                <a:cubicBezTo>
                  <a:pt x="3063" y="585"/>
                  <a:pt x="3063" y="585"/>
                  <a:pt x="3063" y="585"/>
                </a:cubicBezTo>
              </a:path>
            </a:pathLst>
          </a:custGeom>
          <a:solidFill>
            <a:schemeClr val="bg1"/>
          </a:solidFill>
          <a:ln>
            <a:noFill/>
          </a:ln>
        </p:spPr>
        <p:txBody>
          <a:bodyPr vert="horz" wrap="square" lIns="124312" tIns="62155" rIns="124312" bIns="62155" numCol="1" anchor="t" anchorCtr="0" compatLnSpc="1">
            <a:prstTxWarp prst="textNoShape">
              <a:avLst/>
            </a:prstTxWarp>
          </a:bodyPr>
          <a:lstStyle/>
          <a:p>
            <a:pPr defTabSz="1214305"/>
            <a:endParaRPr lang="en-US" sz="2400">
              <a:solidFill>
                <a:srgbClr val="292929"/>
              </a:solidFill>
            </a:endParaRPr>
          </a:p>
        </p:txBody>
      </p:sp>
      <p:sp>
        <p:nvSpPr>
          <p:cNvPr id="5227" name="Rectangle 5226"/>
          <p:cNvSpPr/>
          <p:nvPr/>
        </p:nvSpPr>
        <p:spPr bwMode="auto">
          <a:xfrm>
            <a:off x="-9799" y="4791891"/>
            <a:ext cx="7545375" cy="1188551"/>
          </a:xfrm>
          <a:prstGeom prst="rect">
            <a:avLst/>
          </a:prstGeom>
          <a:solidFill>
            <a:srgbClr val="8CC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274281" tIns="411421" rIns="124307" bIns="0" numCol="1" rtlCol="0" anchor="ctr" anchorCtr="0" compatLnSpc="1">
            <a:prstTxWarp prst="textNoShape">
              <a:avLst/>
            </a:prstTxWarp>
          </a:bodyPr>
          <a:lstStyle/>
          <a:p>
            <a:pPr defTabSz="776827">
              <a:defRPr/>
            </a:pPr>
            <a:r>
              <a:rPr lang="en-US" sz="4799" kern="0" baseline="30000">
                <a:gradFill>
                  <a:gsLst>
                    <a:gs pos="0">
                      <a:srgbClr val="00188F">
                        <a:lumMod val="5000"/>
                        <a:lumOff val="95000"/>
                      </a:srgbClr>
                    </a:gs>
                    <a:gs pos="100000">
                      <a:srgbClr val="EFEFEF"/>
                    </a:gs>
                  </a:gsLst>
                  <a:lin ang="5400000" scaled="1"/>
                </a:gradFill>
                <a:latin typeface="Segoe UI Light"/>
              </a:rPr>
              <a:t>infrastructure </a:t>
            </a:r>
            <a:br>
              <a:rPr lang="en-US" sz="4799" kern="0" baseline="30000">
                <a:gradFill>
                  <a:gsLst>
                    <a:gs pos="0">
                      <a:srgbClr val="00188F">
                        <a:lumMod val="5000"/>
                        <a:lumOff val="95000"/>
                      </a:srgbClr>
                    </a:gs>
                    <a:gs pos="100000">
                      <a:srgbClr val="EFEFEF"/>
                    </a:gs>
                  </a:gsLst>
                  <a:lin ang="5400000" scaled="1"/>
                </a:gradFill>
                <a:latin typeface="Segoe UI Light"/>
              </a:rPr>
            </a:br>
            <a:r>
              <a:rPr lang="en-US" sz="4799" kern="0" baseline="30000">
                <a:gradFill>
                  <a:gsLst>
                    <a:gs pos="0">
                      <a:srgbClr val="00188F">
                        <a:lumMod val="5000"/>
                        <a:lumOff val="95000"/>
                      </a:srgbClr>
                    </a:gs>
                    <a:gs pos="100000">
                      <a:srgbClr val="EFEFEF"/>
                    </a:gs>
                  </a:gsLst>
                  <a:lin ang="5400000" scaled="1"/>
                </a:gradFill>
                <a:latin typeface="Segoe UI Light"/>
              </a:rPr>
              <a:t>services</a:t>
            </a:r>
          </a:p>
        </p:txBody>
      </p:sp>
      <p:sp>
        <p:nvSpPr>
          <p:cNvPr id="5228" name="Rectangle 5227"/>
          <p:cNvSpPr/>
          <p:nvPr/>
        </p:nvSpPr>
        <p:spPr bwMode="auto">
          <a:xfrm>
            <a:off x="6526623" y="4960080"/>
            <a:ext cx="914063" cy="83146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err="1">
                <a:gradFill>
                  <a:gsLst>
                    <a:gs pos="0">
                      <a:srgbClr val="FFFFFF"/>
                    </a:gs>
                    <a:gs pos="100000">
                      <a:srgbClr val="FFFFFF"/>
                    </a:gs>
                  </a:gsLst>
                  <a:lin ang="5400000" scaled="0"/>
                </a:gradFill>
              </a:rPr>
              <a:t>cdn</a:t>
            </a:r>
            <a:endParaRPr lang="en-US" sz="1067">
              <a:gradFill>
                <a:gsLst>
                  <a:gs pos="0">
                    <a:srgbClr val="FFFFFF"/>
                  </a:gs>
                  <a:gs pos="100000">
                    <a:srgbClr val="FFFFFF"/>
                  </a:gs>
                </a:gsLst>
                <a:lin ang="5400000" scaled="0"/>
              </a:gradFill>
            </a:endParaRPr>
          </a:p>
        </p:txBody>
      </p:sp>
      <p:sp>
        <p:nvSpPr>
          <p:cNvPr id="5229" name="Virtual Machines - Label"/>
          <p:cNvSpPr/>
          <p:nvPr/>
        </p:nvSpPr>
        <p:spPr bwMode="auto">
          <a:xfrm>
            <a:off x="2624350" y="4960079"/>
            <a:ext cx="914063" cy="8314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a:gradFill>
                  <a:gsLst>
                    <a:gs pos="0">
                      <a:srgbClr val="FFFFFF"/>
                    </a:gs>
                    <a:gs pos="100000">
                      <a:srgbClr val="FFFFFF"/>
                    </a:gs>
                  </a:gsLst>
                  <a:lin ang="5400000" scaled="0"/>
                </a:gradFill>
              </a:rPr>
              <a:t>virtual machines</a:t>
            </a:r>
          </a:p>
        </p:txBody>
      </p:sp>
      <p:sp>
        <p:nvSpPr>
          <p:cNvPr id="5230" name="Rectangle 5229"/>
          <p:cNvSpPr/>
          <p:nvPr/>
        </p:nvSpPr>
        <p:spPr bwMode="auto">
          <a:xfrm>
            <a:off x="3577940" y="4960079"/>
            <a:ext cx="914063" cy="8314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a:gradFill>
                  <a:gsLst>
                    <a:gs pos="0">
                      <a:srgbClr val="FFFFFF"/>
                    </a:gs>
                    <a:gs pos="100000">
                      <a:srgbClr val="FFFFFF"/>
                    </a:gs>
                  </a:gsLst>
                  <a:lin ang="5400000" scaled="0"/>
                </a:gradFill>
              </a:rPr>
              <a:t>virtual network</a:t>
            </a:r>
          </a:p>
        </p:txBody>
      </p:sp>
      <p:sp>
        <p:nvSpPr>
          <p:cNvPr id="5231" name="Rectangle 5230"/>
          <p:cNvSpPr/>
          <p:nvPr/>
        </p:nvSpPr>
        <p:spPr bwMode="auto">
          <a:xfrm>
            <a:off x="4493074" y="4960079"/>
            <a:ext cx="914063" cy="8314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err="1">
                <a:gradFill>
                  <a:gsLst>
                    <a:gs pos="0">
                      <a:srgbClr val="FFFFFF"/>
                    </a:gs>
                    <a:gs pos="100000">
                      <a:srgbClr val="FFFFFF"/>
                    </a:gs>
                  </a:gsLst>
                  <a:lin ang="5400000" scaled="0"/>
                </a:gradFill>
              </a:rPr>
              <a:t>vpn</a:t>
            </a:r>
            <a:endParaRPr lang="en-US" sz="1067">
              <a:gradFill>
                <a:gsLst>
                  <a:gs pos="0">
                    <a:srgbClr val="FFFFFF"/>
                  </a:gs>
                  <a:gs pos="100000">
                    <a:srgbClr val="FFFFFF"/>
                  </a:gs>
                </a:gsLst>
                <a:lin ang="5400000" scaled="0"/>
              </a:gradFill>
            </a:endParaRPr>
          </a:p>
        </p:txBody>
      </p:sp>
      <p:sp>
        <p:nvSpPr>
          <p:cNvPr id="5232" name="Rectangle 5231"/>
          <p:cNvSpPr/>
          <p:nvPr/>
        </p:nvSpPr>
        <p:spPr bwMode="auto">
          <a:xfrm>
            <a:off x="5510255" y="4960079"/>
            <a:ext cx="914063" cy="83146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1067">
                <a:gradFill>
                  <a:gsLst>
                    <a:gs pos="0">
                      <a:srgbClr val="FFFFFF"/>
                    </a:gs>
                    <a:gs pos="100000">
                      <a:srgbClr val="FFFFFF"/>
                    </a:gs>
                  </a:gsLst>
                  <a:lin ang="5400000" scaled="0"/>
                </a:gradFill>
              </a:rPr>
              <a:t>traffic manager</a:t>
            </a:r>
          </a:p>
        </p:txBody>
      </p:sp>
      <p:pic>
        <p:nvPicPr>
          <p:cNvPr id="5235" name="Picture 52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81394" y="2640622"/>
            <a:ext cx="383885" cy="383939"/>
          </a:xfrm>
          <a:prstGeom prst="rect">
            <a:avLst/>
          </a:prstGeom>
          <a:noFill/>
        </p:spPr>
      </p:pic>
      <p:pic>
        <p:nvPicPr>
          <p:cNvPr id="5237" name="Picture 5236"/>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958744" y="2653764"/>
            <a:ext cx="245277" cy="355128"/>
          </a:xfrm>
          <a:prstGeom prst="rect">
            <a:avLst/>
          </a:prstGeom>
          <a:noFill/>
        </p:spPr>
      </p:pic>
      <p:pic>
        <p:nvPicPr>
          <p:cNvPr id="5239" name="Picture 5238"/>
          <p:cNvPicPr>
            <a:picLocks noChangeAspect="1"/>
          </p:cNvPicPr>
          <p:nvPr/>
        </p:nvPicPr>
        <p:blipFill>
          <a:blip r:embed="rId10"/>
          <a:stretch>
            <a:fillRect/>
          </a:stretch>
        </p:blipFill>
        <p:spPr>
          <a:xfrm>
            <a:off x="2857994" y="1679597"/>
            <a:ext cx="447702" cy="378879"/>
          </a:xfrm>
          <a:prstGeom prst="rect">
            <a:avLst/>
          </a:prstGeom>
          <a:noFill/>
        </p:spPr>
      </p:pic>
      <p:pic>
        <p:nvPicPr>
          <p:cNvPr id="5245" name="Picture 2"/>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5776461" y="5039868"/>
            <a:ext cx="381652" cy="381707"/>
          </a:xfrm>
          <a:prstGeom prst="rect">
            <a:avLst/>
          </a:prstGeom>
          <a:noFill/>
          <a:extLst>
            <a:ext uri="{909E8E84-426E-40DD-AFC4-6F175D3DCCD1}">
              <a14:hiddenFill xmlns:a14="http://schemas.microsoft.com/office/drawing/2010/main">
                <a:solidFill>
                  <a:srgbClr val="FFFFFF"/>
                </a:solidFill>
              </a14:hiddenFill>
            </a:ext>
          </a:extLst>
        </p:spPr>
      </p:pic>
      <p:pic>
        <p:nvPicPr>
          <p:cNvPr id="5247" name="Picture 5" descr="C:\Users\Jonahs\Dropbox\Projects SCOTT\MEET Windows Azure\source\Background\tile-icon-CDN.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35049" y="5014475"/>
            <a:ext cx="495588" cy="491183"/>
          </a:xfrm>
          <a:prstGeom prst="rect">
            <a:avLst/>
          </a:prstGeom>
          <a:noFill/>
          <a:extLst>
            <a:ext uri="{909E8E84-426E-40DD-AFC4-6F175D3DCCD1}">
              <a14:hiddenFill xmlns:a14="http://schemas.microsoft.com/office/drawing/2010/main">
                <a:solidFill>
                  <a:srgbClr val="FFFFFF"/>
                </a:solidFill>
              </a14:hiddenFill>
            </a:ext>
          </a:extLst>
        </p:spPr>
      </p:pic>
      <p:sp>
        <p:nvSpPr>
          <p:cNvPr id="5249" name="Freeform 30"/>
          <p:cNvSpPr>
            <a:spLocks noEditPoints="1"/>
          </p:cNvSpPr>
          <p:nvPr/>
        </p:nvSpPr>
        <p:spPr bwMode="auto">
          <a:xfrm flipH="1">
            <a:off x="2944266" y="3819063"/>
            <a:ext cx="274229" cy="303225"/>
          </a:xfrm>
          <a:custGeom>
            <a:avLst/>
            <a:gdLst>
              <a:gd name="T0" fmla="*/ 148 w 148"/>
              <a:gd name="T1" fmla="*/ 39 h 164"/>
              <a:gd name="T2" fmla="*/ 148 w 148"/>
              <a:gd name="T3" fmla="*/ 138 h 164"/>
              <a:gd name="T4" fmla="*/ 148 w 148"/>
              <a:gd name="T5" fmla="*/ 138 h 164"/>
              <a:gd name="T6" fmla="*/ 74 w 148"/>
              <a:gd name="T7" fmla="*/ 164 h 164"/>
              <a:gd name="T8" fmla="*/ 0 w 148"/>
              <a:gd name="T9" fmla="*/ 138 h 164"/>
              <a:gd name="T10" fmla="*/ 0 w 148"/>
              <a:gd name="T11" fmla="*/ 138 h 164"/>
              <a:gd name="T12" fmla="*/ 0 w 148"/>
              <a:gd name="T13" fmla="*/ 138 h 164"/>
              <a:gd name="T14" fmla="*/ 0 w 148"/>
              <a:gd name="T15" fmla="*/ 136 h 164"/>
              <a:gd name="T16" fmla="*/ 0 w 148"/>
              <a:gd name="T17" fmla="*/ 135 h 164"/>
              <a:gd name="T18" fmla="*/ 0 w 148"/>
              <a:gd name="T19" fmla="*/ 40 h 164"/>
              <a:gd name="T20" fmla="*/ 74 w 148"/>
              <a:gd name="T21" fmla="*/ 60 h 164"/>
              <a:gd name="T22" fmla="*/ 148 w 148"/>
              <a:gd name="T23" fmla="*/ 39 h 164"/>
              <a:gd name="T24" fmla="*/ 74 w 148"/>
              <a:gd name="T25" fmla="*/ 55 h 164"/>
              <a:gd name="T26" fmla="*/ 148 w 148"/>
              <a:gd name="T27" fmla="*/ 28 h 164"/>
              <a:gd name="T28" fmla="*/ 74 w 148"/>
              <a:gd name="T29" fmla="*/ 0 h 164"/>
              <a:gd name="T30" fmla="*/ 0 w 148"/>
              <a:gd name="T31" fmla="*/ 28 h 164"/>
              <a:gd name="T32" fmla="*/ 74 w 148"/>
              <a:gd name="T33" fmla="*/ 55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8" h="164">
                <a:moveTo>
                  <a:pt x="148" y="39"/>
                </a:moveTo>
                <a:cubicBezTo>
                  <a:pt x="148" y="138"/>
                  <a:pt x="148" y="138"/>
                  <a:pt x="148" y="138"/>
                </a:cubicBezTo>
                <a:cubicBezTo>
                  <a:pt x="148" y="138"/>
                  <a:pt x="148" y="138"/>
                  <a:pt x="148" y="138"/>
                </a:cubicBezTo>
                <a:cubicBezTo>
                  <a:pt x="145" y="153"/>
                  <a:pt x="113" y="164"/>
                  <a:pt x="74" y="164"/>
                </a:cubicBezTo>
                <a:cubicBezTo>
                  <a:pt x="35" y="164"/>
                  <a:pt x="3" y="153"/>
                  <a:pt x="0" y="138"/>
                </a:cubicBezTo>
                <a:cubicBezTo>
                  <a:pt x="0" y="138"/>
                  <a:pt x="0" y="138"/>
                  <a:pt x="0" y="138"/>
                </a:cubicBezTo>
                <a:cubicBezTo>
                  <a:pt x="0" y="138"/>
                  <a:pt x="0" y="138"/>
                  <a:pt x="0" y="138"/>
                </a:cubicBezTo>
                <a:cubicBezTo>
                  <a:pt x="0" y="137"/>
                  <a:pt x="0" y="137"/>
                  <a:pt x="0" y="136"/>
                </a:cubicBezTo>
                <a:cubicBezTo>
                  <a:pt x="0" y="136"/>
                  <a:pt x="0" y="136"/>
                  <a:pt x="0" y="135"/>
                </a:cubicBezTo>
                <a:cubicBezTo>
                  <a:pt x="0" y="40"/>
                  <a:pt x="0" y="40"/>
                  <a:pt x="0" y="40"/>
                </a:cubicBezTo>
                <a:cubicBezTo>
                  <a:pt x="12" y="53"/>
                  <a:pt x="44" y="60"/>
                  <a:pt x="74" y="60"/>
                </a:cubicBezTo>
                <a:cubicBezTo>
                  <a:pt x="104" y="60"/>
                  <a:pt x="136" y="53"/>
                  <a:pt x="148" y="39"/>
                </a:cubicBezTo>
                <a:close/>
                <a:moveTo>
                  <a:pt x="74" y="55"/>
                </a:moveTo>
                <a:cubicBezTo>
                  <a:pt x="115" y="55"/>
                  <a:pt x="148" y="43"/>
                  <a:pt x="148" y="28"/>
                </a:cubicBezTo>
                <a:cubicBezTo>
                  <a:pt x="148" y="13"/>
                  <a:pt x="115" y="0"/>
                  <a:pt x="74" y="0"/>
                </a:cubicBezTo>
                <a:cubicBezTo>
                  <a:pt x="33" y="0"/>
                  <a:pt x="0" y="13"/>
                  <a:pt x="0" y="28"/>
                </a:cubicBezTo>
                <a:cubicBezTo>
                  <a:pt x="0" y="43"/>
                  <a:pt x="33" y="55"/>
                  <a:pt x="74" y="55"/>
                </a:cubicBezTo>
                <a:close/>
              </a:path>
            </a:pathLst>
          </a:custGeom>
          <a:solidFill>
            <a:srgbClr val="FFFFFF"/>
          </a:solidFill>
          <a:ln>
            <a:noFill/>
          </a:ln>
          <a:extLst/>
        </p:spPr>
        <p:txBody>
          <a:bodyPr vert="horz" wrap="square" lIns="91427" tIns="45713" rIns="91427" bIns="45713" numCol="1" anchor="t" anchorCtr="0" compatLnSpc="1">
            <a:prstTxWarp prst="textNoShape">
              <a:avLst/>
            </a:prstTxWarp>
          </a:bodyPr>
          <a:lstStyle/>
          <a:p>
            <a:pPr defTabSz="932324"/>
            <a:endParaRPr lang="en-US">
              <a:solidFill>
                <a:srgbClr val="505050"/>
              </a:solidFill>
            </a:endParaRPr>
          </a:p>
        </p:txBody>
      </p:sp>
      <p:pic>
        <p:nvPicPr>
          <p:cNvPr id="5251" name="Picture 3" descr="C:\Users\Jonahs\Dropbox\Projects SCOTT\MEET Windows Azure\source\Background\tile-icon-bigdata.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817648" y="3755282"/>
            <a:ext cx="434648" cy="430786"/>
          </a:xfrm>
          <a:prstGeom prst="rect">
            <a:avLst/>
          </a:prstGeom>
          <a:noFill/>
          <a:extLst>
            <a:ext uri="{909E8E84-426E-40DD-AFC4-6F175D3DCCD1}">
              <a14:hiddenFill xmlns:a14="http://schemas.microsoft.com/office/drawing/2010/main">
                <a:solidFill>
                  <a:srgbClr val="FFFFFF"/>
                </a:solidFill>
              </a14:hiddenFill>
            </a:ext>
          </a:extLst>
        </p:spPr>
      </p:pic>
      <p:pic>
        <p:nvPicPr>
          <p:cNvPr id="5253" name="Picture 2" descr="C:\Users\Jonahs\Dropbox\Projects SCOTT\MEET Windows Azure\source\Background\tile-icon-storage.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745115" y="3765659"/>
            <a:ext cx="409980" cy="410038"/>
          </a:xfrm>
          <a:prstGeom prst="rect">
            <a:avLst/>
          </a:prstGeom>
          <a:noFill/>
          <a:extLst>
            <a:ext uri="{909E8E84-426E-40DD-AFC4-6F175D3DCCD1}">
              <a14:hiddenFill xmlns:a14="http://schemas.microsoft.com/office/drawing/2010/main">
                <a:solidFill>
                  <a:srgbClr val="FFFFFF"/>
                </a:solidFill>
              </a14:hiddenFill>
            </a:ext>
          </a:extLst>
        </p:spPr>
      </p:pic>
      <p:pic>
        <p:nvPicPr>
          <p:cNvPr id="5255" name="Picture 525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770796" y="3792652"/>
            <a:ext cx="392982" cy="356046"/>
          </a:xfrm>
          <a:prstGeom prst="rect">
            <a:avLst/>
          </a:prstGeom>
        </p:spPr>
      </p:pic>
      <p:sp>
        <p:nvSpPr>
          <p:cNvPr id="2550" name="Clpoud Icon"/>
          <p:cNvSpPr>
            <a:spLocks noChangeAspect="1"/>
          </p:cNvSpPr>
          <p:nvPr/>
        </p:nvSpPr>
        <p:spPr bwMode="black">
          <a:xfrm>
            <a:off x="8054005" y="1842049"/>
            <a:ext cx="3760293" cy="2124967"/>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tx2"/>
          </a:solidFill>
          <a:extLst/>
        </p:spPr>
        <p:txBody>
          <a:bodyPr vert="horz" wrap="square" lIns="91427" tIns="45713" rIns="91427" bIns="45713" numCol="1" anchor="t" anchorCtr="0" compatLnSpc="1">
            <a:prstTxWarp prst="textNoShape">
              <a:avLst/>
            </a:prstTxWarp>
          </a:bodyPr>
          <a:lstStyle/>
          <a:p>
            <a:pPr defTabSz="932324"/>
            <a:endParaRPr lang="en-US">
              <a:solidFill>
                <a:srgbClr val="505050"/>
              </a:solidFill>
            </a:endParaRPr>
          </a:p>
        </p:txBody>
      </p:sp>
      <p:sp>
        <p:nvSpPr>
          <p:cNvPr id="2551" name="Data Cloud title"/>
          <p:cNvSpPr txBox="1"/>
          <p:nvPr/>
        </p:nvSpPr>
        <p:spPr>
          <a:xfrm>
            <a:off x="7524955" y="830251"/>
            <a:ext cx="4978098" cy="1086460"/>
          </a:xfrm>
          <a:prstGeom prst="rect">
            <a:avLst/>
          </a:prstGeom>
          <a:noFill/>
        </p:spPr>
        <p:txBody>
          <a:bodyPr wrap="square" lIns="182854" tIns="146283" rIns="182854" bIns="146283" rtlCol="0">
            <a:spAutoFit/>
          </a:bodyPr>
          <a:lstStyle/>
          <a:p>
            <a:pPr algn="ctr" defTabSz="932324">
              <a:lnSpc>
                <a:spcPct val="90000"/>
              </a:lnSpc>
            </a:pPr>
            <a:r>
              <a:rPr lang="en-US" sz="2800" spc="-50">
                <a:gradFill>
                  <a:gsLst>
                    <a:gs pos="2917">
                      <a:srgbClr val="00188F"/>
                    </a:gs>
                    <a:gs pos="30000">
                      <a:srgbClr val="00188F"/>
                    </a:gs>
                  </a:gsLst>
                  <a:lin ang="5400000" scaled="0"/>
                </a:gradFill>
                <a:latin typeface="Segoe UI Light"/>
              </a:rPr>
              <a:t>Azure datacenters,</a:t>
            </a:r>
          </a:p>
          <a:p>
            <a:pPr algn="ctr" defTabSz="932324">
              <a:lnSpc>
                <a:spcPct val="90000"/>
              </a:lnSpc>
            </a:pPr>
            <a:r>
              <a:rPr lang="en-US" sz="2800" spc="-50">
                <a:gradFill>
                  <a:gsLst>
                    <a:gs pos="2917">
                      <a:srgbClr val="00188F"/>
                    </a:gs>
                    <a:gs pos="30000">
                      <a:srgbClr val="00188F"/>
                    </a:gs>
                  </a:gsLst>
                  <a:lin ang="5400000" scaled="0"/>
                </a:gradFill>
                <a:latin typeface="Segoe UI Light"/>
              </a:rPr>
              <a:t>your datacenters.</a:t>
            </a:r>
          </a:p>
        </p:txBody>
      </p:sp>
      <p:pic>
        <p:nvPicPr>
          <p:cNvPr id="2552" name="Picture 255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flipH="1">
            <a:off x="9410100" y="3452131"/>
            <a:ext cx="2113872" cy="3249775"/>
          </a:xfrm>
          <a:prstGeom prst="rect">
            <a:avLst/>
          </a:prstGeom>
        </p:spPr>
      </p:pic>
      <p:cxnSp>
        <p:nvCxnSpPr>
          <p:cNvPr id="2553" name="Straight Arrow Connector 2552"/>
          <p:cNvCxnSpPr/>
          <p:nvPr/>
        </p:nvCxnSpPr>
        <p:spPr>
          <a:xfrm>
            <a:off x="10049060" y="3902870"/>
            <a:ext cx="0" cy="1395935"/>
          </a:xfrm>
          <a:prstGeom prst="straightConnector1">
            <a:avLst/>
          </a:prstGeom>
          <a:ln w="60325" cap="rnd">
            <a:solidFill>
              <a:schemeClr val="accent2"/>
            </a:solidFill>
            <a:prstDash val="sysDot"/>
            <a:headEnd type="triangle" w="sm" len="sm"/>
            <a:tailEnd type="triangle" w="sm" len="sm"/>
          </a:ln>
        </p:spPr>
        <p:style>
          <a:lnRef idx="1">
            <a:schemeClr val="accent1"/>
          </a:lnRef>
          <a:fillRef idx="0">
            <a:schemeClr val="accent1"/>
          </a:fillRef>
          <a:effectRef idx="0">
            <a:schemeClr val="accent1"/>
          </a:effectRef>
          <a:fontRef idx="minor">
            <a:schemeClr val="tx1"/>
          </a:fontRef>
        </p:style>
      </p:cxnSp>
      <p:pic>
        <p:nvPicPr>
          <p:cNvPr id="5233" name="Picture 523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889440" y="5043062"/>
            <a:ext cx="383884" cy="347298"/>
          </a:xfrm>
          <a:prstGeom prst="rect">
            <a:avLst/>
          </a:prstGeom>
          <a:noFill/>
          <a:ln>
            <a:noFill/>
          </a:ln>
        </p:spPr>
      </p:pic>
      <p:sp>
        <p:nvSpPr>
          <p:cNvPr id="5241" name="Freeform 78"/>
          <p:cNvSpPr>
            <a:spLocks noEditPoints="1"/>
          </p:cNvSpPr>
          <p:nvPr/>
        </p:nvSpPr>
        <p:spPr bwMode="black">
          <a:xfrm>
            <a:off x="3837979" y="5022508"/>
            <a:ext cx="393984" cy="377102"/>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FFFFFF"/>
          </a:solidFill>
          <a:ln>
            <a:noFill/>
          </a:ln>
        </p:spPr>
        <p:txBody>
          <a:bodyPr vert="horz" wrap="square" lIns="82264" tIns="41132" rIns="82264" bIns="41132" numCol="1" anchor="t" anchorCtr="0" compatLnSpc="1">
            <a:prstTxWarp prst="textNoShape">
              <a:avLst/>
            </a:prstTxWarp>
          </a:bodyPr>
          <a:lstStyle/>
          <a:p>
            <a:pPr defTabSz="684405"/>
            <a:endParaRPr lang="en-US" sz="933">
              <a:solidFill>
                <a:srgbClr val="FFFFFF"/>
              </a:solidFill>
            </a:endParaRPr>
          </a:p>
        </p:txBody>
      </p:sp>
      <p:sp>
        <p:nvSpPr>
          <p:cNvPr id="2566" name="Rectangle 2565"/>
          <p:cNvSpPr/>
          <p:nvPr/>
        </p:nvSpPr>
        <p:spPr bwMode="auto">
          <a:xfrm>
            <a:off x="9662888" y="3159665"/>
            <a:ext cx="774791" cy="70478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900" err="1">
                <a:gradFill>
                  <a:gsLst>
                    <a:gs pos="0">
                      <a:srgbClr val="FFFFFF"/>
                    </a:gs>
                    <a:gs pos="100000">
                      <a:srgbClr val="FFFFFF"/>
                    </a:gs>
                  </a:gsLst>
                  <a:lin ang="5400000" scaled="0"/>
                </a:gradFill>
              </a:rPr>
              <a:t>vpn</a:t>
            </a:r>
            <a:endParaRPr lang="en-US" sz="900">
              <a:gradFill>
                <a:gsLst>
                  <a:gs pos="0">
                    <a:srgbClr val="FFFFFF"/>
                  </a:gs>
                  <a:gs pos="100000">
                    <a:srgbClr val="FFFFFF"/>
                  </a:gs>
                </a:gsLst>
                <a:lin ang="5400000" scaled="0"/>
              </a:gradFill>
            </a:endParaRPr>
          </a:p>
        </p:txBody>
      </p:sp>
      <p:grpSp>
        <p:nvGrpSpPr>
          <p:cNvPr id="17" name="Group 16"/>
          <p:cNvGrpSpPr/>
          <p:nvPr/>
        </p:nvGrpSpPr>
        <p:grpSpPr>
          <a:xfrm>
            <a:off x="9776795" y="3170831"/>
            <a:ext cx="721982" cy="697471"/>
            <a:chOff x="9778092" y="3170784"/>
            <a:chExt cx="722085" cy="697570"/>
          </a:xfrm>
        </p:grpSpPr>
        <p:sp>
          <p:nvSpPr>
            <p:cNvPr id="2567" name="Freeform 58"/>
            <p:cNvSpPr>
              <a:spLocks noEditPoints="1"/>
            </p:cNvSpPr>
            <p:nvPr/>
          </p:nvSpPr>
          <p:spPr bwMode="black">
            <a:xfrm>
              <a:off x="9889059" y="3248750"/>
              <a:ext cx="325120" cy="348519"/>
            </a:xfrm>
            <a:custGeom>
              <a:avLst/>
              <a:gdLst>
                <a:gd name="T0" fmla="*/ 181 w 182"/>
                <a:gd name="T1" fmla="*/ 65 h 195"/>
                <a:gd name="T2" fmla="*/ 88 w 182"/>
                <a:gd name="T3" fmla="*/ 0 h 195"/>
                <a:gd name="T4" fmla="*/ 88 w 182"/>
                <a:gd name="T5" fmla="*/ 40 h 195"/>
                <a:gd name="T6" fmla="*/ 1 w 182"/>
                <a:gd name="T7" fmla="*/ 40 h 195"/>
                <a:gd name="T8" fmla="*/ 1 w 182"/>
                <a:gd name="T9" fmla="*/ 89 h 195"/>
                <a:gd name="T10" fmla="*/ 57 w 182"/>
                <a:gd name="T11" fmla="*/ 89 h 195"/>
                <a:gd name="T12" fmla="*/ 88 w 182"/>
                <a:gd name="T13" fmla="*/ 68 h 195"/>
                <a:gd name="T14" fmla="*/ 88 w 182"/>
                <a:gd name="T15" fmla="*/ 130 h 195"/>
                <a:gd name="T16" fmla="*/ 181 w 182"/>
                <a:gd name="T17" fmla="*/ 65 h 195"/>
                <a:gd name="T18" fmla="*/ 19 w 182"/>
                <a:gd name="T19" fmla="*/ 127 h 195"/>
                <a:gd name="T20" fmla="*/ 88 w 182"/>
                <a:gd name="T21" fmla="*/ 172 h 195"/>
                <a:gd name="T22" fmla="*/ 88 w 182"/>
                <a:gd name="T23" fmla="*/ 142 h 195"/>
                <a:gd name="T24" fmla="*/ 178 w 182"/>
                <a:gd name="T25" fmla="*/ 142 h 195"/>
                <a:gd name="T26" fmla="*/ 178 w 182"/>
                <a:gd name="T27" fmla="*/ 153 h 195"/>
                <a:gd name="T28" fmla="*/ 100 w 182"/>
                <a:gd name="T29" fmla="*/ 153 h 195"/>
                <a:gd name="T30" fmla="*/ 100 w 182"/>
                <a:gd name="T31" fmla="*/ 195 h 195"/>
                <a:gd name="T32" fmla="*/ 0 w 182"/>
                <a:gd name="T33" fmla="*/ 127 h 195"/>
                <a:gd name="T34" fmla="*/ 19 w 182"/>
                <a:gd name="T35" fmla="*/ 12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solidFill>
              <a:srgbClr val="FFFFFF"/>
            </a:solidFill>
            <a:ln>
              <a:noFill/>
            </a:ln>
          </p:spPr>
          <p:txBody>
            <a:bodyPr vert="horz" wrap="square" lIns="82264" tIns="41132" rIns="82264" bIns="41132" numCol="1" anchor="t" anchorCtr="0" compatLnSpc="1">
              <a:prstTxWarp prst="textNoShape">
                <a:avLst/>
              </a:prstTxWarp>
            </a:bodyPr>
            <a:lstStyle/>
            <a:p>
              <a:pPr defTabSz="684405"/>
              <a:endParaRPr lang="en-US" sz="933">
                <a:solidFill>
                  <a:srgbClr val="FFFFFF"/>
                </a:solidFill>
              </a:endParaRPr>
            </a:p>
          </p:txBody>
        </p:sp>
        <p:sp>
          <p:nvSpPr>
            <p:cNvPr id="2568" name="L-Shape 2567"/>
            <p:cNvSpPr/>
            <p:nvPr/>
          </p:nvSpPr>
          <p:spPr bwMode="auto">
            <a:xfrm flipV="1">
              <a:off x="9778092" y="3170784"/>
              <a:ext cx="722085" cy="697570"/>
            </a:xfrm>
            <a:prstGeom prst="corner">
              <a:avLst>
                <a:gd name="adj1" fmla="val 43057"/>
                <a:gd name="adj2" fmla="val 74857"/>
              </a:avLst>
            </a:prstGeom>
            <a:noFill/>
            <a:ln w="1587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sp>
        <p:nvSpPr>
          <p:cNvPr id="2571" name="Rectangle 2570"/>
          <p:cNvSpPr/>
          <p:nvPr/>
        </p:nvSpPr>
        <p:spPr bwMode="auto">
          <a:xfrm>
            <a:off x="9812141" y="2414292"/>
            <a:ext cx="774791" cy="7047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900">
                <a:gradFill>
                  <a:gsLst>
                    <a:gs pos="0">
                      <a:srgbClr val="FFFFFF"/>
                    </a:gs>
                    <a:gs pos="100000">
                      <a:srgbClr val="FFFFFF"/>
                    </a:gs>
                  </a:gsLst>
                  <a:lin ang="5400000" scaled="0"/>
                </a:gradFill>
              </a:rPr>
              <a:t>virtual network</a:t>
            </a:r>
          </a:p>
        </p:txBody>
      </p:sp>
      <p:grpSp>
        <p:nvGrpSpPr>
          <p:cNvPr id="15" name="Group 14"/>
          <p:cNvGrpSpPr/>
          <p:nvPr/>
        </p:nvGrpSpPr>
        <p:grpSpPr>
          <a:xfrm>
            <a:off x="9783682" y="2425459"/>
            <a:ext cx="723871" cy="697470"/>
            <a:chOff x="9784981" y="2425306"/>
            <a:chExt cx="723974" cy="697569"/>
          </a:xfrm>
        </p:grpSpPr>
        <p:sp>
          <p:nvSpPr>
            <p:cNvPr id="2572" name="Freeform 78"/>
            <p:cNvSpPr>
              <a:spLocks noEditPoints="1"/>
            </p:cNvSpPr>
            <p:nvPr/>
          </p:nvSpPr>
          <p:spPr bwMode="black">
            <a:xfrm>
              <a:off x="10033893" y="2467063"/>
              <a:ext cx="334002" cy="319689"/>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FFFFFF"/>
            </a:solidFill>
            <a:ln>
              <a:noFill/>
            </a:ln>
          </p:spPr>
          <p:txBody>
            <a:bodyPr vert="horz" wrap="square" lIns="82264" tIns="41132" rIns="82264" bIns="41132" numCol="1" anchor="t" anchorCtr="0" compatLnSpc="1">
              <a:prstTxWarp prst="textNoShape">
                <a:avLst/>
              </a:prstTxWarp>
            </a:bodyPr>
            <a:lstStyle/>
            <a:p>
              <a:pPr defTabSz="684405"/>
              <a:endParaRPr lang="en-US" sz="933">
                <a:solidFill>
                  <a:srgbClr val="FFFFFF"/>
                </a:solidFill>
              </a:endParaRPr>
            </a:p>
          </p:txBody>
        </p:sp>
        <p:sp>
          <p:nvSpPr>
            <p:cNvPr id="2573" name="L-Shape 2572"/>
            <p:cNvSpPr/>
            <p:nvPr/>
          </p:nvSpPr>
          <p:spPr bwMode="auto">
            <a:xfrm flipH="1">
              <a:off x="9784981" y="2425306"/>
              <a:ext cx="723974" cy="697569"/>
            </a:xfrm>
            <a:prstGeom prst="corner">
              <a:avLst>
                <a:gd name="adj1" fmla="val 38444"/>
                <a:gd name="adj2" fmla="val 86106"/>
              </a:avLst>
            </a:prstGeom>
            <a:noFill/>
            <a:ln w="1587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sp>
        <p:nvSpPr>
          <p:cNvPr id="2574" name="Virtual Machines - Label"/>
          <p:cNvSpPr/>
          <p:nvPr/>
        </p:nvSpPr>
        <p:spPr bwMode="auto">
          <a:xfrm>
            <a:off x="9018814" y="2417965"/>
            <a:ext cx="774792" cy="70478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6" tIns="62153" rIns="124306" bIns="62153" numCol="1" rtlCol="0" anchor="b" anchorCtr="0" compatLnSpc="1">
            <a:prstTxWarp prst="textNoShape">
              <a:avLst/>
            </a:prstTxWarp>
          </a:bodyPr>
          <a:lstStyle/>
          <a:p>
            <a:pPr algn="ctr" defTabSz="913519" fontAlgn="base">
              <a:lnSpc>
                <a:spcPct val="80000"/>
              </a:lnSpc>
              <a:spcBef>
                <a:spcPct val="0"/>
              </a:spcBef>
              <a:spcAft>
                <a:spcPct val="0"/>
              </a:spcAft>
            </a:pPr>
            <a:r>
              <a:rPr lang="en-US" sz="900">
                <a:gradFill>
                  <a:gsLst>
                    <a:gs pos="0">
                      <a:srgbClr val="FFFFFF"/>
                    </a:gs>
                    <a:gs pos="100000">
                      <a:srgbClr val="FFFFFF"/>
                    </a:gs>
                  </a:gsLst>
                  <a:lin ang="5400000" scaled="0"/>
                </a:gradFill>
              </a:rPr>
              <a:t>virtual machines</a:t>
            </a:r>
          </a:p>
        </p:txBody>
      </p:sp>
      <p:grpSp>
        <p:nvGrpSpPr>
          <p:cNvPr id="16" name="Group 15"/>
          <p:cNvGrpSpPr/>
          <p:nvPr/>
        </p:nvGrpSpPr>
        <p:grpSpPr>
          <a:xfrm>
            <a:off x="9063600" y="2429132"/>
            <a:ext cx="729608" cy="697470"/>
            <a:chOff x="9064796" y="2428980"/>
            <a:chExt cx="729712" cy="697569"/>
          </a:xfrm>
        </p:grpSpPr>
        <p:pic>
          <p:nvPicPr>
            <p:cNvPr id="2575" name="Picture 257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244735" y="2488161"/>
              <a:ext cx="325439" cy="294423"/>
            </a:xfrm>
            <a:prstGeom prst="rect">
              <a:avLst/>
            </a:prstGeom>
            <a:noFill/>
            <a:ln>
              <a:noFill/>
            </a:ln>
          </p:spPr>
        </p:pic>
        <p:sp>
          <p:nvSpPr>
            <p:cNvPr id="2576" name="L-Shape 2575"/>
            <p:cNvSpPr/>
            <p:nvPr/>
          </p:nvSpPr>
          <p:spPr bwMode="auto">
            <a:xfrm flipV="1">
              <a:off x="9064796" y="2428980"/>
              <a:ext cx="729712" cy="697569"/>
            </a:xfrm>
            <a:prstGeom prst="corner">
              <a:avLst>
                <a:gd name="adj1" fmla="val 38444"/>
                <a:gd name="adj2" fmla="val 93695"/>
              </a:avLst>
            </a:prstGeom>
            <a:noFill/>
            <a:ln w="15875" cap="sq">
              <a:solidFill>
                <a:srgbClr val="FFFFFF"/>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sp>
        <p:nvSpPr>
          <p:cNvPr id="5243" name="Freeform 58"/>
          <p:cNvSpPr>
            <a:spLocks noEditPoints="1"/>
          </p:cNvSpPr>
          <p:nvPr/>
        </p:nvSpPr>
        <p:spPr bwMode="black">
          <a:xfrm>
            <a:off x="4758350" y="5065220"/>
            <a:ext cx="383508" cy="411107"/>
          </a:xfrm>
          <a:custGeom>
            <a:avLst/>
            <a:gdLst>
              <a:gd name="T0" fmla="*/ 181 w 182"/>
              <a:gd name="T1" fmla="*/ 65 h 195"/>
              <a:gd name="T2" fmla="*/ 88 w 182"/>
              <a:gd name="T3" fmla="*/ 0 h 195"/>
              <a:gd name="T4" fmla="*/ 88 w 182"/>
              <a:gd name="T5" fmla="*/ 40 h 195"/>
              <a:gd name="T6" fmla="*/ 1 w 182"/>
              <a:gd name="T7" fmla="*/ 40 h 195"/>
              <a:gd name="T8" fmla="*/ 1 w 182"/>
              <a:gd name="T9" fmla="*/ 89 h 195"/>
              <a:gd name="T10" fmla="*/ 57 w 182"/>
              <a:gd name="T11" fmla="*/ 89 h 195"/>
              <a:gd name="T12" fmla="*/ 88 w 182"/>
              <a:gd name="T13" fmla="*/ 68 h 195"/>
              <a:gd name="T14" fmla="*/ 88 w 182"/>
              <a:gd name="T15" fmla="*/ 130 h 195"/>
              <a:gd name="T16" fmla="*/ 181 w 182"/>
              <a:gd name="T17" fmla="*/ 65 h 195"/>
              <a:gd name="T18" fmla="*/ 19 w 182"/>
              <a:gd name="T19" fmla="*/ 127 h 195"/>
              <a:gd name="T20" fmla="*/ 88 w 182"/>
              <a:gd name="T21" fmla="*/ 172 h 195"/>
              <a:gd name="T22" fmla="*/ 88 w 182"/>
              <a:gd name="T23" fmla="*/ 142 h 195"/>
              <a:gd name="T24" fmla="*/ 178 w 182"/>
              <a:gd name="T25" fmla="*/ 142 h 195"/>
              <a:gd name="T26" fmla="*/ 178 w 182"/>
              <a:gd name="T27" fmla="*/ 153 h 195"/>
              <a:gd name="T28" fmla="*/ 100 w 182"/>
              <a:gd name="T29" fmla="*/ 153 h 195"/>
              <a:gd name="T30" fmla="*/ 100 w 182"/>
              <a:gd name="T31" fmla="*/ 195 h 195"/>
              <a:gd name="T32" fmla="*/ 0 w 182"/>
              <a:gd name="T33" fmla="*/ 127 h 195"/>
              <a:gd name="T34" fmla="*/ 19 w 182"/>
              <a:gd name="T35" fmla="*/ 12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solidFill>
            <a:srgbClr val="FFFFFF"/>
          </a:solidFill>
          <a:ln>
            <a:noFill/>
          </a:ln>
        </p:spPr>
        <p:txBody>
          <a:bodyPr vert="horz" wrap="square" lIns="82264" tIns="41132" rIns="82264" bIns="41132" numCol="1" anchor="t" anchorCtr="0" compatLnSpc="1">
            <a:prstTxWarp prst="textNoShape">
              <a:avLst/>
            </a:prstTxWarp>
          </a:bodyPr>
          <a:lstStyle/>
          <a:p>
            <a:pPr defTabSz="684405"/>
            <a:endParaRPr lang="en-US" sz="933">
              <a:solidFill>
                <a:srgbClr val="FFFFFF"/>
              </a:solidFill>
            </a:endParaRPr>
          </a:p>
        </p:txBody>
      </p:sp>
      <p:grpSp>
        <p:nvGrpSpPr>
          <p:cNvPr id="2589" name="Group 2588"/>
          <p:cNvGrpSpPr/>
          <p:nvPr/>
        </p:nvGrpSpPr>
        <p:grpSpPr>
          <a:xfrm>
            <a:off x="9681512" y="5350751"/>
            <a:ext cx="735096" cy="735097"/>
            <a:chOff x="8383457" y="4980611"/>
            <a:chExt cx="1037196" cy="1037198"/>
          </a:xfrm>
        </p:grpSpPr>
        <p:sp>
          <p:nvSpPr>
            <p:cNvPr id="2592" name="Oval 2591"/>
            <p:cNvSpPr/>
            <p:nvPr/>
          </p:nvSpPr>
          <p:spPr bwMode="auto">
            <a:xfrm>
              <a:off x="8383457" y="4980611"/>
              <a:ext cx="1037196" cy="1037198"/>
            </a:xfrm>
            <a:prstGeom prst="ellipse">
              <a:avLst/>
            </a:prstGeom>
            <a:solidFill>
              <a:srgbClr val="FFFFFF"/>
            </a:solidFill>
            <a:ln w="31750">
              <a:solidFill>
                <a:srgbClr val="00188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sp>
          <p:nvSpPr>
            <p:cNvPr id="5054" name="Freeform 5"/>
            <p:cNvSpPr>
              <a:spLocks noEditPoints="1"/>
            </p:cNvSpPr>
            <p:nvPr/>
          </p:nvSpPr>
          <p:spPr bwMode="auto">
            <a:xfrm>
              <a:off x="8534625" y="5135662"/>
              <a:ext cx="720726" cy="536575"/>
            </a:xfrm>
            <a:custGeom>
              <a:avLst/>
              <a:gdLst>
                <a:gd name="T0" fmla="*/ 187 w 189"/>
                <a:gd name="T1" fmla="*/ 48 h 140"/>
                <a:gd name="T2" fmla="*/ 105 w 189"/>
                <a:gd name="T3" fmla="*/ 0 h 140"/>
                <a:gd name="T4" fmla="*/ 99 w 189"/>
                <a:gd name="T5" fmla="*/ 0 h 140"/>
                <a:gd name="T6" fmla="*/ 102 w 189"/>
                <a:gd name="T7" fmla="*/ 98 h 140"/>
                <a:gd name="T8" fmla="*/ 24 w 189"/>
                <a:gd name="T9" fmla="*/ 90 h 140"/>
                <a:gd name="T10" fmla="*/ 71 w 189"/>
                <a:gd name="T11" fmla="*/ 124 h 140"/>
                <a:gd name="T12" fmla="*/ 22 w 189"/>
                <a:gd name="T13" fmla="*/ 91 h 140"/>
                <a:gd name="T14" fmla="*/ 105 w 189"/>
                <a:gd name="T15" fmla="*/ 106 h 140"/>
                <a:gd name="T16" fmla="*/ 103 w 189"/>
                <a:gd name="T17" fmla="*/ 140 h 140"/>
                <a:gd name="T18" fmla="*/ 99 w 189"/>
                <a:gd name="T19" fmla="*/ 140 h 140"/>
                <a:gd name="T20" fmla="*/ 85 w 189"/>
                <a:gd name="T21" fmla="*/ 126 h 140"/>
                <a:gd name="T22" fmla="*/ 98 w 189"/>
                <a:gd name="T23" fmla="*/ 132 h 140"/>
                <a:gd name="T24" fmla="*/ 7 w 189"/>
                <a:gd name="T25" fmla="*/ 57 h 140"/>
                <a:gd name="T26" fmla="*/ 7 w 189"/>
                <a:gd name="T27" fmla="*/ 80 h 140"/>
                <a:gd name="T28" fmla="*/ 8 w 189"/>
                <a:gd name="T29" fmla="*/ 88 h 140"/>
                <a:gd name="T30" fmla="*/ 1 w 189"/>
                <a:gd name="T31" fmla="*/ 84 h 140"/>
                <a:gd name="T32" fmla="*/ 0 w 189"/>
                <a:gd name="T33" fmla="*/ 53 h 140"/>
                <a:gd name="T34" fmla="*/ 6 w 189"/>
                <a:gd name="T35" fmla="*/ 49 h 140"/>
                <a:gd name="T36" fmla="*/ 12 w 189"/>
                <a:gd name="T37" fmla="*/ 52 h 140"/>
                <a:gd name="T38" fmla="*/ 105 w 189"/>
                <a:gd name="T39" fmla="*/ 106 h 140"/>
                <a:gd name="T40" fmla="*/ 189 w 189"/>
                <a:gd name="T41" fmla="*/ 53 h 140"/>
                <a:gd name="T42" fmla="*/ 186 w 189"/>
                <a:gd name="T43" fmla="*/ 84 h 140"/>
                <a:gd name="T44" fmla="*/ 109 w 189"/>
                <a:gd name="T45" fmla="*/ 106 h 140"/>
                <a:gd name="T46" fmla="*/ 189 w 189"/>
                <a:gd name="T47" fmla="*/ 52 h 140"/>
                <a:gd name="T48" fmla="*/ 62 w 189"/>
                <a:gd name="T49" fmla="*/ 104 h 140"/>
                <a:gd name="T50" fmla="*/ 37 w 189"/>
                <a:gd name="T51" fmla="*/ 91 h 140"/>
                <a:gd name="T52" fmla="*/ 36 w 189"/>
                <a:gd name="T53" fmla="*/ 85 h 140"/>
                <a:gd name="T54" fmla="*/ 62 w 189"/>
                <a:gd name="T55" fmla="*/ 97 h 140"/>
                <a:gd name="T56" fmla="*/ 64 w 189"/>
                <a:gd name="T57" fmla="*/ 103 h 140"/>
                <a:gd name="T58" fmla="*/ 84 w 189"/>
                <a:gd name="T59" fmla="*/ 122 h 140"/>
                <a:gd name="T60" fmla="*/ 77 w 189"/>
                <a:gd name="T61" fmla="*/ 129 h 140"/>
                <a:gd name="T62" fmla="*/ 73 w 189"/>
                <a:gd name="T63" fmla="*/ 126 h 140"/>
                <a:gd name="T64" fmla="*/ 74 w 189"/>
                <a:gd name="T65" fmla="*/ 108 h 140"/>
                <a:gd name="T66" fmla="*/ 84 w 189"/>
                <a:gd name="T67" fmla="*/ 104 h 140"/>
                <a:gd name="T68" fmla="*/ 84 w 189"/>
                <a:gd name="T69" fmla="*/ 107 h 140"/>
                <a:gd name="T70" fmla="*/ 78 w 189"/>
                <a:gd name="T71" fmla="*/ 123 h 140"/>
                <a:gd name="T72" fmla="*/ 84 w 189"/>
                <a:gd name="T73" fmla="*/ 122 h 140"/>
                <a:gd name="T74" fmla="*/ 21 w 189"/>
                <a:gd name="T75" fmla="*/ 89 h 140"/>
                <a:gd name="T76" fmla="*/ 11 w 189"/>
                <a:gd name="T77" fmla="*/ 93 h 140"/>
                <a:gd name="T78" fmla="*/ 10 w 189"/>
                <a:gd name="T79" fmla="*/ 74 h 140"/>
                <a:gd name="T80" fmla="*/ 18 w 189"/>
                <a:gd name="T81" fmla="*/ 68 h 140"/>
                <a:gd name="T82" fmla="*/ 21 w 189"/>
                <a:gd name="T83" fmla="*/ 69 h 140"/>
                <a:gd name="T84" fmla="*/ 15 w 189"/>
                <a:gd name="T85" fmla="*/ 75 h 140"/>
                <a:gd name="T86" fmla="*/ 18 w 189"/>
                <a:gd name="T87" fmla="*/ 8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9" h="140">
                  <a:moveTo>
                    <a:pt x="102" y="98"/>
                  </a:moveTo>
                  <a:cubicBezTo>
                    <a:pt x="187" y="48"/>
                    <a:pt x="187" y="48"/>
                    <a:pt x="187" y="48"/>
                  </a:cubicBezTo>
                  <a:cubicBezTo>
                    <a:pt x="187" y="48"/>
                    <a:pt x="187" y="48"/>
                    <a:pt x="186" y="47"/>
                  </a:cubicBezTo>
                  <a:cubicBezTo>
                    <a:pt x="105" y="0"/>
                    <a:pt x="105" y="0"/>
                    <a:pt x="105" y="0"/>
                  </a:cubicBezTo>
                  <a:cubicBezTo>
                    <a:pt x="105" y="0"/>
                    <a:pt x="103" y="0"/>
                    <a:pt x="102" y="0"/>
                  </a:cubicBezTo>
                  <a:cubicBezTo>
                    <a:pt x="101" y="0"/>
                    <a:pt x="100" y="0"/>
                    <a:pt x="99" y="0"/>
                  </a:cubicBezTo>
                  <a:cubicBezTo>
                    <a:pt x="15" y="50"/>
                    <a:pt x="15" y="50"/>
                    <a:pt x="15" y="50"/>
                  </a:cubicBezTo>
                  <a:cubicBezTo>
                    <a:pt x="102" y="98"/>
                    <a:pt x="102" y="98"/>
                    <a:pt x="102" y="98"/>
                  </a:cubicBezTo>
                  <a:cubicBezTo>
                    <a:pt x="102" y="98"/>
                    <a:pt x="102" y="98"/>
                    <a:pt x="102" y="98"/>
                  </a:cubicBezTo>
                  <a:close/>
                  <a:moveTo>
                    <a:pt x="24" y="90"/>
                  </a:moveTo>
                  <a:cubicBezTo>
                    <a:pt x="71" y="116"/>
                    <a:pt x="71" y="116"/>
                    <a:pt x="71" y="116"/>
                  </a:cubicBezTo>
                  <a:cubicBezTo>
                    <a:pt x="71" y="124"/>
                    <a:pt x="71" y="124"/>
                    <a:pt x="71" y="124"/>
                  </a:cubicBezTo>
                  <a:cubicBezTo>
                    <a:pt x="18" y="94"/>
                    <a:pt x="18" y="94"/>
                    <a:pt x="18" y="94"/>
                  </a:cubicBezTo>
                  <a:cubicBezTo>
                    <a:pt x="22" y="91"/>
                    <a:pt x="22" y="91"/>
                    <a:pt x="22" y="91"/>
                  </a:cubicBezTo>
                  <a:cubicBezTo>
                    <a:pt x="23" y="91"/>
                    <a:pt x="23" y="90"/>
                    <a:pt x="24" y="90"/>
                  </a:cubicBezTo>
                  <a:close/>
                  <a:moveTo>
                    <a:pt x="105" y="106"/>
                  </a:moveTo>
                  <a:cubicBezTo>
                    <a:pt x="105" y="137"/>
                    <a:pt x="105" y="137"/>
                    <a:pt x="105" y="137"/>
                  </a:cubicBezTo>
                  <a:cubicBezTo>
                    <a:pt x="105" y="138"/>
                    <a:pt x="104" y="139"/>
                    <a:pt x="103" y="140"/>
                  </a:cubicBezTo>
                  <a:cubicBezTo>
                    <a:pt x="102" y="140"/>
                    <a:pt x="102" y="140"/>
                    <a:pt x="101" y="140"/>
                  </a:cubicBezTo>
                  <a:cubicBezTo>
                    <a:pt x="100" y="140"/>
                    <a:pt x="99" y="140"/>
                    <a:pt x="99" y="140"/>
                  </a:cubicBezTo>
                  <a:cubicBezTo>
                    <a:pt x="80" y="129"/>
                    <a:pt x="80" y="129"/>
                    <a:pt x="80" y="129"/>
                  </a:cubicBezTo>
                  <a:cubicBezTo>
                    <a:pt x="85" y="126"/>
                    <a:pt x="85" y="126"/>
                    <a:pt x="85" y="126"/>
                  </a:cubicBezTo>
                  <a:cubicBezTo>
                    <a:pt x="86" y="126"/>
                    <a:pt x="86" y="126"/>
                    <a:pt x="86" y="125"/>
                  </a:cubicBezTo>
                  <a:cubicBezTo>
                    <a:pt x="98" y="132"/>
                    <a:pt x="98" y="132"/>
                    <a:pt x="98" y="132"/>
                  </a:cubicBezTo>
                  <a:cubicBezTo>
                    <a:pt x="98" y="109"/>
                    <a:pt x="98" y="109"/>
                    <a:pt x="98" y="109"/>
                  </a:cubicBezTo>
                  <a:cubicBezTo>
                    <a:pt x="7" y="57"/>
                    <a:pt x="7" y="57"/>
                    <a:pt x="7" y="57"/>
                  </a:cubicBezTo>
                  <a:cubicBezTo>
                    <a:pt x="7" y="80"/>
                    <a:pt x="7" y="80"/>
                    <a:pt x="7" y="80"/>
                  </a:cubicBezTo>
                  <a:cubicBezTo>
                    <a:pt x="7" y="80"/>
                    <a:pt x="7" y="80"/>
                    <a:pt x="7" y="80"/>
                  </a:cubicBezTo>
                  <a:cubicBezTo>
                    <a:pt x="8" y="81"/>
                    <a:pt x="8" y="81"/>
                    <a:pt x="8" y="81"/>
                  </a:cubicBezTo>
                  <a:cubicBezTo>
                    <a:pt x="8" y="88"/>
                    <a:pt x="8" y="88"/>
                    <a:pt x="8" y="88"/>
                  </a:cubicBezTo>
                  <a:cubicBezTo>
                    <a:pt x="3" y="86"/>
                    <a:pt x="3" y="86"/>
                    <a:pt x="3" y="86"/>
                  </a:cubicBezTo>
                  <a:cubicBezTo>
                    <a:pt x="1" y="84"/>
                    <a:pt x="1" y="84"/>
                    <a:pt x="1" y="84"/>
                  </a:cubicBezTo>
                  <a:cubicBezTo>
                    <a:pt x="0" y="81"/>
                    <a:pt x="0" y="81"/>
                    <a:pt x="0" y="81"/>
                  </a:cubicBezTo>
                  <a:cubicBezTo>
                    <a:pt x="0" y="53"/>
                    <a:pt x="0" y="53"/>
                    <a:pt x="0" y="53"/>
                  </a:cubicBezTo>
                  <a:cubicBezTo>
                    <a:pt x="0" y="51"/>
                    <a:pt x="1" y="50"/>
                    <a:pt x="2" y="49"/>
                  </a:cubicBezTo>
                  <a:cubicBezTo>
                    <a:pt x="3" y="48"/>
                    <a:pt x="5" y="48"/>
                    <a:pt x="6" y="49"/>
                  </a:cubicBezTo>
                  <a:cubicBezTo>
                    <a:pt x="11" y="52"/>
                    <a:pt x="11" y="52"/>
                    <a:pt x="11" y="52"/>
                  </a:cubicBezTo>
                  <a:cubicBezTo>
                    <a:pt x="12" y="52"/>
                    <a:pt x="12" y="52"/>
                    <a:pt x="12" y="52"/>
                  </a:cubicBezTo>
                  <a:cubicBezTo>
                    <a:pt x="104" y="104"/>
                    <a:pt x="104" y="104"/>
                    <a:pt x="104" y="104"/>
                  </a:cubicBezTo>
                  <a:cubicBezTo>
                    <a:pt x="104" y="104"/>
                    <a:pt x="105" y="105"/>
                    <a:pt x="105" y="106"/>
                  </a:cubicBezTo>
                  <a:close/>
                  <a:moveTo>
                    <a:pt x="189" y="52"/>
                  </a:moveTo>
                  <a:cubicBezTo>
                    <a:pt x="189" y="52"/>
                    <a:pt x="189" y="52"/>
                    <a:pt x="189" y="53"/>
                  </a:cubicBezTo>
                  <a:cubicBezTo>
                    <a:pt x="189" y="79"/>
                    <a:pt x="189" y="79"/>
                    <a:pt x="189" y="79"/>
                  </a:cubicBezTo>
                  <a:cubicBezTo>
                    <a:pt x="189" y="81"/>
                    <a:pt x="188" y="83"/>
                    <a:pt x="186" y="84"/>
                  </a:cubicBezTo>
                  <a:cubicBezTo>
                    <a:pt x="109" y="128"/>
                    <a:pt x="109" y="128"/>
                    <a:pt x="109" y="128"/>
                  </a:cubicBezTo>
                  <a:cubicBezTo>
                    <a:pt x="109" y="106"/>
                    <a:pt x="109" y="106"/>
                    <a:pt x="109" y="106"/>
                  </a:cubicBezTo>
                  <a:cubicBezTo>
                    <a:pt x="109" y="104"/>
                    <a:pt x="107" y="102"/>
                    <a:pt x="106" y="101"/>
                  </a:cubicBezTo>
                  <a:cubicBezTo>
                    <a:pt x="189" y="52"/>
                    <a:pt x="189" y="52"/>
                    <a:pt x="189" y="52"/>
                  </a:cubicBezTo>
                  <a:cubicBezTo>
                    <a:pt x="189" y="52"/>
                    <a:pt x="189" y="52"/>
                    <a:pt x="189" y="52"/>
                  </a:cubicBezTo>
                  <a:close/>
                  <a:moveTo>
                    <a:pt x="62" y="104"/>
                  </a:moveTo>
                  <a:cubicBezTo>
                    <a:pt x="62" y="104"/>
                    <a:pt x="61" y="104"/>
                    <a:pt x="61" y="104"/>
                  </a:cubicBezTo>
                  <a:cubicBezTo>
                    <a:pt x="37" y="91"/>
                    <a:pt x="37" y="91"/>
                    <a:pt x="37" y="91"/>
                  </a:cubicBezTo>
                  <a:cubicBezTo>
                    <a:pt x="36" y="90"/>
                    <a:pt x="36" y="89"/>
                    <a:pt x="36" y="87"/>
                  </a:cubicBezTo>
                  <a:cubicBezTo>
                    <a:pt x="36" y="85"/>
                    <a:pt x="36" y="85"/>
                    <a:pt x="36" y="85"/>
                  </a:cubicBezTo>
                  <a:cubicBezTo>
                    <a:pt x="36" y="83"/>
                    <a:pt x="37" y="83"/>
                    <a:pt x="38" y="83"/>
                  </a:cubicBezTo>
                  <a:cubicBezTo>
                    <a:pt x="62" y="97"/>
                    <a:pt x="62" y="97"/>
                    <a:pt x="62" y="97"/>
                  </a:cubicBezTo>
                  <a:cubicBezTo>
                    <a:pt x="63" y="97"/>
                    <a:pt x="64" y="99"/>
                    <a:pt x="64" y="100"/>
                  </a:cubicBezTo>
                  <a:cubicBezTo>
                    <a:pt x="64" y="103"/>
                    <a:pt x="64" y="103"/>
                    <a:pt x="64" y="103"/>
                  </a:cubicBezTo>
                  <a:cubicBezTo>
                    <a:pt x="64" y="104"/>
                    <a:pt x="63" y="104"/>
                    <a:pt x="62" y="104"/>
                  </a:cubicBezTo>
                  <a:close/>
                  <a:moveTo>
                    <a:pt x="84" y="122"/>
                  </a:moveTo>
                  <a:cubicBezTo>
                    <a:pt x="85" y="123"/>
                    <a:pt x="85" y="124"/>
                    <a:pt x="84" y="124"/>
                  </a:cubicBezTo>
                  <a:cubicBezTo>
                    <a:pt x="77" y="129"/>
                    <a:pt x="77" y="129"/>
                    <a:pt x="77" y="129"/>
                  </a:cubicBezTo>
                  <a:cubicBezTo>
                    <a:pt x="76" y="129"/>
                    <a:pt x="74" y="128"/>
                    <a:pt x="74" y="128"/>
                  </a:cubicBezTo>
                  <a:cubicBezTo>
                    <a:pt x="73" y="128"/>
                    <a:pt x="73" y="126"/>
                    <a:pt x="73" y="126"/>
                  </a:cubicBezTo>
                  <a:cubicBezTo>
                    <a:pt x="73" y="110"/>
                    <a:pt x="73" y="110"/>
                    <a:pt x="73" y="110"/>
                  </a:cubicBezTo>
                  <a:cubicBezTo>
                    <a:pt x="73" y="110"/>
                    <a:pt x="73" y="108"/>
                    <a:pt x="74" y="108"/>
                  </a:cubicBezTo>
                  <a:cubicBezTo>
                    <a:pt x="81" y="104"/>
                    <a:pt x="81" y="104"/>
                    <a:pt x="81" y="104"/>
                  </a:cubicBezTo>
                  <a:cubicBezTo>
                    <a:pt x="82" y="103"/>
                    <a:pt x="83" y="103"/>
                    <a:pt x="84" y="104"/>
                  </a:cubicBezTo>
                  <a:cubicBezTo>
                    <a:pt x="84" y="104"/>
                    <a:pt x="84" y="104"/>
                    <a:pt x="84" y="104"/>
                  </a:cubicBezTo>
                  <a:cubicBezTo>
                    <a:pt x="85" y="105"/>
                    <a:pt x="85" y="107"/>
                    <a:pt x="84" y="107"/>
                  </a:cubicBezTo>
                  <a:cubicBezTo>
                    <a:pt x="78" y="110"/>
                    <a:pt x="78" y="110"/>
                    <a:pt x="78" y="110"/>
                  </a:cubicBezTo>
                  <a:cubicBezTo>
                    <a:pt x="78" y="123"/>
                    <a:pt x="78" y="123"/>
                    <a:pt x="78" y="123"/>
                  </a:cubicBezTo>
                  <a:cubicBezTo>
                    <a:pt x="81" y="121"/>
                    <a:pt x="81" y="121"/>
                    <a:pt x="81" y="121"/>
                  </a:cubicBezTo>
                  <a:cubicBezTo>
                    <a:pt x="82" y="121"/>
                    <a:pt x="83" y="121"/>
                    <a:pt x="84" y="122"/>
                  </a:cubicBezTo>
                  <a:close/>
                  <a:moveTo>
                    <a:pt x="22" y="86"/>
                  </a:moveTo>
                  <a:cubicBezTo>
                    <a:pt x="22" y="87"/>
                    <a:pt x="22" y="88"/>
                    <a:pt x="21" y="89"/>
                  </a:cubicBezTo>
                  <a:cubicBezTo>
                    <a:pt x="14" y="93"/>
                    <a:pt x="14" y="93"/>
                    <a:pt x="14" y="93"/>
                  </a:cubicBezTo>
                  <a:cubicBezTo>
                    <a:pt x="13" y="94"/>
                    <a:pt x="11" y="93"/>
                    <a:pt x="11" y="93"/>
                  </a:cubicBezTo>
                  <a:cubicBezTo>
                    <a:pt x="10" y="92"/>
                    <a:pt x="10" y="91"/>
                    <a:pt x="10" y="91"/>
                  </a:cubicBezTo>
                  <a:cubicBezTo>
                    <a:pt x="10" y="74"/>
                    <a:pt x="10" y="74"/>
                    <a:pt x="10" y="74"/>
                  </a:cubicBezTo>
                  <a:cubicBezTo>
                    <a:pt x="10" y="74"/>
                    <a:pt x="10" y="73"/>
                    <a:pt x="11" y="72"/>
                  </a:cubicBezTo>
                  <a:cubicBezTo>
                    <a:pt x="18" y="68"/>
                    <a:pt x="18" y="68"/>
                    <a:pt x="18" y="68"/>
                  </a:cubicBezTo>
                  <a:cubicBezTo>
                    <a:pt x="19" y="68"/>
                    <a:pt x="21" y="68"/>
                    <a:pt x="21" y="69"/>
                  </a:cubicBezTo>
                  <a:cubicBezTo>
                    <a:pt x="21" y="69"/>
                    <a:pt x="21" y="69"/>
                    <a:pt x="21" y="69"/>
                  </a:cubicBezTo>
                  <a:cubicBezTo>
                    <a:pt x="22" y="70"/>
                    <a:pt x="22" y="71"/>
                    <a:pt x="21" y="72"/>
                  </a:cubicBezTo>
                  <a:cubicBezTo>
                    <a:pt x="15" y="75"/>
                    <a:pt x="15" y="75"/>
                    <a:pt x="15" y="75"/>
                  </a:cubicBezTo>
                  <a:cubicBezTo>
                    <a:pt x="15" y="88"/>
                    <a:pt x="15" y="88"/>
                    <a:pt x="15" y="88"/>
                  </a:cubicBezTo>
                  <a:cubicBezTo>
                    <a:pt x="18" y="86"/>
                    <a:pt x="18" y="86"/>
                    <a:pt x="18" y="86"/>
                  </a:cubicBezTo>
                  <a:cubicBezTo>
                    <a:pt x="19" y="85"/>
                    <a:pt x="21" y="85"/>
                    <a:pt x="22" y="86"/>
                  </a:cubicBezTo>
                  <a:close/>
                </a:path>
              </a:pathLst>
            </a:custGeom>
            <a:solidFill>
              <a:srgbClr val="00188F"/>
            </a:solidFill>
            <a:ln>
              <a:noFill/>
            </a:ln>
          </p:spPr>
          <p:txBody>
            <a:bodyPr vert="horz" wrap="square" lIns="91427" tIns="45713" rIns="91427" bIns="45713" numCol="1" anchor="t" anchorCtr="0" compatLnSpc="1">
              <a:prstTxWarp prst="textNoShape">
                <a:avLst/>
              </a:prstTxWarp>
            </a:bodyPr>
            <a:lstStyle/>
            <a:p>
              <a:pPr defTabSz="932324"/>
              <a:endParaRPr lang="en-US">
                <a:solidFill>
                  <a:srgbClr val="505050"/>
                </a:solidFill>
              </a:endParaRPr>
            </a:p>
          </p:txBody>
        </p:sp>
        <p:sp>
          <p:nvSpPr>
            <p:cNvPr id="5055" name="Rectangle 5054"/>
            <p:cNvSpPr/>
            <p:nvPr/>
          </p:nvSpPr>
          <p:spPr>
            <a:xfrm>
              <a:off x="8653844" y="5659109"/>
              <a:ext cx="496425" cy="332180"/>
            </a:xfrm>
            <a:prstGeom prst="rect">
              <a:avLst/>
            </a:prstGeom>
          </p:spPr>
          <p:txBody>
            <a:bodyPr wrap="none">
              <a:spAutoFit/>
            </a:bodyPr>
            <a:lstStyle/>
            <a:p>
              <a:pPr algn="ctr" defTabSz="932324"/>
              <a:r>
                <a:rPr lang="en-US" sz="900" b="1" spc="-50" err="1">
                  <a:solidFill>
                    <a:srgbClr val="00188F"/>
                  </a:solidFill>
                  <a:latin typeface="Segoe UI Light"/>
                </a:rPr>
                <a:t>vpn</a:t>
              </a:r>
              <a:endParaRPr lang="en-US" sz="900">
                <a:solidFill>
                  <a:srgbClr val="00188F"/>
                </a:solidFill>
              </a:endParaRPr>
            </a:p>
          </p:txBody>
        </p:sp>
      </p:grpSp>
      <p:grpSp>
        <p:nvGrpSpPr>
          <p:cNvPr id="5056" name="Group 5055"/>
          <p:cNvGrpSpPr/>
          <p:nvPr/>
        </p:nvGrpSpPr>
        <p:grpSpPr>
          <a:xfrm>
            <a:off x="3544366" y="4973253"/>
            <a:ext cx="853990" cy="822843"/>
            <a:chOff x="3697179" y="5125862"/>
            <a:chExt cx="854111" cy="822960"/>
          </a:xfrm>
        </p:grpSpPr>
        <p:sp>
          <p:nvSpPr>
            <p:cNvPr id="5057" name="Freeform 78"/>
            <p:cNvSpPr>
              <a:spLocks noEditPoints="1"/>
            </p:cNvSpPr>
            <p:nvPr/>
          </p:nvSpPr>
          <p:spPr bwMode="black">
            <a:xfrm>
              <a:off x="3990834" y="5175124"/>
              <a:ext cx="394040" cy="377155"/>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000607"/>
            </a:solidFill>
            <a:ln>
              <a:noFill/>
            </a:ln>
          </p:spPr>
          <p:txBody>
            <a:bodyPr vert="horz" wrap="square" lIns="82264" tIns="41132" rIns="82264" bIns="41132" numCol="1" anchor="t" anchorCtr="0" compatLnSpc="1">
              <a:prstTxWarp prst="textNoShape">
                <a:avLst/>
              </a:prstTxWarp>
            </a:bodyPr>
            <a:lstStyle/>
            <a:p>
              <a:pPr defTabSz="684405"/>
              <a:endParaRPr lang="en-US" sz="933">
                <a:solidFill>
                  <a:srgbClr val="FFFFFF"/>
                </a:solidFill>
              </a:endParaRPr>
            </a:p>
          </p:txBody>
        </p:sp>
        <p:sp>
          <p:nvSpPr>
            <p:cNvPr id="5058" name="L-Shape 5057"/>
            <p:cNvSpPr/>
            <p:nvPr/>
          </p:nvSpPr>
          <p:spPr bwMode="auto">
            <a:xfrm flipH="1">
              <a:off x="3697179" y="5125862"/>
              <a:ext cx="854111" cy="822960"/>
            </a:xfrm>
            <a:prstGeom prst="corner">
              <a:avLst>
                <a:gd name="adj1" fmla="val 38444"/>
                <a:gd name="adj2" fmla="val 86106"/>
              </a:avLst>
            </a:prstGeom>
            <a:noFill/>
            <a:ln w="22225" cap="sq">
              <a:solidFill>
                <a:srgbClr val="000607"/>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grpSp>
        <p:nvGrpSpPr>
          <p:cNvPr id="5059" name="Group 5058"/>
          <p:cNvGrpSpPr/>
          <p:nvPr/>
        </p:nvGrpSpPr>
        <p:grpSpPr>
          <a:xfrm>
            <a:off x="2677187" y="4973253"/>
            <a:ext cx="860758" cy="822843"/>
            <a:chOff x="2829877" y="5125862"/>
            <a:chExt cx="860880" cy="822960"/>
          </a:xfrm>
        </p:grpSpPr>
        <p:pic>
          <p:nvPicPr>
            <p:cNvPr id="5060" name="Picture 505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042160" y="5195680"/>
              <a:ext cx="383938" cy="347347"/>
            </a:xfrm>
            <a:prstGeom prst="rect">
              <a:avLst/>
            </a:prstGeom>
            <a:noFill/>
            <a:ln>
              <a:noFill/>
            </a:ln>
          </p:spPr>
        </p:pic>
        <p:sp>
          <p:nvSpPr>
            <p:cNvPr id="5061" name="L-Shape 5060"/>
            <p:cNvSpPr/>
            <p:nvPr/>
          </p:nvSpPr>
          <p:spPr bwMode="auto">
            <a:xfrm flipV="1">
              <a:off x="2829877" y="5125862"/>
              <a:ext cx="860880" cy="822960"/>
            </a:xfrm>
            <a:prstGeom prst="corner">
              <a:avLst>
                <a:gd name="adj1" fmla="val 38444"/>
                <a:gd name="adj2" fmla="val 93695"/>
              </a:avLst>
            </a:prstGeom>
            <a:noFill/>
            <a:ln w="22225" cap="sq">
              <a:solidFill>
                <a:srgbClr val="000607"/>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grpSp>
        <p:nvGrpSpPr>
          <p:cNvPr id="21" name="Group 20"/>
          <p:cNvGrpSpPr/>
          <p:nvPr/>
        </p:nvGrpSpPr>
        <p:grpSpPr>
          <a:xfrm>
            <a:off x="4625857" y="4973920"/>
            <a:ext cx="851707" cy="822843"/>
            <a:chOff x="4626423" y="4974129"/>
            <a:chExt cx="851828" cy="822960"/>
          </a:xfrm>
        </p:grpSpPr>
        <p:sp>
          <p:nvSpPr>
            <p:cNvPr id="2557" name="Freeform 58"/>
            <p:cNvSpPr>
              <a:spLocks noEditPoints="1"/>
            </p:cNvSpPr>
            <p:nvPr/>
          </p:nvSpPr>
          <p:spPr bwMode="black">
            <a:xfrm>
              <a:off x="4758936" y="5065442"/>
              <a:ext cx="383562" cy="411166"/>
            </a:xfrm>
            <a:custGeom>
              <a:avLst/>
              <a:gdLst>
                <a:gd name="T0" fmla="*/ 181 w 182"/>
                <a:gd name="T1" fmla="*/ 65 h 195"/>
                <a:gd name="T2" fmla="*/ 88 w 182"/>
                <a:gd name="T3" fmla="*/ 0 h 195"/>
                <a:gd name="T4" fmla="*/ 88 w 182"/>
                <a:gd name="T5" fmla="*/ 40 h 195"/>
                <a:gd name="T6" fmla="*/ 1 w 182"/>
                <a:gd name="T7" fmla="*/ 40 h 195"/>
                <a:gd name="T8" fmla="*/ 1 w 182"/>
                <a:gd name="T9" fmla="*/ 89 h 195"/>
                <a:gd name="T10" fmla="*/ 57 w 182"/>
                <a:gd name="T11" fmla="*/ 89 h 195"/>
                <a:gd name="T12" fmla="*/ 88 w 182"/>
                <a:gd name="T13" fmla="*/ 68 h 195"/>
                <a:gd name="T14" fmla="*/ 88 w 182"/>
                <a:gd name="T15" fmla="*/ 130 h 195"/>
                <a:gd name="T16" fmla="*/ 181 w 182"/>
                <a:gd name="T17" fmla="*/ 65 h 195"/>
                <a:gd name="T18" fmla="*/ 19 w 182"/>
                <a:gd name="T19" fmla="*/ 127 h 195"/>
                <a:gd name="T20" fmla="*/ 88 w 182"/>
                <a:gd name="T21" fmla="*/ 172 h 195"/>
                <a:gd name="T22" fmla="*/ 88 w 182"/>
                <a:gd name="T23" fmla="*/ 142 h 195"/>
                <a:gd name="T24" fmla="*/ 178 w 182"/>
                <a:gd name="T25" fmla="*/ 142 h 195"/>
                <a:gd name="T26" fmla="*/ 178 w 182"/>
                <a:gd name="T27" fmla="*/ 153 h 195"/>
                <a:gd name="T28" fmla="*/ 100 w 182"/>
                <a:gd name="T29" fmla="*/ 153 h 195"/>
                <a:gd name="T30" fmla="*/ 100 w 182"/>
                <a:gd name="T31" fmla="*/ 195 h 195"/>
                <a:gd name="T32" fmla="*/ 0 w 182"/>
                <a:gd name="T33" fmla="*/ 127 h 195"/>
                <a:gd name="T34" fmla="*/ 19 w 182"/>
                <a:gd name="T35" fmla="*/ 12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 h="195">
                  <a:moveTo>
                    <a:pt x="181" y="65"/>
                  </a:moveTo>
                  <a:cubicBezTo>
                    <a:pt x="88" y="0"/>
                    <a:pt x="88" y="0"/>
                    <a:pt x="88" y="0"/>
                  </a:cubicBezTo>
                  <a:cubicBezTo>
                    <a:pt x="88" y="40"/>
                    <a:pt x="88" y="40"/>
                    <a:pt x="88" y="40"/>
                  </a:cubicBezTo>
                  <a:cubicBezTo>
                    <a:pt x="1" y="40"/>
                    <a:pt x="1" y="40"/>
                    <a:pt x="1" y="40"/>
                  </a:cubicBezTo>
                  <a:cubicBezTo>
                    <a:pt x="1" y="89"/>
                    <a:pt x="1" y="89"/>
                    <a:pt x="1" y="89"/>
                  </a:cubicBezTo>
                  <a:cubicBezTo>
                    <a:pt x="57" y="89"/>
                    <a:pt x="57" y="89"/>
                    <a:pt x="57" y="89"/>
                  </a:cubicBezTo>
                  <a:cubicBezTo>
                    <a:pt x="88" y="68"/>
                    <a:pt x="88" y="68"/>
                    <a:pt x="88" y="68"/>
                  </a:cubicBezTo>
                  <a:cubicBezTo>
                    <a:pt x="88" y="130"/>
                    <a:pt x="88" y="130"/>
                    <a:pt x="88" y="130"/>
                  </a:cubicBezTo>
                  <a:cubicBezTo>
                    <a:pt x="181" y="65"/>
                    <a:pt x="181" y="65"/>
                    <a:pt x="181" y="65"/>
                  </a:cubicBezTo>
                  <a:close/>
                  <a:moveTo>
                    <a:pt x="19" y="127"/>
                  </a:moveTo>
                  <a:cubicBezTo>
                    <a:pt x="88" y="172"/>
                    <a:pt x="88" y="172"/>
                    <a:pt x="88" y="172"/>
                  </a:cubicBezTo>
                  <a:cubicBezTo>
                    <a:pt x="88" y="142"/>
                    <a:pt x="88" y="142"/>
                    <a:pt x="88" y="142"/>
                  </a:cubicBezTo>
                  <a:cubicBezTo>
                    <a:pt x="178" y="142"/>
                    <a:pt x="178" y="142"/>
                    <a:pt x="178" y="142"/>
                  </a:cubicBezTo>
                  <a:cubicBezTo>
                    <a:pt x="182" y="142"/>
                    <a:pt x="182" y="153"/>
                    <a:pt x="178" y="153"/>
                  </a:cubicBezTo>
                  <a:cubicBezTo>
                    <a:pt x="100" y="153"/>
                    <a:pt x="100" y="153"/>
                    <a:pt x="100" y="153"/>
                  </a:cubicBezTo>
                  <a:cubicBezTo>
                    <a:pt x="100" y="195"/>
                    <a:pt x="100" y="195"/>
                    <a:pt x="100" y="195"/>
                  </a:cubicBezTo>
                  <a:cubicBezTo>
                    <a:pt x="0" y="127"/>
                    <a:pt x="0" y="127"/>
                    <a:pt x="0" y="127"/>
                  </a:cubicBezTo>
                  <a:cubicBezTo>
                    <a:pt x="19" y="127"/>
                    <a:pt x="19" y="127"/>
                    <a:pt x="19" y="127"/>
                  </a:cubicBezTo>
                  <a:close/>
                </a:path>
              </a:pathLst>
            </a:custGeom>
            <a:solidFill>
              <a:srgbClr val="000607"/>
            </a:solidFill>
            <a:ln>
              <a:noFill/>
            </a:ln>
          </p:spPr>
          <p:txBody>
            <a:bodyPr vert="horz" wrap="square" lIns="82264" tIns="41132" rIns="82264" bIns="41132" numCol="1" anchor="t" anchorCtr="0" compatLnSpc="1">
              <a:prstTxWarp prst="textNoShape">
                <a:avLst/>
              </a:prstTxWarp>
            </a:bodyPr>
            <a:lstStyle/>
            <a:p>
              <a:pPr defTabSz="684405"/>
              <a:endParaRPr lang="en-US" sz="933">
                <a:solidFill>
                  <a:srgbClr val="FFFFFF"/>
                </a:solidFill>
              </a:endParaRPr>
            </a:p>
          </p:txBody>
        </p:sp>
        <p:sp>
          <p:nvSpPr>
            <p:cNvPr id="5062" name="L-Shape 5061"/>
            <p:cNvSpPr/>
            <p:nvPr/>
          </p:nvSpPr>
          <p:spPr bwMode="auto">
            <a:xfrm flipV="1">
              <a:off x="4626423" y="4974129"/>
              <a:ext cx="851828" cy="822960"/>
            </a:xfrm>
            <a:prstGeom prst="corner">
              <a:avLst>
                <a:gd name="adj1" fmla="val 43057"/>
                <a:gd name="adj2" fmla="val 74857"/>
              </a:avLst>
            </a:prstGeom>
            <a:noFill/>
            <a:ln w="22225" cap="sq">
              <a:solidFill>
                <a:srgbClr val="000607"/>
              </a:solid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a:gradFill>
                  <a:gsLst>
                    <a:gs pos="1250">
                      <a:srgbClr val="EFEFEF"/>
                    </a:gs>
                    <a:gs pos="10417">
                      <a:srgbClr val="EFEFEF"/>
                    </a:gs>
                  </a:gsLst>
                  <a:lin ang="5400000" scaled="0"/>
                </a:gradFill>
              </a:endParaRPr>
            </a:p>
          </p:txBody>
        </p:sp>
      </p:grpSp>
      <p:sp>
        <p:nvSpPr>
          <p:cNvPr id="3" name="Title 2"/>
          <p:cNvSpPr>
            <a:spLocks noGrp="1"/>
          </p:cNvSpPr>
          <p:nvPr>
            <p:ph type="title"/>
          </p:nvPr>
        </p:nvSpPr>
        <p:spPr/>
        <p:txBody>
          <a:bodyPr/>
          <a:lstStyle/>
          <a:p>
            <a:r>
              <a:rPr lang="en-US"/>
              <a:t>Microsoft Azure</a:t>
            </a:r>
          </a:p>
        </p:txBody>
      </p:sp>
    </p:spTree>
    <p:extLst>
      <p:ext uri="{BB962C8B-B14F-4D97-AF65-F5344CB8AC3E}">
        <p14:creationId xmlns:p14="http://schemas.microsoft.com/office/powerpoint/2010/main" val="2789981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2550"/>
                                        </p:tgtEl>
                                        <p:attrNameLst>
                                          <p:attrName>style.visibility</p:attrName>
                                        </p:attrNameLst>
                                      </p:cBhvr>
                                      <p:to>
                                        <p:strVal val="visible"/>
                                      </p:to>
                                    </p:set>
                                    <p:anim calcmode="lin" valueType="num">
                                      <p:cBhvr>
                                        <p:cTn id="7" dur="250" fill="hold"/>
                                        <p:tgtEl>
                                          <p:spTgt spid="2550"/>
                                        </p:tgtEl>
                                        <p:attrNameLst>
                                          <p:attrName>ppt_w</p:attrName>
                                        </p:attrNameLst>
                                      </p:cBhvr>
                                      <p:tavLst>
                                        <p:tav tm="0">
                                          <p:val>
                                            <p:fltVal val="0"/>
                                          </p:val>
                                        </p:tav>
                                        <p:tav tm="100000">
                                          <p:val>
                                            <p:strVal val="#ppt_w"/>
                                          </p:val>
                                        </p:tav>
                                      </p:tavLst>
                                    </p:anim>
                                    <p:anim calcmode="lin" valueType="num">
                                      <p:cBhvr>
                                        <p:cTn id="8" dur="250" fill="hold"/>
                                        <p:tgtEl>
                                          <p:spTgt spid="2550"/>
                                        </p:tgtEl>
                                        <p:attrNameLst>
                                          <p:attrName>ppt_h</p:attrName>
                                        </p:attrNameLst>
                                      </p:cBhvr>
                                      <p:tavLst>
                                        <p:tav tm="0">
                                          <p:val>
                                            <p:fltVal val="0"/>
                                          </p:val>
                                        </p:tav>
                                        <p:tav tm="100000">
                                          <p:val>
                                            <p:strVal val="#ppt_h"/>
                                          </p:val>
                                        </p:tav>
                                      </p:tavLst>
                                    </p:anim>
                                    <p:animEffect transition="in" filter="fade">
                                      <p:cBhvr>
                                        <p:cTn id="9" dur="250"/>
                                        <p:tgtEl>
                                          <p:spTgt spid="2550"/>
                                        </p:tgtEl>
                                      </p:cBhvr>
                                    </p:animEffect>
                                  </p:childTnLst>
                                </p:cTn>
                              </p:par>
                              <p:par>
                                <p:cTn id="10" presetID="6" presetClass="emph" presetSubtype="0" decel="100000" fill="hold" grpId="1" nodeType="withEffect">
                                  <p:stCondLst>
                                    <p:cond delay="700"/>
                                  </p:stCondLst>
                                  <p:childTnLst>
                                    <p:animScale>
                                      <p:cBhvr>
                                        <p:cTn id="11" dur="250" fill="hold"/>
                                        <p:tgtEl>
                                          <p:spTgt spid="2550"/>
                                        </p:tgtEl>
                                      </p:cBhvr>
                                      <p:by x="110000" y="110000"/>
                                    </p:animScale>
                                  </p:childTnLst>
                                </p:cTn>
                              </p:par>
                              <p:par>
                                <p:cTn id="12" presetID="6" presetClass="emph" presetSubtype="0" decel="100000" fill="hold" grpId="2" nodeType="withEffect">
                                  <p:stCondLst>
                                    <p:cond delay="800"/>
                                  </p:stCondLst>
                                  <p:childTnLst>
                                    <p:animScale>
                                      <p:cBhvr>
                                        <p:cTn id="13" dur="250" fill="hold"/>
                                        <p:tgtEl>
                                          <p:spTgt spid="2550"/>
                                        </p:tgtEl>
                                      </p:cBhvr>
                                      <p:by x="91000" y="91000"/>
                                    </p:animScale>
                                  </p:childTnLst>
                                </p:cTn>
                              </p:par>
                              <p:par>
                                <p:cTn id="14" presetID="10" presetClass="entr" presetSubtype="0" fill="hold" grpId="0" nodeType="withEffect">
                                  <p:stCondLst>
                                    <p:cond delay="500"/>
                                  </p:stCondLst>
                                  <p:childTnLst>
                                    <p:set>
                                      <p:cBhvr>
                                        <p:cTn id="15" dur="1" fill="hold">
                                          <p:stCondLst>
                                            <p:cond delay="0"/>
                                          </p:stCondLst>
                                        </p:cTn>
                                        <p:tgtEl>
                                          <p:spTgt spid="2551"/>
                                        </p:tgtEl>
                                        <p:attrNameLst>
                                          <p:attrName>style.visibility</p:attrName>
                                        </p:attrNameLst>
                                      </p:cBhvr>
                                      <p:to>
                                        <p:strVal val="visible"/>
                                      </p:to>
                                    </p:set>
                                    <p:animEffect transition="in" filter="fade">
                                      <p:cBhvr>
                                        <p:cTn id="16" dur="500"/>
                                        <p:tgtEl>
                                          <p:spTgt spid="2551"/>
                                        </p:tgtEl>
                                      </p:cBhvr>
                                    </p:animEffect>
                                  </p:childTnLst>
                                </p:cTn>
                              </p:par>
                              <p:par>
                                <p:cTn id="17" presetID="10" presetClass="exit" presetSubtype="0" fill="hold" grpId="0" nodeType="withEffect">
                                  <p:stCondLst>
                                    <p:cond delay="1100"/>
                                  </p:stCondLst>
                                  <p:childTnLst>
                                    <p:animEffect transition="out" filter="fade">
                                      <p:cBhvr>
                                        <p:cTn id="18" dur="350"/>
                                        <p:tgtEl>
                                          <p:spTgt spid="5243"/>
                                        </p:tgtEl>
                                      </p:cBhvr>
                                    </p:animEffect>
                                    <p:set>
                                      <p:cBhvr>
                                        <p:cTn id="19" dur="1" fill="hold">
                                          <p:stCondLst>
                                            <p:cond delay="349"/>
                                          </p:stCondLst>
                                        </p:cTn>
                                        <p:tgtEl>
                                          <p:spTgt spid="5243"/>
                                        </p:tgtEl>
                                        <p:attrNameLst>
                                          <p:attrName>style.visibility</p:attrName>
                                        </p:attrNameLst>
                                      </p:cBhvr>
                                      <p:to>
                                        <p:strVal val="hidden"/>
                                      </p:to>
                                    </p:set>
                                  </p:childTnLst>
                                </p:cTn>
                              </p:par>
                              <p:par>
                                <p:cTn id="20" presetID="10" presetClass="exit" presetSubtype="0" fill="hold" grpId="0" nodeType="withEffect">
                                  <p:stCondLst>
                                    <p:cond delay="1100"/>
                                  </p:stCondLst>
                                  <p:childTnLst>
                                    <p:animEffect transition="out" filter="fade">
                                      <p:cBhvr>
                                        <p:cTn id="21" dur="350"/>
                                        <p:tgtEl>
                                          <p:spTgt spid="5241"/>
                                        </p:tgtEl>
                                      </p:cBhvr>
                                    </p:animEffect>
                                    <p:set>
                                      <p:cBhvr>
                                        <p:cTn id="22" dur="1" fill="hold">
                                          <p:stCondLst>
                                            <p:cond delay="349"/>
                                          </p:stCondLst>
                                        </p:cTn>
                                        <p:tgtEl>
                                          <p:spTgt spid="5241"/>
                                        </p:tgtEl>
                                        <p:attrNameLst>
                                          <p:attrName>style.visibility</p:attrName>
                                        </p:attrNameLst>
                                      </p:cBhvr>
                                      <p:to>
                                        <p:strVal val="hidden"/>
                                      </p:to>
                                    </p:set>
                                  </p:childTnLst>
                                </p:cTn>
                              </p:par>
                              <p:par>
                                <p:cTn id="23" presetID="10" presetClass="exit" presetSubtype="0" fill="hold" nodeType="withEffect">
                                  <p:stCondLst>
                                    <p:cond delay="1100"/>
                                  </p:stCondLst>
                                  <p:childTnLst>
                                    <p:animEffect transition="out" filter="fade">
                                      <p:cBhvr>
                                        <p:cTn id="24" dur="350"/>
                                        <p:tgtEl>
                                          <p:spTgt spid="5233"/>
                                        </p:tgtEl>
                                      </p:cBhvr>
                                    </p:animEffect>
                                    <p:set>
                                      <p:cBhvr>
                                        <p:cTn id="25" dur="1" fill="hold">
                                          <p:stCondLst>
                                            <p:cond delay="349"/>
                                          </p:stCondLst>
                                        </p:cTn>
                                        <p:tgtEl>
                                          <p:spTgt spid="5233"/>
                                        </p:tgtEl>
                                        <p:attrNameLst>
                                          <p:attrName>style.visibility</p:attrName>
                                        </p:attrNameLst>
                                      </p:cBhvr>
                                      <p:to>
                                        <p:strVal val="hidden"/>
                                      </p:to>
                                    </p:set>
                                  </p:childTnLst>
                                </p:cTn>
                              </p:par>
                              <p:par>
                                <p:cTn id="26" presetID="10" presetClass="entr" presetSubtype="0" fill="hold" nodeType="withEffect">
                                  <p:stCondLst>
                                    <p:cond delay="1100"/>
                                  </p:stCondLst>
                                  <p:childTnLst>
                                    <p:set>
                                      <p:cBhvr>
                                        <p:cTn id="27" dur="1" fill="hold">
                                          <p:stCondLst>
                                            <p:cond delay="0"/>
                                          </p:stCondLst>
                                        </p:cTn>
                                        <p:tgtEl>
                                          <p:spTgt spid="5059"/>
                                        </p:tgtEl>
                                        <p:attrNameLst>
                                          <p:attrName>style.visibility</p:attrName>
                                        </p:attrNameLst>
                                      </p:cBhvr>
                                      <p:to>
                                        <p:strVal val="visible"/>
                                      </p:to>
                                    </p:set>
                                    <p:animEffect transition="in" filter="fade">
                                      <p:cBhvr>
                                        <p:cTn id="28" dur="350"/>
                                        <p:tgtEl>
                                          <p:spTgt spid="5059"/>
                                        </p:tgtEl>
                                      </p:cBhvr>
                                    </p:animEffect>
                                  </p:childTnLst>
                                </p:cTn>
                              </p:par>
                              <p:par>
                                <p:cTn id="29" presetID="10" presetClass="entr" presetSubtype="0" fill="hold" nodeType="withEffect">
                                  <p:stCondLst>
                                    <p:cond delay="1100"/>
                                  </p:stCondLst>
                                  <p:childTnLst>
                                    <p:set>
                                      <p:cBhvr>
                                        <p:cTn id="30" dur="1" fill="hold">
                                          <p:stCondLst>
                                            <p:cond delay="0"/>
                                          </p:stCondLst>
                                        </p:cTn>
                                        <p:tgtEl>
                                          <p:spTgt spid="5056"/>
                                        </p:tgtEl>
                                        <p:attrNameLst>
                                          <p:attrName>style.visibility</p:attrName>
                                        </p:attrNameLst>
                                      </p:cBhvr>
                                      <p:to>
                                        <p:strVal val="visible"/>
                                      </p:to>
                                    </p:set>
                                    <p:animEffect transition="in" filter="fade">
                                      <p:cBhvr>
                                        <p:cTn id="31" dur="350"/>
                                        <p:tgtEl>
                                          <p:spTgt spid="5056"/>
                                        </p:tgtEl>
                                      </p:cBhvr>
                                    </p:animEffect>
                                  </p:childTnLst>
                                </p:cTn>
                              </p:par>
                              <p:par>
                                <p:cTn id="32" presetID="10" presetClass="entr" presetSubtype="0" fill="hold" nodeType="withEffect">
                                  <p:stCondLst>
                                    <p:cond delay="110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35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mph" presetSubtype="0" decel="100000" fill="hold" nodeType="clickEffect">
                                  <p:stCondLst>
                                    <p:cond delay="0"/>
                                  </p:stCondLst>
                                  <p:childTnLst>
                                    <p:animScale>
                                      <p:cBhvr>
                                        <p:cTn id="38" dur="1000" fill="hold"/>
                                        <p:tgtEl>
                                          <p:spTgt spid="5059"/>
                                        </p:tgtEl>
                                      </p:cBhvr>
                                      <p:by x="85000" y="85000"/>
                                    </p:animScale>
                                  </p:childTnLst>
                                </p:cTn>
                              </p:par>
                              <p:par>
                                <p:cTn id="39" presetID="6" presetClass="emph" presetSubtype="0" decel="100000" fill="hold" nodeType="withEffect">
                                  <p:stCondLst>
                                    <p:cond delay="0"/>
                                  </p:stCondLst>
                                  <p:childTnLst>
                                    <p:animScale>
                                      <p:cBhvr>
                                        <p:cTn id="40" dur="1000" fill="hold"/>
                                        <p:tgtEl>
                                          <p:spTgt spid="5056"/>
                                        </p:tgtEl>
                                      </p:cBhvr>
                                      <p:by x="85000" y="85000"/>
                                    </p:animScale>
                                  </p:childTnLst>
                                </p:cTn>
                              </p:par>
                              <p:par>
                                <p:cTn id="41" presetID="6" presetClass="emph" presetSubtype="0" decel="100000" fill="hold" nodeType="withEffect">
                                  <p:stCondLst>
                                    <p:cond delay="0"/>
                                  </p:stCondLst>
                                  <p:childTnLst>
                                    <p:animScale>
                                      <p:cBhvr>
                                        <p:cTn id="42" dur="1000" fill="hold"/>
                                        <p:tgtEl>
                                          <p:spTgt spid="21"/>
                                        </p:tgtEl>
                                      </p:cBhvr>
                                      <p:by x="85000" y="85000"/>
                                    </p:animScale>
                                  </p:childTnLst>
                                </p:cTn>
                              </p:par>
                              <p:par>
                                <p:cTn id="43" presetID="42" presetClass="path" presetSubtype="0" decel="100000" fill="hold" nodeType="withEffect">
                                  <p:stCondLst>
                                    <p:cond delay="0"/>
                                  </p:stCondLst>
                                  <p:childTnLst>
                                    <p:animMotion origin="layout" path="M 3.82436E-6 7.17204E-7 L 0.50829 -0.3729 " pathEditMode="relative" rAng="0" ptsTypes="AA">
                                      <p:cBhvr>
                                        <p:cTn id="44" dur="1000" fill="hold"/>
                                        <p:tgtEl>
                                          <p:spTgt spid="5059"/>
                                        </p:tgtEl>
                                        <p:attrNameLst>
                                          <p:attrName>ppt_x</p:attrName>
                                          <p:attrName>ppt_y</p:attrName>
                                        </p:attrNameLst>
                                      </p:cBhvr>
                                      <p:rCtr x="25415" y="-18656"/>
                                    </p:animMotion>
                                  </p:childTnLst>
                                </p:cTn>
                              </p:par>
                              <p:par>
                                <p:cTn id="45" presetID="42" presetClass="path" presetSubtype="0" decel="100000" fill="hold" nodeType="withEffect">
                                  <p:stCondLst>
                                    <p:cond delay="0"/>
                                  </p:stCondLst>
                                  <p:childTnLst>
                                    <p:animMotion origin="layout" path="M 2.92571E-6 7.17204E-7 L 0.49655 -0.37335 " pathEditMode="relative" rAng="0" ptsTypes="AA">
                                      <p:cBhvr>
                                        <p:cTn id="46" dur="1000" fill="hold"/>
                                        <p:tgtEl>
                                          <p:spTgt spid="5056"/>
                                        </p:tgtEl>
                                        <p:attrNameLst>
                                          <p:attrName>ppt_x</p:attrName>
                                          <p:attrName>ppt_y</p:attrName>
                                        </p:attrNameLst>
                                      </p:cBhvr>
                                      <p:rCtr x="24879" y="-18611"/>
                                    </p:animMotion>
                                  </p:childTnLst>
                                </p:cTn>
                              </p:par>
                              <p:par>
                                <p:cTn id="47" presetID="42" presetClass="path" presetSubtype="0" decel="100000" fill="hold" nodeType="withEffect">
                                  <p:stCondLst>
                                    <p:cond delay="0"/>
                                  </p:stCondLst>
                                  <p:childTnLst>
                                    <p:animMotion origin="layout" path="M 1.8024E-6 7.17204E-7 L 0.40898 -0.26668 " pathEditMode="relative" rAng="0" ptsTypes="AA">
                                      <p:cBhvr>
                                        <p:cTn id="48" dur="1000" fill="hold"/>
                                        <p:tgtEl>
                                          <p:spTgt spid="21"/>
                                        </p:tgtEl>
                                        <p:attrNameLst>
                                          <p:attrName>ppt_x</p:attrName>
                                          <p:attrName>ppt_y</p:attrName>
                                        </p:attrNameLst>
                                      </p:cBhvr>
                                      <p:rCtr x="20449" y="-13345"/>
                                    </p:animMotion>
                                  </p:childTnLst>
                                </p:cTn>
                              </p:par>
                              <p:par>
                                <p:cTn id="49" presetID="10" presetClass="entr" presetSubtype="0" fill="hold" grpId="0" nodeType="withEffect">
                                  <p:stCondLst>
                                    <p:cond delay="900"/>
                                  </p:stCondLst>
                                  <p:childTnLst>
                                    <p:set>
                                      <p:cBhvr>
                                        <p:cTn id="50" dur="1" fill="hold">
                                          <p:stCondLst>
                                            <p:cond delay="0"/>
                                          </p:stCondLst>
                                        </p:cTn>
                                        <p:tgtEl>
                                          <p:spTgt spid="2571"/>
                                        </p:tgtEl>
                                        <p:attrNameLst>
                                          <p:attrName>style.visibility</p:attrName>
                                        </p:attrNameLst>
                                      </p:cBhvr>
                                      <p:to>
                                        <p:strVal val="visible"/>
                                      </p:to>
                                    </p:set>
                                    <p:animEffect transition="in" filter="fade">
                                      <p:cBhvr>
                                        <p:cTn id="51" dur="350"/>
                                        <p:tgtEl>
                                          <p:spTgt spid="2571"/>
                                        </p:tgtEl>
                                      </p:cBhvr>
                                    </p:animEffect>
                                  </p:childTnLst>
                                </p:cTn>
                              </p:par>
                              <p:par>
                                <p:cTn id="52" presetID="10" presetClass="entr" presetSubtype="0" fill="hold" grpId="0" nodeType="withEffect">
                                  <p:stCondLst>
                                    <p:cond delay="900"/>
                                  </p:stCondLst>
                                  <p:childTnLst>
                                    <p:set>
                                      <p:cBhvr>
                                        <p:cTn id="53" dur="1" fill="hold">
                                          <p:stCondLst>
                                            <p:cond delay="0"/>
                                          </p:stCondLst>
                                        </p:cTn>
                                        <p:tgtEl>
                                          <p:spTgt spid="2574"/>
                                        </p:tgtEl>
                                        <p:attrNameLst>
                                          <p:attrName>style.visibility</p:attrName>
                                        </p:attrNameLst>
                                      </p:cBhvr>
                                      <p:to>
                                        <p:strVal val="visible"/>
                                      </p:to>
                                    </p:set>
                                    <p:animEffect transition="in" filter="fade">
                                      <p:cBhvr>
                                        <p:cTn id="54" dur="350"/>
                                        <p:tgtEl>
                                          <p:spTgt spid="2574"/>
                                        </p:tgtEl>
                                      </p:cBhvr>
                                    </p:animEffect>
                                  </p:childTnLst>
                                </p:cTn>
                              </p:par>
                              <p:par>
                                <p:cTn id="55" presetID="10" presetClass="entr" presetSubtype="0" fill="hold" grpId="0" nodeType="withEffect">
                                  <p:stCondLst>
                                    <p:cond delay="900"/>
                                  </p:stCondLst>
                                  <p:childTnLst>
                                    <p:set>
                                      <p:cBhvr>
                                        <p:cTn id="56" dur="1" fill="hold">
                                          <p:stCondLst>
                                            <p:cond delay="0"/>
                                          </p:stCondLst>
                                        </p:cTn>
                                        <p:tgtEl>
                                          <p:spTgt spid="2566"/>
                                        </p:tgtEl>
                                        <p:attrNameLst>
                                          <p:attrName>style.visibility</p:attrName>
                                        </p:attrNameLst>
                                      </p:cBhvr>
                                      <p:to>
                                        <p:strVal val="visible"/>
                                      </p:to>
                                    </p:set>
                                    <p:animEffect transition="in" filter="fade">
                                      <p:cBhvr>
                                        <p:cTn id="57" dur="350"/>
                                        <p:tgtEl>
                                          <p:spTgt spid="2566"/>
                                        </p:tgtEl>
                                      </p:cBhvr>
                                    </p:animEffect>
                                  </p:childTnLst>
                                </p:cTn>
                              </p:par>
                              <p:par>
                                <p:cTn id="58" presetID="10" presetClass="entr" presetSubtype="0" fill="hold" nodeType="withEffect">
                                  <p:stCondLst>
                                    <p:cond delay="90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350"/>
                                        <p:tgtEl>
                                          <p:spTgt spid="16"/>
                                        </p:tgtEl>
                                      </p:cBhvr>
                                    </p:animEffect>
                                  </p:childTnLst>
                                </p:cTn>
                              </p:par>
                              <p:par>
                                <p:cTn id="61" presetID="10" presetClass="entr" presetSubtype="0" fill="hold" nodeType="withEffect">
                                  <p:stCondLst>
                                    <p:cond delay="90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350"/>
                                        <p:tgtEl>
                                          <p:spTgt spid="15"/>
                                        </p:tgtEl>
                                      </p:cBhvr>
                                    </p:animEffect>
                                  </p:childTnLst>
                                </p:cTn>
                              </p:par>
                              <p:par>
                                <p:cTn id="64" presetID="10" presetClass="entr" presetSubtype="0" fill="hold" nodeType="withEffect">
                                  <p:stCondLst>
                                    <p:cond delay="90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350"/>
                                        <p:tgtEl>
                                          <p:spTgt spid="17"/>
                                        </p:tgtEl>
                                      </p:cBhvr>
                                    </p:animEffect>
                                  </p:childTnLst>
                                </p:cTn>
                              </p:par>
                              <p:par>
                                <p:cTn id="67" presetID="10" presetClass="exit" presetSubtype="0" fill="hold" nodeType="withEffect">
                                  <p:stCondLst>
                                    <p:cond delay="900"/>
                                  </p:stCondLst>
                                  <p:childTnLst>
                                    <p:animEffect transition="out" filter="fade">
                                      <p:cBhvr>
                                        <p:cTn id="68" dur="350"/>
                                        <p:tgtEl>
                                          <p:spTgt spid="5059"/>
                                        </p:tgtEl>
                                      </p:cBhvr>
                                    </p:animEffect>
                                    <p:set>
                                      <p:cBhvr>
                                        <p:cTn id="69" dur="1" fill="hold">
                                          <p:stCondLst>
                                            <p:cond delay="349"/>
                                          </p:stCondLst>
                                        </p:cTn>
                                        <p:tgtEl>
                                          <p:spTgt spid="5059"/>
                                        </p:tgtEl>
                                        <p:attrNameLst>
                                          <p:attrName>style.visibility</p:attrName>
                                        </p:attrNameLst>
                                      </p:cBhvr>
                                      <p:to>
                                        <p:strVal val="hidden"/>
                                      </p:to>
                                    </p:set>
                                  </p:childTnLst>
                                </p:cTn>
                              </p:par>
                              <p:par>
                                <p:cTn id="70" presetID="10" presetClass="exit" presetSubtype="0" fill="hold" nodeType="withEffect">
                                  <p:stCondLst>
                                    <p:cond delay="900"/>
                                  </p:stCondLst>
                                  <p:childTnLst>
                                    <p:animEffect transition="out" filter="fade">
                                      <p:cBhvr>
                                        <p:cTn id="71" dur="350"/>
                                        <p:tgtEl>
                                          <p:spTgt spid="5056"/>
                                        </p:tgtEl>
                                      </p:cBhvr>
                                    </p:animEffect>
                                    <p:set>
                                      <p:cBhvr>
                                        <p:cTn id="72" dur="1" fill="hold">
                                          <p:stCondLst>
                                            <p:cond delay="349"/>
                                          </p:stCondLst>
                                        </p:cTn>
                                        <p:tgtEl>
                                          <p:spTgt spid="5056"/>
                                        </p:tgtEl>
                                        <p:attrNameLst>
                                          <p:attrName>style.visibility</p:attrName>
                                        </p:attrNameLst>
                                      </p:cBhvr>
                                      <p:to>
                                        <p:strVal val="hidden"/>
                                      </p:to>
                                    </p:set>
                                  </p:childTnLst>
                                </p:cTn>
                              </p:par>
                              <p:par>
                                <p:cTn id="73" presetID="10" presetClass="exit" presetSubtype="0" fill="hold" nodeType="withEffect">
                                  <p:stCondLst>
                                    <p:cond delay="900"/>
                                  </p:stCondLst>
                                  <p:childTnLst>
                                    <p:animEffect transition="out" filter="fade">
                                      <p:cBhvr>
                                        <p:cTn id="74" dur="350"/>
                                        <p:tgtEl>
                                          <p:spTgt spid="21"/>
                                        </p:tgtEl>
                                      </p:cBhvr>
                                    </p:animEffect>
                                    <p:set>
                                      <p:cBhvr>
                                        <p:cTn id="75" dur="1" fill="hold">
                                          <p:stCondLst>
                                            <p:cond delay="349"/>
                                          </p:stCondLst>
                                        </p:cTn>
                                        <p:tgtEl>
                                          <p:spTgt spid="21"/>
                                        </p:tgtEl>
                                        <p:attrNameLst>
                                          <p:attrName>style.visibility</p:attrName>
                                        </p:attrNameLst>
                                      </p:cBhvr>
                                      <p:to>
                                        <p:strVal val="hidden"/>
                                      </p:to>
                                    </p:set>
                                  </p:childTnLst>
                                </p:cTn>
                              </p:par>
                              <p:par>
                                <p:cTn id="76" presetID="16" presetClass="entr" presetSubtype="42" fill="hold" nodeType="withEffect">
                                  <p:stCondLst>
                                    <p:cond delay="1200"/>
                                  </p:stCondLst>
                                  <p:childTnLst>
                                    <p:set>
                                      <p:cBhvr>
                                        <p:cTn id="77" dur="1" fill="hold">
                                          <p:stCondLst>
                                            <p:cond delay="0"/>
                                          </p:stCondLst>
                                        </p:cTn>
                                        <p:tgtEl>
                                          <p:spTgt spid="2553"/>
                                        </p:tgtEl>
                                        <p:attrNameLst>
                                          <p:attrName>style.visibility</p:attrName>
                                        </p:attrNameLst>
                                      </p:cBhvr>
                                      <p:to>
                                        <p:strVal val="visible"/>
                                      </p:to>
                                    </p:set>
                                    <p:animEffect transition="in" filter="barn(outHorizontal)">
                                      <p:cBhvr>
                                        <p:cTn id="78" dur="500"/>
                                        <p:tgtEl>
                                          <p:spTgt spid="2553"/>
                                        </p:tgtEl>
                                      </p:cBhvr>
                                    </p:animEffect>
                                  </p:childTnLst>
                                </p:cTn>
                              </p:par>
                              <p:par>
                                <p:cTn id="79" presetID="53" presetClass="entr" presetSubtype="16" fill="hold" nodeType="withEffect">
                                  <p:stCondLst>
                                    <p:cond delay="1200"/>
                                  </p:stCondLst>
                                  <p:childTnLst>
                                    <p:set>
                                      <p:cBhvr>
                                        <p:cTn id="80" dur="1" fill="hold">
                                          <p:stCondLst>
                                            <p:cond delay="0"/>
                                          </p:stCondLst>
                                        </p:cTn>
                                        <p:tgtEl>
                                          <p:spTgt spid="2552"/>
                                        </p:tgtEl>
                                        <p:attrNameLst>
                                          <p:attrName>style.visibility</p:attrName>
                                        </p:attrNameLst>
                                      </p:cBhvr>
                                      <p:to>
                                        <p:strVal val="visible"/>
                                      </p:to>
                                    </p:set>
                                    <p:anim calcmode="lin" valueType="num">
                                      <p:cBhvr>
                                        <p:cTn id="81" dur="250" fill="hold"/>
                                        <p:tgtEl>
                                          <p:spTgt spid="2552"/>
                                        </p:tgtEl>
                                        <p:attrNameLst>
                                          <p:attrName>ppt_w</p:attrName>
                                        </p:attrNameLst>
                                      </p:cBhvr>
                                      <p:tavLst>
                                        <p:tav tm="0">
                                          <p:val>
                                            <p:fltVal val="0"/>
                                          </p:val>
                                        </p:tav>
                                        <p:tav tm="100000">
                                          <p:val>
                                            <p:strVal val="#ppt_w"/>
                                          </p:val>
                                        </p:tav>
                                      </p:tavLst>
                                    </p:anim>
                                    <p:anim calcmode="lin" valueType="num">
                                      <p:cBhvr>
                                        <p:cTn id="82" dur="250" fill="hold"/>
                                        <p:tgtEl>
                                          <p:spTgt spid="2552"/>
                                        </p:tgtEl>
                                        <p:attrNameLst>
                                          <p:attrName>ppt_h</p:attrName>
                                        </p:attrNameLst>
                                      </p:cBhvr>
                                      <p:tavLst>
                                        <p:tav tm="0">
                                          <p:val>
                                            <p:fltVal val="0"/>
                                          </p:val>
                                        </p:tav>
                                        <p:tav tm="100000">
                                          <p:val>
                                            <p:strVal val="#ppt_h"/>
                                          </p:val>
                                        </p:tav>
                                      </p:tavLst>
                                    </p:anim>
                                    <p:animEffect transition="in" filter="fade">
                                      <p:cBhvr>
                                        <p:cTn id="83" dur="250"/>
                                        <p:tgtEl>
                                          <p:spTgt spid="2552"/>
                                        </p:tgtEl>
                                      </p:cBhvr>
                                    </p:animEffect>
                                  </p:childTnLst>
                                </p:cTn>
                              </p:par>
                              <p:par>
                                <p:cTn id="84" presetID="6" presetClass="emph" presetSubtype="0" decel="100000" fill="hold" nodeType="withEffect">
                                  <p:stCondLst>
                                    <p:cond delay="1400"/>
                                  </p:stCondLst>
                                  <p:childTnLst>
                                    <p:animScale>
                                      <p:cBhvr>
                                        <p:cTn id="85" dur="250" fill="hold"/>
                                        <p:tgtEl>
                                          <p:spTgt spid="2552"/>
                                        </p:tgtEl>
                                      </p:cBhvr>
                                      <p:by x="110000" y="110000"/>
                                    </p:animScale>
                                  </p:childTnLst>
                                </p:cTn>
                              </p:par>
                              <p:par>
                                <p:cTn id="86" presetID="6" presetClass="emph" presetSubtype="0" decel="100000" fill="hold" nodeType="withEffect">
                                  <p:stCondLst>
                                    <p:cond delay="1500"/>
                                  </p:stCondLst>
                                  <p:childTnLst>
                                    <p:animScale>
                                      <p:cBhvr>
                                        <p:cTn id="87" dur="250" fill="hold"/>
                                        <p:tgtEl>
                                          <p:spTgt spid="2552"/>
                                        </p:tgtEl>
                                      </p:cBhvr>
                                      <p:by x="91000" y="91000"/>
                                    </p:animScale>
                                  </p:childTnLst>
                                </p:cTn>
                              </p:par>
                              <p:par>
                                <p:cTn id="88" presetID="53" presetClass="entr" presetSubtype="16" fill="hold" nodeType="withEffect">
                                  <p:stCondLst>
                                    <p:cond delay="1500"/>
                                  </p:stCondLst>
                                  <p:childTnLst>
                                    <p:set>
                                      <p:cBhvr>
                                        <p:cTn id="89" dur="1" fill="hold">
                                          <p:stCondLst>
                                            <p:cond delay="0"/>
                                          </p:stCondLst>
                                        </p:cTn>
                                        <p:tgtEl>
                                          <p:spTgt spid="2589"/>
                                        </p:tgtEl>
                                        <p:attrNameLst>
                                          <p:attrName>style.visibility</p:attrName>
                                        </p:attrNameLst>
                                      </p:cBhvr>
                                      <p:to>
                                        <p:strVal val="visible"/>
                                      </p:to>
                                    </p:set>
                                    <p:anim calcmode="lin" valueType="num">
                                      <p:cBhvr>
                                        <p:cTn id="90" dur="250" fill="hold"/>
                                        <p:tgtEl>
                                          <p:spTgt spid="2589"/>
                                        </p:tgtEl>
                                        <p:attrNameLst>
                                          <p:attrName>ppt_w</p:attrName>
                                        </p:attrNameLst>
                                      </p:cBhvr>
                                      <p:tavLst>
                                        <p:tav tm="0">
                                          <p:val>
                                            <p:fltVal val="0"/>
                                          </p:val>
                                        </p:tav>
                                        <p:tav tm="100000">
                                          <p:val>
                                            <p:strVal val="#ppt_w"/>
                                          </p:val>
                                        </p:tav>
                                      </p:tavLst>
                                    </p:anim>
                                    <p:anim calcmode="lin" valueType="num">
                                      <p:cBhvr>
                                        <p:cTn id="91" dur="250" fill="hold"/>
                                        <p:tgtEl>
                                          <p:spTgt spid="2589"/>
                                        </p:tgtEl>
                                        <p:attrNameLst>
                                          <p:attrName>ppt_h</p:attrName>
                                        </p:attrNameLst>
                                      </p:cBhvr>
                                      <p:tavLst>
                                        <p:tav tm="0">
                                          <p:val>
                                            <p:fltVal val="0"/>
                                          </p:val>
                                        </p:tav>
                                        <p:tav tm="100000">
                                          <p:val>
                                            <p:strVal val="#ppt_h"/>
                                          </p:val>
                                        </p:tav>
                                      </p:tavLst>
                                    </p:anim>
                                    <p:animEffect transition="in" filter="fade">
                                      <p:cBhvr>
                                        <p:cTn id="92" dur="250"/>
                                        <p:tgtEl>
                                          <p:spTgt spid="2589"/>
                                        </p:tgtEl>
                                      </p:cBhvr>
                                    </p:animEffect>
                                  </p:childTnLst>
                                </p:cTn>
                              </p:par>
                              <p:par>
                                <p:cTn id="93" presetID="6" presetClass="emph" presetSubtype="0" decel="100000" fill="hold" nodeType="withEffect">
                                  <p:stCondLst>
                                    <p:cond delay="1700"/>
                                  </p:stCondLst>
                                  <p:childTnLst>
                                    <p:animScale>
                                      <p:cBhvr>
                                        <p:cTn id="94" dur="250" fill="hold"/>
                                        <p:tgtEl>
                                          <p:spTgt spid="2589"/>
                                        </p:tgtEl>
                                      </p:cBhvr>
                                      <p:by x="110000" y="110000"/>
                                    </p:animScale>
                                  </p:childTnLst>
                                </p:cTn>
                              </p:par>
                              <p:par>
                                <p:cTn id="95" presetID="6" presetClass="emph" presetSubtype="0" decel="100000" fill="hold" nodeType="withEffect">
                                  <p:stCondLst>
                                    <p:cond delay="1800"/>
                                  </p:stCondLst>
                                  <p:childTnLst>
                                    <p:animScale>
                                      <p:cBhvr>
                                        <p:cTn id="96" dur="250" fill="hold"/>
                                        <p:tgtEl>
                                          <p:spTgt spid="2589"/>
                                        </p:tgtEl>
                                      </p:cBhvr>
                                      <p:by x="91000" y="91000"/>
                                    </p:animScale>
                                  </p:childTnLst>
                                </p:cTn>
                              </p:par>
                              <p:par>
                                <p:cTn id="97" presetID="10" presetClass="entr" presetSubtype="0" fill="hold" grpId="1" nodeType="withEffect">
                                  <p:stCondLst>
                                    <p:cond delay="0"/>
                                  </p:stCondLst>
                                  <p:childTnLst>
                                    <p:set>
                                      <p:cBhvr>
                                        <p:cTn id="98" dur="1" fill="hold">
                                          <p:stCondLst>
                                            <p:cond delay="0"/>
                                          </p:stCondLst>
                                        </p:cTn>
                                        <p:tgtEl>
                                          <p:spTgt spid="5243"/>
                                        </p:tgtEl>
                                        <p:attrNameLst>
                                          <p:attrName>style.visibility</p:attrName>
                                        </p:attrNameLst>
                                      </p:cBhvr>
                                      <p:to>
                                        <p:strVal val="visible"/>
                                      </p:to>
                                    </p:set>
                                    <p:animEffect transition="in" filter="fade">
                                      <p:cBhvr>
                                        <p:cTn id="99" dur="250"/>
                                        <p:tgtEl>
                                          <p:spTgt spid="5243"/>
                                        </p:tgtEl>
                                      </p:cBhvr>
                                    </p:animEffect>
                                  </p:childTnLst>
                                </p:cTn>
                              </p:par>
                              <p:par>
                                <p:cTn id="100" presetID="10" presetClass="entr" presetSubtype="0" fill="hold" grpId="1" nodeType="withEffect">
                                  <p:stCondLst>
                                    <p:cond delay="0"/>
                                  </p:stCondLst>
                                  <p:childTnLst>
                                    <p:set>
                                      <p:cBhvr>
                                        <p:cTn id="101" dur="1" fill="hold">
                                          <p:stCondLst>
                                            <p:cond delay="0"/>
                                          </p:stCondLst>
                                        </p:cTn>
                                        <p:tgtEl>
                                          <p:spTgt spid="5241"/>
                                        </p:tgtEl>
                                        <p:attrNameLst>
                                          <p:attrName>style.visibility</p:attrName>
                                        </p:attrNameLst>
                                      </p:cBhvr>
                                      <p:to>
                                        <p:strVal val="visible"/>
                                      </p:to>
                                    </p:set>
                                    <p:animEffect transition="in" filter="fade">
                                      <p:cBhvr>
                                        <p:cTn id="102" dur="250"/>
                                        <p:tgtEl>
                                          <p:spTgt spid="5241"/>
                                        </p:tgtEl>
                                      </p:cBhvr>
                                    </p:animEffect>
                                  </p:childTnLst>
                                </p:cTn>
                              </p:par>
                              <p:par>
                                <p:cTn id="103" presetID="10" presetClass="entr" presetSubtype="0" fill="hold" nodeType="withEffect">
                                  <p:stCondLst>
                                    <p:cond delay="0"/>
                                  </p:stCondLst>
                                  <p:childTnLst>
                                    <p:set>
                                      <p:cBhvr>
                                        <p:cTn id="104" dur="1" fill="hold">
                                          <p:stCondLst>
                                            <p:cond delay="0"/>
                                          </p:stCondLst>
                                        </p:cTn>
                                        <p:tgtEl>
                                          <p:spTgt spid="5233"/>
                                        </p:tgtEl>
                                        <p:attrNameLst>
                                          <p:attrName>style.visibility</p:attrName>
                                        </p:attrNameLst>
                                      </p:cBhvr>
                                      <p:to>
                                        <p:strVal val="visible"/>
                                      </p:to>
                                    </p:set>
                                    <p:animEffect transition="in" filter="fade">
                                      <p:cBhvr>
                                        <p:cTn id="105" dur="250"/>
                                        <p:tgtEl>
                                          <p:spTgt spid="5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0" grpId="0" animBg="1"/>
      <p:bldP spid="2550" grpId="1" animBg="1"/>
      <p:bldP spid="2550" grpId="2" animBg="1"/>
      <p:bldP spid="2551" grpId="0"/>
      <p:bldP spid="5241" grpId="0" animBg="1"/>
      <p:bldP spid="5241" grpId="1" animBg="1"/>
      <p:bldP spid="2566" grpId="0"/>
      <p:bldP spid="2571" grpId="0"/>
      <p:bldP spid="2574" grpId="0"/>
      <p:bldP spid="5243" grpId="0" animBg="1"/>
      <p:bldP spid="5243" grpId="1"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874415" y="1554328"/>
            <a:ext cx="8400335" cy="4092978"/>
            <a:chOff x="6581595" y="1353186"/>
            <a:chExt cx="5151693" cy="4489624"/>
          </a:xfrm>
        </p:grpSpPr>
        <p:sp>
          <p:nvSpPr>
            <p:cNvPr id="4" name="Rounded Rectangle 3"/>
            <p:cNvSpPr/>
            <p:nvPr/>
          </p:nvSpPr>
          <p:spPr bwMode="auto">
            <a:xfrm>
              <a:off x="6581595" y="1830772"/>
              <a:ext cx="5151693" cy="4012038"/>
            </a:xfrm>
            <a:prstGeom prst="roundRect">
              <a:avLst/>
            </a:prstGeom>
            <a:noFill/>
            <a:ln>
              <a:solidFill>
                <a:srgbClr val="FFFF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lIns="69939" tIns="69939" rIns="26231" bIns="26231" rtlCol="0" anchor="t" anchorCtr="0"/>
            <a:lstStyle/>
            <a:p>
              <a:pPr algn="ctr" defTabSz="713126"/>
              <a:endParaRPr lang="en-US" sz="1224" spc="-78">
                <a:gradFill>
                  <a:gsLst>
                    <a:gs pos="0">
                      <a:srgbClr val="FFFFFF"/>
                    </a:gs>
                    <a:gs pos="100000">
                      <a:srgbClr val="FFFFFF"/>
                    </a:gs>
                  </a:gsLst>
                  <a:lin ang="5400000" scaled="0"/>
                </a:gradFill>
                <a:ea typeface="Segoe UI" pitchFamily="34" charset="0"/>
                <a:cs typeface="Segoe UI" pitchFamily="34" charset="0"/>
              </a:endParaRPr>
            </a:p>
          </p:txBody>
        </p:sp>
        <p:sp>
          <p:nvSpPr>
            <p:cNvPr id="6" name="TextBox 5"/>
            <p:cNvSpPr txBox="1"/>
            <p:nvPr/>
          </p:nvSpPr>
          <p:spPr>
            <a:xfrm>
              <a:off x="6675176" y="1353186"/>
              <a:ext cx="1126882" cy="411172"/>
            </a:xfrm>
            <a:prstGeom prst="rect">
              <a:avLst/>
            </a:prstGeom>
            <a:noFill/>
          </p:spPr>
          <p:txBody>
            <a:bodyPr wrap="none" rtlCol="0">
              <a:spAutoFit/>
            </a:bodyPr>
            <a:lstStyle/>
            <a:p>
              <a:r>
                <a:rPr lang="en-US" sz="1836">
                  <a:solidFill>
                    <a:srgbClr val="FFFF00"/>
                  </a:solidFill>
                </a:rPr>
                <a:t>Resource Group</a:t>
              </a:r>
            </a:p>
          </p:txBody>
        </p:sp>
      </p:grpSp>
      <p:grpSp>
        <p:nvGrpSpPr>
          <p:cNvPr id="10" name="Group 9"/>
          <p:cNvGrpSpPr/>
          <p:nvPr/>
        </p:nvGrpSpPr>
        <p:grpSpPr>
          <a:xfrm>
            <a:off x="2479368" y="2440161"/>
            <a:ext cx="5623867" cy="2044484"/>
            <a:chOff x="7021426" y="2789655"/>
            <a:chExt cx="1874816" cy="1296510"/>
          </a:xfrm>
        </p:grpSpPr>
        <p:sp>
          <p:nvSpPr>
            <p:cNvPr id="16" name="Rounded Rectangle 15"/>
            <p:cNvSpPr/>
            <p:nvPr/>
          </p:nvSpPr>
          <p:spPr bwMode="auto">
            <a:xfrm>
              <a:off x="7021426" y="2789655"/>
              <a:ext cx="1874816" cy="1296510"/>
            </a:xfrm>
            <a:prstGeom prst="roundRect">
              <a:avLst/>
            </a:prstGeom>
            <a:noFill/>
            <a:ln>
              <a:solidFill>
                <a:schemeClr val="accent6">
                  <a:lumMod val="60000"/>
                  <a:lumOff val="4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lIns="69939" tIns="69939" rIns="26231" bIns="26231" rtlCol="0" anchor="t" anchorCtr="0"/>
            <a:lstStyle/>
            <a:p>
              <a:pPr algn="ctr" defTabSz="713126"/>
              <a:endParaRPr lang="en-US" sz="1224" spc="-78">
                <a:gradFill>
                  <a:gsLst>
                    <a:gs pos="0">
                      <a:srgbClr val="FFFFFF"/>
                    </a:gs>
                    <a:gs pos="100000">
                      <a:srgbClr val="FFFFFF"/>
                    </a:gs>
                  </a:gsLst>
                  <a:lin ang="5400000" scaled="0"/>
                </a:gradFill>
                <a:ea typeface="Segoe UI" pitchFamily="34" charset="0"/>
                <a:cs typeface="Segoe UI" pitchFamily="34" charset="0"/>
              </a:endParaRPr>
            </a:p>
          </p:txBody>
        </p:sp>
        <p:sp>
          <p:nvSpPr>
            <p:cNvPr id="19" name="TextBox 18"/>
            <p:cNvSpPr txBox="1"/>
            <p:nvPr/>
          </p:nvSpPr>
          <p:spPr>
            <a:xfrm>
              <a:off x="7882823" y="2798606"/>
              <a:ext cx="224016" cy="178017"/>
            </a:xfrm>
            <a:prstGeom prst="rect">
              <a:avLst/>
            </a:prstGeom>
            <a:noFill/>
          </p:spPr>
          <p:txBody>
            <a:bodyPr wrap="none" rtlCol="0">
              <a:spAutoFit/>
            </a:bodyPr>
            <a:lstStyle/>
            <a:p>
              <a:r>
                <a:rPr lang="en-US" sz="1224">
                  <a:solidFill>
                    <a:srgbClr val="FF8C00">
                      <a:lumMod val="60000"/>
                      <a:lumOff val="40000"/>
                    </a:srgbClr>
                  </a:solidFill>
                </a:rPr>
                <a:t>Subnet</a:t>
              </a:r>
            </a:p>
          </p:txBody>
        </p:sp>
      </p:grpSp>
      <p:grpSp>
        <p:nvGrpSpPr>
          <p:cNvPr id="5" name="Group 4"/>
          <p:cNvGrpSpPr/>
          <p:nvPr/>
        </p:nvGrpSpPr>
        <p:grpSpPr>
          <a:xfrm>
            <a:off x="8079546" y="4518942"/>
            <a:ext cx="981551" cy="1013909"/>
            <a:chOff x="10150511" y="4293902"/>
            <a:chExt cx="1250154" cy="1221361"/>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07372" y="4760264"/>
              <a:ext cx="754999" cy="75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10150511" y="4293902"/>
              <a:ext cx="1250154" cy="451542"/>
            </a:xfrm>
            <a:prstGeom prst="rect">
              <a:avLst/>
            </a:prstGeom>
            <a:noFill/>
          </p:spPr>
          <p:txBody>
            <a:bodyPr wrap="none" rtlCol="0">
              <a:spAutoFit/>
            </a:bodyPr>
            <a:lstStyle/>
            <a:p>
              <a:r>
                <a:rPr lang="en-US" sz="1836">
                  <a:solidFill>
                    <a:srgbClr val="FFFFFF"/>
                  </a:solidFill>
                </a:rPr>
                <a:t>Storage</a:t>
              </a:r>
            </a:p>
          </p:txBody>
        </p:sp>
      </p:grpSp>
      <p:grpSp>
        <p:nvGrpSpPr>
          <p:cNvPr id="8" name="Group 7"/>
          <p:cNvGrpSpPr/>
          <p:nvPr/>
        </p:nvGrpSpPr>
        <p:grpSpPr>
          <a:xfrm>
            <a:off x="2831318" y="2634935"/>
            <a:ext cx="1631234" cy="825408"/>
            <a:chOff x="7165720" y="3276805"/>
            <a:chExt cx="1032266" cy="747678"/>
          </a:xfrm>
        </p:grpSpPr>
        <p:pic>
          <p:nvPicPr>
            <p:cNvPr id="21"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5720" y="3298397"/>
              <a:ext cx="636108" cy="72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p:cNvSpPr txBox="1"/>
            <p:nvPr/>
          </p:nvSpPr>
          <p:spPr>
            <a:xfrm>
              <a:off x="7793220" y="3276805"/>
              <a:ext cx="404766" cy="334551"/>
            </a:xfrm>
            <a:prstGeom prst="rect">
              <a:avLst/>
            </a:prstGeom>
            <a:noFill/>
          </p:spPr>
          <p:txBody>
            <a:bodyPr wrap="square" rtlCol="0">
              <a:spAutoFit/>
            </a:bodyPr>
            <a:lstStyle/>
            <a:p>
              <a:r>
                <a:rPr lang="en-US">
                  <a:solidFill>
                    <a:srgbClr val="FFFFFF"/>
                  </a:solidFill>
                </a:rPr>
                <a:t>VM</a:t>
              </a:r>
            </a:p>
          </p:txBody>
        </p:sp>
      </p:grpSp>
      <p:grpSp>
        <p:nvGrpSpPr>
          <p:cNvPr id="25" name="Group 24"/>
          <p:cNvGrpSpPr>
            <a:grpSpLocks noChangeAspect="1"/>
          </p:cNvGrpSpPr>
          <p:nvPr/>
        </p:nvGrpSpPr>
        <p:grpSpPr bwMode="auto">
          <a:xfrm>
            <a:off x="2221045" y="2183678"/>
            <a:ext cx="7767979" cy="2699482"/>
            <a:chOff x="4799" y="1203"/>
            <a:chExt cx="1945" cy="796"/>
          </a:xfrm>
        </p:grpSpPr>
        <p:sp>
          <p:nvSpPr>
            <p:cNvPr id="26" name="AutoShape 3"/>
            <p:cNvSpPr>
              <a:spLocks noChangeAspect="1" noChangeArrowheads="1" noTextEdit="1"/>
            </p:cNvSpPr>
            <p:nvPr/>
          </p:nvSpPr>
          <p:spPr bwMode="auto">
            <a:xfrm>
              <a:off x="4799" y="1203"/>
              <a:ext cx="1945" cy="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sz="1377">
                <a:solidFill>
                  <a:srgbClr val="000000"/>
                </a:solidFill>
              </a:endParaRPr>
            </a:p>
          </p:txBody>
        </p:sp>
        <p:sp>
          <p:nvSpPr>
            <p:cNvPr id="27" name="Freeform 26"/>
            <p:cNvSpPr>
              <a:spLocks noEditPoints="1"/>
            </p:cNvSpPr>
            <p:nvPr/>
          </p:nvSpPr>
          <p:spPr bwMode="auto">
            <a:xfrm>
              <a:off x="4813" y="1217"/>
              <a:ext cx="1922" cy="774"/>
            </a:xfrm>
            <a:custGeom>
              <a:avLst/>
              <a:gdLst>
                <a:gd name="T0" fmla="*/ 11 w 2134"/>
                <a:gd name="T1" fmla="*/ 16 h 855"/>
                <a:gd name="T2" fmla="*/ 11 w 2134"/>
                <a:gd name="T3" fmla="*/ 69 h 855"/>
                <a:gd name="T4" fmla="*/ 11 w 2134"/>
                <a:gd name="T5" fmla="*/ 123 h 855"/>
                <a:gd name="T6" fmla="*/ 11 w 2134"/>
                <a:gd name="T7" fmla="*/ 177 h 855"/>
                <a:gd name="T8" fmla="*/ 11 w 2134"/>
                <a:gd name="T9" fmla="*/ 229 h 855"/>
                <a:gd name="T10" fmla="*/ 11 w 2134"/>
                <a:gd name="T11" fmla="*/ 282 h 855"/>
                <a:gd name="T12" fmla="*/ 11 w 2134"/>
                <a:gd name="T13" fmla="*/ 335 h 855"/>
                <a:gd name="T14" fmla="*/ 11 w 2134"/>
                <a:gd name="T15" fmla="*/ 387 h 855"/>
                <a:gd name="T16" fmla="*/ 26 w 2134"/>
                <a:gd name="T17" fmla="*/ 415 h 855"/>
                <a:gd name="T18" fmla="*/ 77 w 2134"/>
                <a:gd name="T19" fmla="*/ 415 h 855"/>
                <a:gd name="T20" fmla="*/ 129 w 2134"/>
                <a:gd name="T21" fmla="*/ 415 h 855"/>
                <a:gd name="T22" fmla="*/ 180 w 2134"/>
                <a:gd name="T23" fmla="*/ 415 h 855"/>
                <a:gd name="T24" fmla="*/ 231 w 2134"/>
                <a:gd name="T25" fmla="*/ 415 h 855"/>
                <a:gd name="T26" fmla="*/ 282 w 2134"/>
                <a:gd name="T27" fmla="*/ 415 h 855"/>
                <a:gd name="T28" fmla="*/ 333 w 2134"/>
                <a:gd name="T29" fmla="*/ 415 h 855"/>
                <a:gd name="T30" fmla="*/ 385 w 2134"/>
                <a:gd name="T31" fmla="*/ 415 h 855"/>
                <a:gd name="T32" fmla="*/ 436 w 2134"/>
                <a:gd name="T33" fmla="*/ 415 h 855"/>
                <a:gd name="T34" fmla="*/ 486 w 2134"/>
                <a:gd name="T35" fmla="*/ 415 h 855"/>
                <a:gd name="T36" fmla="*/ 539 w 2134"/>
                <a:gd name="T37" fmla="*/ 415 h 855"/>
                <a:gd name="T38" fmla="*/ 589 w 2134"/>
                <a:gd name="T39" fmla="*/ 415 h 855"/>
                <a:gd name="T40" fmla="*/ 641 w 2134"/>
                <a:gd name="T41" fmla="*/ 415 h 855"/>
                <a:gd name="T42" fmla="*/ 692 w 2134"/>
                <a:gd name="T43" fmla="*/ 415 h 855"/>
                <a:gd name="T44" fmla="*/ 743 w 2134"/>
                <a:gd name="T45" fmla="*/ 415 h 855"/>
                <a:gd name="T46" fmla="*/ 795 w 2134"/>
                <a:gd name="T47" fmla="*/ 415 h 855"/>
                <a:gd name="T48" fmla="*/ 846 w 2134"/>
                <a:gd name="T49" fmla="*/ 415 h 855"/>
                <a:gd name="T50" fmla="*/ 897 w 2134"/>
                <a:gd name="T51" fmla="*/ 415 h 855"/>
                <a:gd name="T52" fmla="*/ 948 w 2134"/>
                <a:gd name="T53" fmla="*/ 415 h 855"/>
                <a:gd name="T54" fmla="*/ 1000 w 2134"/>
                <a:gd name="T55" fmla="*/ 415 h 855"/>
                <a:gd name="T56" fmla="*/ 1016 w 2134"/>
                <a:gd name="T57" fmla="*/ 388 h 855"/>
                <a:gd name="T58" fmla="*/ 1016 w 2134"/>
                <a:gd name="T59" fmla="*/ 336 h 855"/>
                <a:gd name="T60" fmla="*/ 1016 w 2134"/>
                <a:gd name="T61" fmla="*/ 282 h 855"/>
                <a:gd name="T62" fmla="*/ 1016 w 2134"/>
                <a:gd name="T63" fmla="*/ 229 h 855"/>
                <a:gd name="T64" fmla="*/ 1016 w 2134"/>
                <a:gd name="T65" fmla="*/ 177 h 855"/>
                <a:gd name="T66" fmla="*/ 1016 w 2134"/>
                <a:gd name="T67" fmla="*/ 124 h 855"/>
                <a:gd name="T68" fmla="*/ 1016 w 2134"/>
                <a:gd name="T69" fmla="*/ 71 h 855"/>
                <a:gd name="T70" fmla="*/ 1016 w 2134"/>
                <a:gd name="T71" fmla="*/ 17 h 855"/>
                <a:gd name="T72" fmla="*/ 981 w 2134"/>
                <a:gd name="T73" fmla="*/ 11 h 855"/>
                <a:gd name="T74" fmla="*/ 929 w 2134"/>
                <a:gd name="T75" fmla="*/ 11 h 855"/>
                <a:gd name="T76" fmla="*/ 878 w 2134"/>
                <a:gd name="T77" fmla="*/ 11 h 855"/>
                <a:gd name="T78" fmla="*/ 827 w 2134"/>
                <a:gd name="T79" fmla="*/ 11 h 855"/>
                <a:gd name="T80" fmla="*/ 775 w 2134"/>
                <a:gd name="T81" fmla="*/ 11 h 855"/>
                <a:gd name="T82" fmla="*/ 724 w 2134"/>
                <a:gd name="T83" fmla="*/ 11 h 855"/>
                <a:gd name="T84" fmla="*/ 673 w 2134"/>
                <a:gd name="T85" fmla="*/ 11 h 855"/>
                <a:gd name="T86" fmla="*/ 621 w 2134"/>
                <a:gd name="T87" fmla="*/ 11 h 855"/>
                <a:gd name="T88" fmla="*/ 570 w 2134"/>
                <a:gd name="T89" fmla="*/ 11 h 855"/>
                <a:gd name="T90" fmla="*/ 519 w 2134"/>
                <a:gd name="T91" fmla="*/ 11 h 855"/>
                <a:gd name="T92" fmla="*/ 467 w 2134"/>
                <a:gd name="T93" fmla="*/ 11 h 855"/>
                <a:gd name="T94" fmla="*/ 416 w 2134"/>
                <a:gd name="T95" fmla="*/ 11 h 855"/>
                <a:gd name="T96" fmla="*/ 365 w 2134"/>
                <a:gd name="T97" fmla="*/ 11 h 855"/>
                <a:gd name="T98" fmla="*/ 313 w 2134"/>
                <a:gd name="T99" fmla="*/ 11 h 855"/>
                <a:gd name="T100" fmla="*/ 262 w 2134"/>
                <a:gd name="T101" fmla="*/ 11 h 855"/>
                <a:gd name="T102" fmla="*/ 211 w 2134"/>
                <a:gd name="T103" fmla="*/ 11 h 855"/>
                <a:gd name="T104" fmla="*/ 159 w 2134"/>
                <a:gd name="T105" fmla="*/ 11 h 855"/>
                <a:gd name="T106" fmla="*/ 110 w 2134"/>
                <a:gd name="T107" fmla="*/ 11 h 855"/>
                <a:gd name="T108" fmla="*/ 56 w 2134"/>
                <a:gd name="T109" fmla="*/ 11 h 855"/>
                <a:gd name="T110" fmla="*/ 5 w 2134"/>
                <a:gd name="T111" fmla="*/ 11 h 8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134" h="855">
                  <a:moveTo>
                    <a:pt x="22" y="32"/>
                  </a:moveTo>
                  <a:lnTo>
                    <a:pt x="22" y="32"/>
                  </a:lnTo>
                  <a:cubicBezTo>
                    <a:pt x="22" y="38"/>
                    <a:pt x="17" y="43"/>
                    <a:pt x="11" y="43"/>
                  </a:cubicBezTo>
                  <a:cubicBezTo>
                    <a:pt x="5" y="43"/>
                    <a:pt x="0" y="38"/>
                    <a:pt x="0" y="32"/>
                  </a:cubicBezTo>
                  <a:cubicBezTo>
                    <a:pt x="0" y="27"/>
                    <a:pt x="5" y="22"/>
                    <a:pt x="11" y="22"/>
                  </a:cubicBezTo>
                  <a:cubicBezTo>
                    <a:pt x="17" y="22"/>
                    <a:pt x="22" y="27"/>
                    <a:pt x="22" y="32"/>
                  </a:cubicBezTo>
                  <a:close/>
                  <a:moveTo>
                    <a:pt x="22" y="139"/>
                  </a:moveTo>
                  <a:lnTo>
                    <a:pt x="22" y="139"/>
                  </a:lnTo>
                  <a:cubicBezTo>
                    <a:pt x="22" y="145"/>
                    <a:pt x="17" y="150"/>
                    <a:pt x="11" y="150"/>
                  </a:cubicBezTo>
                  <a:cubicBezTo>
                    <a:pt x="5" y="150"/>
                    <a:pt x="0" y="145"/>
                    <a:pt x="0" y="139"/>
                  </a:cubicBezTo>
                  <a:cubicBezTo>
                    <a:pt x="0" y="133"/>
                    <a:pt x="5" y="128"/>
                    <a:pt x="11" y="128"/>
                  </a:cubicBezTo>
                  <a:cubicBezTo>
                    <a:pt x="17" y="128"/>
                    <a:pt x="22" y="133"/>
                    <a:pt x="22" y="139"/>
                  </a:cubicBezTo>
                  <a:close/>
                  <a:moveTo>
                    <a:pt x="22" y="246"/>
                  </a:moveTo>
                  <a:lnTo>
                    <a:pt x="22" y="246"/>
                  </a:lnTo>
                  <a:cubicBezTo>
                    <a:pt x="22" y="252"/>
                    <a:pt x="17" y="257"/>
                    <a:pt x="11" y="257"/>
                  </a:cubicBezTo>
                  <a:cubicBezTo>
                    <a:pt x="5" y="257"/>
                    <a:pt x="0" y="252"/>
                    <a:pt x="0" y="246"/>
                  </a:cubicBezTo>
                  <a:cubicBezTo>
                    <a:pt x="0" y="240"/>
                    <a:pt x="5" y="235"/>
                    <a:pt x="11" y="235"/>
                  </a:cubicBezTo>
                  <a:cubicBezTo>
                    <a:pt x="17" y="235"/>
                    <a:pt x="22" y="240"/>
                    <a:pt x="22" y="246"/>
                  </a:cubicBezTo>
                  <a:close/>
                  <a:moveTo>
                    <a:pt x="22" y="353"/>
                  </a:moveTo>
                  <a:lnTo>
                    <a:pt x="22" y="353"/>
                  </a:lnTo>
                  <a:cubicBezTo>
                    <a:pt x="22" y="358"/>
                    <a:pt x="17" y="363"/>
                    <a:pt x="11" y="363"/>
                  </a:cubicBezTo>
                  <a:cubicBezTo>
                    <a:pt x="5" y="363"/>
                    <a:pt x="0" y="358"/>
                    <a:pt x="0" y="353"/>
                  </a:cubicBezTo>
                  <a:cubicBezTo>
                    <a:pt x="0" y="347"/>
                    <a:pt x="5" y="342"/>
                    <a:pt x="11" y="342"/>
                  </a:cubicBezTo>
                  <a:cubicBezTo>
                    <a:pt x="17" y="342"/>
                    <a:pt x="22" y="347"/>
                    <a:pt x="22" y="353"/>
                  </a:cubicBezTo>
                  <a:close/>
                  <a:moveTo>
                    <a:pt x="22" y="459"/>
                  </a:moveTo>
                  <a:lnTo>
                    <a:pt x="22" y="459"/>
                  </a:lnTo>
                  <a:cubicBezTo>
                    <a:pt x="22" y="465"/>
                    <a:pt x="17" y="470"/>
                    <a:pt x="11" y="470"/>
                  </a:cubicBezTo>
                  <a:cubicBezTo>
                    <a:pt x="5" y="470"/>
                    <a:pt x="0" y="465"/>
                    <a:pt x="0" y="459"/>
                  </a:cubicBezTo>
                  <a:cubicBezTo>
                    <a:pt x="0" y="453"/>
                    <a:pt x="5" y="449"/>
                    <a:pt x="11" y="449"/>
                  </a:cubicBezTo>
                  <a:cubicBezTo>
                    <a:pt x="17" y="449"/>
                    <a:pt x="22" y="453"/>
                    <a:pt x="22" y="459"/>
                  </a:cubicBezTo>
                  <a:close/>
                  <a:moveTo>
                    <a:pt x="22" y="566"/>
                  </a:moveTo>
                  <a:lnTo>
                    <a:pt x="22" y="566"/>
                  </a:lnTo>
                  <a:cubicBezTo>
                    <a:pt x="22" y="572"/>
                    <a:pt x="17" y="577"/>
                    <a:pt x="11" y="577"/>
                  </a:cubicBezTo>
                  <a:cubicBezTo>
                    <a:pt x="5" y="577"/>
                    <a:pt x="0" y="572"/>
                    <a:pt x="0" y="566"/>
                  </a:cubicBezTo>
                  <a:cubicBezTo>
                    <a:pt x="0" y="560"/>
                    <a:pt x="5" y="555"/>
                    <a:pt x="11" y="555"/>
                  </a:cubicBezTo>
                  <a:cubicBezTo>
                    <a:pt x="17" y="555"/>
                    <a:pt x="22" y="560"/>
                    <a:pt x="22" y="566"/>
                  </a:cubicBezTo>
                  <a:close/>
                  <a:moveTo>
                    <a:pt x="22" y="673"/>
                  </a:moveTo>
                  <a:lnTo>
                    <a:pt x="22" y="673"/>
                  </a:lnTo>
                  <a:cubicBezTo>
                    <a:pt x="22" y="679"/>
                    <a:pt x="17" y="683"/>
                    <a:pt x="11" y="683"/>
                  </a:cubicBezTo>
                  <a:cubicBezTo>
                    <a:pt x="5" y="683"/>
                    <a:pt x="0" y="679"/>
                    <a:pt x="0" y="673"/>
                  </a:cubicBezTo>
                  <a:cubicBezTo>
                    <a:pt x="0" y="667"/>
                    <a:pt x="5" y="662"/>
                    <a:pt x="11" y="662"/>
                  </a:cubicBezTo>
                  <a:cubicBezTo>
                    <a:pt x="17" y="662"/>
                    <a:pt x="22" y="667"/>
                    <a:pt x="22" y="673"/>
                  </a:cubicBezTo>
                  <a:close/>
                  <a:moveTo>
                    <a:pt x="22" y="779"/>
                  </a:moveTo>
                  <a:lnTo>
                    <a:pt x="22" y="779"/>
                  </a:lnTo>
                  <a:cubicBezTo>
                    <a:pt x="22" y="785"/>
                    <a:pt x="17" y="790"/>
                    <a:pt x="11" y="790"/>
                  </a:cubicBezTo>
                  <a:cubicBezTo>
                    <a:pt x="5" y="790"/>
                    <a:pt x="0" y="785"/>
                    <a:pt x="0" y="779"/>
                  </a:cubicBezTo>
                  <a:cubicBezTo>
                    <a:pt x="0" y="773"/>
                    <a:pt x="5" y="769"/>
                    <a:pt x="11" y="769"/>
                  </a:cubicBezTo>
                  <a:cubicBezTo>
                    <a:pt x="17" y="769"/>
                    <a:pt x="22" y="773"/>
                    <a:pt x="22" y="779"/>
                  </a:cubicBezTo>
                  <a:close/>
                  <a:moveTo>
                    <a:pt x="53" y="834"/>
                  </a:moveTo>
                  <a:lnTo>
                    <a:pt x="53" y="834"/>
                  </a:lnTo>
                  <a:cubicBezTo>
                    <a:pt x="59" y="834"/>
                    <a:pt x="63" y="838"/>
                    <a:pt x="63" y="844"/>
                  </a:cubicBezTo>
                  <a:cubicBezTo>
                    <a:pt x="63" y="850"/>
                    <a:pt x="59" y="855"/>
                    <a:pt x="53" y="855"/>
                  </a:cubicBezTo>
                  <a:cubicBezTo>
                    <a:pt x="47" y="855"/>
                    <a:pt x="42" y="850"/>
                    <a:pt x="42" y="844"/>
                  </a:cubicBezTo>
                  <a:cubicBezTo>
                    <a:pt x="42" y="838"/>
                    <a:pt x="47" y="834"/>
                    <a:pt x="53" y="834"/>
                  </a:cubicBezTo>
                  <a:close/>
                  <a:moveTo>
                    <a:pt x="159" y="834"/>
                  </a:moveTo>
                  <a:lnTo>
                    <a:pt x="160" y="834"/>
                  </a:lnTo>
                  <a:cubicBezTo>
                    <a:pt x="165" y="834"/>
                    <a:pt x="170" y="838"/>
                    <a:pt x="170" y="844"/>
                  </a:cubicBezTo>
                  <a:cubicBezTo>
                    <a:pt x="170" y="850"/>
                    <a:pt x="165" y="855"/>
                    <a:pt x="160" y="855"/>
                  </a:cubicBezTo>
                  <a:lnTo>
                    <a:pt x="159" y="855"/>
                  </a:lnTo>
                  <a:cubicBezTo>
                    <a:pt x="154" y="855"/>
                    <a:pt x="149" y="850"/>
                    <a:pt x="149" y="844"/>
                  </a:cubicBezTo>
                  <a:cubicBezTo>
                    <a:pt x="149" y="838"/>
                    <a:pt x="154" y="834"/>
                    <a:pt x="159" y="834"/>
                  </a:cubicBezTo>
                  <a:close/>
                  <a:moveTo>
                    <a:pt x="266" y="834"/>
                  </a:moveTo>
                  <a:lnTo>
                    <a:pt x="266" y="834"/>
                  </a:lnTo>
                  <a:cubicBezTo>
                    <a:pt x="272" y="834"/>
                    <a:pt x="277" y="838"/>
                    <a:pt x="277" y="844"/>
                  </a:cubicBezTo>
                  <a:cubicBezTo>
                    <a:pt x="277" y="850"/>
                    <a:pt x="272" y="855"/>
                    <a:pt x="266" y="855"/>
                  </a:cubicBezTo>
                  <a:cubicBezTo>
                    <a:pt x="260" y="855"/>
                    <a:pt x="256" y="850"/>
                    <a:pt x="256" y="844"/>
                  </a:cubicBezTo>
                  <a:cubicBezTo>
                    <a:pt x="256" y="838"/>
                    <a:pt x="260" y="834"/>
                    <a:pt x="266" y="834"/>
                  </a:cubicBezTo>
                  <a:close/>
                  <a:moveTo>
                    <a:pt x="373" y="834"/>
                  </a:moveTo>
                  <a:lnTo>
                    <a:pt x="373" y="834"/>
                  </a:lnTo>
                  <a:cubicBezTo>
                    <a:pt x="379" y="834"/>
                    <a:pt x="384" y="838"/>
                    <a:pt x="384" y="844"/>
                  </a:cubicBezTo>
                  <a:cubicBezTo>
                    <a:pt x="384" y="850"/>
                    <a:pt x="379" y="855"/>
                    <a:pt x="373" y="855"/>
                  </a:cubicBezTo>
                  <a:cubicBezTo>
                    <a:pt x="367" y="855"/>
                    <a:pt x="362" y="850"/>
                    <a:pt x="362" y="844"/>
                  </a:cubicBezTo>
                  <a:cubicBezTo>
                    <a:pt x="362" y="838"/>
                    <a:pt x="367" y="834"/>
                    <a:pt x="373" y="834"/>
                  </a:cubicBezTo>
                  <a:close/>
                  <a:moveTo>
                    <a:pt x="480" y="834"/>
                  </a:moveTo>
                  <a:lnTo>
                    <a:pt x="480" y="834"/>
                  </a:lnTo>
                  <a:cubicBezTo>
                    <a:pt x="485" y="834"/>
                    <a:pt x="490" y="838"/>
                    <a:pt x="490" y="844"/>
                  </a:cubicBezTo>
                  <a:cubicBezTo>
                    <a:pt x="490" y="850"/>
                    <a:pt x="485" y="855"/>
                    <a:pt x="480" y="855"/>
                  </a:cubicBezTo>
                  <a:cubicBezTo>
                    <a:pt x="474" y="855"/>
                    <a:pt x="469" y="850"/>
                    <a:pt x="469" y="844"/>
                  </a:cubicBezTo>
                  <a:cubicBezTo>
                    <a:pt x="469" y="838"/>
                    <a:pt x="474" y="834"/>
                    <a:pt x="480" y="834"/>
                  </a:cubicBezTo>
                  <a:close/>
                  <a:moveTo>
                    <a:pt x="586" y="834"/>
                  </a:moveTo>
                  <a:lnTo>
                    <a:pt x="586" y="834"/>
                  </a:lnTo>
                  <a:cubicBezTo>
                    <a:pt x="592" y="834"/>
                    <a:pt x="597" y="838"/>
                    <a:pt x="597" y="844"/>
                  </a:cubicBezTo>
                  <a:cubicBezTo>
                    <a:pt x="597" y="850"/>
                    <a:pt x="592" y="855"/>
                    <a:pt x="586" y="855"/>
                  </a:cubicBezTo>
                  <a:cubicBezTo>
                    <a:pt x="580" y="855"/>
                    <a:pt x="576" y="850"/>
                    <a:pt x="576" y="844"/>
                  </a:cubicBezTo>
                  <a:cubicBezTo>
                    <a:pt x="576" y="838"/>
                    <a:pt x="580" y="834"/>
                    <a:pt x="586" y="834"/>
                  </a:cubicBezTo>
                  <a:close/>
                  <a:moveTo>
                    <a:pt x="693" y="834"/>
                  </a:moveTo>
                  <a:lnTo>
                    <a:pt x="693" y="834"/>
                  </a:lnTo>
                  <a:cubicBezTo>
                    <a:pt x="699" y="834"/>
                    <a:pt x="704" y="838"/>
                    <a:pt x="704" y="844"/>
                  </a:cubicBezTo>
                  <a:cubicBezTo>
                    <a:pt x="704" y="850"/>
                    <a:pt x="699" y="855"/>
                    <a:pt x="693" y="855"/>
                  </a:cubicBezTo>
                  <a:cubicBezTo>
                    <a:pt x="687" y="855"/>
                    <a:pt x="682" y="850"/>
                    <a:pt x="682" y="844"/>
                  </a:cubicBezTo>
                  <a:cubicBezTo>
                    <a:pt x="682" y="838"/>
                    <a:pt x="687" y="834"/>
                    <a:pt x="693" y="834"/>
                  </a:cubicBezTo>
                  <a:close/>
                  <a:moveTo>
                    <a:pt x="800" y="834"/>
                  </a:moveTo>
                  <a:lnTo>
                    <a:pt x="800" y="834"/>
                  </a:lnTo>
                  <a:cubicBezTo>
                    <a:pt x="806" y="834"/>
                    <a:pt x="810" y="838"/>
                    <a:pt x="810" y="844"/>
                  </a:cubicBezTo>
                  <a:cubicBezTo>
                    <a:pt x="810" y="850"/>
                    <a:pt x="806" y="855"/>
                    <a:pt x="800" y="855"/>
                  </a:cubicBezTo>
                  <a:cubicBezTo>
                    <a:pt x="794" y="855"/>
                    <a:pt x="789" y="850"/>
                    <a:pt x="789" y="844"/>
                  </a:cubicBezTo>
                  <a:cubicBezTo>
                    <a:pt x="789" y="838"/>
                    <a:pt x="794" y="834"/>
                    <a:pt x="800" y="834"/>
                  </a:cubicBezTo>
                  <a:close/>
                  <a:moveTo>
                    <a:pt x="906" y="834"/>
                  </a:moveTo>
                  <a:lnTo>
                    <a:pt x="906" y="834"/>
                  </a:lnTo>
                  <a:cubicBezTo>
                    <a:pt x="912" y="834"/>
                    <a:pt x="917" y="838"/>
                    <a:pt x="917" y="844"/>
                  </a:cubicBezTo>
                  <a:cubicBezTo>
                    <a:pt x="917" y="850"/>
                    <a:pt x="912" y="855"/>
                    <a:pt x="906" y="855"/>
                  </a:cubicBezTo>
                  <a:cubicBezTo>
                    <a:pt x="900" y="855"/>
                    <a:pt x="896" y="850"/>
                    <a:pt x="896" y="844"/>
                  </a:cubicBezTo>
                  <a:cubicBezTo>
                    <a:pt x="896" y="838"/>
                    <a:pt x="900" y="834"/>
                    <a:pt x="906" y="834"/>
                  </a:cubicBezTo>
                  <a:close/>
                  <a:moveTo>
                    <a:pt x="1013" y="834"/>
                  </a:moveTo>
                  <a:lnTo>
                    <a:pt x="1013" y="834"/>
                  </a:lnTo>
                  <a:cubicBezTo>
                    <a:pt x="1019" y="834"/>
                    <a:pt x="1024" y="838"/>
                    <a:pt x="1024" y="844"/>
                  </a:cubicBezTo>
                  <a:cubicBezTo>
                    <a:pt x="1024" y="850"/>
                    <a:pt x="1019" y="855"/>
                    <a:pt x="1013" y="855"/>
                  </a:cubicBezTo>
                  <a:cubicBezTo>
                    <a:pt x="1007" y="855"/>
                    <a:pt x="1002" y="850"/>
                    <a:pt x="1002" y="844"/>
                  </a:cubicBezTo>
                  <a:cubicBezTo>
                    <a:pt x="1002" y="838"/>
                    <a:pt x="1007" y="834"/>
                    <a:pt x="1013" y="834"/>
                  </a:cubicBezTo>
                  <a:close/>
                  <a:moveTo>
                    <a:pt x="1120" y="834"/>
                  </a:moveTo>
                  <a:lnTo>
                    <a:pt x="1120" y="834"/>
                  </a:lnTo>
                  <a:cubicBezTo>
                    <a:pt x="1126" y="834"/>
                    <a:pt x="1130" y="838"/>
                    <a:pt x="1130" y="844"/>
                  </a:cubicBezTo>
                  <a:cubicBezTo>
                    <a:pt x="1130" y="850"/>
                    <a:pt x="1126" y="855"/>
                    <a:pt x="1120" y="855"/>
                  </a:cubicBezTo>
                  <a:cubicBezTo>
                    <a:pt x="1114" y="855"/>
                    <a:pt x="1109" y="850"/>
                    <a:pt x="1109" y="844"/>
                  </a:cubicBezTo>
                  <a:cubicBezTo>
                    <a:pt x="1109" y="838"/>
                    <a:pt x="1114" y="834"/>
                    <a:pt x="1120" y="834"/>
                  </a:cubicBezTo>
                  <a:close/>
                  <a:moveTo>
                    <a:pt x="1226" y="834"/>
                  </a:moveTo>
                  <a:lnTo>
                    <a:pt x="1226" y="834"/>
                  </a:lnTo>
                  <a:cubicBezTo>
                    <a:pt x="1232" y="834"/>
                    <a:pt x="1237" y="838"/>
                    <a:pt x="1237" y="844"/>
                  </a:cubicBezTo>
                  <a:cubicBezTo>
                    <a:pt x="1237" y="850"/>
                    <a:pt x="1232" y="855"/>
                    <a:pt x="1226" y="855"/>
                  </a:cubicBezTo>
                  <a:cubicBezTo>
                    <a:pt x="1220" y="855"/>
                    <a:pt x="1216" y="850"/>
                    <a:pt x="1216" y="844"/>
                  </a:cubicBezTo>
                  <a:cubicBezTo>
                    <a:pt x="1216" y="838"/>
                    <a:pt x="1220" y="834"/>
                    <a:pt x="1226" y="834"/>
                  </a:cubicBezTo>
                  <a:close/>
                  <a:moveTo>
                    <a:pt x="1333" y="834"/>
                  </a:moveTo>
                  <a:lnTo>
                    <a:pt x="1333" y="834"/>
                  </a:lnTo>
                  <a:cubicBezTo>
                    <a:pt x="1339" y="834"/>
                    <a:pt x="1344" y="838"/>
                    <a:pt x="1344" y="844"/>
                  </a:cubicBezTo>
                  <a:cubicBezTo>
                    <a:pt x="1344" y="850"/>
                    <a:pt x="1339" y="855"/>
                    <a:pt x="1333" y="855"/>
                  </a:cubicBezTo>
                  <a:cubicBezTo>
                    <a:pt x="1327" y="855"/>
                    <a:pt x="1322" y="850"/>
                    <a:pt x="1322" y="844"/>
                  </a:cubicBezTo>
                  <a:cubicBezTo>
                    <a:pt x="1322" y="838"/>
                    <a:pt x="1327" y="834"/>
                    <a:pt x="1333" y="834"/>
                  </a:cubicBezTo>
                  <a:close/>
                  <a:moveTo>
                    <a:pt x="1440" y="834"/>
                  </a:moveTo>
                  <a:lnTo>
                    <a:pt x="1440" y="834"/>
                  </a:lnTo>
                  <a:cubicBezTo>
                    <a:pt x="1446" y="834"/>
                    <a:pt x="1450" y="838"/>
                    <a:pt x="1450" y="844"/>
                  </a:cubicBezTo>
                  <a:cubicBezTo>
                    <a:pt x="1450" y="850"/>
                    <a:pt x="1446" y="855"/>
                    <a:pt x="1440" y="855"/>
                  </a:cubicBezTo>
                  <a:cubicBezTo>
                    <a:pt x="1434" y="855"/>
                    <a:pt x="1429" y="850"/>
                    <a:pt x="1429" y="844"/>
                  </a:cubicBezTo>
                  <a:cubicBezTo>
                    <a:pt x="1429" y="838"/>
                    <a:pt x="1434" y="834"/>
                    <a:pt x="1440" y="834"/>
                  </a:cubicBezTo>
                  <a:close/>
                  <a:moveTo>
                    <a:pt x="1546" y="834"/>
                  </a:moveTo>
                  <a:lnTo>
                    <a:pt x="1546" y="834"/>
                  </a:lnTo>
                  <a:cubicBezTo>
                    <a:pt x="1552" y="834"/>
                    <a:pt x="1557" y="838"/>
                    <a:pt x="1557" y="844"/>
                  </a:cubicBezTo>
                  <a:cubicBezTo>
                    <a:pt x="1557" y="850"/>
                    <a:pt x="1552" y="855"/>
                    <a:pt x="1546" y="855"/>
                  </a:cubicBezTo>
                  <a:cubicBezTo>
                    <a:pt x="1541" y="855"/>
                    <a:pt x="1536" y="850"/>
                    <a:pt x="1536" y="844"/>
                  </a:cubicBezTo>
                  <a:cubicBezTo>
                    <a:pt x="1536" y="838"/>
                    <a:pt x="1541" y="834"/>
                    <a:pt x="1546" y="834"/>
                  </a:cubicBezTo>
                  <a:close/>
                  <a:moveTo>
                    <a:pt x="1653" y="834"/>
                  </a:moveTo>
                  <a:lnTo>
                    <a:pt x="1653" y="834"/>
                  </a:lnTo>
                  <a:cubicBezTo>
                    <a:pt x="1659" y="834"/>
                    <a:pt x="1664" y="838"/>
                    <a:pt x="1664" y="844"/>
                  </a:cubicBezTo>
                  <a:cubicBezTo>
                    <a:pt x="1664" y="850"/>
                    <a:pt x="1659" y="855"/>
                    <a:pt x="1653" y="855"/>
                  </a:cubicBezTo>
                  <a:cubicBezTo>
                    <a:pt x="1647" y="855"/>
                    <a:pt x="1642" y="850"/>
                    <a:pt x="1642" y="844"/>
                  </a:cubicBezTo>
                  <a:cubicBezTo>
                    <a:pt x="1642" y="838"/>
                    <a:pt x="1647" y="834"/>
                    <a:pt x="1653" y="834"/>
                  </a:cubicBezTo>
                  <a:close/>
                  <a:moveTo>
                    <a:pt x="1760" y="834"/>
                  </a:moveTo>
                  <a:lnTo>
                    <a:pt x="1760" y="834"/>
                  </a:lnTo>
                  <a:cubicBezTo>
                    <a:pt x="1766" y="834"/>
                    <a:pt x="1771" y="838"/>
                    <a:pt x="1771" y="844"/>
                  </a:cubicBezTo>
                  <a:cubicBezTo>
                    <a:pt x="1771" y="850"/>
                    <a:pt x="1766" y="855"/>
                    <a:pt x="1760" y="855"/>
                  </a:cubicBezTo>
                  <a:cubicBezTo>
                    <a:pt x="1754" y="855"/>
                    <a:pt x="1749" y="850"/>
                    <a:pt x="1749" y="844"/>
                  </a:cubicBezTo>
                  <a:cubicBezTo>
                    <a:pt x="1749" y="838"/>
                    <a:pt x="1754" y="834"/>
                    <a:pt x="1760" y="834"/>
                  </a:cubicBezTo>
                  <a:close/>
                  <a:moveTo>
                    <a:pt x="1867" y="834"/>
                  </a:moveTo>
                  <a:lnTo>
                    <a:pt x="1867" y="834"/>
                  </a:lnTo>
                  <a:cubicBezTo>
                    <a:pt x="1872" y="834"/>
                    <a:pt x="1877" y="838"/>
                    <a:pt x="1877" y="844"/>
                  </a:cubicBezTo>
                  <a:cubicBezTo>
                    <a:pt x="1877" y="850"/>
                    <a:pt x="1872" y="855"/>
                    <a:pt x="1867" y="855"/>
                  </a:cubicBezTo>
                  <a:cubicBezTo>
                    <a:pt x="1861" y="855"/>
                    <a:pt x="1856" y="850"/>
                    <a:pt x="1856" y="844"/>
                  </a:cubicBezTo>
                  <a:cubicBezTo>
                    <a:pt x="1856" y="838"/>
                    <a:pt x="1861" y="834"/>
                    <a:pt x="1867" y="834"/>
                  </a:cubicBezTo>
                  <a:close/>
                  <a:moveTo>
                    <a:pt x="1973" y="834"/>
                  </a:moveTo>
                  <a:lnTo>
                    <a:pt x="1973" y="834"/>
                  </a:lnTo>
                  <a:cubicBezTo>
                    <a:pt x="1979" y="834"/>
                    <a:pt x="1984" y="838"/>
                    <a:pt x="1984" y="844"/>
                  </a:cubicBezTo>
                  <a:cubicBezTo>
                    <a:pt x="1984" y="850"/>
                    <a:pt x="1979" y="855"/>
                    <a:pt x="1973" y="855"/>
                  </a:cubicBezTo>
                  <a:cubicBezTo>
                    <a:pt x="1967" y="855"/>
                    <a:pt x="1963" y="850"/>
                    <a:pt x="1963" y="844"/>
                  </a:cubicBezTo>
                  <a:cubicBezTo>
                    <a:pt x="1963" y="838"/>
                    <a:pt x="1967" y="834"/>
                    <a:pt x="1973" y="834"/>
                  </a:cubicBezTo>
                  <a:close/>
                  <a:moveTo>
                    <a:pt x="2080" y="834"/>
                  </a:moveTo>
                  <a:lnTo>
                    <a:pt x="2080" y="834"/>
                  </a:lnTo>
                  <a:cubicBezTo>
                    <a:pt x="2086" y="834"/>
                    <a:pt x="2091" y="838"/>
                    <a:pt x="2091" y="844"/>
                  </a:cubicBezTo>
                  <a:cubicBezTo>
                    <a:pt x="2091" y="850"/>
                    <a:pt x="2086" y="855"/>
                    <a:pt x="2080" y="855"/>
                  </a:cubicBezTo>
                  <a:cubicBezTo>
                    <a:pt x="2074" y="855"/>
                    <a:pt x="2069" y="850"/>
                    <a:pt x="2069" y="844"/>
                  </a:cubicBezTo>
                  <a:cubicBezTo>
                    <a:pt x="2069" y="838"/>
                    <a:pt x="2074" y="834"/>
                    <a:pt x="2080" y="834"/>
                  </a:cubicBezTo>
                  <a:close/>
                  <a:moveTo>
                    <a:pt x="2112" y="781"/>
                  </a:moveTo>
                  <a:lnTo>
                    <a:pt x="2112" y="781"/>
                  </a:lnTo>
                  <a:cubicBezTo>
                    <a:pt x="2112" y="775"/>
                    <a:pt x="2117" y="770"/>
                    <a:pt x="2123" y="770"/>
                  </a:cubicBezTo>
                  <a:cubicBezTo>
                    <a:pt x="2129" y="770"/>
                    <a:pt x="2134" y="775"/>
                    <a:pt x="2134" y="781"/>
                  </a:cubicBezTo>
                  <a:cubicBezTo>
                    <a:pt x="2134" y="787"/>
                    <a:pt x="2129" y="792"/>
                    <a:pt x="2123" y="792"/>
                  </a:cubicBezTo>
                  <a:cubicBezTo>
                    <a:pt x="2117" y="792"/>
                    <a:pt x="2112" y="787"/>
                    <a:pt x="2112" y="781"/>
                  </a:cubicBezTo>
                  <a:close/>
                  <a:moveTo>
                    <a:pt x="2112" y="674"/>
                  </a:moveTo>
                  <a:lnTo>
                    <a:pt x="2112" y="674"/>
                  </a:lnTo>
                  <a:cubicBezTo>
                    <a:pt x="2112" y="668"/>
                    <a:pt x="2117" y="663"/>
                    <a:pt x="2123" y="663"/>
                  </a:cubicBezTo>
                  <a:cubicBezTo>
                    <a:pt x="2129" y="663"/>
                    <a:pt x="2134" y="668"/>
                    <a:pt x="2134" y="674"/>
                  </a:cubicBezTo>
                  <a:cubicBezTo>
                    <a:pt x="2134" y="680"/>
                    <a:pt x="2129" y="685"/>
                    <a:pt x="2123" y="685"/>
                  </a:cubicBezTo>
                  <a:cubicBezTo>
                    <a:pt x="2117" y="685"/>
                    <a:pt x="2112" y="680"/>
                    <a:pt x="2112" y="674"/>
                  </a:cubicBezTo>
                  <a:close/>
                  <a:moveTo>
                    <a:pt x="2112" y="567"/>
                  </a:moveTo>
                  <a:lnTo>
                    <a:pt x="2112" y="567"/>
                  </a:lnTo>
                  <a:cubicBezTo>
                    <a:pt x="2112" y="562"/>
                    <a:pt x="2117" y="557"/>
                    <a:pt x="2123" y="557"/>
                  </a:cubicBezTo>
                  <a:cubicBezTo>
                    <a:pt x="2129" y="557"/>
                    <a:pt x="2134" y="562"/>
                    <a:pt x="2134" y="567"/>
                  </a:cubicBezTo>
                  <a:cubicBezTo>
                    <a:pt x="2134" y="573"/>
                    <a:pt x="2129" y="578"/>
                    <a:pt x="2123" y="578"/>
                  </a:cubicBezTo>
                  <a:cubicBezTo>
                    <a:pt x="2117" y="578"/>
                    <a:pt x="2112" y="573"/>
                    <a:pt x="2112" y="567"/>
                  </a:cubicBezTo>
                  <a:close/>
                  <a:moveTo>
                    <a:pt x="2112" y="461"/>
                  </a:moveTo>
                  <a:lnTo>
                    <a:pt x="2112" y="461"/>
                  </a:lnTo>
                  <a:cubicBezTo>
                    <a:pt x="2112" y="455"/>
                    <a:pt x="2117" y="450"/>
                    <a:pt x="2123" y="450"/>
                  </a:cubicBezTo>
                  <a:cubicBezTo>
                    <a:pt x="2129" y="450"/>
                    <a:pt x="2134" y="455"/>
                    <a:pt x="2134" y="461"/>
                  </a:cubicBezTo>
                  <a:cubicBezTo>
                    <a:pt x="2134" y="467"/>
                    <a:pt x="2129" y="471"/>
                    <a:pt x="2123" y="471"/>
                  </a:cubicBezTo>
                  <a:cubicBezTo>
                    <a:pt x="2117" y="471"/>
                    <a:pt x="2112" y="467"/>
                    <a:pt x="2112" y="461"/>
                  </a:cubicBezTo>
                  <a:close/>
                  <a:moveTo>
                    <a:pt x="2112" y="354"/>
                  </a:moveTo>
                  <a:lnTo>
                    <a:pt x="2112" y="354"/>
                  </a:lnTo>
                  <a:cubicBezTo>
                    <a:pt x="2112" y="348"/>
                    <a:pt x="2117" y="343"/>
                    <a:pt x="2123" y="343"/>
                  </a:cubicBezTo>
                  <a:cubicBezTo>
                    <a:pt x="2129" y="343"/>
                    <a:pt x="2134" y="348"/>
                    <a:pt x="2134" y="354"/>
                  </a:cubicBezTo>
                  <a:cubicBezTo>
                    <a:pt x="2134" y="360"/>
                    <a:pt x="2129" y="365"/>
                    <a:pt x="2123" y="365"/>
                  </a:cubicBezTo>
                  <a:cubicBezTo>
                    <a:pt x="2117" y="365"/>
                    <a:pt x="2112" y="360"/>
                    <a:pt x="2112" y="354"/>
                  </a:cubicBezTo>
                  <a:close/>
                  <a:moveTo>
                    <a:pt x="2112" y="247"/>
                  </a:moveTo>
                  <a:lnTo>
                    <a:pt x="2112" y="247"/>
                  </a:lnTo>
                  <a:cubicBezTo>
                    <a:pt x="2112" y="242"/>
                    <a:pt x="2117" y="237"/>
                    <a:pt x="2123" y="237"/>
                  </a:cubicBezTo>
                  <a:cubicBezTo>
                    <a:pt x="2129" y="237"/>
                    <a:pt x="2134" y="242"/>
                    <a:pt x="2134" y="247"/>
                  </a:cubicBezTo>
                  <a:cubicBezTo>
                    <a:pt x="2134" y="253"/>
                    <a:pt x="2129" y="258"/>
                    <a:pt x="2123" y="258"/>
                  </a:cubicBezTo>
                  <a:cubicBezTo>
                    <a:pt x="2117" y="258"/>
                    <a:pt x="2112" y="253"/>
                    <a:pt x="2112" y="247"/>
                  </a:cubicBezTo>
                  <a:close/>
                  <a:moveTo>
                    <a:pt x="2112" y="141"/>
                  </a:moveTo>
                  <a:lnTo>
                    <a:pt x="2112" y="141"/>
                  </a:lnTo>
                  <a:cubicBezTo>
                    <a:pt x="2112" y="135"/>
                    <a:pt x="2117" y="130"/>
                    <a:pt x="2123" y="130"/>
                  </a:cubicBezTo>
                  <a:cubicBezTo>
                    <a:pt x="2129" y="130"/>
                    <a:pt x="2134" y="135"/>
                    <a:pt x="2134" y="141"/>
                  </a:cubicBezTo>
                  <a:cubicBezTo>
                    <a:pt x="2134" y="147"/>
                    <a:pt x="2129" y="151"/>
                    <a:pt x="2123" y="151"/>
                  </a:cubicBezTo>
                  <a:cubicBezTo>
                    <a:pt x="2117" y="151"/>
                    <a:pt x="2112" y="147"/>
                    <a:pt x="2112" y="141"/>
                  </a:cubicBezTo>
                  <a:close/>
                  <a:moveTo>
                    <a:pt x="2112" y="34"/>
                  </a:moveTo>
                  <a:lnTo>
                    <a:pt x="2112" y="34"/>
                  </a:lnTo>
                  <a:cubicBezTo>
                    <a:pt x="2112" y="28"/>
                    <a:pt x="2117" y="23"/>
                    <a:pt x="2123" y="23"/>
                  </a:cubicBezTo>
                  <a:cubicBezTo>
                    <a:pt x="2129" y="23"/>
                    <a:pt x="2134" y="28"/>
                    <a:pt x="2134" y="34"/>
                  </a:cubicBezTo>
                  <a:cubicBezTo>
                    <a:pt x="2134" y="40"/>
                    <a:pt x="2129" y="45"/>
                    <a:pt x="2123" y="45"/>
                  </a:cubicBezTo>
                  <a:cubicBezTo>
                    <a:pt x="2117" y="45"/>
                    <a:pt x="2112" y="40"/>
                    <a:pt x="2112" y="34"/>
                  </a:cubicBezTo>
                  <a:close/>
                  <a:moveTo>
                    <a:pt x="2039" y="22"/>
                  </a:moveTo>
                  <a:lnTo>
                    <a:pt x="2039" y="22"/>
                  </a:lnTo>
                  <a:cubicBezTo>
                    <a:pt x="2033" y="22"/>
                    <a:pt x="2029" y="17"/>
                    <a:pt x="2029" y="11"/>
                  </a:cubicBezTo>
                  <a:cubicBezTo>
                    <a:pt x="2029" y="5"/>
                    <a:pt x="2033" y="0"/>
                    <a:pt x="2039" y="0"/>
                  </a:cubicBezTo>
                  <a:cubicBezTo>
                    <a:pt x="2045" y="0"/>
                    <a:pt x="2050" y="5"/>
                    <a:pt x="2050" y="11"/>
                  </a:cubicBezTo>
                  <a:cubicBezTo>
                    <a:pt x="2050" y="17"/>
                    <a:pt x="2045" y="22"/>
                    <a:pt x="2039" y="22"/>
                  </a:cubicBezTo>
                  <a:close/>
                  <a:moveTo>
                    <a:pt x="1933" y="22"/>
                  </a:moveTo>
                  <a:lnTo>
                    <a:pt x="1933" y="22"/>
                  </a:lnTo>
                  <a:cubicBezTo>
                    <a:pt x="1927" y="22"/>
                    <a:pt x="1922" y="17"/>
                    <a:pt x="1922" y="11"/>
                  </a:cubicBezTo>
                  <a:cubicBezTo>
                    <a:pt x="1922" y="5"/>
                    <a:pt x="1927" y="0"/>
                    <a:pt x="1933" y="0"/>
                  </a:cubicBezTo>
                  <a:cubicBezTo>
                    <a:pt x="1939" y="0"/>
                    <a:pt x="1943" y="5"/>
                    <a:pt x="1943" y="11"/>
                  </a:cubicBezTo>
                  <a:cubicBezTo>
                    <a:pt x="1943" y="17"/>
                    <a:pt x="1939" y="22"/>
                    <a:pt x="1933" y="22"/>
                  </a:cubicBezTo>
                  <a:close/>
                  <a:moveTo>
                    <a:pt x="1826" y="22"/>
                  </a:moveTo>
                  <a:lnTo>
                    <a:pt x="1826" y="22"/>
                  </a:lnTo>
                  <a:cubicBezTo>
                    <a:pt x="1820" y="22"/>
                    <a:pt x="1815" y="17"/>
                    <a:pt x="1815" y="11"/>
                  </a:cubicBezTo>
                  <a:cubicBezTo>
                    <a:pt x="1815" y="5"/>
                    <a:pt x="1820" y="0"/>
                    <a:pt x="1826" y="0"/>
                  </a:cubicBezTo>
                  <a:cubicBezTo>
                    <a:pt x="1832" y="0"/>
                    <a:pt x="1837" y="5"/>
                    <a:pt x="1837" y="11"/>
                  </a:cubicBezTo>
                  <a:cubicBezTo>
                    <a:pt x="1837" y="17"/>
                    <a:pt x="1832" y="22"/>
                    <a:pt x="1826" y="22"/>
                  </a:cubicBezTo>
                  <a:close/>
                  <a:moveTo>
                    <a:pt x="1719" y="22"/>
                  </a:moveTo>
                  <a:lnTo>
                    <a:pt x="1719" y="22"/>
                  </a:lnTo>
                  <a:cubicBezTo>
                    <a:pt x="1713" y="22"/>
                    <a:pt x="1709" y="17"/>
                    <a:pt x="1709" y="11"/>
                  </a:cubicBezTo>
                  <a:cubicBezTo>
                    <a:pt x="1709" y="5"/>
                    <a:pt x="1713" y="0"/>
                    <a:pt x="1719" y="0"/>
                  </a:cubicBezTo>
                  <a:cubicBezTo>
                    <a:pt x="1725" y="0"/>
                    <a:pt x="1730" y="5"/>
                    <a:pt x="1730" y="11"/>
                  </a:cubicBezTo>
                  <a:cubicBezTo>
                    <a:pt x="1730" y="17"/>
                    <a:pt x="1725" y="22"/>
                    <a:pt x="1719" y="22"/>
                  </a:cubicBezTo>
                  <a:close/>
                  <a:moveTo>
                    <a:pt x="1613" y="22"/>
                  </a:moveTo>
                  <a:lnTo>
                    <a:pt x="1613" y="22"/>
                  </a:lnTo>
                  <a:cubicBezTo>
                    <a:pt x="1607" y="22"/>
                    <a:pt x="1602" y="17"/>
                    <a:pt x="1602" y="11"/>
                  </a:cubicBezTo>
                  <a:cubicBezTo>
                    <a:pt x="1602" y="5"/>
                    <a:pt x="1607" y="0"/>
                    <a:pt x="1613" y="0"/>
                  </a:cubicBezTo>
                  <a:cubicBezTo>
                    <a:pt x="1619" y="0"/>
                    <a:pt x="1623" y="5"/>
                    <a:pt x="1623" y="11"/>
                  </a:cubicBezTo>
                  <a:cubicBezTo>
                    <a:pt x="1623" y="17"/>
                    <a:pt x="1619" y="22"/>
                    <a:pt x="1613" y="22"/>
                  </a:cubicBezTo>
                  <a:close/>
                  <a:moveTo>
                    <a:pt x="1506" y="22"/>
                  </a:moveTo>
                  <a:lnTo>
                    <a:pt x="1506" y="22"/>
                  </a:lnTo>
                  <a:cubicBezTo>
                    <a:pt x="1500" y="22"/>
                    <a:pt x="1495" y="17"/>
                    <a:pt x="1495" y="11"/>
                  </a:cubicBezTo>
                  <a:cubicBezTo>
                    <a:pt x="1495" y="5"/>
                    <a:pt x="1500" y="0"/>
                    <a:pt x="1506" y="0"/>
                  </a:cubicBezTo>
                  <a:cubicBezTo>
                    <a:pt x="1512" y="0"/>
                    <a:pt x="1517" y="5"/>
                    <a:pt x="1517" y="11"/>
                  </a:cubicBezTo>
                  <a:cubicBezTo>
                    <a:pt x="1517" y="17"/>
                    <a:pt x="1512" y="22"/>
                    <a:pt x="1506" y="22"/>
                  </a:cubicBezTo>
                  <a:close/>
                  <a:moveTo>
                    <a:pt x="1399" y="22"/>
                  </a:moveTo>
                  <a:lnTo>
                    <a:pt x="1399" y="22"/>
                  </a:lnTo>
                  <a:cubicBezTo>
                    <a:pt x="1393" y="22"/>
                    <a:pt x="1389" y="17"/>
                    <a:pt x="1389" y="11"/>
                  </a:cubicBezTo>
                  <a:cubicBezTo>
                    <a:pt x="1389" y="5"/>
                    <a:pt x="1393" y="0"/>
                    <a:pt x="1399" y="0"/>
                  </a:cubicBezTo>
                  <a:cubicBezTo>
                    <a:pt x="1405" y="0"/>
                    <a:pt x="1410" y="5"/>
                    <a:pt x="1410" y="11"/>
                  </a:cubicBezTo>
                  <a:cubicBezTo>
                    <a:pt x="1410" y="17"/>
                    <a:pt x="1405" y="22"/>
                    <a:pt x="1399" y="22"/>
                  </a:cubicBezTo>
                  <a:close/>
                  <a:moveTo>
                    <a:pt x="1293" y="22"/>
                  </a:moveTo>
                  <a:lnTo>
                    <a:pt x="1293" y="22"/>
                  </a:lnTo>
                  <a:cubicBezTo>
                    <a:pt x="1287" y="22"/>
                    <a:pt x="1282" y="17"/>
                    <a:pt x="1282" y="11"/>
                  </a:cubicBezTo>
                  <a:cubicBezTo>
                    <a:pt x="1282" y="5"/>
                    <a:pt x="1287" y="0"/>
                    <a:pt x="1293" y="0"/>
                  </a:cubicBezTo>
                  <a:cubicBezTo>
                    <a:pt x="1298" y="0"/>
                    <a:pt x="1303" y="5"/>
                    <a:pt x="1303" y="11"/>
                  </a:cubicBezTo>
                  <a:cubicBezTo>
                    <a:pt x="1303" y="17"/>
                    <a:pt x="1298" y="22"/>
                    <a:pt x="1293" y="22"/>
                  </a:cubicBezTo>
                  <a:close/>
                  <a:moveTo>
                    <a:pt x="1186" y="22"/>
                  </a:moveTo>
                  <a:lnTo>
                    <a:pt x="1186" y="22"/>
                  </a:lnTo>
                  <a:cubicBezTo>
                    <a:pt x="1180" y="22"/>
                    <a:pt x="1175" y="17"/>
                    <a:pt x="1175" y="11"/>
                  </a:cubicBezTo>
                  <a:cubicBezTo>
                    <a:pt x="1175" y="5"/>
                    <a:pt x="1180" y="0"/>
                    <a:pt x="1186" y="0"/>
                  </a:cubicBezTo>
                  <a:cubicBezTo>
                    <a:pt x="1192" y="0"/>
                    <a:pt x="1197" y="5"/>
                    <a:pt x="1197" y="11"/>
                  </a:cubicBezTo>
                  <a:cubicBezTo>
                    <a:pt x="1197" y="17"/>
                    <a:pt x="1192" y="22"/>
                    <a:pt x="1186" y="22"/>
                  </a:cubicBezTo>
                  <a:close/>
                  <a:moveTo>
                    <a:pt x="1079" y="22"/>
                  </a:moveTo>
                  <a:lnTo>
                    <a:pt x="1079" y="22"/>
                  </a:lnTo>
                  <a:cubicBezTo>
                    <a:pt x="1073" y="22"/>
                    <a:pt x="1068" y="17"/>
                    <a:pt x="1068" y="11"/>
                  </a:cubicBezTo>
                  <a:cubicBezTo>
                    <a:pt x="1068" y="5"/>
                    <a:pt x="1073" y="0"/>
                    <a:pt x="1079" y="0"/>
                  </a:cubicBezTo>
                  <a:cubicBezTo>
                    <a:pt x="1085" y="0"/>
                    <a:pt x="1090" y="5"/>
                    <a:pt x="1090" y="11"/>
                  </a:cubicBezTo>
                  <a:cubicBezTo>
                    <a:pt x="1090" y="17"/>
                    <a:pt x="1085" y="22"/>
                    <a:pt x="1079" y="22"/>
                  </a:cubicBezTo>
                  <a:close/>
                  <a:moveTo>
                    <a:pt x="972" y="22"/>
                  </a:moveTo>
                  <a:lnTo>
                    <a:pt x="972" y="22"/>
                  </a:lnTo>
                  <a:cubicBezTo>
                    <a:pt x="967" y="22"/>
                    <a:pt x="962" y="17"/>
                    <a:pt x="962" y="11"/>
                  </a:cubicBezTo>
                  <a:cubicBezTo>
                    <a:pt x="962" y="5"/>
                    <a:pt x="967" y="0"/>
                    <a:pt x="972" y="0"/>
                  </a:cubicBezTo>
                  <a:cubicBezTo>
                    <a:pt x="978" y="0"/>
                    <a:pt x="983" y="5"/>
                    <a:pt x="983" y="11"/>
                  </a:cubicBezTo>
                  <a:cubicBezTo>
                    <a:pt x="983" y="17"/>
                    <a:pt x="978" y="22"/>
                    <a:pt x="972" y="22"/>
                  </a:cubicBezTo>
                  <a:close/>
                  <a:moveTo>
                    <a:pt x="866" y="22"/>
                  </a:moveTo>
                  <a:lnTo>
                    <a:pt x="866" y="22"/>
                  </a:lnTo>
                  <a:cubicBezTo>
                    <a:pt x="860" y="22"/>
                    <a:pt x="855" y="17"/>
                    <a:pt x="855" y="11"/>
                  </a:cubicBezTo>
                  <a:cubicBezTo>
                    <a:pt x="855" y="5"/>
                    <a:pt x="860" y="0"/>
                    <a:pt x="866" y="0"/>
                  </a:cubicBezTo>
                  <a:cubicBezTo>
                    <a:pt x="872" y="0"/>
                    <a:pt x="876" y="5"/>
                    <a:pt x="876" y="11"/>
                  </a:cubicBezTo>
                  <a:cubicBezTo>
                    <a:pt x="876" y="17"/>
                    <a:pt x="872" y="22"/>
                    <a:pt x="866" y="22"/>
                  </a:cubicBezTo>
                  <a:close/>
                  <a:moveTo>
                    <a:pt x="759" y="22"/>
                  </a:moveTo>
                  <a:lnTo>
                    <a:pt x="759" y="22"/>
                  </a:lnTo>
                  <a:cubicBezTo>
                    <a:pt x="753" y="22"/>
                    <a:pt x="748" y="17"/>
                    <a:pt x="748" y="11"/>
                  </a:cubicBezTo>
                  <a:cubicBezTo>
                    <a:pt x="748" y="5"/>
                    <a:pt x="753" y="0"/>
                    <a:pt x="759" y="0"/>
                  </a:cubicBezTo>
                  <a:cubicBezTo>
                    <a:pt x="765" y="0"/>
                    <a:pt x="770" y="5"/>
                    <a:pt x="770" y="11"/>
                  </a:cubicBezTo>
                  <a:cubicBezTo>
                    <a:pt x="770" y="17"/>
                    <a:pt x="765" y="22"/>
                    <a:pt x="759" y="22"/>
                  </a:cubicBezTo>
                  <a:close/>
                  <a:moveTo>
                    <a:pt x="652" y="22"/>
                  </a:moveTo>
                  <a:lnTo>
                    <a:pt x="652" y="22"/>
                  </a:lnTo>
                  <a:cubicBezTo>
                    <a:pt x="647" y="22"/>
                    <a:pt x="642" y="17"/>
                    <a:pt x="642" y="11"/>
                  </a:cubicBezTo>
                  <a:cubicBezTo>
                    <a:pt x="642" y="5"/>
                    <a:pt x="647" y="0"/>
                    <a:pt x="652" y="0"/>
                  </a:cubicBezTo>
                  <a:cubicBezTo>
                    <a:pt x="658" y="0"/>
                    <a:pt x="663" y="5"/>
                    <a:pt x="663" y="11"/>
                  </a:cubicBezTo>
                  <a:cubicBezTo>
                    <a:pt x="663" y="17"/>
                    <a:pt x="658" y="22"/>
                    <a:pt x="652" y="22"/>
                  </a:cubicBezTo>
                  <a:close/>
                  <a:moveTo>
                    <a:pt x="546" y="22"/>
                  </a:moveTo>
                  <a:lnTo>
                    <a:pt x="546" y="22"/>
                  </a:lnTo>
                  <a:cubicBezTo>
                    <a:pt x="540" y="22"/>
                    <a:pt x="535" y="17"/>
                    <a:pt x="535" y="11"/>
                  </a:cubicBezTo>
                  <a:cubicBezTo>
                    <a:pt x="535" y="5"/>
                    <a:pt x="540" y="0"/>
                    <a:pt x="546" y="0"/>
                  </a:cubicBezTo>
                  <a:cubicBezTo>
                    <a:pt x="552" y="0"/>
                    <a:pt x="556" y="5"/>
                    <a:pt x="556" y="11"/>
                  </a:cubicBezTo>
                  <a:cubicBezTo>
                    <a:pt x="556" y="17"/>
                    <a:pt x="552" y="22"/>
                    <a:pt x="546" y="22"/>
                  </a:cubicBezTo>
                  <a:close/>
                  <a:moveTo>
                    <a:pt x="439" y="22"/>
                  </a:moveTo>
                  <a:lnTo>
                    <a:pt x="439" y="22"/>
                  </a:lnTo>
                  <a:cubicBezTo>
                    <a:pt x="433" y="22"/>
                    <a:pt x="428" y="17"/>
                    <a:pt x="428" y="11"/>
                  </a:cubicBezTo>
                  <a:cubicBezTo>
                    <a:pt x="428" y="5"/>
                    <a:pt x="433" y="0"/>
                    <a:pt x="439" y="0"/>
                  </a:cubicBezTo>
                  <a:cubicBezTo>
                    <a:pt x="445" y="0"/>
                    <a:pt x="450" y="5"/>
                    <a:pt x="450" y="11"/>
                  </a:cubicBezTo>
                  <a:cubicBezTo>
                    <a:pt x="450" y="17"/>
                    <a:pt x="445" y="22"/>
                    <a:pt x="439" y="22"/>
                  </a:cubicBezTo>
                  <a:close/>
                  <a:moveTo>
                    <a:pt x="332" y="22"/>
                  </a:moveTo>
                  <a:lnTo>
                    <a:pt x="332" y="22"/>
                  </a:lnTo>
                  <a:cubicBezTo>
                    <a:pt x="326" y="22"/>
                    <a:pt x="322" y="17"/>
                    <a:pt x="322" y="11"/>
                  </a:cubicBezTo>
                  <a:cubicBezTo>
                    <a:pt x="322" y="5"/>
                    <a:pt x="326" y="0"/>
                    <a:pt x="332" y="0"/>
                  </a:cubicBezTo>
                  <a:cubicBezTo>
                    <a:pt x="338" y="0"/>
                    <a:pt x="343" y="5"/>
                    <a:pt x="343" y="11"/>
                  </a:cubicBezTo>
                  <a:cubicBezTo>
                    <a:pt x="343" y="17"/>
                    <a:pt x="338" y="22"/>
                    <a:pt x="332" y="22"/>
                  </a:cubicBezTo>
                  <a:close/>
                  <a:moveTo>
                    <a:pt x="226" y="22"/>
                  </a:moveTo>
                  <a:lnTo>
                    <a:pt x="226" y="22"/>
                  </a:lnTo>
                  <a:cubicBezTo>
                    <a:pt x="220" y="22"/>
                    <a:pt x="215" y="17"/>
                    <a:pt x="215" y="11"/>
                  </a:cubicBezTo>
                  <a:cubicBezTo>
                    <a:pt x="215" y="5"/>
                    <a:pt x="220" y="0"/>
                    <a:pt x="226" y="0"/>
                  </a:cubicBezTo>
                  <a:cubicBezTo>
                    <a:pt x="232" y="0"/>
                    <a:pt x="236" y="5"/>
                    <a:pt x="236" y="11"/>
                  </a:cubicBezTo>
                  <a:cubicBezTo>
                    <a:pt x="236" y="17"/>
                    <a:pt x="232" y="22"/>
                    <a:pt x="226" y="22"/>
                  </a:cubicBezTo>
                  <a:close/>
                  <a:moveTo>
                    <a:pt x="119" y="22"/>
                  </a:moveTo>
                  <a:lnTo>
                    <a:pt x="119" y="22"/>
                  </a:lnTo>
                  <a:cubicBezTo>
                    <a:pt x="113" y="22"/>
                    <a:pt x="108" y="17"/>
                    <a:pt x="108" y="11"/>
                  </a:cubicBezTo>
                  <a:cubicBezTo>
                    <a:pt x="108" y="5"/>
                    <a:pt x="113" y="0"/>
                    <a:pt x="119" y="0"/>
                  </a:cubicBezTo>
                  <a:cubicBezTo>
                    <a:pt x="125" y="0"/>
                    <a:pt x="130" y="5"/>
                    <a:pt x="130" y="11"/>
                  </a:cubicBezTo>
                  <a:cubicBezTo>
                    <a:pt x="130" y="17"/>
                    <a:pt x="125" y="22"/>
                    <a:pt x="119" y="22"/>
                  </a:cubicBezTo>
                  <a:close/>
                  <a:moveTo>
                    <a:pt x="12" y="22"/>
                  </a:moveTo>
                  <a:lnTo>
                    <a:pt x="12" y="22"/>
                  </a:lnTo>
                  <a:cubicBezTo>
                    <a:pt x="6" y="22"/>
                    <a:pt x="2" y="17"/>
                    <a:pt x="2" y="11"/>
                  </a:cubicBezTo>
                  <a:cubicBezTo>
                    <a:pt x="2" y="5"/>
                    <a:pt x="6" y="0"/>
                    <a:pt x="12" y="0"/>
                  </a:cubicBezTo>
                  <a:cubicBezTo>
                    <a:pt x="18" y="0"/>
                    <a:pt x="23" y="5"/>
                    <a:pt x="23" y="11"/>
                  </a:cubicBezTo>
                  <a:cubicBezTo>
                    <a:pt x="23" y="17"/>
                    <a:pt x="18" y="22"/>
                    <a:pt x="12" y="22"/>
                  </a:cubicBezTo>
                  <a:close/>
                </a:path>
              </a:pathLst>
            </a:custGeom>
            <a:solidFill>
              <a:srgbClr val="00BCF2"/>
            </a:solidFill>
            <a:ln w="1588" cap="flat">
              <a:solidFill>
                <a:srgbClr val="00BCF2"/>
              </a:solidFill>
              <a:prstDash val="solid"/>
              <a:round/>
              <a:headEnd/>
              <a:tailEnd/>
            </a:ln>
          </p:spPr>
          <p:txBody>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n-US" sz="1377">
                <a:solidFill>
                  <a:srgbClr val="000000"/>
                </a:solidFill>
              </a:endParaRPr>
            </a:p>
          </p:txBody>
        </p:sp>
        <p:sp>
          <p:nvSpPr>
            <p:cNvPr id="28" name="Rectangle 27"/>
            <p:cNvSpPr>
              <a:spLocks noChangeArrowheads="1"/>
            </p:cNvSpPr>
            <p:nvPr/>
          </p:nvSpPr>
          <p:spPr bwMode="auto">
            <a:xfrm>
              <a:off x="5574" y="1905"/>
              <a:ext cx="89" cy="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altLang="en-US" sz="1071" b="1">
                  <a:solidFill>
                    <a:srgbClr val="00BCF2"/>
                  </a:solidFill>
                  <a:latin typeface="Segoe UI" panose="020B0502040204020203" pitchFamily="34" charset="0"/>
                  <a:cs typeface="Segoe UI" panose="020B0502040204020203" pitchFamily="34" charset="0"/>
                </a:rPr>
                <a:t>VNET</a:t>
              </a:r>
              <a:endParaRPr lang="en-US" altLang="en-US" sz="1071" b="1">
                <a:solidFill>
                  <a:srgbClr val="000000"/>
                </a:solidFill>
                <a:latin typeface="Segoe UI" panose="020B0502040204020203" pitchFamily="34" charset="0"/>
                <a:cs typeface="Segoe UI" panose="020B0502040204020203" pitchFamily="34" charset="0"/>
              </a:endParaRPr>
            </a:p>
          </p:txBody>
        </p:sp>
      </p:grpSp>
      <p:grpSp>
        <p:nvGrpSpPr>
          <p:cNvPr id="13" name="Group 12"/>
          <p:cNvGrpSpPr/>
          <p:nvPr/>
        </p:nvGrpSpPr>
        <p:grpSpPr>
          <a:xfrm>
            <a:off x="2831318" y="4853074"/>
            <a:ext cx="1069524" cy="682893"/>
            <a:chOff x="6084916" y="4400143"/>
            <a:chExt cx="1300398" cy="1155405"/>
          </a:xfrm>
        </p:grpSpPr>
        <p:pic>
          <p:nvPicPr>
            <p:cNvPr id="30" name="Picture 9"/>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94672" y="5028498"/>
              <a:ext cx="398462" cy="527050"/>
            </a:xfrm>
            <a:prstGeom prst="rect">
              <a:avLst/>
            </a:prstGeom>
            <a:noFill/>
            <a:ln>
              <a:noFill/>
            </a:ln>
          </p:spPr>
        </p:pic>
        <p:sp>
          <p:nvSpPr>
            <p:cNvPr id="31" name="TextBox 30"/>
            <p:cNvSpPr txBox="1"/>
            <p:nvPr/>
          </p:nvSpPr>
          <p:spPr>
            <a:xfrm>
              <a:off x="6084916" y="4400143"/>
              <a:ext cx="1300398" cy="634212"/>
            </a:xfrm>
            <a:prstGeom prst="rect">
              <a:avLst/>
            </a:prstGeom>
            <a:noFill/>
          </p:spPr>
          <p:txBody>
            <a:bodyPr wrap="none" rtlCol="0">
              <a:spAutoFit/>
            </a:bodyPr>
            <a:lstStyle/>
            <a:p>
              <a:r>
                <a:rPr lang="en-US" sz="1836">
                  <a:solidFill>
                    <a:srgbClr val="FFFFFF"/>
                  </a:solidFill>
                </a:rPr>
                <a:t>Public IP</a:t>
              </a:r>
            </a:p>
          </p:txBody>
        </p:sp>
      </p:grpSp>
      <p:sp>
        <p:nvSpPr>
          <p:cNvPr id="32" name="Title 1"/>
          <p:cNvSpPr txBox="1">
            <a:spLocks/>
          </p:cNvSpPr>
          <p:nvPr/>
        </p:nvSpPr>
        <p:spPr>
          <a:xfrm>
            <a:off x="1797918" y="195729"/>
            <a:ext cx="8853840" cy="846265"/>
          </a:xfrm>
          <a:prstGeom prst="rect">
            <a:avLst/>
          </a:prstGeom>
        </p:spPr>
        <p:txBody>
          <a:bodyPr vert="horz" lIns="139879" tIns="34970" rIns="139879" bIns="34970" rtlCol="0" anchor="t">
            <a:noAutofit/>
          </a:bodyPr>
          <a:lstStyle>
            <a:lvl1pPr algn="l" defTabSz="896157" rtl="0" eaLnBrk="1" latinLnBrk="0" hangingPunct="1">
              <a:spcBef>
                <a:spcPct val="0"/>
              </a:spcBef>
              <a:buNone/>
              <a:defRPr sz="4705" kern="1200">
                <a:solidFill>
                  <a:schemeClr val="bg1"/>
                </a:solidFill>
                <a:latin typeface="+mj-lt"/>
                <a:ea typeface="+mj-ea"/>
                <a:cs typeface="+mj-cs"/>
              </a:defRPr>
            </a:lvl1pPr>
          </a:lstStyle>
          <a:p>
            <a:r>
              <a:rPr lang="en-US" sz="4000">
                <a:solidFill>
                  <a:srgbClr val="FFFFFF"/>
                </a:solidFill>
              </a:rPr>
              <a:t>Resource Loops: Declare Multiple Resources</a:t>
            </a:r>
          </a:p>
        </p:txBody>
      </p:sp>
      <p:cxnSp>
        <p:nvCxnSpPr>
          <p:cNvPr id="35" name="Straight Arrow Connector 34"/>
          <p:cNvCxnSpPr/>
          <p:nvPr/>
        </p:nvCxnSpPr>
        <p:spPr>
          <a:xfrm>
            <a:off x="3374362" y="4381069"/>
            <a:ext cx="5818" cy="481644"/>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2908721" y="3480042"/>
            <a:ext cx="819673" cy="792499"/>
            <a:chOff x="6919258" y="4209595"/>
            <a:chExt cx="1071656" cy="1036129"/>
          </a:xfrm>
        </p:grpSpPr>
        <p:pic>
          <p:nvPicPr>
            <p:cNvPr id="11" name="Picture 10"/>
            <p:cNvPicPr>
              <a:picLocks noChangeAspect="1"/>
            </p:cNvPicPr>
            <p:nvPr/>
          </p:nvPicPr>
          <p:blipFill>
            <a:blip r:embed="rId6"/>
            <a:stretch>
              <a:fillRect/>
            </a:stretch>
          </p:blipFill>
          <p:spPr>
            <a:xfrm>
              <a:off x="7212478" y="4669479"/>
              <a:ext cx="778436" cy="576245"/>
            </a:xfrm>
            <a:prstGeom prst="rect">
              <a:avLst/>
            </a:prstGeom>
          </p:spPr>
        </p:pic>
        <p:sp>
          <p:nvSpPr>
            <p:cNvPr id="33" name="TextBox 32"/>
            <p:cNvSpPr txBox="1"/>
            <p:nvPr/>
          </p:nvSpPr>
          <p:spPr>
            <a:xfrm>
              <a:off x="6919258" y="4209595"/>
              <a:ext cx="744427" cy="490081"/>
            </a:xfrm>
            <a:prstGeom prst="rect">
              <a:avLst/>
            </a:prstGeom>
            <a:noFill/>
          </p:spPr>
          <p:txBody>
            <a:bodyPr wrap="none" rtlCol="0">
              <a:spAutoFit/>
            </a:bodyPr>
            <a:lstStyle/>
            <a:p>
              <a:r>
                <a:rPr lang="en-US" sz="1836">
                  <a:solidFill>
                    <a:srgbClr val="FFFFFF"/>
                  </a:solidFill>
                </a:rPr>
                <a:t>NIC</a:t>
              </a:r>
            </a:p>
          </p:txBody>
        </p:sp>
      </p:grpSp>
      <p:cxnSp>
        <p:nvCxnSpPr>
          <p:cNvPr id="40" name="Straight Arrow Connector 39"/>
          <p:cNvCxnSpPr/>
          <p:nvPr/>
        </p:nvCxnSpPr>
        <p:spPr>
          <a:xfrm>
            <a:off x="3810333" y="3370059"/>
            <a:ext cx="0" cy="436328"/>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710217" y="5762095"/>
            <a:ext cx="9029242" cy="300082"/>
          </a:xfrm>
          <a:prstGeom prst="rect">
            <a:avLst/>
          </a:prstGeom>
        </p:spPr>
        <p:txBody>
          <a:bodyPr wrap="square">
            <a:spAutoFit/>
          </a:bodyPr>
          <a:lstStyle/>
          <a:p>
            <a:r>
              <a:rPr lang="en-US" sz="1350">
                <a:solidFill>
                  <a:srgbClr val="FFFFFF"/>
                </a:solidFill>
              </a:rPr>
              <a:t>https://github.com/Azure/azure-quickstart-templates/blob/master/resource-loop-vms-vnet/azuredeploy.json</a:t>
            </a:r>
          </a:p>
        </p:txBody>
      </p:sp>
      <p:grpSp>
        <p:nvGrpSpPr>
          <p:cNvPr id="41" name="Group 40"/>
          <p:cNvGrpSpPr/>
          <p:nvPr/>
        </p:nvGrpSpPr>
        <p:grpSpPr>
          <a:xfrm>
            <a:off x="4356339" y="2678821"/>
            <a:ext cx="1631234" cy="825408"/>
            <a:chOff x="7165720" y="3276805"/>
            <a:chExt cx="1032266" cy="747678"/>
          </a:xfrm>
        </p:grpSpPr>
        <p:pic>
          <p:nvPicPr>
            <p:cNvPr id="43" name="Picture 4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5720" y="3298397"/>
              <a:ext cx="636108" cy="72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7"/>
            <p:cNvSpPr txBox="1"/>
            <p:nvPr/>
          </p:nvSpPr>
          <p:spPr>
            <a:xfrm>
              <a:off x="7793220" y="3276805"/>
              <a:ext cx="404766" cy="334551"/>
            </a:xfrm>
            <a:prstGeom prst="rect">
              <a:avLst/>
            </a:prstGeom>
            <a:noFill/>
          </p:spPr>
          <p:txBody>
            <a:bodyPr wrap="square" rtlCol="0">
              <a:spAutoFit/>
            </a:bodyPr>
            <a:lstStyle/>
            <a:p>
              <a:r>
                <a:rPr lang="en-US">
                  <a:solidFill>
                    <a:srgbClr val="FFFFFF"/>
                  </a:solidFill>
                </a:rPr>
                <a:t>VM</a:t>
              </a:r>
            </a:p>
          </p:txBody>
        </p:sp>
      </p:grpSp>
      <p:grpSp>
        <p:nvGrpSpPr>
          <p:cNvPr id="49" name="Group 48"/>
          <p:cNvGrpSpPr/>
          <p:nvPr/>
        </p:nvGrpSpPr>
        <p:grpSpPr>
          <a:xfrm>
            <a:off x="4356340" y="4896960"/>
            <a:ext cx="1069524" cy="682893"/>
            <a:chOff x="6084916" y="4400143"/>
            <a:chExt cx="1300398" cy="1155405"/>
          </a:xfrm>
        </p:grpSpPr>
        <p:pic>
          <p:nvPicPr>
            <p:cNvPr id="50" name="Picture 9"/>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94672" y="5028498"/>
              <a:ext cx="398462" cy="527050"/>
            </a:xfrm>
            <a:prstGeom prst="rect">
              <a:avLst/>
            </a:prstGeom>
            <a:noFill/>
            <a:ln>
              <a:noFill/>
            </a:ln>
          </p:spPr>
        </p:pic>
        <p:sp>
          <p:nvSpPr>
            <p:cNvPr id="51" name="TextBox 50"/>
            <p:cNvSpPr txBox="1"/>
            <p:nvPr/>
          </p:nvSpPr>
          <p:spPr>
            <a:xfrm>
              <a:off x="6084916" y="4400143"/>
              <a:ext cx="1300398" cy="634212"/>
            </a:xfrm>
            <a:prstGeom prst="rect">
              <a:avLst/>
            </a:prstGeom>
            <a:noFill/>
          </p:spPr>
          <p:txBody>
            <a:bodyPr wrap="none" rtlCol="0">
              <a:spAutoFit/>
            </a:bodyPr>
            <a:lstStyle/>
            <a:p>
              <a:r>
                <a:rPr lang="en-US" sz="1836">
                  <a:solidFill>
                    <a:srgbClr val="FFFFFF"/>
                  </a:solidFill>
                </a:rPr>
                <a:t>Public IP</a:t>
              </a:r>
            </a:p>
          </p:txBody>
        </p:sp>
      </p:grpSp>
      <p:cxnSp>
        <p:nvCxnSpPr>
          <p:cNvPr id="52" name="Straight Arrow Connector 51"/>
          <p:cNvCxnSpPr/>
          <p:nvPr/>
        </p:nvCxnSpPr>
        <p:spPr>
          <a:xfrm>
            <a:off x="4849173" y="4424739"/>
            <a:ext cx="5818" cy="481644"/>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4433743" y="3523929"/>
            <a:ext cx="819673" cy="792499"/>
            <a:chOff x="6919258" y="4209595"/>
            <a:chExt cx="1071656" cy="1036129"/>
          </a:xfrm>
        </p:grpSpPr>
        <p:pic>
          <p:nvPicPr>
            <p:cNvPr id="54" name="Picture 53"/>
            <p:cNvPicPr>
              <a:picLocks noChangeAspect="1"/>
            </p:cNvPicPr>
            <p:nvPr/>
          </p:nvPicPr>
          <p:blipFill>
            <a:blip r:embed="rId6"/>
            <a:stretch>
              <a:fillRect/>
            </a:stretch>
          </p:blipFill>
          <p:spPr>
            <a:xfrm>
              <a:off x="7212478" y="4669479"/>
              <a:ext cx="778436" cy="576245"/>
            </a:xfrm>
            <a:prstGeom prst="rect">
              <a:avLst/>
            </a:prstGeom>
          </p:spPr>
        </p:pic>
        <p:sp>
          <p:nvSpPr>
            <p:cNvPr id="55" name="TextBox 54"/>
            <p:cNvSpPr txBox="1"/>
            <p:nvPr/>
          </p:nvSpPr>
          <p:spPr>
            <a:xfrm>
              <a:off x="6919258" y="4209595"/>
              <a:ext cx="744427" cy="490081"/>
            </a:xfrm>
            <a:prstGeom prst="rect">
              <a:avLst/>
            </a:prstGeom>
            <a:noFill/>
          </p:spPr>
          <p:txBody>
            <a:bodyPr wrap="none" rtlCol="0">
              <a:spAutoFit/>
            </a:bodyPr>
            <a:lstStyle/>
            <a:p>
              <a:r>
                <a:rPr lang="en-US" sz="1836">
                  <a:solidFill>
                    <a:srgbClr val="FFFFFF"/>
                  </a:solidFill>
                </a:rPr>
                <a:t>NIC</a:t>
              </a:r>
            </a:p>
          </p:txBody>
        </p:sp>
      </p:grpSp>
      <p:cxnSp>
        <p:nvCxnSpPr>
          <p:cNvPr id="56" name="Straight Arrow Connector 55"/>
          <p:cNvCxnSpPr/>
          <p:nvPr/>
        </p:nvCxnSpPr>
        <p:spPr>
          <a:xfrm>
            <a:off x="5335354" y="3413946"/>
            <a:ext cx="0" cy="436328"/>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8" name="Group 67"/>
          <p:cNvGrpSpPr/>
          <p:nvPr/>
        </p:nvGrpSpPr>
        <p:grpSpPr>
          <a:xfrm>
            <a:off x="5902892" y="2738196"/>
            <a:ext cx="1631234" cy="825408"/>
            <a:chOff x="7165720" y="3276805"/>
            <a:chExt cx="1032266" cy="747678"/>
          </a:xfrm>
        </p:grpSpPr>
        <p:pic>
          <p:nvPicPr>
            <p:cNvPr id="69" name="Picture 6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5720" y="3298397"/>
              <a:ext cx="636108" cy="726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TextBox 69"/>
            <p:cNvSpPr txBox="1"/>
            <p:nvPr/>
          </p:nvSpPr>
          <p:spPr>
            <a:xfrm>
              <a:off x="7793220" y="3276805"/>
              <a:ext cx="404766" cy="334551"/>
            </a:xfrm>
            <a:prstGeom prst="rect">
              <a:avLst/>
            </a:prstGeom>
            <a:noFill/>
          </p:spPr>
          <p:txBody>
            <a:bodyPr wrap="square" rtlCol="0">
              <a:spAutoFit/>
            </a:bodyPr>
            <a:lstStyle/>
            <a:p>
              <a:r>
                <a:rPr lang="en-US">
                  <a:solidFill>
                    <a:srgbClr val="FFFFFF"/>
                  </a:solidFill>
                </a:rPr>
                <a:t>VM</a:t>
              </a:r>
            </a:p>
          </p:txBody>
        </p:sp>
      </p:grpSp>
      <p:grpSp>
        <p:nvGrpSpPr>
          <p:cNvPr id="71" name="Group 70"/>
          <p:cNvGrpSpPr/>
          <p:nvPr/>
        </p:nvGrpSpPr>
        <p:grpSpPr>
          <a:xfrm>
            <a:off x="5902892" y="4863072"/>
            <a:ext cx="1069524" cy="682893"/>
            <a:chOff x="6084916" y="4400143"/>
            <a:chExt cx="1300398" cy="1155405"/>
          </a:xfrm>
        </p:grpSpPr>
        <p:pic>
          <p:nvPicPr>
            <p:cNvPr id="72" name="Picture 9"/>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94672" y="5028498"/>
              <a:ext cx="398462" cy="527050"/>
            </a:xfrm>
            <a:prstGeom prst="rect">
              <a:avLst/>
            </a:prstGeom>
            <a:noFill/>
            <a:ln>
              <a:noFill/>
            </a:ln>
          </p:spPr>
        </p:pic>
        <p:sp>
          <p:nvSpPr>
            <p:cNvPr id="73" name="TextBox 72"/>
            <p:cNvSpPr txBox="1"/>
            <p:nvPr/>
          </p:nvSpPr>
          <p:spPr>
            <a:xfrm>
              <a:off x="6084916" y="4400143"/>
              <a:ext cx="1300398" cy="634212"/>
            </a:xfrm>
            <a:prstGeom prst="rect">
              <a:avLst/>
            </a:prstGeom>
            <a:noFill/>
          </p:spPr>
          <p:txBody>
            <a:bodyPr wrap="none" rtlCol="0">
              <a:spAutoFit/>
            </a:bodyPr>
            <a:lstStyle/>
            <a:p>
              <a:r>
                <a:rPr lang="en-US" sz="1836">
                  <a:solidFill>
                    <a:srgbClr val="FFFFFF"/>
                  </a:solidFill>
                </a:rPr>
                <a:t>Public IP</a:t>
              </a:r>
            </a:p>
          </p:txBody>
        </p:sp>
      </p:grpSp>
      <p:cxnSp>
        <p:nvCxnSpPr>
          <p:cNvPr id="74" name="Straight Arrow Connector 73"/>
          <p:cNvCxnSpPr/>
          <p:nvPr/>
        </p:nvCxnSpPr>
        <p:spPr>
          <a:xfrm>
            <a:off x="6445937" y="4391067"/>
            <a:ext cx="5818" cy="481644"/>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a:off x="6041919" y="3531701"/>
            <a:ext cx="819673" cy="792499"/>
            <a:chOff x="6919258" y="4209595"/>
            <a:chExt cx="1071656" cy="1036129"/>
          </a:xfrm>
        </p:grpSpPr>
        <p:pic>
          <p:nvPicPr>
            <p:cNvPr id="76" name="Picture 75"/>
            <p:cNvPicPr>
              <a:picLocks noChangeAspect="1"/>
            </p:cNvPicPr>
            <p:nvPr/>
          </p:nvPicPr>
          <p:blipFill>
            <a:blip r:embed="rId6"/>
            <a:stretch>
              <a:fillRect/>
            </a:stretch>
          </p:blipFill>
          <p:spPr>
            <a:xfrm>
              <a:off x="7212478" y="4669479"/>
              <a:ext cx="778436" cy="576245"/>
            </a:xfrm>
            <a:prstGeom prst="rect">
              <a:avLst/>
            </a:prstGeom>
          </p:spPr>
        </p:pic>
        <p:sp>
          <p:nvSpPr>
            <p:cNvPr id="77" name="TextBox 76"/>
            <p:cNvSpPr txBox="1"/>
            <p:nvPr/>
          </p:nvSpPr>
          <p:spPr>
            <a:xfrm>
              <a:off x="6919258" y="4209595"/>
              <a:ext cx="744427" cy="490081"/>
            </a:xfrm>
            <a:prstGeom prst="rect">
              <a:avLst/>
            </a:prstGeom>
            <a:noFill/>
          </p:spPr>
          <p:txBody>
            <a:bodyPr wrap="none" rtlCol="0">
              <a:spAutoFit/>
            </a:bodyPr>
            <a:lstStyle/>
            <a:p>
              <a:r>
                <a:rPr lang="en-US" sz="1836">
                  <a:solidFill>
                    <a:srgbClr val="FFFFFF"/>
                  </a:solidFill>
                </a:rPr>
                <a:t>NIC</a:t>
              </a:r>
            </a:p>
          </p:txBody>
        </p:sp>
      </p:grpSp>
      <p:cxnSp>
        <p:nvCxnSpPr>
          <p:cNvPr id="78" name="Straight Arrow Connector 77"/>
          <p:cNvCxnSpPr/>
          <p:nvPr/>
        </p:nvCxnSpPr>
        <p:spPr>
          <a:xfrm>
            <a:off x="6881907" y="3380057"/>
            <a:ext cx="0" cy="436328"/>
          </a:xfrm>
          <a:prstGeom prst="straightConnector1">
            <a:avLst/>
          </a:prstGeom>
          <a:ln w="254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126909" y="2937348"/>
            <a:ext cx="857177" cy="844700"/>
          </a:xfrm>
          <a:prstGeom prst="rect">
            <a:avLst/>
          </a:prstGeom>
          <a:noFill/>
        </p:spPr>
        <p:txBody>
          <a:bodyPr wrap="square" lIns="137148" tIns="109719" rIns="137148" bIns="109719" rtlCol="0">
            <a:spAutoFit/>
          </a:bodyPr>
          <a:lstStyle/>
          <a:p>
            <a:pPr>
              <a:lnSpc>
                <a:spcPct val="90000"/>
              </a:lnSpc>
              <a:spcAft>
                <a:spcPts val="450"/>
              </a:spcAft>
            </a:pPr>
            <a:r>
              <a:rPr lang="en-US" sz="4499">
                <a:solidFill>
                  <a:srgbClr val="FFFFFF"/>
                </a:solidFill>
              </a:rPr>
              <a:t>…</a:t>
            </a:r>
          </a:p>
        </p:txBody>
      </p:sp>
      <p:grpSp>
        <p:nvGrpSpPr>
          <p:cNvPr id="82" name="Group 81"/>
          <p:cNvGrpSpPr/>
          <p:nvPr/>
        </p:nvGrpSpPr>
        <p:grpSpPr>
          <a:xfrm>
            <a:off x="8215796" y="2463043"/>
            <a:ext cx="1531453" cy="2044484"/>
            <a:chOff x="7021426" y="2789655"/>
            <a:chExt cx="1874816" cy="1296510"/>
          </a:xfrm>
        </p:grpSpPr>
        <p:sp>
          <p:nvSpPr>
            <p:cNvPr id="83" name="Rounded Rectangle 82"/>
            <p:cNvSpPr/>
            <p:nvPr/>
          </p:nvSpPr>
          <p:spPr bwMode="auto">
            <a:xfrm>
              <a:off x="7021426" y="2789655"/>
              <a:ext cx="1874816" cy="1296510"/>
            </a:xfrm>
            <a:prstGeom prst="roundRect">
              <a:avLst/>
            </a:prstGeom>
            <a:noFill/>
            <a:ln>
              <a:solidFill>
                <a:schemeClr val="accent6">
                  <a:lumMod val="60000"/>
                  <a:lumOff val="40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lIns="69939" tIns="69939" rIns="26231" bIns="26231" rtlCol="0" anchor="t" anchorCtr="0"/>
            <a:lstStyle/>
            <a:p>
              <a:pPr algn="ctr" defTabSz="713126"/>
              <a:endParaRPr lang="en-US" sz="1224" spc="-78">
                <a:gradFill>
                  <a:gsLst>
                    <a:gs pos="0">
                      <a:srgbClr val="FFFFFF"/>
                    </a:gs>
                    <a:gs pos="100000">
                      <a:srgbClr val="FFFFFF"/>
                    </a:gs>
                  </a:gsLst>
                  <a:lin ang="5400000" scaled="0"/>
                </a:gradFill>
                <a:ea typeface="Segoe UI" pitchFamily="34" charset="0"/>
                <a:cs typeface="Segoe UI" pitchFamily="34" charset="0"/>
              </a:endParaRPr>
            </a:p>
          </p:txBody>
        </p:sp>
        <p:sp>
          <p:nvSpPr>
            <p:cNvPr id="84" name="TextBox 83"/>
            <p:cNvSpPr txBox="1"/>
            <p:nvPr/>
          </p:nvSpPr>
          <p:spPr>
            <a:xfrm>
              <a:off x="7882824" y="2798606"/>
              <a:ext cx="822642" cy="178017"/>
            </a:xfrm>
            <a:prstGeom prst="rect">
              <a:avLst/>
            </a:prstGeom>
            <a:noFill/>
          </p:spPr>
          <p:txBody>
            <a:bodyPr wrap="none" rtlCol="0">
              <a:spAutoFit/>
            </a:bodyPr>
            <a:lstStyle/>
            <a:p>
              <a:r>
                <a:rPr lang="en-US" sz="1224">
                  <a:solidFill>
                    <a:srgbClr val="FF8C00">
                      <a:lumMod val="60000"/>
                      <a:lumOff val="40000"/>
                    </a:srgbClr>
                  </a:solidFill>
                </a:rPr>
                <a:t>Subnet</a:t>
              </a:r>
            </a:p>
          </p:txBody>
        </p:sp>
      </p:grpSp>
      <p:grpSp>
        <p:nvGrpSpPr>
          <p:cNvPr id="85" name="Group 84"/>
          <p:cNvGrpSpPr/>
          <p:nvPr/>
        </p:nvGrpSpPr>
        <p:grpSpPr>
          <a:xfrm>
            <a:off x="9085656" y="4490896"/>
            <a:ext cx="981551" cy="1013909"/>
            <a:chOff x="10150511" y="4293902"/>
            <a:chExt cx="1250154" cy="1221361"/>
          </a:xfrm>
        </p:grpSpPr>
        <p:pic>
          <p:nvPicPr>
            <p:cNvPr id="86" name="Picture 8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07372" y="4760264"/>
              <a:ext cx="754999" cy="754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TextBox 86"/>
            <p:cNvSpPr txBox="1"/>
            <p:nvPr/>
          </p:nvSpPr>
          <p:spPr>
            <a:xfrm>
              <a:off x="10150511" y="4293902"/>
              <a:ext cx="1250154" cy="451542"/>
            </a:xfrm>
            <a:prstGeom prst="rect">
              <a:avLst/>
            </a:prstGeom>
            <a:noFill/>
          </p:spPr>
          <p:txBody>
            <a:bodyPr wrap="none" rtlCol="0">
              <a:spAutoFit/>
            </a:bodyPr>
            <a:lstStyle/>
            <a:p>
              <a:r>
                <a:rPr lang="en-US" sz="1836">
                  <a:solidFill>
                    <a:srgbClr val="FFFFFF"/>
                  </a:solidFill>
                </a:rPr>
                <a:t>Storage</a:t>
              </a:r>
            </a:p>
          </p:txBody>
        </p:sp>
      </p:grpSp>
    </p:spTree>
    <p:extLst>
      <p:ext uri="{BB962C8B-B14F-4D97-AF65-F5344CB8AC3E}">
        <p14:creationId xmlns:p14="http://schemas.microsoft.com/office/powerpoint/2010/main" val="25799854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554164" y="1719197"/>
            <a:ext cx="5127585" cy="3490186"/>
          </a:xfrm>
        </p:spPr>
        <p:txBody>
          <a:bodyPr/>
          <a:lstStyle/>
          <a:p>
            <a:pPr marL="349677" lvl="1" indent="-349677"/>
            <a:r>
              <a:rPr lang="en-US">
                <a:solidFill>
                  <a:schemeClr val="tx1"/>
                </a:solidFill>
                <a:latin typeface="+mj-lt"/>
              </a:rPr>
              <a:t>Wide range of Quickstart Templates</a:t>
            </a:r>
          </a:p>
          <a:p>
            <a:pPr marL="511567" lvl="2" indent="-349677"/>
            <a:r>
              <a:rPr lang="en-US" sz="1800">
                <a:solidFill>
                  <a:schemeClr val="tx1"/>
                </a:solidFill>
                <a:latin typeface="+mj-lt"/>
              </a:rPr>
              <a:t>Indexed on Azure.com</a:t>
            </a:r>
          </a:p>
          <a:p>
            <a:pPr marL="511567" lvl="2" indent="-349677"/>
            <a:r>
              <a:rPr lang="en-US" sz="1800">
                <a:solidFill>
                  <a:schemeClr val="tx1"/>
                </a:solidFill>
                <a:latin typeface="+mj-lt"/>
              </a:rPr>
              <a:t>Github Repo</a:t>
            </a:r>
          </a:p>
          <a:p>
            <a:pPr marL="511567" lvl="2" indent="-349677"/>
            <a:r>
              <a:rPr lang="en-US" sz="1800">
                <a:solidFill>
                  <a:schemeClr val="tx1"/>
                </a:solidFill>
                <a:latin typeface="+mj-lt"/>
              </a:rPr>
              <a:t>Community &amp; Microsoft contributed</a:t>
            </a:r>
          </a:p>
          <a:p>
            <a:pPr marL="511567" lvl="2" indent="-349677"/>
            <a:endParaRPr lang="en-US" sz="1800">
              <a:solidFill>
                <a:schemeClr val="tx1"/>
              </a:solidFill>
              <a:latin typeface="+mj-lt"/>
            </a:endParaRPr>
          </a:p>
          <a:p>
            <a:pPr marL="349677" lvl="1" indent="-349677"/>
            <a:r>
              <a:rPr lang="en-US" sz="2100">
                <a:solidFill>
                  <a:schemeClr val="tx1"/>
                </a:solidFill>
                <a:latin typeface="+mj-lt"/>
              </a:rPr>
              <a:t>Integration of IaaS with Azure Services</a:t>
            </a:r>
          </a:p>
          <a:p>
            <a:pPr marL="349677" lvl="1" indent="-349677"/>
            <a:endParaRPr lang="en-US" sz="2100">
              <a:solidFill>
                <a:schemeClr val="tx1"/>
              </a:solidFill>
              <a:latin typeface="+mj-lt"/>
            </a:endParaRPr>
          </a:p>
          <a:p>
            <a:pPr marL="349677" lvl="1" indent="-349677"/>
            <a:r>
              <a:rPr lang="en-US" sz="2100">
                <a:solidFill>
                  <a:schemeClr val="tx1"/>
                </a:solidFill>
                <a:latin typeface="+mj-lt"/>
              </a:rPr>
              <a:t>Azure Resource Explorer</a:t>
            </a:r>
          </a:p>
          <a:p>
            <a:pPr marL="349677" lvl="1" indent="-349677"/>
            <a:r>
              <a:rPr lang="en-US" sz="2100">
                <a:hlinkClick r:id="rId3"/>
              </a:rPr>
              <a:t>https://resources.azure.com/</a:t>
            </a:r>
            <a:endParaRPr lang="en-US" sz="2100">
              <a:solidFill>
                <a:schemeClr val="tx1"/>
              </a:solidFill>
              <a:latin typeface="+mj-lt"/>
            </a:endParaRPr>
          </a:p>
        </p:txBody>
      </p:sp>
      <p:sp>
        <p:nvSpPr>
          <p:cNvPr id="4" name="Title 3"/>
          <p:cNvSpPr>
            <a:spLocks noGrp="1"/>
          </p:cNvSpPr>
          <p:nvPr>
            <p:ph type="title"/>
          </p:nvPr>
        </p:nvSpPr>
        <p:spPr/>
        <p:txBody>
          <a:bodyPr/>
          <a:lstStyle/>
          <a:p>
            <a:r>
              <a:rPr lang="en-US"/>
              <a:t>Getting Started with Azure Templates </a:t>
            </a:r>
          </a:p>
        </p:txBody>
      </p:sp>
      <p:pic>
        <p:nvPicPr>
          <p:cNvPr id="22" name="Picture 21"/>
          <p:cNvPicPr>
            <a:picLocks noChangeAspect="1"/>
          </p:cNvPicPr>
          <p:nvPr/>
        </p:nvPicPr>
        <p:blipFill>
          <a:blip r:embed="rId4"/>
          <a:stretch>
            <a:fillRect/>
          </a:stretch>
        </p:blipFill>
        <p:spPr>
          <a:xfrm>
            <a:off x="6560316" y="1719197"/>
            <a:ext cx="4190711" cy="6114530"/>
          </a:xfrm>
          <a:prstGeom prst="rect">
            <a:avLst/>
          </a:prstGeom>
        </p:spPr>
      </p:pic>
    </p:spTree>
    <p:extLst>
      <p:ext uri="{BB962C8B-B14F-4D97-AF65-F5344CB8AC3E}">
        <p14:creationId xmlns:p14="http://schemas.microsoft.com/office/powerpoint/2010/main" val="30396575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1000"/>
                                        <p:tgtEl>
                                          <p:spTgt spid="7">
                                            <p:txEl>
                                              <p:pRg st="1" end="1"/>
                                            </p:txEl>
                                          </p:spTgt>
                                        </p:tgtEl>
                                      </p:cBhvr>
                                    </p:animEffect>
                                    <p:anim calcmode="lin" valueType="num">
                                      <p:cBhvr>
                                        <p:cTn id="1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1000"/>
                                        <p:tgtEl>
                                          <p:spTgt spid="7">
                                            <p:txEl>
                                              <p:pRg st="2" end="2"/>
                                            </p:txEl>
                                          </p:spTgt>
                                        </p:tgtEl>
                                      </p:cBhvr>
                                    </p:animEffect>
                                    <p:anim calcmode="lin" valueType="num">
                                      <p:cBhvr>
                                        <p:cTn id="26"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fade">
                                      <p:cBhvr>
                                        <p:cTn id="31" dur="1000"/>
                                        <p:tgtEl>
                                          <p:spTgt spid="7">
                                            <p:txEl>
                                              <p:pRg st="3" end="3"/>
                                            </p:txEl>
                                          </p:spTgt>
                                        </p:tgtEl>
                                      </p:cBhvr>
                                    </p:animEffect>
                                    <p:anim calcmode="lin" valueType="num">
                                      <p:cBhvr>
                                        <p:cTn id="3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1000"/>
                                        <p:tgtEl>
                                          <p:spTgt spid="7">
                                            <p:txEl>
                                              <p:pRg st="5" end="5"/>
                                            </p:txEl>
                                          </p:spTgt>
                                        </p:tgtEl>
                                      </p:cBhvr>
                                    </p:animEffect>
                                    <p:anim calcmode="lin" valueType="num">
                                      <p:cBhvr>
                                        <p:cTn id="3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animEffect transition="in" filter="fade">
                                      <p:cBhvr>
                                        <p:cTn id="43" dur="1000"/>
                                        <p:tgtEl>
                                          <p:spTgt spid="7">
                                            <p:txEl>
                                              <p:pRg st="7" end="7"/>
                                            </p:txEl>
                                          </p:spTgt>
                                        </p:tgtEl>
                                      </p:cBhvr>
                                    </p:animEffect>
                                    <p:anim calcmode="lin" valueType="num">
                                      <p:cBhvr>
                                        <p:cTn id="44"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7">
                                            <p:txEl>
                                              <p:pRg st="8" end="8"/>
                                            </p:txEl>
                                          </p:spTgt>
                                        </p:tgtEl>
                                        <p:attrNameLst>
                                          <p:attrName>style.visibility</p:attrName>
                                        </p:attrNameLst>
                                      </p:cBhvr>
                                      <p:to>
                                        <p:strVal val="visible"/>
                                      </p:to>
                                    </p:set>
                                    <p:animEffect transition="in" filter="fade">
                                      <p:cBhvr>
                                        <p:cTn id="49" dur="1000"/>
                                        <p:tgtEl>
                                          <p:spTgt spid="7">
                                            <p:txEl>
                                              <p:pRg st="8" end="8"/>
                                            </p:txEl>
                                          </p:spTgt>
                                        </p:tgtEl>
                                      </p:cBhvr>
                                    </p:animEffect>
                                    <p:anim calcmode="lin" valueType="num">
                                      <p:cBhvr>
                                        <p:cTn id="50"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209495" y="2095421"/>
            <a:ext cx="4467044" cy="3489425"/>
          </a:xfrm>
          <a:prstGeom prst="rect">
            <a:avLst/>
          </a:prstGeom>
        </p:spPr>
      </p:pic>
      <p:sp>
        <p:nvSpPr>
          <p:cNvPr id="2" name="Title 1"/>
          <p:cNvSpPr>
            <a:spLocks noGrp="1"/>
          </p:cNvSpPr>
          <p:nvPr>
            <p:ph type="title"/>
          </p:nvPr>
        </p:nvSpPr>
        <p:spPr>
          <a:xfrm>
            <a:off x="1874044" y="220663"/>
            <a:ext cx="8916414" cy="688123"/>
          </a:xfrm>
        </p:spPr>
        <p:txBody>
          <a:bodyPr/>
          <a:lstStyle/>
          <a:p>
            <a:r>
              <a:rPr lang="en-US"/>
              <a:t>Azure Resource Manager: Deploying an App</a:t>
            </a:r>
          </a:p>
        </p:txBody>
      </p:sp>
      <p:pic>
        <p:nvPicPr>
          <p:cNvPr id="3" name="Picture 2"/>
          <p:cNvPicPr>
            <a:picLocks noChangeAspect="1"/>
          </p:cNvPicPr>
          <p:nvPr/>
        </p:nvPicPr>
        <p:blipFill>
          <a:blip r:embed="rId3"/>
          <a:stretch>
            <a:fillRect/>
          </a:stretch>
        </p:blipFill>
        <p:spPr>
          <a:xfrm>
            <a:off x="1765652" y="2095421"/>
            <a:ext cx="4307459" cy="3489425"/>
          </a:xfrm>
          <a:prstGeom prst="rect">
            <a:avLst/>
          </a:prstGeom>
        </p:spPr>
      </p:pic>
      <p:pic>
        <p:nvPicPr>
          <p:cNvPr id="4" name="Picture 3"/>
          <p:cNvPicPr>
            <a:picLocks noChangeAspect="1"/>
          </p:cNvPicPr>
          <p:nvPr/>
        </p:nvPicPr>
        <p:blipFill>
          <a:blip r:embed="rId4"/>
          <a:stretch>
            <a:fillRect/>
          </a:stretch>
        </p:blipFill>
        <p:spPr>
          <a:xfrm>
            <a:off x="5131686" y="3040101"/>
            <a:ext cx="1881272" cy="517878"/>
          </a:xfrm>
          <a:prstGeom prst="rect">
            <a:avLst/>
          </a:prstGeom>
        </p:spPr>
      </p:pic>
    </p:spTree>
    <p:extLst>
      <p:ext uri="{BB962C8B-B14F-4D97-AF65-F5344CB8AC3E}">
        <p14:creationId xmlns:p14="http://schemas.microsoft.com/office/powerpoint/2010/main" val="1459179492"/>
      </p:ext>
    </p:extLst>
  </p:cSld>
  <p:clrMapOvr>
    <a:masterClrMapping/>
  </p:clrMapOvr>
  <p:transition>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Template Execution</a:t>
            </a:r>
          </a:p>
        </p:txBody>
      </p:sp>
      <p:sp>
        <p:nvSpPr>
          <p:cNvPr id="3" name="Content Placeholder 2"/>
          <p:cNvSpPr>
            <a:spLocks noGrp="1"/>
          </p:cNvSpPr>
          <p:nvPr>
            <p:ph type="body" sz="quarter" idx="10"/>
          </p:nvPr>
        </p:nvSpPr>
        <p:spPr>
          <a:xfrm>
            <a:off x="1828801" y="1212850"/>
            <a:ext cx="8777288" cy="1791260"/>
          </a:xfrm>
        </p:spPr>
        <p:txBody>
          <a:bodyPr/>
          <a:lstStyle/>
          <a:p>
            <a:r>
              <a:rPr lang="en-US"/>
              <a:t>Execution engine builds a state machine</a:t>
            </a:r>
          </a:p>
          <a:p>
            <a:r>
              <a:rPr lang="en-US"/>
              <a:t>dependsOn and reference() establish dependencies</a:t>
            </a:r>
          </a:p>
        </p:txBody>
      </p:sp>
      <p:sp>
        <p:nvSpPr>
          <p:cNvPr id="26" name="Oval 25"/>
          <p:cNvSpPr/>
          <p:nvPr/>
        </p:nvSpPr>
        <p:spPr>
          <a:xfrm>
            <a:off x="1821545" y="4233018"/>
            <a:ext cx="912650" cy="837353"/>
          </a:xfrm>
          <a:prstGeom prst="ellipse">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99354"/>
            <a:r>
              <a:rPr lang="en-US" sz="1530">
                <a:solidFill>
                  <a:srgbClr val="FFFFFF"/>
                </a:solidFill>
              </a:rPr>
              <a:t>Start</a:t>
            </a:r>
          </a:p>
        </p:txBody>
      </p:sp>
      <p:sp>
        <p:nvSpPr>
          <p:cNvPr id="27" name="Oval 26"/>
          <p:cNvSpPr/>
          <p:nvPr/>
        </p:nvSpPr>
        <p:spPr>
          <a:xfrm>
            <a:off x="3110143" y="4152910"/>
            <a:ext cx="1144241" cy="99756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99354"/>
            <a:r>
              <a:rPr lang="en-US" sz="1530">
                <a:solidFill>
                  <a:srgbClr val="FFFFFF"/>
                </a:solidFill>
              </a:rPr>
              <a:t>App Service Plan</a:t>
            </a:r>
          </a:p>
        </p:txBody>
      </p:sp>
      <p:sp>
        <p:nvSpPr>
          <p:cNvPr id="29" name="Oval 28"/>
          <p:cNvSpPr/>
          <p:nvPr/>
        </p:nvSpPr>
        <p:spPr>
          <a:xfrm>
            <a:off x="9177775" y="4264820"/>
            <a:ext cx="806329" cy="696322"/>
          </a:xfrm>
          <a:prstGeom prst="ellipse">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99354"/>
            <a:r>
              <a:rPr lang="en-US" sz="1530">
                <a:solidFill>
                  <a:srgbClr val="FFFFFF"/>
                </a:solidFill>
              </a:rPr>
              <a:t>End</a:t>
            </a:r>
          </a:p>
        </p:txBody>
      </p:sp>
      <p:cxnSp>
        <p:nvCxnSpPr>
          <p:cNvPr id="30" name="Straight Arrow Connector 29"/>
          <p:cNvCxnSpPr>
            <a:stCxn id="26" idx="6"/>
            <a:endCxn id="27" idx="2"/>
          </p:cNvCxnSpPr>
          <p:nvPr/>
        </p:nvCxnSpPr>
        <p:spPr>
          <a:xfrm flipV="1">
            <a:off x="2734196" y="4651695"/>
            <a:ext cx="375947" cy="1"/>
          </a:xfrm>
          <a:prstGeom prst="straightConnector1">
            <a:avLst/>
          </a:prstGeom>
          <a:ln w="50800">
            <a:solidFill>
              <a:schemeClr val="tx1"/>
            </a:solidFill>
            <a:tailEnd type="triangle"/>
          </a:ln>
        </p:spPr>
        <p:style>
          <a:lnRef idx="2">
            <a:schemeClr val="accent3">
              <a:shade val="50000"/>
            </a:schemeClr>
          </a:lnRef>
          <a:fillRef idx="1">
            <a:schemeClr val="accent3"/>
          </a:fillRef>
          <a:effectRef idx="0">
            <a:schemeClr val="accent3"/>
          </a:effectRef>
          <a:fontRef idx="minor">
            <a:schemeClr val="lt1"/>
          </a:fontRef>
        </p:style>
      </p:cxnSp>
      <p:sp>
        <p:nvSpPr>
          <p:cNvPr id="33" name="Oval 32"/>
          <p:cNvSpPr/>
          <p:nvPr/>
        </p:nvSpPr>
        <p:spPr>
          <a:xfrm>
            <a:off x="4946953" y="4776055"/>
            <a:ext cx="1144241" cy="99756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99354"/>
            <a:r>
              <a:rPr lang="en-US" sz="1530">
                <a:solidFill>
                  <a:srgbClr val="FFFFFF"/>
                </a:solidFill>
              </a:rPr>
              <a:t>Auto Scale Setting</a:t>
            </a:r>
          </a:p>
        </p:txBody>
      </p:sp>
      <p:sp>
        <p:nvSpPr>
          <p:cNvPr id="35" name="Oval 34"/>
          <p:cNvSpPr/>
          <p:nvPr/>
        </p:nvSpPr>
        <p:spPr>
          <a:xfrm>
            <a:off x="4946953" y="3624835"/>
            <a:ext cx="1144241" cy="99756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99354"/>
            <a:r>
              <a:rPr lang="en-US" sz="1530">
                <a:solidFill>
                  <a:srgbClr val="FFFFFF"/>
                </a:solidFill>
              </a:rPr>
              <a:t>Web</a:t>
            </a:r>
          </a:p>
          <a:p>
            <a:pPr algn="ctr" defTabSz="699354"/>
            <a:r>
              <a:rPr lang="en-US" sz="1530">
                <a:solidFill>
                  <a:srgbClr val="FFFFFF"/>
                </a:solidFill>
              </a:rPr>
              <a:t>Site</a:t>
            </a:r>
          </a:p>
        </p:txBody>
      </p:sp>
      <p:sp>
        <p:nvSpPr>
          <p:cNvPr id="36" name="Oval 35"/>
          <p:cNvSpPr/>
          <p:nvPr/>
        </p:nvSpPr>
        <p:spPr>
          <a:xfrm>
            <a:off x="7138182" y="3907238"/>
            <a:ext cx="1144241" cy="99756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99354"/>
            <a:r>
              <a:rPr lang="en-US" sz="1530">
                <a:solidFill>
                  <a:srgbClr val="FFFFFF"/>
                </a:solidFill>
              </a:rPr>
              <a:t>Alert Rule</a:t>
            </a:r>
          </a:p>
        </p:txBody>
      </p:sp>
      <p:sp>
        <p:nvSpPr>
          <p:cNvPr id="37" name="Oval 36"/>
          <p:cNvSpPr/>
          <p:nvPr/>
        </p:nvSpPr>
        <p:spPr>
          <a:xfrm>
            <a:off x="7138182" y="2756018"/>
            <a:ext cx="1144241" cy="99756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99354"/>
            <a:r>
              <a:rPr lang="en-US" sz="1530">
                <a:solidFill>
                  <a:srgbClr val="FFFFFF"/>
                </a:solidFill>
              </a:rPr>
              <a:t>App Insights</a:t>
            </a:r>
          </a:p>
        </p:txBody>
      </p:sp>
      <p:sp>
        <p:nvSpPr>
          <p:cNvPr id="39" name="Oval 38"/>
          <p:cNvSpPr/>
          <p:nvPr/>
        </p:nvSpPr>
        <p:spPr>
          <a:xfrm>
            <a:off x="7138182" y="5058457"/>
            <a:ext cx="1144241" cy="99756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699354"/>
            <a:r>
              <a:rPr lang="en-US" sz="1530">
                <a:solidFill>
                  <a:srgbClr val="FFFFFF"/>
                </a:solidFill>
              </a:rPr>
              <a:t>MS Deploy PKG</a:t>
            </a:r>
          </a:p>
        </p:txBody>
      </p:sp>
      <p:cxnSp>
        <p:nvCxnSpPr>
          <p:cNvPr id="40" name="Straight Arrow Connector 39"/>
          <p:cNvCxnSpPr>
            <a:stCxn id="27" idx="5"/>
            <a:endCxn id="33" idx="2"/>
          </p:cNvCxnSpPr>
          <p:nvPr/>
        </p:nvCxnSpPr>
        <p:spPr>
          <a:xfrm>
            <a:off x="4086813" y="5004386"/>
            <a:ext cx="860140" cy="270453"/>
          </a:xfrm>
          <a:prstGeom prst="straightConnector1">
            <a:avLst/>
          </a:prstGeom>
          <a:ln w="50800">
            <a:solidFill>
              <a:schemeClr val="tx1"/>
            </a:solidFill>
            <a:tailEnd type="triangle"/>
          </a:ln>
        </p:spPr>
        <p:style>
          <a:lnRef idx="2">
            <a:schemeClr val="accent3">
              <a:shade val="50000"/>
            </a:schemeClr>
          </a:lnRef>
          <a:fillRef idx="1">
            <a:schemeClr val="accent3"/>
          </a:fillRef>
          <a:effectRef idx="0">
            <a:schemeClr val="accent3"/>
          </a:effectRef>
          <a:fontRef idx="minor">
            <a:schemeClr val="lt1"/>
          </a:fontRef>
        </p:style>
      </p:cxnSp>
      <p:cxnSp>
        <p:nvCxnSpPr>
          <p:cNvPr id="41" name="Straight Arrow Connector 40"/>
          <p:cNvCxnSpPr>
            <a:stCxn id="27" idx="7"/>
            <a:endCxn id="35" idx="2"/>
          </p:cNvCxnSpPr>
          <p:nvPr/>
        </p:nvCxnSpPr>
        <p:spPr>
          <a:xfrm flipV="1">
            <a:off x="4086813" y="4123621"/>
            <a:ext cx="860140" cy="175379"/>
          </a:xfrm>
          <a:prstGeom prst="straightConnector1">
            <a:avLst/>
          </a:prstGeom>
          <a:ln w="50800">
            <a:solidFill>
              <a:schemeClr val="tx1"/>
            </a:solidFill>
            <a:tailEnd type="triangle"/>
          </a:ln>
        </p:spPr>
        <p:style>
          <a:lnRef idx="2">
            <a:schemeClr val="accent3">
              <a:shade val="50000"/>
            </a:schemeClr>
          </a:lnRef>
          <a:fillRef idx="1">
            <a:schemeClr val="accent3"/>
          </a:fillRef>
          <a:effectRef idx="0">
            <a:schemeClr val="accent3"/>
          </a:effectRef>
          <a:fontRef idx="minor">
            <a:schemeClr val="lt1"/>
          </a:fontRef>
        </p:style>
      </p:cxnSp>
      <p:cxnSp>
        <p:nvCxnSpPr>
          <p:cNvPr id="42" name="Straight Arrow Connector 41"/>
          <p:cNvCxnSpPr>
            <a:stCxn id="35" idx="7"/>
            <a:endCxn id="37" idx="2"/>
          </p:cNvCxnSpPr>
          <p:nvPr/>
        </p:nvCxnSpPr>
        <p:spPr>
          <a:xfrm flipV="1">
            <a:off x="5923624" y="3254805"/>
            <a:ext cx="1214558" cy="516123"/>
          </a:xfrm>
          <a:prstGeom prst="straightConnector1">
            <a:avLst/>
          </a:prstGeom>
          <a:ln w="50800">
            <a:solidFill>
              <a:schemeClr val="tx1"/>
            </a:solidFill>
            <a:tailEnd type="triangle"/>
          </a:ln>
        </p:spPr>
        <p:style>
          <a:lnRef idx="2">
            <a:schemeClr val="accent3">
              <a:shade val="50000"/>
            </a:schemeClr>
          </a:lnRef>
          <a:fillRef idx="1">
            <a:schemeClr val="accent3"/>
          </a:fillRef>
          <a:effectRef idx="0">
            <a:schemeClr val="accent3"/>
          </a:effectRef>
          <a:fontRef idx="minor">
            <a:schemeClr val="lt1"/>
          </a:fontRef>
        </p:style>
      </p:cxnSp>
      <p:cxnSp>
        <p:nvCxnSpPr>
          <p:cNvPr id="43" name="Straight Arrow Connector 42"/>
          <p:cNvCxnSpPr>
            <a:stCxn id="35" idx="6"/>
            <a:endCxn id="36" idx="2"/>
          </p:cNvCxnSpPr>
          <p:nvPr/>
        </p:nvCxnSpPr>
        <p:spPr>
          <a:xfrm>
            <a:off x="6091194" y="4123622"/>
            <a:ext cx="1046988" cy="282401"/>
          </a:xfrm>
          <a:prstGeom prst="straightConnector1">
            <a:avLst/>
          </a:prstGeom>
          <a:ln w="50800">
            <a:solidFill>
              <a:schemeClr val="tx1"/>
            </a:solidFill>
            <a:tailEnd type="triangle"/>
          </a:ln>
        </p:spPr>
        <p:style>
          <a:lnRef idx="2">
            <a:schemeClr val="accent3">
              <a:shade val="50000"/>
            </a:schemeClr>
          </a:lnRef>
          <a:fillRef idx="1">
            <a:schemeClr val="accent3"/>
          </a:fillRef>
          <a:effectRef idx="0">
            <a:schemeClr val="accent3"/>
          </a:effectRef>
          <a:fontRef idx="minor">
            <a:schemeClr val="lt1"/>
          </a:fontRef>
        </p:style>
      </p:cxnSp>
      <p:cxnSp>
        <p:nvCxnSpPr>
          <p:cNvPr id="44" name="Straight Arrow Connector 43"/>
          <p:cNvCxnSpPr>
            <a:stCxn id="35" idx="5"/>
            <a:endCxn id="39" idx="2"/>
          </p:cNvCxnSpPr>
          <p:nvPr/>
        </p:nvCxnSpPr>
        <p:spPr>
          <a:xfrm>
            <a:off x="5923624" y="4476314"/>
            <a:ext cx="1214558" cy="1080929"/>
          </a:xfrm>
          <a:prstGeom prst="straightConnector1">
            <a:avLst/>
          </a:prstGeom>
          <a:ln w="50800">
            <a:solidFill>
              <a:schemeClr val="tx1"/>
            </a:solidFill>
            <a:tailEnd type="triangle"/>
          </a:ln>
        </p:spPr>
        <p:style>
          <a:lnRef idx="2">
            <a:schemeClr val="accent3">
              <a:shade val="50000"/>
            </a:schemeClr>
          </a:lnRef>
          <a:fillRef idx="1">
            <a:schemeClr val="accent3"/>
          </a:fillRef>
          <a:effectRef idx="0">
            <a:schemeClr val="accent3"/>
          </a:effectRef>
          <a:fontRef idx="minor">
            <a:schemeClr val="lt1"/>
          </a:fontRef>
        </p:style>
      </p:cxnSp>
      <p:cxnSp>
        <p:nvCxnSpPr>
          <p:cNvPr id="45" name="Straight Arrow Connector 44"/>
          <p:cNvCxnSpPr>
            <a:stCxn id="36" idx="6"/>
            <a:endCxn id="29" idx="2"/>
          </p:cNvCxnSpPr>
          <p:nvPr/>
        </p:nvCxnSpPr>
        <p:spPr>
          <a:xfrm>
            <a:off x="8282423" y="4406022"/>
            <a:ext cx="895353" cy="206960"/>
          </a:xfrm>
          <a:prstGeom prst="straightConnector1">
            <a:avLst/>
          </a:prstGeom>
          <a:ln w="50800">
            <a:solidFill>
              <a:schemeClr val="tx1"/>
            </a:solidFill>
            <a:tailEnd type="triangle"/>
          </a:ln>
        </p:spPr>
        <p:style>
          <a:lnRef idx="2">
            <a:schemeClr val="accent3">
              <a:shade val="50000"/>
            </a:schemeClr>
          </a:lnRef>
          <a:fillRef idx="1">
            <a:schemeClr val="accent3"/>
          </a:fillRef>
          <a:effectRef idx="0">
            <a:schemeClr val="accent3"/>
          </a:effectRef>
          <a:fontRef idx="minor">
            <a:schemeClr val="lt1"/>
          </a:fontRef>
        </p:style>
      </p:cxnSp>
      <p:cxnSp>
        <p:nvCxnSpPr>
          <p:cNvPr id="48" name="Straight Arrow Connector 47"/>
          <p:cNvCxnSpPr>
            <a:stCxn id="37" idx="5"/>
            <a:endCxn id="29" idx="1"/>
          </p:cNvCxnSpPr>
          <p:nvPr/>
        </p:nvCxnSpPr>
        <p:spPr>
          <a:xfrm>
            <a:off x="8114854" y="3607495"/>
            <a:ext cx="1181005" cy="759300"/>
          </a:xfrm>
          <a:prstGeom prst="straightConnector1">
            <a:avLst/>
          </a:prstGeom>
          <a:ln w="50800">
            <a:solidFill>
              <a:schemeClr val="tx1"/>
            </a:solidFill>
            <a:tailEnd type="triangle"/>
          </a:ln>
        </p:spPr>
        <p:style>
          <a:lnRef idx="2">
            <a:schemeClr val="accent3">
              <a:shade val="50000"/>
            </a:schemeClr>
          </a:lnRef>
          <a:fillRef idx="1">
            <a:schemeClr val="accent3"/>
          </a:fillRef>
          <a:effectRef idx="0">
            <a:schemeClr val="accent3"/>
          </a:effectRef>
          <a:fontRef idx="minor">
            <a:schemeClr val="lt1"/>
          </a:fontRef>
        </p:style>
      </p:cxnSp>
      <p:cxnSp>
        <p:nvCxnSpPr>
          <p:cNvPr id="49" name="Straight Arrow Connector 48"/>
          <p:cNvCxnSpPr>
            <a:stCxn id="39" idx="6"/>
            <a:endCxn id="29" idx="3"/>
          </p:cNvCxnSpPr>
          <p:nvPr/>
        </p:nvCxnSpPr>
        <p:spPr>
          <a:xfrm flipV="1">
            <a:off x="8282421" y="4859170"/>
            <a:ext cx="1013436" cy="698073"/>
          </a:xfrm>
          <a:prstGeom prst="straightConnector1">
            <a:avLst/>
          </a:prstGeom>
          <a:ln w="50800">
            <a:solidFill>
              <a:schemeClr val="tx1"/>
            </a:solidFill>
            <a:tailEnd type="triangle"/>
          </a:ln>
        </p:spPr>
        <p:style>
          <a:lnRef idx="2">
            <a:schemeClr val="accent3">
              <a:shade val="50000"/>
            </a:schemeClr>
          </a:lnRef>
          <a:fillRef idx="1">
            <a:schemeClr val="accent3"/>
          </a:fillRef>
          <a:effectRef idx="0">
            <a:schemeClr val="accent3"/>
          </a:effectRef>
          <a:fontRef idx="minor">
            <a:schemeClr val="lt1"/>
          </a:fontRef>
        </p:style>
      </p:cxnSp>
      <p:sp>
        <p:nvSpPr>
          <p:cNvPr id="50" name="TextBox 49"/>
          <p:cNvSpPr txBox="1"/>
          <p:nvPr/>
        </p:nvSpPr>
        <p:spPr>
          <a:xfrm>
            <a:off x="3328722" y="3361420"/>
            <a:ext cx="1658440" cy="798680"/>
          </a:xfrm>
          <a:prstGeom prst="rect">
            <a:avLst/>
          </a:prstGeom>
          <a:noFill/>
        </p:spPr>
        <p:txBody>
          <a:bodyPr wrap="square" rtlCol="0">
            <a:spAutoFit/>
          </a:bodyPr>
          <a:lstStyle/>
          <a:p>
            <a:pPr defTabSz="699354"/>
            <a:r>
              <a:rPr lang="en-US" sz="1530">
                <a:solidFill>
                  <a:srgbClr val="FFFFFF"/>
                </a:solidFill>
              </a:rPr>
              <a:t>After App Service Plan Completes</a:t>
            </a:r>
          </a:p>
        </p:txBody>
      </p:sp>
      <p:sp>
        <p:nvSpPr>
          <p:cNvPr id="51" name="TextBox 50"/>
          <p:cNvSpPr txBox="1"/>
          <p:nvPr/>
        </p:nvSpPr>
        <p:spPr>
          <a:xfrm>
            <a:off x="5559283" y="2919451"/>
            <a:ext cx="1423683" cy="563231"/>
          </a:xfrm>
          <a:prstGeom prst="rect">
            <a:avLst/>
          </a:prstGeom>
          <a:noFill/>
        </p:spPr>
        <p:txBody>
          <a:bodyPr wrap="square" rtlCol="0">
            <a:spAutoFit/>
          </a:bodyPr>
          <a:lstStyle/>
          <a:p>
            <a:pPr defTabSz="699354"/>
            <a:r>
              <a:rPr lang="en-US" sz="1530">
                <a:solidFill>
                  <a:srgbClr val="FFFFFF"/>
                </a:solidFill>
              </a:rPr>
              <a:t>After Website Completes</a:t>
            </a:r>
          </a:p>
        </p:txBody>
      </p:sp>
      <p:sp>
        <p:nvSpPr>
          <p:cNvPr id="52" name="TextBox 51"/>
          <p:cNvSpPr txBox="1"/>
          <p:nvPr/>
        </p:nvSpPr>
        <p:spPr>
          <a:xfrm>
            <a:off x="8720916" y="3375539"/>
            <a:ext cx="1263186" cy="563231"/>
          </a:xfrm>
          <a:prstGeom prst="rect">
            <a:avLst/>
          </a:prstGeom>
          <a:noFill/>
        </p:spPr>
        <p:txBody>
          <a:bodyPr wrap="square" rtlCol="0">
            <a:spAutoFit/>
          </a:bodyPr>
          <a:lstStyle/>
          <a:p>
            <a:pPr defTabSz="699354"/>
            <a:r>
              <a:rPr lang="en-US" sz="1530">
                <a:solidFill>
                  <a:srgbClr val="FFFFFF"/>
                </a:solidFill>
              </a:rPr>
              <a:t>Once All Complete</a:t>
            </a:r>
          </a:p>
        </p:txBody>
      </p:sp>
    </p:spTree>
    <p:extLst>
      <p:ext uri="{BB962C8B-B14F-4D97-AF65-F5344CB8AC3E}">
        <p14:creationId xmlns:p14="http://schemas.microsoft.com/office/powerpoint/2010/main" val="9304189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P spid="33" grpId="0" animBg="1"/>
      <p:bldP spid="35" grpId="0" animBg="1"/>
      <p:bldP spid="36" grpId="0" animBg="1"/>
      <p:bldP spid="37" grpId="0" animBg="1"/>
      <p:bldP spid="39" grpId="0" animBg="1"/>
      <p:bldP spid="50" grpId="0"/>
      <p:bldP spid="51" grpId="0"/>
      <p:bldP spid="5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Deployment with Visual Studio</a:t>
            </a:r>
          </a:p>
        </p:txBody>
      </p:sp>
      <p:pic>
        <p:nvPicPr>
          <p:cNvPr id="8" name="Picture 7"/>
          <p:cNvPicPr>
            <a:picLocks noChangeAspect="1"/>
          </p:cNvPicPr>
          <p:nvPr/>
        </p:nvPicPr>
        <p:blipFill>
          <a:blip r:embed="rId2"/>
          <a:stretch>
            <a:fillRect/>
          </a:stretch>
        </p:blipFill>
        <p:spPr>
          <a:xfrm>
            <a:off x="2274607" y="1742250"/>
            <a:ext cx="7085997" cy="4243026"/>
          </a:xfrm>
          <a:prstGeom prst="rect">
            <a:avLst/>
          </a:prstGeom>
        </p:spPr>
      </p:pic>
      <p:pic>
        <p:nvPicPr>
          <p:cNvPr id="9" name="Picture 8"/>
          <p:cNvPicPr>
            <a:picLocks noChangeAspect="1"/>
          </p:cNvPicPr>
          <p:nvPr/>
        </p:nvPicPr>
        <p:blipFill>
          <a:blip r:embed="rId3"/>
          <a:stretch>
            <a:fillRect/>
          </a:stretch>
        </p:blipFill>
        <p:spPr>
          <a:xfrm>
            <a:off x="3724662" y="1545815"/>
            <a:ext cx="6014526" cy="3935871"/>
          </a:xfrm>
          <a:prstGeom prst="rect">
            <a:avLst/>
          </a:prstGeom>
        </p:spPr>
      </p:pic>
      <p:pic>
        <p:nvPicPr>
          <p:cNvPr id="10" name="Picture 9"/>
          <p:cNvPicPr>
            <a:picLocks noChangeAspect="1"/>
          </p:cNvPicPr>
          <p:nvPr/>
        </p:nvPicPr>
        <p:blipFill>
          <a:blip r:embed="rId4"/>
          <a:stretch>
            <a:fillRect/>
          </a:stretch>
        </p:blipFill>
        <p:spPr>
          <a:xfrm>
            <a:off x="8274845" y="1363662"/>
            <a:ext cx="1921505" cy="4300172"/>
          </a:xfrm>
          <a:prstGeom prst="rect">
            <a:avLst/>
          </a:prstGeom>
        </p:spPr>
      </p:pic>
    </p:spTree>
    <p:extLst>
      <p:ext uri="{BB962C8B-B14F-4D97-AF65-F5344CB8AC3E}">
        <p14:creationId xmlns:p14="http://schemas.microsoft.com/office/powerpoint/2010/main" val="18974963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Resource Tags</a:t>
            </a:r>
            <a:endParaRPr lang="en-US"/>
          </a:p>
        </p:txBody>
      </p:sp>
      <p:sp>
        <p:nvSpPr>
          <p:cNvPr id="3" name="Content Placeholder 2"/>
          <p:cNvSpPr>
            <a:spLocks noGrp="1"/>
          </p:cNvSpPr>
          <p:nvPr>
            <p:ph idx="4294967295"/>
          </p:nvPr>
        </p:nvSpPr>
        <p:spPr>
          <a:xfrm>
            <a:off x="5722188" y="1668618"/>
            <a:ext cx="5158539" cy="1828644"/>
          </a:xfrm>
        </p:spPr>
        <p:txBody>
          <a:bodyPr>
            <a:noAutofit/>
          </a:bodyPr>
          <a:lstStyle/>
          <a:p>
            <a:pPr marL="262258" indent="-262258">
              <a:lnSpc>
                <a:spcPct val="100000"/>
              </a:lnSpc>
            </a:pPr>
            <a:r>
              <a:rPr lang="en-US" sz="1725"/>
              <a:t>Name-value pairs assigned to resources or groups</a:t>
            </a:r>
          </a:p>
          <a:p>
            <a:pPr marL="262258" indent="-262258">
              <a:lnSpc>
                <a:spcPct val="100000"/>
              </a:lnSpc>
            </a:pPr>
            <a:r>
              <a:rPr lang="en-US" sz="1725"/>
              <a:t>Subscription-wide taxonomy</a:t>
            </a:r>
          </a:p>
          <a:p>
            <a:pPr marL="262258" indent="-262258">
              <a:lnSpc>
                <a:spcPct val="100000"/>
              </a:lnSpc>
            </a:pPr>
            <a:r>
              <a:rPr lang="en-US" sz="1725"/>
              <a:t>Each resource can have up to 15 tags</a:t>
            </a:r>
          </a:p>
        </p:txBody>
      </p:sp>
      <p:pic>
        <p:nvPicPr>
          <p:cNvPr id="4" name="Picture 3"/>
          <p:cNvPicPr>
            <a:picLocks noChangeAspect="1"/>
          </p:cNvPicPr>
          <p:nvPr/>
        </p:nvPicPr>
        <p:blipFill>
          <a:blip r:embed="rId2"/>
          <a:stretch>
            <a:fillRect/>
          </a:stretch>
        </p:blipFill>
        <p:spPr>
          <a:xfrm>
            <a:off x="1713306" y="1897199"/>
            <a:ext cx="3818396" cy="3717506"/>
          </a:xfrm>
          <a:prstGeom prst="rect">
            <a:avLst/>
          </a:prstGeom>
        </p:spPr>
      </p:pic>
      <p:sp>
        <p:nvSpPr>
          <p:cNvPr id="5" name="Title 1"/>
          <p:cNvSpPr txBox="1">
            <a:spLocks/>
          </p:cNvSpPr>
          <p:nvPr/>
        </p:nvSpPr>
        <p:spPr>
          <a:xfrm>
            <a:off x="5644696" y="3440118"/>
            <a:ext cx="4412489" cy="732177"/>
          </a:xfrm>
          <a:prstGeom prst="rect">
            <a:avLst/>
          </a:prstGeom>
        </p:spPr>
        <p:txBody>
          <a:bodyPr vert="horz" wrap="square" lIns="109719" tIns="68574" rIns="109719" bIns="68574"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3600" b="1">
                <a:gradFill>
                  <a:gsLst>
                    <a:gs pos="1250">
                      <a:srgbClr val="505050"/>
                    </a:gs>
                    <a:gs pos="100000">
                      <a:srgbClr val="505050"/>
                    </a:gs>
                  </a:gsLst>
                  <a:lin ang="5400000" scaled="0"/>
                </a:gradFill>
              </a:rPr>
              <a:t>Tagging Tips</a:t>
            </a:r>
            <a:endParaRPr sz="3600">
              <a:gradFill>
                <a:gsLst>
                  <a:gs pos="1250">
                    <a:srgbClr val="505050"/>
                  </a:gs>
                  <a:gs pos="100000">
                    <a:srgbClr val="505050"/>
                  </a:gs>
                </a:gsLst>
                <a:lin ang="5400000" scaled="0"/>
              </a:gradFill>
            </a:endParaRPr>
          </a:p>
        </p:txBody>
      </p:sp>
      <p:sp>
        <p:nvSpPr>
          <p:cNvPr id="6" name="Content Placeholder 2"/>
          <p:cNvSpPr txBox="1">
            <a:spLocks/>
          </p:cNvSpPr>
          <p:nvPr/>
        </p:nvSpPr>
        <p:spPr>
          <a:xfrm>
            <a:off x="5655785" y="4131650"/>
            <a:ext cx="5304707" cy="2274222"/>
          </a:xfrm>
          <a:prstGeom prst="rect">
            <a:avLst/>
          </a:prstGeom>
        </p:spPr>
        <p:txBody>
          <a:bodyPr vert="horz" wrap="square" lIns="109719" tIns="68574" rIns="109719" bIns="68574" rtlCol="0">
            <a:no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2258" indent="-262258">
              <a:lnSpc>
                <a:spcPct val="100000"/>
              </a:lnSpc>
            </a:pPr>
            <a:r>
              <a:rPr lang="en-US" sz="1725">
                <a:gradFill>
                  <a:gsLst>
                    <a:gs pos="1250">
                      <a:srgbClr val="505050"/>
                    </a:gs>
                    <a:gs pos="100000">
                      <a:srgbClr val="505050"/>
                    </a:gs>
                  </a:gsLst>
                  <a:lin ang="5400000" scaled="0"/>
                </a:gradFill>
              </a:rPr>
              <a:t>Notes: Simple note for VM</a:t>
            </a:r>
          </a:p>
          <a:p>
            <a:pPr marL="262258" indent="-262258">
              <a:lnSpc>
                <a:spcPct val="100000"/>
              </a:lnSpc>
            </a:pPr>
            <a:r>
              <a:rPr lang="en-US" sz="1725">
                <a:gradFill>
                  <a:gsLst>
                    <a:gs pos="1250">
                      <a:srgbClr val="505050"/>
                    </a:gs>
                    <a:gs pos="100000">
                      <a:srgbClr val="505050"/>
                    </a:gs>
                  </a:gsLst>
                  <a:lin ang="5400000" scaled="0"/>
                </a:gradFill>
              </a:rPr>
              <a:t>Creator: track the “owner” of a VM</a:t>
            </a:r>
          </a:p>
          <a:p>
            <a:pPr marL="262258" indent="-262258">
              <a:lnSpc>
                <a:spcPct val="100000"/>
              </a:lnSpc>
            </a:pPr>
            <a:r>
              <a:rPr lang="en-US" sz="1725">
                <a:gradFill>
                  <a:gsLst>
                    <a:gs pos="1250">
                      <a:srgbClr val="505050"/>
                    </a:gs>
                    <a:gs pos="100000">
                      <a:srgbClr val="505050"/>
                    </a:gs>
                  </a:gsLst>
                  <a:lin ang="5400000" scaled="0"/>
                </a:gradFill>
              </a:rPr>
              <a:t>Department/Cost center: who pays</a:t>
            </a:r>
          </a:p>
          <a:p>
            <a:pPr marL="262258" indent="-262258">
              <a:lnSpc>
                <a:spcPct val="100000"/>
              </a:lnSpc>
            </a:pPr>
            <a:r>
              <a:rPr lang="en-US" sz="1725">
                <a:gradFill>
                  <a:gsLst>
                    <a:gs pos="1250">
                      <a:srgbClr val="505050"/>
                    </a:gs>
                    <a:gs pos="100000">
                      <a:srgbClr val="505050"/>
                    </a:gs>
                  </a:gsLst>
                  <a:lin ang="5400000" scaled="0"/>
                </a:gradFill>
              </a:rPr>
              <a:t>Environment: production vs. pre-production vs. test</a:t>
            </a:r>
          </a:p>
        </p:txBody>
      </p:sp>
    </p:spTree>
    <p:extLst>
      <p:ext uri="{BB962C8B-B14F-4D97-AF65-F5344CB8AC3E}">
        <p14:creationId xmlns:p14="http://schemas.microsoft.com/office/powerpoint/2010/main" val="7749766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Resource Locks</a:t>
            </a:r>
          </a:p>
        </p:txBody>
      </p:sp>
      <p:sp>
        <p:nvSpPr>
          <p:cNvPr id="3" name="Text Placeholder 2"/>
          <p:cNvSpPr>
            <a:spLocks noGrp="1"/>
          </p:cNvSpPr>
          <p:nvPr>
            <p:ph type="body" sz="quarter" idx="10"/>
          </p:nvPr>
        </p:nvSpPr>
        <p:spPr>
          <a:xfrm>
            <a:off x="1760125" y="1516062"/>
            <a:ext cx="8914641" cy="1858970"/>
          </a:xfrm>
        </p:spPr>
        <p:txBody>
          <a:bodyPr/>
          <a:lstStyle/>
          <a:p>
            <a:pPr>
              <a:lnSpc>
                <a:spcPct val="100000"/>
              </a:lnSpc>
            </a:pPr>
            <a:r>
              <a:rPr lang="en-US" sz="3200"/>
              <a:t>Resource Locks prevent accidental deletion</a:t>
            </a:r>
          </a:p>
          <a:p>
            <a:pPr>
              <a:lnSpc>
                <a:spcPct val="100000"/>
              </a:lnSpc>
            </a:pPr>
            <a:r>
              <a:rPr lang="en-US" sz="3200"/>
              <a:t>Allows admins to create policies against deletion</a:t>
            </a:r>
          </a:p>
          <a:p>
            <a:pPr>
              <a:lnSpc>
                <a:spcPct val="100000"/>
              </a:lnSpc>
            </a:pPr>
            <a:r>
              <a:rPr lang="en-US" sz="3200"/>
              <a:t>Policy enforces a </a:t>
            </a:r>
            <a:r>
              <a:rPr lang="en-US" sz="3200" i="1"/>
              <a:t>lock level</a:t>
            </a:r>
            <a:r>
              <a:rPr lang="en-US" sz="3200"/>
              <a:t> (</a:t>
            </a:r>
            <a:r>
              <a:rPr lang="en-US" sz="3200" err="1"/>
              <a:t>CanNotDelete</a:t>
            </a:r>
            <a:r>
              <a:rPr lang="en-US" sz="3200"/>
              <a:t>)</a:t>
            </a:r>
          </a:p>
        </p:txBody>
      </p:sp>
      <p:pic>
        <p:nvPicPr>
          <p:cNvPr id="4" name="Picture 3"/>
          <p:cNvPicPr>
            <a:picLocks noChangeAspect="1"/>
          </p:cNvPicPr>
          <p:nvPr/>
        </p:nvPicPr>
        <p:blipFill rotWithShape="1">
          <a:blip r:embed="rId2"/>
          <a:srcRect b="18613"/>
          <a:stretch/>
        </p:blipFill>
        <p:spPr>
          <a:xfrm>
            <a:off x="3321844" y="3878262"/>
            <a:ext cx="5853182" cy="1976934"/>
          </a:xfrm>
          <a:prstGeom prst="rect">
            <a:avLst/>
          </a:prstGeom>
        </p:spPr>
      </p:pic>
    </p:spTree>
    <p:extLst>
      <p:ext uri="{BB962C8B-B14F-4D97-AF65-F5344CB8AC3E}">
        <p14:creationId xmlns:p14="http://schemas.microsoft.com/office/powerpoint/2010/main" val="1751484787"/>
      </p:ext>
    </p:extLst>
  </p:cSld>
  <p:clrMapOvr>
    <a:masterClrMapping/>
  </p:clrMapOvr>
  <p:transition>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Autofit/>
          </a:bodyPr>
          <a:lstStyle/>
          <a:p>
            <a:r>
              <a:rPr lang="en-US" sz="3600"/>
              <a:t>Simplified Manageability of Applications on IaaS</a:t>
            </a:r>
          </a:p>
        </p:txBody>
      </p:sp>
      <p:sp>
        <p:nvSpPr>
          <p:cNvPr id="6" name="Content Placeholder 2"/>
          <p:cNvSpPr txBox="1">
            <a:spLocks/>
          </p:cNvSpPr>
          <p:nvPr/>
        </p:nvSpPr>
        <p:spPr>
          <a:xfrm>
            <a:off x="2026444" y="1897199"/>
            <a:ext cx="4591016" cy="2349349"/>
          </a:xfrm>
          <a:prstGeom prst="rect">
            <a:avLst/>
          </a:prstGeom>
        </p:spPr>
        <p:txBody>
          <a:bodyPr vert="horz" wrap="square" lIns="109718" tIns="68574" rIns="109718" bIns="68574"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100">
                <a:solidFill>
                  <a:srgbClr val="505050"/>
                </a:solidFill>
                <a:ea typeface="Segoe UI" pitchFamily="34" charset="0"/>
                <a:cs typeface="Segoe UI" pitchFamily="34" charset="0"/>
              </a:rPr>
              <a:t>Upgrade</a:t>
            </a:r>
          </a:p>
          <a:p>
            <a:pPr marL="0" indent="0">
              <a:buNone/>
            </a:pPr>
            <a:endParaRPr lang="en-US" sz="2100">
              <a:gradFill>
                <a:gsLst>
                  <a:gs pos="1250">
                    <a:srgbClr val="505050"/>
                  </a:gs>
                  <a:gs pos="100000">
                    <a:srgbClr val="505050"/>
                  </a:gs>
                </a:gsLst>
                <a:lin ang="5400000" scaled="0"/>
              </a:gradFill>
            </a:endParaRPr>
          </a:p>
          <a:p>
            <a:pPr marL="171433" indent="-171433" defTabSz="685732" fontAlgn="ctr">
              <a:lnSpc>
                <a:spcPct val="100000"/>
              </a:lnSpc>
              <a:spcBef>
                <a:spcPts val="750"/>
              </a:spcBef>
            </a:pPr>
            <a:r>
              <a:rPr lang="en-US" sz="1500">
                <a:solidFill>
                  <a:srgbClr val="505050"/>
                </a:solidFill>
                <a:ea typeface="Segoe UI" pitchFamily="34" charset="0"/>
                <a:cs typeface="Segoe UI" pitchFamily="34" charset="0"/>
              </a:rPr>
              <a:t>complexity made simple</a:t>
            </a:r>
          </a:p>
          <a:p>
            <a:pPr marL="171433" indent="-171433" defTabSz="685732" fontAlgn="ctr">
              <a:lnSpc>
                <a:spcPct val="100000"/>
              </a:lnSpc>
              <a:spcBef>
                <a:spcPts val="750"/>
              </a:spcBef>
            </a:pPr>
            <a:r>
              <a:rPr lang="en-US" sz="1500">
                <a:solidFill>
                  <a:srgbClr val="505050"/>
                </a:solidFill>
                <a:ea typeface="Segoe UI" pitchFamily="34" charset="0"/>
                <a:cs typeface="Segoe UI" pitchFamily="34" charset="0"/>
              </a:rPr>
              <a:t>master template can be used to rollout upgrades</a:t>
            </a:r>
          </a:p>
          <a:p>
            <a:pPr marL="171433" indent="-171433" defTabSz="685732" fontAlgn="ctr">
              <a:lnSpc>
                <a:spcPct val="100000"/>
              </a:lnSpc>
              <a:spcBef>
                <a:spcPts val="750"/>
              </a:spcBef>
            </a:pPr>
            <a:r>
              <a:rPr lang="en-US" sz="1500">
                <a:solidFill>
                  <a:srgbClr val="505050"/>
                </a:solidFill>
                <a:ea typeface="Segoe UI" pitchFamily="34" charset="0"/>
                <a:cs typeface="Segoe UI" pitchFamily="34" charset="0"/>
              </a:rPr>
              <a:t>imperative APIs, client tools support to update resources</a:t>
            </a:r>
          </a:p>
          <a:p>
            <a:pPr marL="171433" indent="-171433" defTabSz="685732" fontAlgn="ctr">
              <a:lnSpc>
                <a:spcPct val="100000"/>
              </a:lnSpc>
              <a:spcBef>
                <a:spcPts val="750"/>
              </a:spcBef>
            </a:pPr>
            <a:endParaRPr lang="en-US" sz="1500">
              <a:solidFill>
                <a:srgbClr val="505050"/>
              </a:solidFill>
              <a:ea typeface="Segoe UI" pitchFamily="34" charset="0"/>
              <a:cs typeface="Segoe UI" pitchFamily="34" charset="0"/>
            </a:endParaRPr>
          </a:p>
        </p:txBody>
      </p:sp>
      <p:cxnSp>
        <p:nvCxnSpPr>
          <p:cNvPr id="8" name="Straight Connector 7"/>
          <p:cNvCxnSpPr/>
          <p:nvPr/>
        </p:nvCxnSpPr>
        <p:spPr>
          <a:xfrm>
            <a:off x="2026445" y="2430462"/>
            <a:ext cx="4476727" cy="38188"/>
          </a:xfrm>
          <a:prstGeom prst="line">
            <a:avLst/>
          </a:prstGeom>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2026444" y="4072798"/>
            <a:ext cx="4762452" cy="1682500"/>
          </a:xfrm>
          <a:prstGeom prst="rect">
            <a:avLst/>
          </a:prstGeom>
        </p:spPr>
        <p:txBody>
          <a:bodyPr vert="horz" wrap="square" lIns="109718" tIns="68574" rIns="109718" bIns="68574"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100">
                <a:solidFill>
                  <a:srgbClr val="505050"/>
                </a:solidFill>
                <a:ea typeface="Segoe UI" pitchFamily="34" charset="0"/>
                <a:cs typeface="Segoe UI" pitchFamily="34" charset="0"/>
              </a:rPr>
              <a:t>Manageability, Auditing</a:t>
            </a:r>
          </a:p>
          <a:p>
            <a:pPr marL="0" indent="0">
              <a:buNone/>
            </a:pPr>
            <a:endParaRPr lang="en-US" sz="2100">
              <a:gradFill>
                <a:gsLst>
                  <a:gs pos="1250">
                    <a:srgbClr val="505050"/>
                  </a:gs>
                  <a:gs pos="100000">
                    <a:srgbClr val="505050"/>
                  </a:gs>
                </a:gsLst>
                <a:lin ang="5400000" scaled="0"/>
              </a:gradFill>
            </a:endParaRPr>
          </a:p>
          <a:p>
            <a:pPr marL="171433" indent="-171433" defTabSz="685732" fontAlgn="ctr">
              <a:lnSpc>
                <a:spcPct val="100000"/>
              </a:lnSpc>
              <a:spcBef>
                <a:spcPts val="750"/>
              </a:spcBef>
            </a:pPr>
            <a:r>
              <a:rPr lang="en-US" sz="1500">
                <a:solidFill>
                  <a:srgbClr val="505050"/>
                </a:solidFill>
                <a:ea typeface="Segoe UI" pitchFamily="34" charset="0"/>
                <a:cs typeface="Segoe UI" pitchFamily="34" charset="0"/>
              </a:rPr>
              <a:t>operations can be tracked upto 90 days</a:t>
            </a:r>
          </a:p>
          <a:p>
            <a:pPr marL="171433" indent="-171433" defTabSz="685732" fontAlgn="ctr">
              <a:lnSpc>
                <a:spcPct val="100000"/>
              </a:lnSpc>
              <a:spcBef>
                <a:spcPts val="750"/>
              </a:spcBef>
            </a:pPr>
            <a:r>
              <a:rPr lang="en-US" sz="1500">
                <a:solidFill>
                  <a:srgbClr val="505050"/>
                </a:solidFill>
                <a:ea typeface="Segoe UI" pitchFamily="34" charset="0"/>
                <a:cs typeface="Segoe UI" pitchFamily="34" charset="0"/>
              </a:rPr>
              <a:t>management Locks to lock down resources from deletion</a:t>
            </a:r>
          </a:p>
        </p:txBody>
      </p:sp>
      <p:cxnSp>
        <p:nvCxnSpPr>
          <p:cNvPr id="11" name="Straight Connector 10"/>
          <p:cNvCxnSpPr/>
          <p:nvPr/>
        </p:nvCxnSpPr>
        <p:spPr>
          <a:xfrm flipV="1">
            <a:off x="2026445" y="4525876"/>
            <a:ext cx="4419581" cy="38187"/>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7436645" y="2662028"/>
            <a:ext cx="3003157" cy="2821541"/>
          </a:xfrm>
          <a:prstGeom prst="rect">
            <a:avLst/>
          </a:prstGeom>
        </p:spPr>
      </p:pic>
    </p:spTree>
    <p:extLst>
      <p:ext uri="{BB962C8B-B14F-4D97-AF65-F5344CB8AC3E}">
        <p14:creationId xmlns:p14="http://schemas.microsoft.com/office/powerpoint/2010/main" val="728585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Provisioning Resources in ARM</a:t>
            </a:r>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70071554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4687" y="1212850"/>
            <a:ext cx="11885514" cy="5355312"/>
          </a:xfrm>
        </p:spPr>
        <p:txBody>
          <a:bodyPr/>
          <a:lstStyle/>
          <a:p>
            <a:pPr marL="699465" indent="-699465">
              <a:buFont typeface="+mj-lt"/>
              <a:buAutoNum type="arabicPeriod"/>
            </a:pPr>
            <a:r>
              <a:rPr lang="en-US" sz="4000"/>
              <a:t>Download or create an Azure template</a:t>
            </a:r>
          </a:p>
          <a:p>
            <a:pPr marL="699465" indent="-699465">
              <a:buFont typeface="+mj-lt"/>
              <a:buAutoNum type="arabicPeriod"/>
            </a:pPr>
            <a:r>
              <a:rPr lang="en-US" sz="4000"/>
              <a:t>Edit the template variables and template parameters to match your desired deployment</a:t>
            </a:r>
          </a:p>
          <a:p>
            <a:pPr marL="699465" indent="-699465">
              <a:buFont typeface="+mj-lt"/>
              <a:buAutoNum type="arabicPeriod"/>
            </a:pPr>
            <a:r>
              <a:rPr lang="en-US" sz="4000"/>
              <a:t>Setup PowerShell in the customer’s context</a:t>
            </a:r>
          </a:p>
          <a:p>
            <a:pPr marL="699465" indent="-699465">
              <a:buFont typeface="+mj-lt"/>
              <a:buAutoNum type="arabicPeriod"/>
            </a:pPr>
            <a:r>
              <a:rPr lang="en-US" sz="4000"/>
              <a:t>Create a new resource group</a:t>
            </a:r>
          </a:p>
          <a:p>
            <a:pPr marL="699465" indent="-699465">
              <a:buFont typeface="+mj-lt"/>
              <a:buAutoNum type="arabicPeriod"/>
            </a:pPr>
            <a:r>
              <a:rPr lang="en-US" sz="4000"/>
              <a:t>Deploy the template</a:t>
            </a:r>
          </a:p>
          <a:p>
            <a:pPr marL="699465" indent="-699465">
              <a:buFont typeface="+mj-lt"/>
              <a:buAutoNum type="arabicPeriod"/>
            </a:pPr>
            <a:r>
              <a:rPr lang="en-US" sz="4000"/>
              <a:t>Monitor deployment</a:t>
            </a:r>
          </a:p>
          <a:p>
            <a:pPr marL="699465" indent="-699465">
              <a:buFont typeface="+mj-lt"/>
              <a:buAutoNum type="arabicPeriod"/>
            </a:pPr>
            <a:r>
              <a:rPr lang="en-US" sz="4000"/>
              <a:t>Validate deployment</a:t>
            </a:r>
          </a:p>
        </p:txBody>
      </p:sp>
      <p:sp>
        <p:nvSpPr>
          <p:cNvPr id="7" name="Title 6"/>
          <p:cNvSpPr>
            <a:spLocks noGrp="1"/>
          </p:cNvSpPr>
          <p:nvPr>
            <p:ph type="title"/>
          </p:nvPr>
        </p:nvSpPr>
        <p:spPr/>
        <p:txBody>
          <a:bodyPr/>
          <a:lstStyle/>
          <a:p>
            <a:r>
              <a:rPr lang="en-US"/>
              <a:t>Steps</a:t>
            </a:r>
          </a:p>
        </p:txBody>
      </p:sp>
    </p:spTree>
    <p:extLst>
      <p:ext uri="{BB962C8B-B14F-4D97-AF65-F5344CB8AC3E}">
        <p14:creationId xmlns:p14="http://schemas.microsoft.com/office/powerpoint/2010/main" val="2071764298"/>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 TEMPLATE">
  <a:themeElements>
    <a:clrScheme name="MSVID White Brand template_10-14">
      <a:dk1>
        <a:srgbClr val="505050"/>
      </a:dk1>
      <a:lt1>
        <a:srgbClr val="FFFFFF"/>
      </a:lt1>
      <a:dk2>
        <a:srgbClr val="0078D7"/>
      </a:dk2>
      <a:lt2>
        <a:srgbClr val="00BCF2"/>
      </a:lt2>
      <a:accent1>
        <a:srgbClr val="0078D7"/>
      </a:accent1>
      <a:accent2>
        <a:srgbClr val="B4009E"/>
      </a:accent2>
      <a:accent3>
        <a:srgbClr val="107C10"/>
      </a:accent3>
      <a:accent4>
        <a:srgbClr val="5C2D91"/>
      </a:accent4>
      <a:accent5>
        <a:srgbClr val="008272"/>
      </a:accent5>
      <a:accent6>
        <a:srgbClr val="D83B01"/>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4-3_Business_BLUE_4.potx" id="{B9317E7A-7966-40DE-8E74-E9E00A42FB17}" vid="{04E2243D-3930-4B3C-B0FF-01FE84D1912F}"/>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LOR TEMPLATE">
  <a:themeElements>
    <a:clrScheme name="MSVID Blue Brand template_10-14">
      <a:dk1>
        <a:srgbClr val="505050"/>
      </a:dk1>
      <a:lt1>
        <a:srgbClr val="FFFFFF"/>
      </a:lt1>
      <a:dk2>
        <a:srgbClr val="0078D7"/>
      </a:dk2>
      <a:lt2>
        <a:srgbClr val="CDF4FF"/>
      </a:lt2>
      <a:accent1>
        <a:srgbClr val="002050"/>
      </a:accent1>
      <a:accent2>
        <a:srgbClr val="B4009E"/>
      </a:accent2>
      <a:accent3>
        <a:srgbClr val="107C10"/>
      </a:accent3>
      <a:accent4>
        <a:srgbClr val="5C2D91"/>
      </a:accent4>
      <a:accent5>
        <a:srgbClr val="004B50"/>
      </a:accent5>
      <a:accent6>
        <a:srgbClr val="D83B01"/>
      </a:accent6>
      <a:hlink>
        <a:srgbClr val="CDF4FF"/>
      </a:hlink>
      <a:folHlink>
        <a:srgbClr val="CDF4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4-3_Business_BLUE_4.potx" id="{B9317E7A-7966-40DE-8E74-E9E00A42FB17}" vid="{0A40798A-1D5D-4D7F-B176-48D1E8924216}"/>
    </a:ext>
  </a:extLst>
</a:theme>
</file>

<file path=ppt/theme/theme3.xml><?xml version="1.0" encoding="utf-8"?>
<a:theme xmlns:a="http://schemas.openxmlformats.org/drawingml/2006/main" name="1_WHITE TEMPLATE">
  <a:themeElements>
    <a:clrScheme name="MSVID White Brand template_10-14">
      <a:dk1>
        <a:srgbClr val="505050"/>
      </a:dk1>
      <a:lt1>
        <a:srgbClr val="FFFFFF"/>
      </a:lt1>
      <a:dk2>
        <a:srgbClr val="0078D7"/>
      </a:dk2>
      <a:lt2>
        <a:srgbClr val="00BCF2"/>
      </a:lt2>
      <a:accent1>
        <a:srgbClr val="0078D7"/>
      </a:accent1>
      <a:accent2>
        <a:srgbClr val="B4009E"/>
      </a:accent2>
      <a:accent3>
        <a:srgbClr val="107C10"/>
      </a:accent3>
      <a:accent4>
        <a:srgbClr val="5C2D91"/>
      </a:accent4>
      <a:accent5>
        <a:srgbClr val="008272"/>
      </a:accent5>
      <a:accent6>
        <a:srgbClr val="D83B01"/>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4-3_Business_BLUE_4.potx" id="{B9317E7A-7966-40DE-8E74-E9E00A42FB17}" vid="{04E2243D-3930-4B3C-B0FF-01FE84D1912F}"/>
    </a:ext>
  </a:extLst>
</a:theme>
</file>

<file path=ppt/theme/theme4.xml><?xml version="1.0" encoding="utf-8"?>
<a:theme xmlns:a="http://schemas.openxmlformats.org/drawingml/2006/main" name="2_WHITE TEMPLATE">
  <a:themeElements>
    <a:clrScheme name="MSVID White Brand template_10-14">
      <a:dk1>
        <a:srgbClr val="505050"/>
      </a:dk1>
      <a:lt1>
        <a:srgbClr val="FFFFFF"/>
      </a:lt1>
      <a:dk2>
        <a:srgbClr val="0078D7"/>
      </a:dk2>
      <a:lt2>
        <a:srgbClr val="00BCF2"/>
      </a:lt2>
      <a:accent1>
        <a:srgbClr val="0078D7"/>
      </a:accent1>
      <a:accent2>
        <a:srgbClr val="B4009E"/>
      </a:accent2>
      <a:accent3>
        <a:srgbClr val="107C10"/>
      </a:accent3>
      <a:accent4>
        <a:srgbClr val="5C2D91"/>
      </a:accent4>
      <a:accent5>
        <a:srgbClr val="008272"/>
      </a:accent5>
      <a:accent6>
        <a:srgbClr val="D83B01"/>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4-3_Business_BLUE_4.potx" id="{B9317E7A-7966-40DE-8E74-E9E00A42FB17}" vid="{04E2243D-3930-4B3C-B0FF-01FE84D1912F}"/>
    </a:ext>
  </a:extLst>
</a:theme>
</file>

<file path=ppt/theme/theme5.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6.xml><?xml version="1.0" encoding="utf-8"?>
<a:theme xmlns:a="http://schemas.openxmlformats.org/drawingml/2006/main" name="3_WHITE TEMPLATE">
  <a:themeElements>
    <a:clrScheme name="MSVID White Brand template_10-14">
      <a:dk1>
        <a:srgbClr val="505050"/>
      </a:dk1>
      <a:lt1>
        <a:srgbClr val="FFFFFF"/>
      </a:lt1>
      <a:dk2>
        <a:srgbClr val="0078D7"/>
      </a:dk2>
      <a:lt2>
        <a:srgbClr val="00BCF2"/>
      </a:lt2>
      <a:accent1>
        <a:srgbClr val="0078D7"/>
      </a:accent1>
      <a:accent2>
        <a:srgbClr val="B4009E"/>
      </a:accent2>
      <a:accent3>
        <a:srgbClr val="107C10"/>
      </a:accent3>
      <a:accent4>
        <a:srgbClr val="5C2D91"/>
      </a:accent4>
      <a:accent5>
        <a:srgbClr val="008272"/>
      </a:accent5>
      <a:accent6>
        <a:srgbClr val="D83B01"/>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4-3_Business_BLUE_4.potx" id="{B9317E7A-7966-40DE-8E74-E9E00A42FB17}" vid="{04E2243D-3930-4B3C-B0FF-01FE84D1912F}"/>
    </a:ext>
  </a:extLst>
</a:theme>
</file>

<file path=ppt/theme/theme7.xml><?xml version="1.0" encoding="utf-8"?>
<a:theme xmlns:a="http://schemas.openxmlformats.org/drawingml/2006/main" name="1_COLOR TEMPLATE">
  <a:themeElements>
    <a:clrScheme name="MSVID Blue Brand template_10-14">
      <a:dk1>
        <a:srgbClr val="505050"/>
      </a:dk1>
      <a:lt1>
        <a:srgbClr val="FFFFFF"/>
      </a:lt1>
      <a:dk2>
        <a:srgbClr val="0078D7"/>
      </a:dk2>
      <a:lt2>
        <a:srgbClr val="CDF4FF"/>
      </a:lt2>
      <a:accent1>
        <a:srgbClr val="002050"/>
      </a:accent1>
      <a:accent2>
        <a:srgbClr val="B4009E"/>
      </a:accent2>
      <a:accent3>
        <a:srgbClr val="107C10"/>
      </a:accent3>
      <a:accent4>
        <a:srgbClr val="5C2D91"/>
      </a:accent4>
      <a:accent5>
        <a:srgbClr val="004B50"/>
      </a:accent5>
      <a:accent6>
        <a:srgbClr val="D83B01"/>
      </a:accent6>
      <a:hlink>
        <a:srgbClr val="CDF4FF"/>
      </a:hlink>
      <a:folHlink>
        <a:srgbClr val="CDF4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4-3_Business_BLUE_4.potx" id="{B9317E7A-7966-40DE-8E74-E9E00A42FB17}" vid="{0A40798A-1D5D-4D7F-B176-48D1E8924216}"/>
    </a:ext>
  </a:extLst>
</a:theme>
</file>

<file path=ppt/theme/theme8.xml><?xml version="1.0" encoding="utf-8"?>
<a:theme xmlns:a="http://schemas.openxmlformats.org/drawingml/2006/main" name="3_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potx" id="{1A2CE55D-C0EF-4064-A39F-620642E032AA}" vid="{A3A9C9DA-6617-4D3E-A382-CDB23C8F3BF1}"/>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WPC-Vision">
    <a:dk1>
      <a:srgbClr val="262626"/>
    </a:dk1>
    <a:lt1>
      <a:srgbClr val="FFFFFF"/>
    </a:lt1>
    <a:dk2>
      <a:srgbClr val="007233"/>
    </a:dk2>
    <a:lt2>
      <a:srgbClr val="D2D2D2"/>
    </a:lt2>
    <a:accent1>
      <a:srgbClr val="007233"/>
    </a:accent1>
    <a:accent2>
      <a:srgbClr val="7FBA00"/>
    </a:accent2>
    <a:accent3>
      <a:srgbClr val="0072C6"/>
    </a:accent3>
    <a:accent4>
      <a:srgbClr val="68217A"/>
    </a:accent4>
    <a:accent5>
      <a:srgbClr val="442359"/>
    </a:accent5>
    <a:accent6>
      <a:srgbClr val="002050"/>
    </a:accent6>
    <a:hlink>
      <a:srgbClr val="008272"/>
    </a:hlink>
    <a:folHlink>
      <a:srgbClr val="00827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WPC-Vision">
    <a:dk1>
      <a:srgbClr val="262626"/>
    </a:dk1>
    <a:lt1>
      <a:srgbClr val="FFFFFF"/>
    </a:lt1>
    <a:dk2>
      <a:srgbClr val="007233"/>
    </a:dk2>
    <a:lt2>
      <a:srgbClr val="D2D2D2"/>
    </a:lt2>
    <a:accent1>
      <a:srgbClr val="007233"/>
    </a:accent1>
    <a:accent2>
      <a:srgbClr val="7FBA00"/>
    </a:accent2>
    <a:accent3>
      <a:srgbClr val="0072C6"/>
    </a:accent3>
    <a:accent4>
      <a:srgbClr val="68217A"/>
    </a:accent4>
    <a:accent5>
      <a:srgbClr val="442359"/>
    </a:accent5>
    <a:accent6>
      <a:srgbClr val="002050"/>
    </a:accent6>
    <a:hlink>
      <a:srgbClr val="008272"/>
    </a:hlink>
    <a:folHlink>
      <a:srgbClr val="00827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WPC-Vision">
    <a:dk1>
      <a:srgbClr val="262626"/>
    </a:dk1>
    <a:lt1>
      <a:srgbClr val="FFFFFF"/>
    </a:lt1>
    <a:dk2>
      <a:srgbClr val="007233"/>
    </a:dk2>
    <a:lt2>
      <a:srgbClr val="D2D2D2"/>
    </a:lt2>
    <a:accent1>
      <a:srgbClr val="007233"/>
    </a:accent1>
    <a:accent2>
      <a:srgbClr val="7FBA00"/>
    </a:accent2>
    <a:accent3>
      <a:srgbClr val="0072C6"/>
    </a:accent3>
    <a:accent4>
      <a:srgbClr val="68217A"/>
    </a:accent4>
    <a:accent5>
      <a:srgbClr val="442359"/>
    </a:accent5>
    <a:accent6>
      <a:srgbClr val="002050"/>
    </a:accent6>
    <a:hlink>
      <a:srgbClr val="008272"/>
    </a:hlink>
    <a:folHlink>
      <a:srgbClr val="00827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x006c_x54 xmlns="29e3d480-733e-44d5-a6f7-9ba0f34f3326">https://corecsp.sharepoint.com/_layouts/15/guestaccess.aspx?guestaccesstoken=y6cGbZbuElgUiamc8ZajVFIt4rpmf%2b%2fNXWLVVFqaDSM%3d&amp;docid=0831a9d9899024fb0b759ac37cef888db</_x006c_x54>
    <Level_x0020_2 xmlns="29e3d480-733e-44d5-a6f7-9ba0f34f3326">How to Implement</Level_x0020_2>
    <Level_x0020_3 xmlns="29e3d480-733e-44d5-a6f7-9ba0f34f3326">NONE</Level_x0020_3>
    <_x0071_b98 xmlns="29e3d480-733e-44d5-a6f7-9ba0f34f3326">Azure in CSP Technical Deep Dive</_x0071_b98>
    <Page xmlns="29e3d480-733e-44d5-a6f7-9ba0f34f3326">Elevate</Page>
    <Tab_x0020_Section xmlns="29e3d480-733e-44d5-a6f7-9ba0f34f3326">Technical Foundation</Tab_x0020_Section>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D91B42AD9A20A49A979483C958982FA" ma:contentTypeVersion="11" ma:contentTypeDescription="Create a new document." ma:contentTypeScope="" ma:versionID="3845ac6cc033c115561b295ba7c8b8e7">
  <xsd:schema xmlns:xsd="http://www.w3.org/2001/XMLSchema" xmlns:xs="http://www.w3.org/2001/XMLSchema" xmlns:p="http://schemas.microsoft.com/office/2006/metadata/properties" xmlns:ns2="641614ef-a29a-40a6-9b4f-3d8bfb729c43" xmlns:ns3="29e3d480-733e-44d5-a6f7-9ba0f34f3326" targetNamespace="http://schemas.microsoft.com/office/2006/metadata/properties" ma:root="true" ma:fieldsID="c4e360371a409cc68a5259f84dd76649" ns2:_="" ns3:_="">
    <xsd:import namespace="641614ef-a29a-40a6-9b4f-3d8bfb729c43"/>
    <xsd:import namespace="29e3d480-733e-44d5-a6f7-9ba0f34f3326"/>
    <xsd:element name="properties">
      <xsd:complexType>
        <xsd:sequence>
          <xsd:element name="documentManagement">
            <xsd:complexType>
              <xsd:all>
                <xsd:element ref="ns2:SharedWithUsers" minOccurs="0"/>
                <xsd:element ref="ns2:SharedWithDetails" minOccurs="0"/>
                <xsd:element ref="ns3:Page"/>
                <xsd:element ref="ns3:Tab_x0020_Section"/>
                <xsd:element ref="ns3:Level_x0020_2"/>
                <xsd:element ref="ns3:Level_x0020_3"/>
                <xsd:element ref="ns3:_x0071_b98" minOccurs="0"/>
                <xsd:element ref="ns3:_x006c_x54"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1614ef-a29a-40a6-9b4f-3d8bfb729c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6" nillable="true" ma:displayName="Last Shared By User" ma:description="" ma:internalName="LastSharedByUser" ma:readOnly="true">
      <xsd:simpleType>
        <xsd:restriction base="dms:Note">
          <xsd:maxLength value="255"/>
        </xsd:restriction>
      </xsd:simpleType>
    </xsd:element>
    <xsd:element name="LastSharedByTime" ma:index="17"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9e3d480-733e-44d5-a6f7-9ba0f34f3326" elementFormDefault="qualified">
    <xsd:import namespace="http://schemas.microsoft.com/office/2006/documentManagement/types"/>
    <xsd:import namespace="http://schemas.microsoft.com/office/infopath/2007/PartnerControls"/>
    <xsd:element name="Page" ma:index="10" ma:displayName="Page" ma:default="Elevate" ma:description="Which page will this document appear on" ma:format="RadioButtons" ma:internalName="Page">
      <xsd:simpleType>
        <xsd:restriction base="dms:Choice">
          <xsd:enumeration value="Elevate"/>
          <xsd:enumeration value="Engage"/>
          <xsd:enumeration value="Enroll"/>
        </xsd:restriction>
      </xsd:simpleType>
    </xsd:element>
    <xsd:element name="Tab_x0020_Section" ma:index="11" ma:displayName="Section" ma:default="Product Knowledge" ma:description="Subcategory for top level sections of each page" ma:format="RadioButtons" ma:internalName="Tab_x0020_Section">
      <xsd:simpleType>
        <xsd:restriction base="dms:Choice">
          <xsd:enumeration value="Product Knowledge"/>
          <xsd:enumeration value="Business Foundation"/>
          <xsd:enumeration value="Technical Foundation"/>
          <xsd:enumeration value="Profitability Roadmaps"/>
          <xsd:enumeration value="Marketing Campaigns"/>
          <xsd:enumeration value="Sales Tools"/>
          <xsd:enumeration value="Learn More About CSP"/>
        </xsd:restriction>
      </xsd:simpleType>
    </xsd:element>
    <xsd:element name="Level_x0020_2" ma:index="12" ma:displayName="Level 1" ma:default="Azure" ma:description="Subcategories for tabs" ma:format="RadioButtons" ma:internalName="Level_x0020_2">
      <xsd:simpleType>
        <xsd:restriction base="dms:Choice">
          <xsd:enumeration value="Azure"/>
          <xsd:enumeration value="Enterprise Mobility Suite"/>
          <xsd:enumeration value="Dynamics CRM Online"/>
          <xsd:enumeration value="Intune"/>
          <xsd:enumeration value="Office 365"/>
          <xsd:enumeration value="How to Build a Cloud Business Model"/>
          <xsd:enumeration value="How to Differentiate Your Business"/>
          <xsd:enumeration value="How to Transform Your Business"/>
          <xsd:enumeration value="How to Build a Cloud Financial Model"/>
          <xsd:enumeration value="How to Drive Profits"/>
          <xsd:enumeration value="Code and APIs"/>
          <xsd:enumeration value="How to Implement"/>
          <xsd:enumeration value="Power BI"/>
          <xsd:enumeration value="Windows 10 Enterprise E3"/>
          <xsd:enumeration value="NONE"/>
        </xsd:restriction>
      </xsd:simpleType>
    </xsd:element>
    <xsd:element name="Level_x0020_3" ma:index="13" ma:displayName="Level 2" ma:default="How to Get Started" ma:description="Subcategory for topics under each tab section" ma:format="RadioButtons" ma:internalName="Level_x0020_3">
      <xsd:simpleType>
        <xsd:restriction base="dms:Choice">
          <xsd:enumeration value="How to Get Started"/>
          <xsd:enumeration value="How to Make Money"/>
          <xsd:enumeration value="How to Implement"/>
          <xsd:enumeration value="How to Sell"/>
          <xsd:enumeration value="Cloud Transformation Series"/>
          <xsd:enumeration value="Business Continuity and Disaster Recovery"/>
          <xsd:enumeration value="Dev Ops"/>
          <xsd:enumeration value="Infrastructure-as-a-Service"/>
          <xsd:enumeration value="Enterprise Mobility Management"/>
          <xsd:enumeration value="NONE"/>
        </xsd:restriction>
      </xsd:simpleType>
    </xsd:element>
    <xsd:element name="_x0071_b98" ma:index="14" nillable="true" ma:displayName="Filename" ma:internalName="_x0071_b98">
      <xsd:simpleType>
        <xsd:restriction base="dms:Text"/>
      </xsd:simpleType>
    </xsd:element>
    <xsd:element name="_x006c_x54" ma:index="15" nillable="true" ma:displayName="URL" ma:internalName="_x006c_x54">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office/2006/metadata/properties"/>
    <ds:schemaRef ds:uri="http://schemas.microsoft.com/office/infopath/2007/PartnerControls"/>
    <ds:schemaRef ds:uri="29e3d480-733e-44d5-a6f7-9ba0f34f3326"/>
  </ds:schemaRefs>
</ds:datastoreItem>
</file>

<file path=customXml/itemProps3.xml><?xml version="1.0" encoding="utf-8"?>
<ds:datastoreItem xmlns:ds="http://schemas.openxmlformats.org/officeDocument/2006/customXml" ds:itemID="{893CCB3B-518C-4C73-BEF1-247CC6C5E0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1614ef-a29a-40a6-9b4f-3d8bfb729c43"/>
    <ds:schemaRef ds:uri="29e3d480-733e-44d5-a6f7-9ba0f34f33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107</Slides>
  <Notes>52</Notes>
  <HiddenSlides>0</HiddenSlides>
  <ScaleCrop>false</ScaleCrop>
  <HeadingPairs>
    <vt:vector size="4" baseType="variant">
      <vt:variant>
        <vt:lpstr>Theme</vt:lpstr>
      </vt:variant>
      <vt:variant>
        <vt:i4>8</vt:i4>
      </vt:variant>
      <vt:variant>
        <vt:lpstr>Slide Titles</vt:lpstr>
      </vt:variant>
      <vt:variant>
        <vt:i4>107</vt:i4>
      </vt:variant>
    </vt:vector>
  </HeadingPairs>
  <TitlesOfParts>
    <vt:vector size="115" baseType="lpstr">
      <vt:lpstr>WHITE TEMPLATE</vt:lpstr>
      <vt:lpstr>COLOR TEMPLATE</vt:lpstr>
      <vt:lpstr>1_WHITE TEMPLATE</vt:lpstr>
      <vt:lpstr>2_WHITE TEMPLATE</vt:lpstr>
      <vt:lpstr>5-30610_Microsoft_Ignite_Keynote_Template</vt:lpstr>
      <vt:lpstr>3_WHITE TEMPLATE</vt:lpstr>
      <vt:lpstr>1_COLOR TEMPLATE</vt:lpstr>
      <vt:lpstr>3_5-30610_Microsoft_Ignite_Keynote_Template</vt:lpstr>
      <vt:lpstr>CSP Foundational Technical Documentation</vt:lpstr>
      <vt:lpstr>Agenda</vt:lpstr>
      <vt:lpstr>Azure Reference Architecture Overview</vt:lpstr>
      <vt:lpstr>The world of IT is changing</vt:lpstr>
      <vt:lpstr>Why are customers considering the cloud?</vt:lpstr>
      <vt:lpstr>Microsoft Azure</vt:lpstr>
      <vt:lpstr>Microsoft Azure</vt:lpstr>
      <vt:lpstr>Microsoft Azure</vt:lpstr>
      <vt:lpstr>Microsoft Azure</vt:lpstr>
      <vt:lpstr>Huge infrastructure scale is the enabler</vt:lpstr>
      <vt:lpstr>Azure is Open </vt:lpstr>
      <vt:lpstr>Cloud is a Shared Responsibility</vt:lpstr>
      <vt:lpstr>Built on a Trustworthy Foundation</vt:lpstr>
      <vt:lpstr>Azure Subscription Overview</vt:lpstr>
      <vt:lpstr>PowerPoint Presentation</vt:lpstr>
      <vt:lpstr>Correlating Azure Products and Regions</vt:lpstr>
      <vt:lpstr>Subscription Consumers</vt:lpstr>
      <vt:lpstr>Subscriptions per Customer (CSP Managed)</vt:lpstr>
      <vt:lpstr>CSP Managed Subscriptions </vt:lpstr>
      <vt:lpstr>Subscription per Department (Customer Managed)</vt:lpstr>
      <vt:lpstr>Subscription per Environment (Customer Managed)</vt:lpstr>
      <vt:lpstr>Subscription per Application (Customer Managed)</vt:lpstr>
      <vt:lpstr>Multiple Subscriptions Per Customer = Complexity</vt:lpstr>
      <vt:lpstr>CSP Subscription Connection Models</vt:lpstr>
      <vt:lpstr>CSP Managed – Connect Through</vt:lpstr>
      <vt:lpstr>CSP Managed – Connect To</vt:lpstr>
      <vt:lpstr>CSP Management Portals</vt:lpstr>
      <vt:lpstr>Azure Portals and Frameworks</vt:lpstr>
      <vt:lpstr>What’s New About IaaS v2</vt:lpstr>
      <vt:lpstr>Azure Hybrid Identity for Cloud Service Providers</vt:lpstr>
      <vt:lpstr>What is Azure Active Directory?</vt:lpstr>
      <vt:lpstr>Azure Active Directory Features</vt:lpstr>
      <vt:lpstr>Provider Azure Active Directory</vt:lpstr>
      <vt:lpstr>Partner Center User Management</vt:lpstr>
      <vt:lpstr>Provider Agent Roles</vt:lpstr>
      <vt:lpstr>Provider Admin Roles</vt:lpstr>
      <vt:lpstr>Customer Azure Active Directory</vt:lpstr>
      <vt:lpstr>How AOBO (Admin-on-Behalf-of) works</vt:lpstr>
      <vt:lpstr>How AOBO (Admin-on-Behalf-of) works</vt:lpstr>
      <vt:lpstr>How AOBO (Admin-on-Behalf-of) works</vt:lpstr>
      <vt:lpstr>How AOBO (Admin-on-Behalf-of) works</vt:lpstr>
      <vt:lpstr>How AOBO (Admin-on-Behalf-of) works</vt:lpstr>
      <vt:lpstr>How AOBO (Admin-on-Behalf-of) works</vt:lpstr>
      <vt:lpstr>How AOBO (Admin-on-Behalf-of) works</vt:lpstr>
      <vt:lpstr>Create the Service Principal</vt:lpstr>
      <vt:lpstr>Get  the Service Principal Security Token</vt:lpstr>
      <vt:lpstr>Using the Azure REST API</vt:lpstr>
      <vt:lpstr>Enabling Hybrid Identity</vt:lpstr>
      <vt:lpstr>Azure AD Integration Options</vt:lpstr>
      <vt:lpstr>Directory and Password Synchronization</vt:lpstr>
      <vt:lpstr>Federation</vt:lpstr>
      <vt:lpstr>Extend Active Directory to Azure IaaS</vt:lpstr>
      <vt:lpstr>Domain Controllers in Azure IaaS</vt:lpstr>
      <vt:lpstr>Azure Role Based Access Control (RBAC)</vt:lpstr>
      <vt:lpstr>Resource Groups</vt:lpstr>
      <vt:lpstr>Role Based Access Control</vt:lpstr>
      <vt:lpstr>The needs from CSP Partners leading to need for ARM</vt:lpstr>
      <vt:lpstr>ARM Hierarchy and RBAC Roles</vt:lpstr>
      <vt:lpstr>Least Privilege as a Model</vt:lpstr>
      <vt:lpstr>Role Based Access Control</vt:lpstr>
      <vt:lpstr>Key RBAC Concepts</vt:lpstr>
      <vt:lpstr>RBAC - Granular Scopes</vt:lpstr>
      <vt:lpstr>Roles for Azure subscription resources</vt:lpstr>
      <vt:lpstr>Built-in Roles</vt:lpstr>
      <vt:lpstr>Resource Groups (Review)</vt:lpstr>
      <vt:lpstr>Resource Groups and Access Management</vt:lpstr>
      <vt:lpstr>Assigning Resource-specific Roles</vt:lpstr>
      <vt:lpstr>Example RBAC Assignment</vt:lpstr>
      <vt:lpstr>Azure Active Directory Integration</vt:lpstr>
      <vt:lpstr>RBAC Audit Logs and Resource Management Locks</vt:lpstr>
      <vt:lpstr>Azure Hybrid Networking</vt:lpstr>
      <vt:lpstr>Internet connectivity by country</vt:lpstr>
      <vt:lpstr>Azure Virtual Networks</vt:lpstr>
      <vt:lpstr>Azure Virtual Networks &amp; Subnets</vt:lpstr>
      <vt:lpstr>Connectivity Options for CSP Customers</vt:lpstr>
      <vt:lpstr>Connectivity choices: Internet or Private</vt:lpstr>
      <vt:lpstr>Point-to-Site VPN Connectivity </vt:lpstr>
      <vt:lpstr>Site-to-Site VPN Connectivity</vt:lpstr>
      <vt:lpstr>Azure Resource Manager (ARM) Templates</vt:lpstr>
      <vt:lpstr>Role Considerations</vt:lpstr>
      <vt:lpstr>Portal and APIs</vt:lpstr>
      <vt:lpstr>Resource Groups (Review)</vt:lpstr>
      <vt:lpstr>Management Models for Resource Manager</vt:lpstr>
      <vt:lpstr>Resource Group Models</vt:lpstr>
      <vt:lpstr>Resource Group Manager Services</vt:lpstr>
      <vt:lpstr>Deployment Options</vt:lpstr>
      <vt:lpstr>Deployment Options: ARM Templates</vt:lpstr>
      <vt:lpstr>Power of Repeatability</vt:lpstr>
      <vt:lpstr>PowerPoint Presentation</vt:lpstr>
      <vt:lpstr>PowerPoint Presentation</vt:lpstr>
      <vt:lpstr>Getting Started with Azure Templates </vt:lpstr>
      <vt:lpstr>Azure Resource Manager: Deploying an App</vt:lpstr>
      <vt:lpstr>Template Execution</vt:lpstr>
      <vt:lpstr>Deployment with Visual Studio</vt:lpstr>
      <vt:lpstr>Resource Tags</vt:lpstr>
      <vt:lpstr>Resource Locks</vt:lpstr>
      <vt:lpstr>Simplified Manageability of Applications on IaaS</vt:lpstr>
      <vt:lpstr>Provisioning Resources in ARM</vt:lpstr>
      <vt:lpstr>Steps</vt:lpstr>
      <vt:lpstr>Download the Azure Template</vt:lpstr>
      <vt:lpstr>Edit the Template Variables</vt:lpstr>
      <vt:lpstr>Edit the Template Parameters File</vt:lpstr>
      <vt:lpstr>Azure PowerShell</vt:lpstr>
      <vt:lpstr>Resources</vt:lpstr>
      <vt:lpstr>Support</vt:lpstr>
      <vt:lpstr>First Line Support for CSP and the APIs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CSP Foundational Technical Documentation</dc:title>
  <cp:revision>1</cp:revision>
  <dcterms:modified xsi:type="dcterms:W3CDTF">2016-11-14T16:51:10Z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0x0101009D91B42AD9A20A49A979483C958982FA</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IsMyDocuments">
    <vt:bool>true</vt:bool>
  </property>
</Properties>
</file>